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  <p:sldMasterId id="2147483667" r:id="rId4"/>
    <p:sldMasterId id="2147483679" r:id="rId5"/>
    <p:sldMasterId id="2147483691" r:id="rId6"/>
  </p:sldMasterIdLst>
  <p:notesMasterIdLst>
    <p:notesMasterId r:id="rId16"/>
  </p:notesMasterIdLst>
  <p:sldIdLst>
    <p:sldId id="414" r:id="rId7"/>
    <p:sldId id="402" r:id="rId8"/>
    <p:sldId id="406" r:id="rId9"/>
    <p:sldId id="407" r:id="rId10"/>
    <p:sldId id="408" r:id="rId11"/>
    <p:sldId id="409" r:id="rId12"/>
    <p:sldId id="410" r:id="rId13"/>
    <p:sldId id="411" r:id="rId14"/>
    <p:sldId id="386" r:id="rId15"/>
    <p:sldId id="387" r:id="rId17"/>
    <p:sldId id="388" r:id="rId18"/>
    <p:sldId id="394" r:id="rId19"/>
    <p:sldId id="395" r:id="rId20"/>
    <p:sldId id="415" r:id="rId21"/>
    <p:sldId id="397" r:id="rId22"/>
    <p:sldId id="398" r:id="rId23"/>
    <p:sldId id="399" r:id="rId24"/>
    <p:sldId id="400" r:id="rId25"/>
    <p:sldId id="401" r:id="rId26"/>
    <p:sldId id="404" r:id="rId27"/>
    <p:sldId id="403" r:id="rId28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Lưu" initials="L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00"/>
    <a:srgbClr val="00682F"/>
    <a:srgbClr val="E9CE62"/>
    <a:srgbClr val="9279BC"/>
    <a:srgbClr val="1311D1"/>
    <a:srgbClr val="E8E6E7"/>
    <a:srgbClr val="CFEBFB"/>
    <a:srgbClr val="5DBFB7"/>
    <a:srgbClr val="D14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 showGuides="1">
      <p:cViewPr varScale="1">
        <p:scale>
          <a:sx n="80" d="100"/>
          <a:sy n="80" d="100"/>
        </p:scale>
        <p:origin x="82" y="125"/>
      </p:cViewPr>
      <p:guideLst>
        <p:guide orient="horz" pos="214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gs" Target="tags/tag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744CE7-9677-4360-9274-6836EBBF641A}" type="slidenum">
              <a:rPr lang="en-US" altLang="vi-VN"/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E5A73FA3-B075-4C69-A3A8-AFF407B0EB68}" type="slidenum">
              <a:rPr lang="zh-CN" altLang="en-US" sz="1200" smtClean="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44CE7-9677-4360-9274-6836EBBF641A}" type="slidenum">
              <a:rPr lang="en-US" altLang="vi-VN" smtClean="0"/>
            </a:fld>
            <a:endParaRPr lang="en-US" alt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E5A73FA3-B075-4C69-A3A8-AFF407B0EB68}" type="slidenum">
              <a:rPr lang="zh-CN" altLang="en-US" sz="120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3" Type="http://schemas.openxmlformats.org/officeDocument/2006/relationships/theme" Target="../theme/theme2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225" dirty="0">
              <a:solidFill>
                <a:srgbClr val="FFFFFF">
                  <a:alpha val="0"/>
                </a:srgbClr>
              </a:solidFill>
              <a:latin typeface="Microsoft YaHei" panose="020B0503020204020204" pitchFamily="34" charset="-122"/>
              <a:ea typeface="+mn-ea"/>
              <a:sym typeface="+mn-ea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ea typeface="+mn-ea"/>
                <a:sym typeface="+mn-ea"/>
              </a:rPr>
              <a:t>ibaotu.com</a:t>
            </a:r>
            <a:endParaRPr lang="en-US" altLang="zh-CN" sz="450" dirty="0">
              <a:solidFill>
                <a:srgbClr val="FFFFFF">
                  <a:alpha val="0"/>
                </a:srgbClr>
              </a:solidFill>
              <a:latin typeface="Microsoft YaHei" panose="020B0503020204020204" pitchFamily="34" charset="-122"/>
              <a:ea typeface="+mn-ea"/>
              <a:sym typeface="+mn-ea"/>
            </a:endParaRPr>
          </a:p>
        </p:txBody>
      </p:sp>
      <p:pic>
        <p:nvPicPr>
          <p:cNvPr id="1027" name="图片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5304" r="10333" b="530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microsoft.com/office/2007/relationships/hdphoto" Target="../media/image10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3" Type="http://schemas.openxmlformats.org/officeDocument/2006/relationships/image" Target="../media/image31.pn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microsoft.com/office/2007/relationships/hdphoto" Target="../media/image42.wdp"/><Relationship Id="rId5" Type="http://schemas.openxmlformats.org/officeDocument/2006/relationships/image" Target="../media/image41.png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GIF"/><Relationship Id="rId8" Type="http://schemas.openxmlformats.org/officeDocument/2006/relationships/slide" Target="slide8.xml"/><Relationship Id="rId7" Type="http://schemas.openxmlformats.org/officeDocument/2006/relationships/image" Target="../media/image46.GIF"/><Relationship Id="rId6" Type="http://schemas.openxmlformats.org/officeDocument/2006/relationships/slide" Target="slide6.xml"/><Relationship Id="rId5" Type="http://schemas.openxmlformats.org/officeDocument/2006/relationships/image" Target="../media/image45.GIF"/><Relationship Id="rId4" Type="http://schemas.openxmlformats.org/officeDocument/2006/relationships/slide" Target="slide7.xml"/><Relationship Id="rId3" Type="http://schemas.openxmlformats.org/officeDocument/2006/relationships/image" Target="../media/image44.GIF"/><Relationship Id="rId2" Type="http://schemas.openxmlformats.org/officeDocument/2006/relationships/slide" Target="slide5.xml"/><Relationship Id="rId13" Type="http://schemas.openxmlformats.org/officeDocument/2006/relationships/slideLayout" Target="../slideLayouts/slideLayout24.xml"/><Relationship Id="rId12" Type="http://schemas.openxmlformats.org/officeDocument/2006/relationships/image" Target="../media/image49.GIF"/><Relationship Id="rId11" Type="http://schemas.openxmlformats.org/officeDocument/2006/relationships/image" Target="../media/image48.GIF"/><Relationship Id="rId10" Type="http://schemas.openxmlformats.org/officeDocument/2006/relationships/slide" Target="slide9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6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Relationship Id="rId3" Type="http://schemas.openxmlformats.org/officeDocument/2006/relationships/hyperlink" Target="https://www.facebook.com/nkpowerskills" TargetMode="Externa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slide" Target="slide8.xml"/><Relationship Id="rId7" Type="http://schemas.openxmlformats.org/officeDocument/2006/relationships/image" Target="../media/image17.png"/><Relationship Id="rId6" Type="http://schemas.openxmlformats.org/officeDocument/2006/relationships/slide" Target="slide5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Relationship Id="rId3" Type="http://schemas.openxmlformats.org/officeDocument/2006/relationships/hyperlink" Target="https://www.facebook.com/nkpowerskills" TargetMode="External"/><Relationship Id="rId20" Type="http://schemas.openxmlformats.org/officeDocument/2006/relationships/slideLayout" Target="../slideLayouts/slideLayout46.xml"/><Relationship Id="rId2" Type="http://schemas.openxmlformats.org/officeDocument/2006/relationships/image" Target="../media/image14.png"/><Relationship Id="rId19" Type="http://schemas.openxmlformats.org/officeDocument/2006/relationships/audio" Target="../media/audio1.wav"/><Relationship Id="rId18" Type="http://schemas.openxmlformats.org/officeDocument/2006/relationships/image" Target="../media/image23.GIF"/><Relationship Id="rId17" Type="http://schemas.openxmlformats.org/officeDocument/2006/relationships/slide" Target="slide9.xml"/><Relationship Id="rId16" Type="http://schemas.openxmlformats.org/officeDocument/2006/relationships/image" Target="../media/image22.GIF"/><Relationship Id="rId15" Type="http://schemas.openxmlformats.org/officeDocument/2006/relationships/image" Target="../media/image21.jpeg"/><Relationship Id="rId14" Type="http://schemas.openxmlformats.org/officeDocument/2006/relationships/slide" Target="slide4.xml"/><Relationship Id="rId13" Type="http://schemas.openxmlformats.org/officeDocument/2006/relationships/image" Target="../media/image20.png"/><Relationship Id="rId12" Type="http://schemas.openxmlformats.org/officeDocument/2006/relationships/slide" Target="slide6.xml"/><Relationship Id="rId11" Type="http://schemas.openxmlformats.org/officeDocument/2006/relationships/image" Target="../media/image19.png"/><Relationship Id="rId10" Type="http://schemas.openxmlformats.org/officeDocument/2006/relationships/slide" Target="slide7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28.GIF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0" Type="http://schemas.openxmlformats.org/officeDocument/2006/relationships/slideLayout" Target="../slideLayouts/slideLayout46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27.png"/><Relationship Id="rId6" Type="http://schemas.openxmlformats.org/officeDocument/2006/relationships/slide" Target="slide4.xml"/><Relationship Id="rId5" Type="http://schemas.openxmlformats.org/officeDocument/2006/relationships/image" Target="../media/image28.GIF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0" Type="http://schemas.openxmlformats.org/officeDocument/2006/relationships/slideLayout" Target="../slideLayouts/slideLayout46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27.png"/><Relationship Id="rId6" Type="http://schemas.openxmlformats.org/officeDocument/2006/relationships/slide" Target="slide4.xml"/><Relationship Id="rId5" Type="http://schemas.openxmlformats.org/officeDocument/2006/relationships/image" Target="../media/image28.GIF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0" Type="http://schemas.openxmlformats.org/officeDocument/2006/relationships/slideLayout" Target="../slideLayouts/slideLayout46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27.png"/><Relationship Id="rId6" Type="http://schemas.openxmlformats.org/officeDocument/2006/relationships/slide" Target="slide4.xml"/><Relationship Id="rId5" Type="http://schemas.openxmlformats.org/officeDocument/2006/relationships/image" Target="../media/image28.GIF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0" Type="http://schemas.openxmlformats.org/officeDocument/2006/relationships/slideLayout" Target="../slideLayouts/slideLayout46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550035" y="966470"/>
            <a:ext cx="7974965" cy="1082675"/>
          </a:xfr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alt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b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133600" y="2049400"/>
            <a:ext cx="7543800" cy="781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42:  ÔN TẬP BIỂU THỨC 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56810"/>
            <a:ext cx="2877561" cy="287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134" y="2831126"/>
            <a:ext cx="2755631" cy="3298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419" y1="24242" x2="30366" y2="55303"/>
                        <a14:foregroundMark x1="24607" y1="15152" x2="26702" y2="25758"/>
                        <a14:foregroundMark x1="18063" y1="20455" x2="22251" y2="36364"/>
                        <a14:foregroundMark x1="19634" y1="12121" x2="23298" y2="24242"/>
                        <a14:foregroundMark x1="27487" y1="50758" x2="40314" y2="78788"/>
                        <a14:foregroundMark x1="55236" y1="59848" x2="56283" y2="61364"/>
                        <a14:foregroundMark x1="63089" y1="52273" x2="63089" y2="52273"/>
                        <a14:foregroundMark x1="56545" y1="71970" x2="56545" y2="71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425" y="3147669"/>
            <a:ext cx="3638550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565026" y="5757100"/>
            <a:ext cx="235131" cy="289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238" y="34446"/>
            <a:ext cx="2689072" cy="1226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2444913"/>
            <a:ext cx="373380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= 51 + 19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= 70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15399" y="2406617"/>
            <a:ext cx="3733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= 126 : 7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= 18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4016475"/>
            <a:ext cx="18288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= 84 - 29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55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34499" y="4012683"/>
            <a:ext cx="186690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= 432 : 6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= 72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56052" y="783390"/>
            <a:ext cx="5327954" cy="862087"/>
            <a:chOff x="3798856" y="533400"/>
            <a:chExt cx="5327954" cy="8620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5556" y="533400"/>
              <a:ext cx="5007926" cy="862087"/>
            </a:xfrm>
            <a:prstGeom prst="rect">
              <a:avLst/>
            </a:prstGeom>
          </p:spPr>
        </p:pic>
        <p:sp>
          <p:nvSpPr>
            <p:cNvPr id="2" name="Lưu đồ: Đường kết nối 1"/>
            <p:cNvSpPr/>
            <p:nvPr/>
          </p:nvSpPr>
          <p:spPr>
            <a:xfrm>
              <a:off x="3798856" y="688281"/>
              <a:ext cx="533400" cy="529674"/>
            </a:xfrm>
            <a:prstGeom prst="flowChartConnector">
              <a:avLst/>
            </a:prstGeom>
            <a:solidFill>
              <a:srgbClr val="92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unito Black" pitchFamily="2" charset="0"/>
                </a:rPr>
                <a:t>1</a:t>
              </a:r>
              <a:endParaRPr lang="vi-VN" sz="3200" dirty="0">
                <a:latin typeface="Nunito Black" pitchFamily="2" charset="0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4038600" y="697657"/>
              <a:ext cx="5088210" cy="52322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Tính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giá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trị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của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biểu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thức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.</a:t>
              </a:r>
              <a:endParaRPr lang="zh-CN" altLang="en-US" sz="2800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0000A00000000000000" pitchFamily="2" charset="-93"/>
                <a:ea typeface="华康海报体W12" panose="040B0C09000000000000" pitchFamily="81" charset="-122"/>
              </a:endParaRPr>
            </a:p>
          </p:txBody>
        </p:sp>
      </p:grpSp>
      <p:sp>
        <p:nvSpPr>
          <p:cNvPr id="17" name="文本框 3"/>
          <p:cNvSpPr txBox="1"/>
          <p:nvPr/>
        </p:nvSpPr>
        <p:spPr>
          <a:xfrm>
            <a:off x="711947" y="2447293"/>
            <a:ext cx="508821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康海报体W12" panose="040B0C09000000000000" pitchFamily="81" charset="-122"/>
                <a:cs typeface="Times New Roman" panose="02020603050405020304" pitchFamily="18" charset="0"/>
              </a:rPr>
              <a:t>a, 731 – 680 + 19</a:t>
            </a:r>
            <a:endParaRPr lang="en-US" altLang="zh-CN" sz="2800" b="1" dirty="0">
              <a:ln w="412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5410199" y="2406617"/>
            <a:ext cx="5088210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康海报体W12" panose="040B0C09000000000000" pitchFamily="81" charset="-122"/>
                <a:cs typeface="Times New Roman" panose="02020603050405020304" pitchFamily="18" charset="0"/>
              </a:rPr>
              <a:t>b, 63 x 2 : 6</a:t>
            </a:r>
            <a:endParaRPr lang="en-US" altLang="zh-CN" sz="2800" b="1" dirty="0">
              <a:ln w="412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398189" y="4019939"/>
            <a:ext cx="5088210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康海报体W12" panose="040B0C09000000000000" pitchFamily="81" charset="-122"/>
                <a:cs typeface="Times New Roman" panose="02020603050405020304" pitchFamily="18" charset="0"/>
              </a:rPr>
              <a:t>c, 14 x 6 - 29</a:t>
            </a:r>
            <a:endParaRPr lang="en-US" altLang="zh-CN" sz="2800" b="1" dirty="0">
              <a:ln w="412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3"/>
          <p:cNvSpPr txBox="1"/>
          <p:nvPr/>
        </p:nvSpPr>
        <p:spPr>
          <a:xfrm>
            <a:off x="5603125" y="4012683"/>
            <a:ext cx="508821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康海报体W12" panose="040B0C09000000000000" pitchFamily="81" charset="-122"/>
                <a:cs typeface="Times New Roman" panose="02020603050405020304" pitchFamily="18" charset="0"/>
              </a:rPr>
              <a:t>d, 348 + 84 : 6</a:t>
            </a:r>
            <a:endParaRPr lang="en-US" altLang="zh-CN" sz="2800" b="1" dirty="0">
              <a:ln w="412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15" grpId="0"/>
      <p:bldP spid="17" grpId="0"/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565026" y="5757100"/>
            <a:ext cx="235131" cy="289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47800" y="1311687"/>
            <a:ext cx="10515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gạo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cân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nặng</a:t>
            </a:r>
            <a:r>
              <a:rPr lang="en-US" sz="2800" b="1" dirty="0" smtClean="0">
                <a:cs typeface="Times New Roman" panose="02020603050405020304" pitchFamily="18" charset="0"/>
              </a:rPr>
              <a:t> 30 kg, </a:t>
            </a:r>
            <a:r>
              <a:rPr lang="en-US" sz="2800" b="1" dirty="0" err="1" smtClean="0"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cân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nặng</a:t>
            </a:r>
            <a:r>
              <a:rPr lang="en-US" sz="2800" b="1" dirty="0" smtClean="0">
                <a:cs typeface="Times New Roman" panose="02020603050405020304" pitchFamily="18" charset="0"/>
              </a:rPr>
              <a:t> 45kg. </a:t>
            </a:r>
            <a:r>
              <a:rPr lang="en-US" sz="2800" b="1" dirty="0" err="1" smtClean="0"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gạo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cân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nặng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nhiêu</a:t>
            </a:r>
            <a:r>
              <a:rPr lang="en-US" sz="2800" b="1" dirty="0" smtClean="0"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cs typeface="Times New Roman" panose="02020603050405020304" pitchFamily="18" charset="0"/>
              </a:rPr>
              <a:t>ki</a:t>
            </a:r>
            <a:r>
              <a:rPr lang="en-US" sz="2800" b="1" dirty="0" smtClean="0">
                <a:cs typeface="Times New Roman" panose="02020603050405020304" pitchFamily="18" charset="0"/>
              </a:rPr>
              <a:t> -</a:t>
            </a:r>
            <a:r>
              <a:rPr lang="en-US" sz="2800" b="1" dirty="0" err="1" smtClean="0">
                <a:cs typeface="Times New Roman" panose="02020603050405020304" pitchFamily="18" charset="0"/>
              </a:rPr>
              <a:t>lô</a:t>
            </a:r>
            <a:r>
              <a:rPr lang="en-US" sz="2800" b="1" dirty="0" smtClean="0">
                <a:cs typeface="Times New Roman" panose="02020603050405020304" pitchFamily="18" charset="0"/>
              </a:rPr>
              <a:t>-gam?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840233" y="2803267"/>
            <a:ext cx="10515600" cy="9718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3 = 90 (kg)    </a:t>
            </a:r>
            <a:endParaRPr lang="en-US" sz="3200" dirty="0">
              <a:solidFill>
                <a:srgbClr val="006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4875"/>
            <a:ext cx="2689072" cy="1226812"/>
          </a:xfrm>
          <a:prstGeom prst="rect">
            <a:avLst/>
          </a:prstGeom>
        </p:spPr>
      </p:pic>
      <p:sp>
        <p:nvSpPr>
          <p:cNvPr id="12" name="Lưu đồ: Đường kết nối 1"/>
          <p:cNvSpPr/>
          <p:nvPr/>
        </p:nvSpPr>
        <p:spPr>
          <a:xfrm>
            <a:off x="820661" y="1371722"/>
            <a:ext cx="533400" cy="529674"/>
          </a:xfrm>
          <a:prstGeom prst="flowChartConnector">
            <a:avLst/>
          </a:prstGeom>
          <a:solidFill>
            <a:srgbClr val="92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Nunito Black" pitchFamily="2" charset="0"/>
              </a:rPr>
              <a:t>2</a:t>
            </a:r>
            <a:endParaRPr lang="vi-VN" sz="3200" dirty="0">
              <a:latin typeface="Nunito Black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2260400"/>
            <a:ext cx="19812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giải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1563" y="3719671"/>
            <a:ext cx="89329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endParaRPr 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en-US" sz="3200" dirty="0">
                <a:solidFill>
                  <a:srgbClr val="00682F"/>
                </a:solidFill>
                <a:cs typeface="Times New Roman" panose="02020603050405020304" pitchFamily="18" charset="0"/>
              </a:rPr>
              <a:t>90 + 45 = 135 (kg)                   </a:t>
            </a:r>
            <a:endParaRPr lang="en-US" sz="3200" dirty="0">
              <a:solidFill>
                <a:srgbClr val="00682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7297" y="4705586"/>
            <a:ext cx="3142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Đáp</a:t>
            </a:r>
            <a:r>
              <a:rPr 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135 kg</a:t>
            </a:r>
            <a:endParaRPr 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076450" y="2024449"/>
            <a:ext cx="7981950" cy="4042610"/>
            <a:chOff x="2017789" y="1907512"/>
            <a:chExt cx="7696200" cy="40426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331" b="99587" l="2012" r="98935">
                          <a14:foregroundMark x1="14911" y1="57025" x2="14911" y2="57025"/>
                          <a14:foregroundMark x1="26627" y1="23967" x2="26627" y2="23967"/>
                          <a14:foregroundMark x1="72189" y1="19835" x2="72189" y2="19835"/>
                          <a14:foregroundMark x1="57396" y1="80579" x2="57396" y2="80579"/>
                        </a14:backgroundRemoval>
                      </a14:imgEffect>
                    </a14:imgLayer>
                  </a14:imgProps>
                </a:ext>
              </a:extLst>
            </a:blip>
            <a:srcRect t="14302"/>
            <a:stretch>
              <a:fillRect/>
            </a:stretch>
          </p:blipFill>
          <p:spPr>
            <a:xfrm>
              <a:off x="2017789" y="1907512"/>
              <a:ext cx="7696200" cy="3777773"/>
            </a:xfrm>
            <a:prstGeom prst="rect">
              <a:avLst/>
            </a:prstGeom>
          </p:spPr>
        </p:pic>
        <p:sp>
          <p:nvSpPr>
            <p:cNvPr id="13" name="Lưu đồ: Đường kết nối 1"/>
            <p:cNvSpPr/>
            <p:nvPr/>
          </p:nvSpPr>
          <p:spPr>
            <a:xfrm>
              <a:off x="4038600" y="2590800"/>
              <a:ext cx="533400" cy="529674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Nunito Black" pitchFamily="2" charset="0"/>
                </a:rPr>
                <a:t>A</a:t>
              </a:r>
              <a:endParaRPr lang="vi-VN" sz="32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14" name="Lưu đồ: Đường kết nối 1"/>
            <p:cNvSpPr/>
            <p:nvPr/>
          </p:nvSpPr>
          <p:spPr>
            <a:xfrm>
              <a:off x="7267224" y="2781812"/>
              <a:ext cx="533400" cy="529674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Nunito Black" pitchFamily="2" charset="0"/>
                </a:rPr>
                <a:t>B</a:t>
              </a:r>
              <a:endParaRPr lang="vi-VN" sz="32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15" name="Lưu đồ: Đường kết nối 1"/>
            <p:cNvSpPr/>
            <p:nvPr/>
          </p:nvSpPr>
          <p:spPr>
            <a:xfrm>
              <a:off x="3362676" y="4171727"/>
              <a:ext cx="533400" cy="529674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Nunito Black" pitchFamily="2" charset="0"/>
                </a:rPr>
                <a:t>C</a:t>
              </a:r>
              <a:endParaRPr lang="vi-VN" sz="32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16" name="Lưu đồ: Đường kết nối 1"/>
            <p:cNvSpPr/>
            <p:nvPr/>
          </p:nvSpPr>
          <p:spPr>
            <a:xfrm>
              <a:off x="8015112" y="4264753"/>
              <a:ext cx="533400" cy="464671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Nunito Black" pitchFamily="2" charset="0"/>
                </a:rPr>
                <a:t>D</a:t>
              </a:r>
              <a:endParaRPr lang="vi-VN" sz="32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17" name="Lưu đồ: Đường kết nối 1"/>
            <p:cNvSpPr/>
            <p:nvPr/>
          </p:nvSpPr>
          <p:spPr>
            <a:xfrm>
              <a:off x="5532865" y="5420448"/>
              <a:ext cx="533400" cy="529674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Nunito Black" pitchFamily="2" charset="0"/>
                </a:rPr>
                <a:t>E</a:t>
              </a:r>
              <a:endParaRPr lang="vi-VN" sz="32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</p:grpSp>
      <p:pic>
        <p:nvPicPr>
          <p:cNvPr id="12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9525"/>
            <a:ext cx="2505075" cy="11428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40386" y="4283803"/>
            <a:ext cx="533401" cy="5250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33027" y="4363192"/>
            <a:ext cx="533400" cy="464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28800" y="965863"/>
            <a:ext cx="11049000" cy="859611"/>
            <a:chOff x="820661" y="1112737"/>
            <a:chExt cx="11049000" cy="8596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650" y="1112737"/>
              <a:ext cx="8534400" cy="859611"/>
            </a:xfrm>
            <a:prstGeom prst="rect">
              <a:avLst/>
            </a:prstGeom>
          </p:spPr>
        </p:pic>
        <p:sp>
          <p:nvSpPr>
            <p:cNvPr id="6" name="TextBox 10"/>
            <p:cNvSpPr txBox="1"/>
            <p:nvPr/>
          </p:nvSpPr>
          <p:spPr>
            <a:xfrm>
              <a:off x="1354061" y="1311712"/>
              <a:ext cx="10515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cs typeface="Times New Roman" panose="02020603050405020304" pitchFamily="18" charset="0"/>
                </a:rPr>
                <a:t>Những</a:t>
              </a:r>
              <a:r>
                <a:rPr lang="en-US" dirty="0"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cs typeface="Times New Roman" panose="02020603050405020304" pitchFamily="18" charset="0"/>
                </a:rPr>
                <a:t>biểu</a:t>
              </a:r>
              <a:r>
                <a:rPr lang="en-US" dirty="0"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cs typeface="Times New Roman" panose="02020603050405020304" pitchFamily="18" charset="0"/>
                </a:rPr>
                <a:t>thức</a:t>
              </a:r>
              <a:r>
                <a:rPr lang="en-US" dirty="0"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cs typeface="Times New Roman" panose="02020603050405020304" pitchFamily="18" charset="0"/>
                </a:rPr>
                <a:t>nào</a:t>
              </a:r>
              <a:r>
                <a:rPr lang="en-US" dirty="0"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cs typeface="Times New Roman" panose="02020603050405020304" pitchFamily="18" charset="0"/>
                </a:rPr>
                <a:t>dưới</a:t>
              </a:r>
              <a:r>
                <a:rPr lang="en-US" dirty="0"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cs typeface="Times New Roman" panose="02020603050405020304" pitchFamily="18" charset="0"/>
                </a:rPr>
                <a:t>đây</a:t>
              </a:r>
              <a:r>
                <a:rPr lang="en-US" dirty="0"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cs typeface="Times New Roman" panose="02020603050405020304" pitchFamily="18" charset="0"/>
                </a:rPr>
                <a:t>có</a:t>
              </a:r>
              <a:r>
                <a:rPr lang="en-US" dirty="0"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cs typeface="Times New Roman" panose="02020603050405020304" pitchFamily="18" charset="0"/>
                </a:rPr>
                <a:t>giá</a:t>
              </a:r>
              <a:r>
                <a:rPr lang="en-US" dirty="0"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cs typeface="Times New Roman" panose="02020603050405020304" pitchFamily="18" charset="0"/>
                </a:rPr>
                <a:t>lớn</a:t>
              </a:r>
              <a:r>
                <a:rPr lang="en-US" dirty="0"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cs typeface="Times New Roman" panose="02020603050405020304" pitchFamily="18" charset="0"/>
                </a:rPr>
                <a:t>hơn</a:t>
              </a:r>
              <a:r>
                <a:rPr lang="en-US" dirty="0">
                  <a:cs typeface="Times New Roman" panose="02020603050405020304" pitchFamily="18" charset="0"/>
                </a:rPr>
                <a:t> 80?</a:t>
              </a:r>
              <a:endParaRPr lang="en-US" dirty="0">
                <a:cs typeface="Times New Roman" panose="02020603050405020304" pitchFamily="18" charset="0"/>
              </a:endParaRPr>
            </a:p>
          </p:txBody>
        </p:sp>
        <p:sp>
          <p:nvSpPr>
            <p:cNvPr id="11" name="Lưu đồ: Đường kết nối 1"/>
            <p:cNvSpPr/>
            <p:nvPr/>
          </p:nvSpPr>
          <p:spPr>
            <a:xfrm>
              <a:off x="820661" y="1277706"/>
              <a:ext cx="533400" cy="529674"/>
            </a:xfrm>
            <a:prstGeom prst="flowChartConnector">
              <a:avLst/>
            </a:prstGeom>
            <a:solidFill>
              <a:srgbClr val="92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Lưu đồ: Đường kết nối 1"/>
          <p:cNvSpPr/>
          <p:nvPr/>
        </p:nvSpPr>
        <p:spPr>
          <a:xfrm>
            <a:off x="5161384" y="2178063"/>
            <a:ext cx="1371600" cy="52967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Nunito Black" pitchFamily="2" charset="0"/>
              </a:rPr>
              <a:t>80</a:t>
            </a:r>
            <a:endParaRPr lang="vi-VN" sz="32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Lưu đồ: Đường kết nối 1"/>
          <p:cNvSpPr/>
          <p:nvPr/>
        </p:nvSpPr>
        <p:spPr>
          <a:xfrm>
            <a:off x="8471323" y="2252138"/>
            <a:ext cx="1371600" cy="52967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Nunito Black" pitchFamily="2" charset="0"/>
              </a:rPr>
              <a:t>100</a:t>
            </a:r>
            <a:endParaRPr lang="vi-VN" sz="32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Lưu đồ: Đường kết nối 1"/>
          <p:cNvSpPr/>
          <p:nvPr/>
        </p:nvSpPr>
        <p:spPr>
          <a:xfrm>
            <a:off x="4572247" y="3655862"/>
            <a:ext cx="1371600" cy="52967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Nunito Black" pitchFamily="2" charset="0"/>
              </a:rPr>
              <a:t>90</a:t>
            </a:r>
            <a:endParaRPr lang="vi-VN" sz="32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Lưu đồ: Đường kết nối 1"/>
          <p:cNvSpPr/>
          <p:nvPr/>
        </p:nvSpPr>
        <p:spPr>
          <a:xfrm>
            <a:off x="9448800" y="3648498"/>
            <a:ext cx="1371600" cy="52967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Nunito Black" pitchFamily="2" charset="0"/>
              </a:rPr>
              <a:t>110</a:t>
            </a:r>
            <a:endParaRPr lang="vi-VN" sz="32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3" name="Lưu đồ: Đường kết nối 1"/>
          <p:cNvSpPr/>
          <p:nvPr/>
        </p:nvSpPr>
        <p:spPr>
          <a:xfrm>
            <a:off x="6834990" y="4869262"/>
            <a:ext cx="1371600" cy="52967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Nunito Black" pitchFamily="2" charset="0"/>
              </a:rPr>
              <a:t>70</a:t>
            </a:r>
            <a:endParaRPr lang="vi-VN" sz="32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520790" y="2915437"/>
            <a:ext cx="533400" cy="464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9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580" y="15445"/>
            <a:ext cx="2433220" cy="111008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38879" y="2750596"/>
            <a:ext cx="2486256" cy="939355"/>
            <a:chOff x="1606332" y="179657"/>
            <a:chExt cx="482120" cy="939355"/>
          </a:xfrm>
        </p:grpSpPr>
        <p:sp>
          <p:nvSpPr>
            <p:cNvPr id="5" name="Rectangle 4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06332" y="179657"/>
              <a:ext cx="62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22014" y="2696304"/>
            <a:ext cx="384593" cy="584775"/>
            <a:chOff x="2016563" y="629461"/>
            <a:chExt cx="74578" cy="584775"/>
          </a:xfrm>
        </p:grpSpPr>
        <p:sp>
          <p:nvSpPr>
            <p:cNvPr id="8" name="Rectangle 7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16563" y="629461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83916" y="3209211"/>
            <a:ext cx="384593" cy="584775"/>
            <a:chOff x="2016563" y="629461"/>
            <a:chExt cx="74578" cy="584775"/>
          </a:xfrm>
        </p:grpSpPr>
        <p:sp>
          <p:nvSpPr>
            <p:cNvPr id="14" name="Rectangle 13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6563" y="629461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75699" y="3263617"/>
            <a:ext cx="384593" cy="584775"/>
            <a:chOff x="2022951" y="626346"/>
            <a:chExt cx="74578" cy="584775"/>
          </a:xfrm>
        </p:grpSpPr>
        <p:sp>
          <p:nvSpPr>
            <p:cNvPr id="17" name="Rectangle 16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22951" y="626346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10"/>
          <p:cNvSpPr txBox="1"/>
          <p:nvPr/>
        </p:nvSpPr>
        <p:spPr>
          <a:xfrm>
            <a:off x="4415442" y="2827731"/>
            <a:ext cx="277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unito Black" panose="00000A00000000000000" pitchFamily="2" charset="-93"/>
              </a:rPr>
              <a:t>5       5       5  =  5</a:t>
            </a:r>
            <a:endParaRPr lang="en-US" dirty="0">
              <a:latin typeface="Nunito Black" panose="00000A00000000000000" pitchFamily="2" charset="-93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4758342" y="2840526"/>
            <a:ext cx="381000" cy="387760"/>
          </a:xfrm>
          <a:prstGeom prst="rect">
            <a:avLst/>
          </a:prstGeom>
          <a:noFill/>
          <a:ln w="28575">
            <a:solidFill>
              <a:srgbClr val="E9C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Hình chữ nhật 23"/>
          <p:cNvSpPr/>
          <p:nvPr/>
        </p:nvSpPr>
        <p:spPr>
          <a:xfrm>
            <a:off x="5591922" y="2840526"/>
            <a:ext cx="381000" cy="387760"/>
          </a:xfrm>
          <a:prstGeom prst="rect">
            <a:avLst/>
          </a:prstGeom>
          <a:noFill/>
          <a:ln w="28575">
            <a:solidFill>
              <a:srgbClr val="E9C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Box 10"/>
          <p:cNvSpPr txBox="1"/>
          <p:nvPr/>
        </p:nvSpPr>
        <p:spPr>
          <a:xfrm>
            <a:off x="3597696" y="3348335"/>
            <a:ext cx="3890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unito Black" panose="00000A00000000000000" pitchFamily="2" charset="-93"/>
              </a:rPr>
              <a:t>Hoặc</a:t>
            </a:r>
            <a:r>
              <a:rPr lang="en-US" dirty="0">
                <a:latin typeface="Nunito Black" panose="00000A00000000000000" pitchFamily="2" charset="-93"/>
              </a:rPr>
              <a:t> 5       5       5  =  5</a:t>
            </a:r>
            <a:endParaRPr lang="en-US" dirty="0">
              <a:latin typeface="Nunito Black" panose="00000A00000000000000" pitchFamily="2" charset="-93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4758342" y="3365240"/>
            <a:ext cx="381000" cy="387760"/>
          </a:xfrm>
          <a:prstGeom prst="rect">
            <a:avLst/>
          </a:prstGeom>
          <a:noFill/>
          <a:ln w="28575">
            <a:solidFill>
              <a:srgbClr val="E9C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Hình chữ nhật 26"/>
          <p:cNvSpPr/>
          <p:nvPr/>
        </p:nvSpPr>
        <p:spPr>
          <a:xfrm>
            <a:off x="5591922" y="3372000"/>
            <a:ext cx="381000" cy="387760"/>
          </a:xfrm>
          <a:prstGeom prst="rect">
            <a:avLst/>
          </a:prstGeom>
          <a:noFill/>
          <a:ln w="28575">
            <a:solidFill>
              <a:srgbClr val="E9C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354220" y="914400"/>
            <a:ext cx="11357782" cy="1437463"/>
            <a:chOff x="511879" y="935104"/>
            <a:chExt cx="11357782" cy="143746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79" y="935104"/>
              <a:ext cx="9389979" cy="1437463"/>
            </a:xfrm>
            <a:prstGeom prst="rect">
              <a:avLst/>
            </a:prstGeom>
          </p:spPr>
        </p:pic>
        <p:sp>
          <p:nvSpPr>
            <p:cNvPr id="30" name="TextBox 10"/>
            <p:cNvSpPr txBox="1"/>
            <p:nvPr/>
          </p:nvSpPr>
          <p:spPr>
            <a:xfrm>
              <a:off x="1354061" y="1311712"/>
              <a:ext cx="10515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Nunito Black" panose="00000A00000000000000" pitchFamily="2" charset="-93"/>
                </a:rPr>
                <a:t>Đố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em</a:t>
              </a:r>
              <a:r>
                <a:rPr lang="en-US" dirty="0">
                  <a:latin typeface="Nunito Black" panose="00000A00000000000000" pitchFamily="2" charset="-93"/>
                </a:rPr>
                <a:t>!</a:t>
              </a:r>
              <a:br>
                <a:rPr lang="en-US" dirty="0">
                  <a:latin typeface="Nunito Black" panose="00000A00000000000000" pitchFamily="2" charset="-93"/>
                </a:rPr>
              </a:br>
              <a:r>
                <a:rPr lang="en-US" dirty="0" err="1">
                  <a:latin typeface="Nunito Black" panose="00000A00000000000000" pitchFamily="2" charset="-93"/>
                </a:rPr>
                <a:t>Chọn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dấu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phép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tính</a:t>
              </a:r>
              <a:r>
                <a:rPr lang="en-US" dirty="0">
                  <a:latin typeface="Nunito Black" panose="00000A00000000000000" pitchFamily="2" charset="-93"/>
                </a:rPr>
                <a:t> “+; -” </a:t>
              </a:r>
              <a:r>
                <a:rPr lang="en-US" dirty="0" err="1">
                  <a:latin typeface="Nunito Black" panose="00000A00000000000000" pitchFamily="2" charset="-93"/>
                </a:rPr>
                <a:t>thích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hợp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thay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cho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dấu</a:t>
              </a:r>
              <a:r>
                <a:rPr lang="en-US" dirty="0">
                  <a:latin typeface="Nunito Black" panose="00000A00000000000000" pitchFamily="2" charset="-93"/>
                </a:rPr>
                <a:t> “?”.</a:t>
              </a:r>
              <a:endParaRPr lang="en-US" dirty="0">
                <a:latin typeface="Nunito Black" panose="00000A00000000000000" pitchFamily="2" charset="-93"/>
              </a:endParaRPr>
            </a:p>
          </p:txBody>
        </p:sp>
        <p:sp>
          <p:nvSpPr>
            <p:cNvPr id="31" name="Lưu đồ: Đường kết nối 1"/>
            <p:cNvSpPr/>
            <p:nvPr/>
          </p:nvSpPr>
          <p:spPr>
            <a:xfrm>
              <a:off x="820661" y="1277706"/>
              <a:ext cx="533400" cy="529674"/>
            </a:xfrm>
            <a:prstGeom prst="flowChartConnector">
              <a:avLst/>
            </a:prstGeom>
            <a:solidFill>
              <a:srgbClr val="92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unito Black" pitchFamily="2" charset="0"/>
                </a:rPr>
                <a:t>4</a:t>
              </a:r>
              <a:endParaRPr lang="vi-VN" sz="3200" dirty="0">
                <a:latin typeface="Nunito Black" pitchFamily="2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905000" y="762000"/>
            <a:ext cx="5743576" cy="36933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GB" altLang="zh-CN" sz="13800" b="1" dirty="0" err="1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Luyện</a:t>
            </a:r>
            <a:r>
              <a:rPr lang="en-GB" altLang="zh-CN" sz="13800" b="1" dirty="0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 </a:t>
            </a:r>
            <a:r>
              <a:rPr lang="en-GB" altLang="zh-CN" sz="13800" b="1" dirty="0" err="1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tập</a:t>
            </a:r>
            <a:endParaRPr lang="en-GB" altLang="zh-CN" sz="13800" b="1" dirty="0" smtClean="0">
              <a:ln w="412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at Vibes" pitchFamily="2" charset="0"/>
              <a:ea typeface="华康海报体W12" panose="040B0C09000000000000" pitchFamily="81" charset="-122"/>
            </a:endParaRPr>
          </a:p>
          <a:p>
            <a:pPr algn="ctr">
              <a:defRPr/>
            </a:pPr>
            <a:r>
              <a:rPr lang="en-GB" altLang="zh-CN" sz="9600" b="1" dirty="0" smtClean="0">
                <a:ln w="41275">
                  <a:noFill/>
                </a:ln>
                <a:solidFill>
                  <a:srgbClr val="0064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(</a:t>
            </a:r>
            <a:r>
              <a:rPr lang="en-GB" altLang="zh-CN" sz="9600" b="1" dirty="0" err="1" smtClean="0">
                <a:ln w="41275">
                  <a:noFill/>
                </a:ln>
                <a:solidFill>
                  <a:srgbClr val="0064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Tiết</a:t>
            </a:r>
            <a:r>
              <a:rPr lang="en-GB" altLang="zh-CN" sz="9600" b="1" dirty="0" smtClean="0">
                <a:ln w="41275">
                  <a:noFill/>
                </a:ln>
                <a:solidFill>
                  <a:srgbClr val="0064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 </a:t>
            </a:r>
            <a:r>
              <a:rPr lang="en-GB" altLang="zh-CN" sz="9600" b="1" dirty="0" smtClean="0">
                <a:ln w="41275">
                  <a:noFill/>
                </a:ln>
                <a:solidFill>
                  <a:srgbClr val="0064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2)</a:t>
            </a:r>
            <a:endParaRPr lang="zh-CN" altLang="en-US" sz="9600" b="1" dirty="0">
              <a:ln w="41275">
                <a:noFill/>
              </a:ln>
              <a:solidFill>
                <a:srgbClr val="0064D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at Vibes" pitchFamily="2" charset="0"/>
              <a:ea typeface="华康海报体W12" panose="040B0C09000000000000" pitchFamily="81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094973"/>
            <a:ext cx="4602879" cy="574293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71800" y="1066801"/>
            <a:ext cx="335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endParaRPr lang="en-US" altLang="en-US" dirty="0"/>
          </a:p>
        </p:txBody>
      </p:sp>
      <p:sp>
        <p:nvSpPr>
          <p:cNvPr id="32" name="Rectangle 31"/>
          <p:cNvSpPr/>
          <p:nvPr/>
        </p:nvSpPr>
        <p:spPr>
          <a:xfrm>
            <a:off x="5565026" y="5757100"/>
            <a:ext cx="235131" cy="289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3443" y="2514600"/>
            <a:ext cx="193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-93"/>
              </a:rPr>
              <a:t>= 182 - 42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-93"/>
              </a:rPr>
              <a:t>= 140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8800" y="2518051"/>
            <a:ext cx="1558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-93"/>
              </a:rPr>
              <a:t>= 7 x 8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-93"/>
              </a:rPr>
              <a:t>= 56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-93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679340" y="2518051"/>
            <a:ext cx="508821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0000A00000000000000" pitchFamily="2" charset="-93"/>
                <a:ea typeface="华康海报体W12" panose="040B0C09000000000000" pitchFamily="81" charset="-122"/>
              </a:rPr>
              <a:t>a, 182 – ( 96 – 54)</a:t>
            </a:r>
            <a:endParaRPr lang="en-US" altLang="zh-CN" sz="2800" b="1" dirty="0">
              <a:ln w="412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 panose="00000A00000000000000" pitchFamily="2" charset="-93"/>
              <a:ea typeface="华康海报体W12" panose="040B0C09000000000000" pitchFamily="81" charset="-122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5732914" y="2521502"/>
            <a:ext cx="508821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0000A00000000000000" pitchFamily="2" charset="-93"/>
                <a:ea typeface="华康海报体W12" panose="040B0C09000000000000" pitchFamily="81" charset="-122"/>
              </a:rPr>
              <a:t>b, 7 x (48 : 6)</a:t>
            </a:r>
            <a:endParaRPr lang="en-US" altLang="zh-CN" sz="2800" b="1" dirty="0">
              <a:ln w="412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 panose="00000A00000000000000" pitchFamily="2" charset="-93"/>
              <a:ea typeface="华康海报体W12" panose="040B0C09000000000000" pitchFamily="81" charset="-122"/>
            </a:endParaRPr>
          </a:p>
        </p:txBody>
      </p:sp>
      <p:pic>
        <p:nvPicPr>
          <p:cNvPr id="16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2864" y="67398"/>
            <a:ext cx="2689072" cy="122681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14400" y="1338421"/>
            <a:ext cx="5181600" cy="859611"/>
            <a:chOff x="820661" y="1112737"/>
            <a:chExt cx="5181600" cy="8596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9650" y="1112737"/>
              <a:ext cx="4992611" cy="859611"/>
            </a:xfrm>
            <a:prstGeom prst="rect">
              <a:avLst/>
            </a:prstGeom>
          </p:spPr>
        </p:pic>
        <p:sp>
          <p:nvSpPr>
            <p:cNvPr id="19" name="TextBox 10"/>
            <p:cNvSpPr txBox="1"/>
            <p:nvPr/>
          </p:nvSpPr>
          <p:spPr>
            <a:xfrm>
              <a:off x="1354061" y="1311712"/>
              <a:ext cx="43523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Tính</a:t>
              </a:r>
              <a:r>
                <a:rPr lang="en-US" altLang="zh-CN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giá</a:t>
              </a:r>
              <a:r>
                <a:rPr lang="en-US" altLang="zh-CN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trị</a:t>
              </a:r>
              <a:r>
                <a:rPr lang="en-US" altLang="zh-CN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của</a:t>
              </a:r>
              <a:r>
                <a:rPr lang="en-US" altLang="zh-CN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biểu</a:t>
              </a:r>
              <a:r>
                <a:rPr lang="en-US" altLang="zh-CN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thức</a:t>
              </a:r>
              <a:r>
                <a:rPr lang="en-US" altLang="zh-CN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.</a:t>
              </a:r>
              <a:endParaRPr lang="zh-CN" altLang="en-US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0000A00000000000000" pitchFamily="2" charset="-93"/>
                <a:ea typeface="华康海报体W12" panose="040B0C09000000000000" pitchFamily="81" charset="-122"/>
              </a:endParaRPr>
            </a:p>
          </p:txBody>
        </p:sp>
        <p:sp>
          <p:nvSpPr>
            <p:cNvPr id="20" name="Lưu đồ: Đường kết nối 1"/>
            <p:cNvSpPr/>
            <p:nvPr/>
          </p:nvSpPr>
          <p:spPr>
            <a:xfrm>
              <a:off x="820661" y="1277706"/>
              <a:ext cx="533400" cy="529674"/>
            </a:xfrm>
            <a:prstGeom prst="flowChartConnector">
              <a:avLst/>
            </a:prstGeom>
            <a:solidFill>
              <a:srgbClr val="92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unito Black" pitchFamily="2" charset="0"/>
                </a:rPr>
                <a:t>1</a:t>
              </a:r>
              <a:endParaRPr lang="vi-VN" sz="3200" dirty="0">
                <a:latin typeface="Nunito Black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71800" y="1066801"/>
            <a:ext cx="335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endParaRPr lang="en-US" altLang="en-US" dirty="0"/>
          </a:p>
        </p:txBody>
      </p:sp>
      <p:sp>
        <p:nvSpPr>
          <p:cNvPr id="32" name="Rectangle 31"/>
          <p:cNvSpPr/>
          <p:nvPr/>
        </p:nvSpPr>
        <p:spPr>
          <a:xfrm>
            <a:off x="5565026" y="5757100"/>
            <a:ext cx="235131" cy="289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17" y="97570"/>
            <a:ext cx="2213958" cy="1010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923" y="1595534"/>
            <a:ext cx="7527651" cy="405091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90775" y="716967"/>
            <a:ext cx="7924800" cy="859611"/>
            <a:chOff x="820661" y="1059420"/>
            <a:chExt cx="7924800" cy="8596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8234" y="1059420"/>
              <a:ext cx="7597227" cy="859611"/>
            </a:xfrm>
            <a:prstGeom prst="rect">
              <a:avLst/>
            </a:prstGeom>
          </p:spPr>
        </p:pic>
        <p:sp>
          <p:nvSpPr>
            <p:cNvPr id="21" name="TextBox 10"/>
            <p:cNvSpPr txBox="1"/>
            <p:nvPr/>
          </p:nvSpPr>
          <p:spPr>
            <a:xfrm>
              <a:off x="1354061" y="1311712"/>
              <a:ext cx="7162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Nunito Black" panose="00000A00000000000000" pitchFamily="2" charset="-93"/>
                </a:rPr>
                <a:t>Chọn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số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là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giá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trị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của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mỗi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biểu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thức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dưới</a:t>
              </a:r>
              <a:r>
                <a:rPr lang="en-US" dirty="0">
                  <a:latin typeface="Nunito Black" panose="00000A00000000000000" pitchFamily="2" charset="-93"/>
                </a:rPr>
                <a:t> </a:t>
              </a:r>
              <a:r>
                <a:rPr lang="en-US" dirty="0" err="1">
                  <a:latin typeface="Nunito Black" panose="00000A00000000000000" pitchFamily="2" charset="-93"/>
                </a:rPr>
                <a:t>đây</a:t>
              </a:r>
              <a:r>
                <a:rPr lang="en-US" dirty="0">
                  <a:latin typeface="Nunito Black" panose="00000A00000000000000" pitchFamily="2" charset="-93"/>
                </a:rPr>
                <a:t>.</a:t>
              </a:r>
              <a:endParaRPr lang="en-US" dirty="0">
                <a:latin typeface="Nunito Black" panose="00000A00000000000000" pitchFamily="2" charset="-93"/>
              </a:endParaRPr>
            </a:p>
          </p:txBody>
        </p:sp>
        <p:sp>
          <p:nvSpPr>
            <p:cNvPr id="22" name="Lưu đồ: Đường kết nối 1"/>
            <p:cNvSpPr/>
            <p:nvPr/>
          </p:nvSpPr>
          <p:spPr>
            <a:xfrm>
              <a:off x="820661" y="1277706"/>
              <a:ext cx="533400" cy="529674"/>
            </a:xfrm>
            <a:prstGeom prst="flowChartConnector">
              <a:avLst/>
            </a:prstGeom>
            <a:solidFill>
              <a:srgbClr val="92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unito Black" pitchFamily="2" charset="0"/>
                </a:rPr>
                <a:t>2</a:t>
              </a:r>
              <a:endParaRPr lang="vi-VN" sz="3200" dirty="0">
                <a:latin typeface="Nunito Black" pitchFamily="2" charset="0"/>
              </a:endParaRPr>
            </a:p>
          </p:txBody>
        </p:sp>
      </p:grpSp>
      <p:cxnSp>
        <p:nvCxnSpPr>
          <p:cNvPr id="4" name="Curved Connector 3"/>
          <p:cNvCxnSpPr/>
          <p:nvPr/>
        </p:nvCxnSpPr>
        <p:spPr>
          <a:xfrm rot="16200000" flipV="1">
            <a:off x="7323881" y="2546353"/>
            <a:ext cx="1709566" cy="1646059"/>
          </a:xfrm>
          <a:prstGeom prst="curvedConnector3">
            <a:avLst>
              <a:gd name="adj1" fmla="val 64486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4846459" y="3505200"/>
            <a:ext cx="2509175" cy="970572"/>
          </a:xfrm>
          <a:prstGeom prst="curvedConnector3">
            <a:avLst>
              <a:gd name="adj1" fmla="val 42408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>
            <a:off x="4114800" y="2581979"/>
            <a:ext cx="1926954" cy="176142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0800000" flipV="1">
            <a:off x="6041754" y="2581978"/>
            <a:ext cx="2959940" cy="758612"/>
          </a:xfrm>
          <a:prstGeom prst="curvedConnector3">
            <a:avLst>
              <a:gd name="adj1" fmla="val 45173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0"/>
            <a:ext cx="2171314" cy="990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2056" y="2557790"/>
            <a:ext cx="30341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-93"/>
              </a:rPr>
              <a:t>= 27 + (34 + 66)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-93"/>
              </a:rPr>
              <a:t>= 27 + 100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-93"/>
              </a:rPr>
              <a:t>= 127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9200" y="2529215"/>
            <a:ext cx="37338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-93"/>
              </a:rPr>
              <a:t>= 7 x (5 x 2)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-93"/>
              </a:rPr>
              <a:t>= 7 x 10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-93"/>
              </a:rPr>
              <a:t>= 70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-93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-668349" y="2557790"/>
            <a:ext cx="508821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0000A00000000000000" pitchFamily="2" charset="-93"/>
                <a:ea typeface="华康海报体W12" panose="040B0C09000000000000" pitchFamily="81" charset="-122"/>
              </a:rPr>
              <a:t>a, 27 + 34 + 66</a:t>
            </a:r>
            <a:endParaRPr lang="en-US" altLang="zh-CN" sz="2800" b="1" dirty="0">
              <a:ln w="412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 panose="00000A00000000000000" pitchFamily="2" charset="-93"/>
              <a:ea typeface="华康海报体W12" panose="040B0C09000000000000" pitchFamily="81" charset="-122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5178397" y="2557790"/>
            <a:ext cx="508821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0000A00000000000000" pitchFamily="2" charset="-93"/>
                <a:ea typeface="华康海报体W12" panose="040B0C09000000000000" pitchFamily="81" charset="-122"/>
              </a:rPr>
              <a:t>b, 7 x 5 x 2</a:t>
            </a:r>
            <a:endParaRPr lang="en-US" altLang="zh-CN" sz="2800" b="1" dirty="0">
              <a:ln w="412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 panose="00000A00000000000000" pitchFamily="2" charset="-93"/>
              <a:ea typeface="华康海报体W12" panose="040B0C09000000000000" pitchFamily="81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00400" y="1095538"/>
            <a:ext cx="5327954" cy="862087"/>
            <a:chOff x="3798856" y="533400"/>
            <a:chExt cx="5327954" cy="86208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5556" y="533400"/>
              <a:ext cx="5007926" cy="862087"/>
            </a:xfrm>
            <a:prstGeom prst="rect">
              <a:avLst/>
            </a:prstGeom>
          </p:spPr>
        </p:pic>
        <p:sp>
          <p:nvSpPr>
            <p:cNvPr id="18" name="Lưu đồ: Đường kết nối 1"/>
            <p:cNvSpPr/>
            <p:nvPr/>
          </p:nvSpPr>
          <p:spPr>
            <a:xfrm>
              <a:off x="3798856" y="688281"/>
              <a:ext cx="533400" cy="529674"/>
            </a:xfrm>
            <a:prstGeom prst="flowChartConnector">
              <a:avLst/>
            </a:prstGeom>
            <a:solidFill>
              <a:srgbClr val="92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unito Black" pitchFamily="2" charset="0"/>
                </a:rPr>
                <a:t>3</a:t>
              </a:r>
              <a:endParaRPr lang="vi-VN" sz="3200" dirty="0">
                <a:latin typeface="Nunito Black" pitchFamily="2" charset="0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4038600" y="697657"/>
              <a:ext cx="5088210" cy="52322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Tính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giá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trị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của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biểu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thức</a:t>
              </a:r>
              <a:r>
                <a:rPr lang="en-US" altLang="zh-CN" sz="2800" b="1" dirty="0">
                  <a:ln w="41275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anose="00000A00000000000000" pitchFamily="2" charset="-93"/>
                  <a:ea typeface="华康海报体W12" panose="040B0C09000000000000" pitchFamily="81" charset="-122"/>
                </a:rPr>
                <a:t>.</a:t>
              </a:r>
              <a:endParaRPr lang="zh-CN" altLang="en-US" sz="2800" b="1" dirty="0">
                <a:ln w="412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0000A00000000000000" pitchFamily="2" charset="-93"/>
                <a:ea typeface="华康海报体W12" panose="040B0C09000000000000" pitchFamily="8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586"/>
            <a:ext cx="1733171" cy="790710"/>
          </a:xfrm>
          <a:prstGeom prst="rect">
            <a:avLst/>
          </a:prstGeom>
        </p:spPr>
      </p:pic>
      <p:sp>
        <p:nvSpPr>
          <p:cNvPr id="5" name="TextBox 10"/>
          <p:cNvSpPr txBox="1"/>
          <p:nvPr/>
        </p:nvSpPr>
        <p:spPr>
          <a:xfrm>
            <a:off x="1047371" y="894616"/>
            <a:ext cx="9753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Nunito Black" panose="00000A00000000000000" pitchFamily="2" charset="-93"/>
              </a:rPr>
              <a:t>Người</a:t>
            </a:r>
            <a:r>
              <a:rPr lang="en-US" dirty="0">
                <a:latin typeface="Nunito Black" panose="00000A00000000000000" pitchFamily="2" charset="-93"/>
              </a:rPr>
              <a:t> ta </a:t>
            </a:r>
            <a:r>
              <a:rPr lang="en-US" dirty="0" err="1">
                <a:latin typeface="Nunito Black" panose="00000A00000000000000" pitchFamily="2" charset="-93"/>
              </a:rPr>
              <a:t>đóng</a:t>
            </a:r>
            <a:r>
              <a:rPr lang="en-US" dirty="0">
                <a:latin typeface="Nunito Black" panose="00000A00000000000000" pitchFamily="2" charset="-93"/>
              </a:rPr>
              <a:t> 288 bánh </a:t>
            </a:r>
            <a:r>
              <a:rPr lang="en-US" dirty="0" err="1">
                <a:latin typeface="Nunito Black" panose="00000A00000000000000" pitchFamily="2" charset="-93"/>
              </a:rPr>
              <a:t>xe</a:t>
            </a:r>
            <a:r>
              <a:rPr lang="en-US" dirty="0">
                <a:latin typeface="Nunito Black" panose="00000A00000000000000" pitchFamily="2" charset="-93"/>
              </a:rPr>
              <a:t> ô </a:t>
            </a:r>
            <a:r>
              <a:rPr lang="en-US" dirty="0" err="1">
                <a:latin typeface="Nunito Black" panose="00000A00000000000000" pitchFamily="2" charset="-93"/>
              </a:rPr>
              <a:t>tô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vào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các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hộp</a:t>
            </a:r>
            <a:r>
              <a:rPr lang="en-US" dirty="0">
                <a:latin typeface="Nunito Black" panose="00000A00000000000000" pitchFamily="2" charset="-93"/>
              </a:rPr>
              <a:t>, </a:t>
            </a:r>
            <a:r>
              <a:rPr lang="en-US" dirty="0" err="1">
                <a:latin typeface="Nunito Black" panose="00000A00000000000000" pitchFamily="2" charset="-93"/>
              </a:rPr>
              <a:t>mỗi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hộp</a:t>
            </a:r>
            <a:r>
              <a:rPr lang="en-US" dirty="0">
                <a:latin typeface="Nunito Black" panose="00000A00000000000000" pitchFamily="2" charset="-93"/>
              </a:rPr>
              <a:t> 4 </a:t>
            </a:r>
            <a:r>
              <a:rPr lang="en-US" dirty="0" err="1" smtClean="0">
                <a:latin typeface="Nunito Black" panose="00000A00000000000000" pitchFamily="2" charset="-93"/>
              </a:rPr>
              <a:t>bánh</a:t>
            </a:r>
            <a:r>
              <a:rPr lang="en-US" dirty="0" smtClean="0">
                <a:latin typeface="Nunito Black" panose="00000A00000000000000" pitchFamily="2" charset="-93"/>
              </a:rPr>
              <a:t> </a:t>
            </a:r>
            <a:r>
              <a:rPr lang="en-US" dirty="0" err="1" smtClean="0">
                <a:latin typeface="Nunito Black" panose="00000A00000000000000" pitchFamily="2" charset="-93"/>
              </a:rPr>
              <a:t>xe</a:t>
            </a:r>
            <a:r>
              <a:rPr lang="en-US" dirty="0">
                <a:latin typeface="Nunito Black" panose="00000A00000000000000" pitchFamily="2" charset="-93"/>
              </a:rPr>
              <a:t>. Sau </a:t>
            </a:r>
            <a:r>
              <a:rPr lang="en-US" dirty="0" err="1">
                <a:latin typeface="Nunito Black" panose="00000A00000000000000" pitchFamily="2" charset="-93"/>
              </a:rPr>
              <a:t>đó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đóng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các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hộp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vào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các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thùng</a:t>
            </a:r>
            <a:r>
              <a:rPr lang="en-US" dirty="0">
                <a:latin typeface="Nunito Black" panose="00000A00000000000000" pitchFamily="2" charset="-93"/>
              </a:rPr>
              <a:t>, </a:t>
            </a:r>
            <a:r>
              <a:rPr lang="en-US" dirty="0" err="1">
                <a:latin typeface="Nunito Black" panose="00000A00000000000000" pitchFamily="2" charset="-93"/>
              </a:rPr>
              <a:t>mỗi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thùng</a:t>
            </a:r>
            <a:r>
              <a:rPr lang="en-US" dirty="0">
                <a:latin typeface="Nunito Black" panose="00000A00000000000000" pitchFamily="2" charset="-93"/>
              </a:rPr>
              <a:t> 8 </a:t>
            </a:r>
            <a:r>
              <a:rPr lang="en-US" dirty="0" err="1">
                <a:latin typeface="Nunito Black" panose="00000A00000000000000" pitchFamily="2" charset="-93"/>
              </a:rPr>
              <a:t>hộp</a:t>
            </a:r>
            <a:r>
              <a:rPr lang="en-US" dirty="0">
                <a:latin typeface="Nunito Black" panose="00000A00000000000000" pitchFamily="2" charset="-93"/>
              </a:rPr>
              <a:t>. </a:t>
            </a:r>
            <a:r>
              <a:rPr lang="en-US" dirty="0" err="1">
                <a:latin typeface="Nunito Black" panose="00000A00000000000000" pitchFamily="2" charset="-93"/>
              </a:rPr>
              <a:t>Hỏi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người</a:t>
            </a:r>
            <a:r>
              <a:rPr lang="en-US" dirty="0">
                <a:latin typeface="Nunito Black" panose="00000A00000000000000" pitchFamily="2" charset="-93"/>
              </a:rPr>
              <a:t> ta </a:t>
            </a:r>
            <a:r>
              <a:rPr lang="en-US" dirty="0" err="1">
                <a:latin typeface="Nunito Black" panose="00000A00000000000000" pitchFamily="2" charset="-93"/>
              </a:rPr>
              <a:t>đóng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được</a:t>
            </a:r>
            <a:r>
              <a:rPr lang="en-US" dirty="0">
                <a:latin typeface="Nunito Black" panose="00000A00000000000000" pitchFamily="2" charset="-93"/>
              </a:rPr>
              <a:t> bao </a:t>
            </a:r>
            <a:r>
              <a:rPr lang="en-US" dirty="0" err="1">
                <a:latin typeface="Nunito Black" panose="00000A00000000000000" pitchFamily="2" charset="-93"/>
              </a:rPr>
              <a:t>nhiêu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thùng</a:t>
            </a:r>
            <a:r>
              <a:rPr lang="en-US" dirty="0">
                <a:latin typeface="Nunito Black" panose="00000A00000000000000" pitchFamily="2" charset="-93"/>
              </a:rPr>
              <a:t> bánh </a:t>
            </a:r>
            <a:r>
              <a:rPr lang="en-US" dirty="0" err="1">
                <a:latin typeface="Nunito Black" panose="00000A00000000000000" pitchFamily="2" charset="-93"/>
              </a:rPr>
              <a:t>xe</a:t>
            </a:r>
            <a:r>
              <a:rPr lang="en-US" dirty="0">
                <a:latin typeface="Nunito Black" panose="00000A00000000000000" pitchFamily="2" charset="-93"/>
              </a:rPr>
              <a:t> ô </a:t>
            </a:r>
            <a:r>
              <a:rPr lang="en-US" dirty="0" err="1">
                <a:latin typeface="Nunito Black" panose="00000A00000000000000" pitchFamily="2" charset="-93"/>
              </a:rPr>
              <a:t>tô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như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vậy</a:t>
            </a:r>
            <a:r>
              <a:rPr lang="en-US" dirty="0">
                <a:latin typeface="Nunito Black" panose="00000A00000000000000" pitchFamily="2" charset="-93"/>
              </a:rPr>
              <a:t>?</a:t>
            </a:r>
            <a:endParaRPr lang="en-US" dirty="0">
              <a:latin typeface="Nunito Black" panose="00000A00000000000000" pitchFamily="2" charset="-93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492020" y="2697134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Nunito Black" panose="00000A00000000000000" pitchFamily="2" charset="-93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288 : 4 = 72 (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Nunito Black" panose="00000A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6"/>
          <p:cNvSpPr/>
          <p:nvPr/>
        </p:nvSpPr>
        <p:spPr>
          <a:xfrm>
            <a:off x="492020" y="873871"/>
            <a:ext cx="529899" cy="529674"/>
          </a:xfrm>
          <a:prstGeom prst="flowChartConnector">
            <a:avLst/>
          </a:prstGeom>
          <a:solidFill>
            <a:srgbClr val="92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Nunito Black" pitchFamily="2" charset="0"/>
              </a:rPr>
              <a:t>4</a:t>
            </a:r>
            <a:endParaRPr lang="vi-VN" dirty="0">
              <a:latin typeface="Nunito Black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33171" y="3593986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206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Nunito Black" panose="00000A00000000000000" pitchFamily="2" charset="-93"/>
              <a:cs typeface="Times New Roman" panose="02020603050405020304" pitchFamily="18" charset="0"/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72 : 8 = 9 (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thùng</a:t>
            </a:r>
            <a:r>
              <a:rPr lang="en-US" sz="3200" dirty="0" smtClean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Nunito Black" panose="00000A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4642" y="4683790"/>
            <a:ext cx="5121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: 9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bánh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Nunito Black" panose="00000A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46598" y="2112359"/>
            <a:ext cx="1987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B05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B05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Nunito Black" panose="00000A00000000000000" pitchFamily="2" charset="-93"/>
                <a:cs typeface="Times New Roman" panose="02020603050405020304" pitchFamily="18" charset="0"/>
              </a:rPr>
              <a:t>giải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352800" y="1295400"/>
            <a:ext cx="18288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24800" y="1295400"/>
            <a:ext cx="2743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29400" y="1676400"/>
            <a:ext cx="2514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02149" y="2092754"/>
            <a:ext cx="27083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2" grpId="0"/>
      <p:bldP spid="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8600" y="228600"/>
            <a:ext cx="2672387" cy="1219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25300" y="3075057"/>
            <a:ext cx="384593" cy="584775"/>
            <a:chOff x="2016563" y="629461"/>
            <a:chExt cx="74578" cy="584775"/>
          </a:xfrm>
        </p:grpSpPr>
        <p:sp>
          <p:nvSpPr>
            <p:cNvPr id="5" name="Rectangle 4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16563" y="629461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10"/>
          <p:cNvSpPr txBox="1"/>
          <p:nvPr/>
        </p:nvSpPr>
        <p:spPr>
          <a:xfrm>
            <a:off x="1636568" y="1416311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unito Black" panose="00000A00000000000000" pitchFamily="2" charset="-93"/>
              </a:rPr>
              <a:t>Đố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em</a:t>
            </a:r>
            <a:r>
              <a:rPr lang="en-US" dirty="0">
                <a:latin typeface="Nunito Black" panose="00000A00000000000000" pitchFamily="2" charset="-93"/>
              </a:rPr>
              <a:t>!</a:t>
            </a:r>
            <a:br>
              <a:rPr lang="en-US" dirty="0">
                <a:latin typeface="Nunito Black" panose="00000A00000000000000" pitchFamily="2" charset="-93"/>
              </a:rPr>
            </a:br>
            <a:r>
              <a:rPr lang="en-US" dirty="0" err="1">
                <a:latin typeface="Nunito Black" panose="00000A00000000000000" pitchFamily="2" charset="-93"/>
              </a:rPr>
              <a:t>Chọn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dấu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phép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tính</a:t>
            </a:r>
            <a:r>
              <a:rPr lang="en-US" dirty="0">
                <a:latin typeface="Nunito Black" panose="00000A00000000000000" pitchFamily="2" charset="-93"/>
              </a:rPr>
              <a:t> “+; -; x; :” </a:t>
            </a:r>
            <a:r>
              <a:rPr lang="en-US" dirty="0" err="1">
                <a:latin typeface="Nunito Black" panose="00000A00000000000000" pitchFamily="2" charset="-93"/>
              </a:rPr>
              <a:t>thích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hợp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thay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cho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dấu</a:t>
            </a:r>
            <a:r>
              <a:rPr lang="en-US" dirty="0">
                <a:latin typeface="Nunito Black" panose="00000A00000000000000" pitchFamily="2" charset="-93"/>
              </a:rPr>
              <a:t> “?”. </a:t>
            </a:r>
            <a:r>
              <a:rPr lang="en-US" dirty="0" err="1">
                <a:latin typeface="Nunito Black" panose="00000A00000000000000" pitchFamily="2" charset="-93"/>
              </a:rPr>
              <a:t>Để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được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biểu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thức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có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giá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trị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bé</a:t>
            </a:r>
            <a:r>
              <a:rPr lang="en-US" dirty="0">
                <a:latin typeface="Nunito Black" panose="00000A00000000000000" pitchFamily="2" charset="-93"/>
              </a:rPr>
              <a:t> </a:t>
            </a:r>
            <a:r>
              <a:rPr lang="en-US" dirty="0" err="1">
                <a:latin typeface="Nunito Black" panose="00000A00000000000000" pitchFamily="2" charset="-93"/>
              </a:rPr>
              <a:t>nhất</a:t>
            </a:r>
            <a:r>
              <a:rPr lang="en-US" dirty="0">
                <a:latin typeface="Nunito Black" panose="00000A00000000000000" pitchFamily="2" charset="-93"/>
              </a:rPr>
              <a:t>.</a:t>
            </a:r>
            <a:endParaRPr lang="en-US" dirty="0">
              <a:latin typeface="Nunito Black" panose="00000A00000000000000" pitchFamily="2" charset="-93"/>
            </a:endParaRPr>
          </a:p>
        </p:txBody>
      </p:sp>
      <p:sp>
        <p:nvSpPr>
          <p:cNvPr id="8" name="Lưu đồ: Đường kết nối 7"/>
          <p:cNvSpPr/>
          <p:nvPr/>
        </p:nvSpPr>
        <p:spPr>
          <a:xfrm>
            <a:off x="1066800" y="1416369"/>
            <a:ext cx="533400" cy="529674"/>
          </a:xfrm>
          <a:prstGeom prst="flowChartConnector">
            <a:avLst/>
          </a:prstGeom>
          <a:solidFill>
            <a:srgbClr val="92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/>
          <p:cNvSpPr txBox="1"/>
          <p:nvPr/>
        </p:nvSpPr>
        <p:spPr>
          <a:xfrm>
            <a:off x="-1827934" y="1453769"/>
            <a:ext cx="6322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b="1" dirty="0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0000A00000000000000" pitchFamily="2" charset="-93"/>
                <a:ea typeface="华康海报体W12" panose="040B0C09000000000000" pitchFamily="81" charset="-122"/>
              </a:rPr>
              <a:t>5</a:t>
            </a:r>
            <a:endParaRPr lang="zh-CN" altLang="en-US" sz="2400" b="1" dirty="0">
              <a:ln w="412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 panose="00000A00000000000000" pitchFamily="2" charset="-93"/>
              <a:ea typeface="华康海报体W12" panose="040B0C09000000000000" pitchFamily="81" charset="-122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5105400" y="3198167"/>
            <a:ext cx="432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unito Black" panose="00000A00000000000000" pitchFamily="2" charset="-93"/>
              </a:rPr>
              <a:t>6 x (6       6)</a:t>
            </a:r>
            <a:endParaRPr lang="en-US" dirty="0">
              <a:latin typeface="Nunito Black" panose="00000A00000000000000" pitchFamily="2" charset="-93"/>
            </a:endParaRPr>
          </a:p>
        </p:txBody>
      </p:sp>
      <p:sp>
        <p:nvSpPr>
          <p:cNvPr id="14" name="Hình chữ nhật 13"/>
          <p:cNvSpPr/>
          <p:nvPr/>
        </p:nvSpPr>
        <p:spPr>
          <a:xfrm>
            <a:off x="6118769" y="3235119"/>
            <a:ext cx="381000" cy="387760"/>
          </a:xfrm>
          <a:prstGeom prst="rect">
            <a:avLst/>
          </a:prstGeom>
          <a:noFill/>
          <a:ln w="28575">
            <a:solidFill>
              <a:srgbClr val="E9C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Google Shape;93;p1"/>
          <p:cNvPicPr preferRelativeResize="0"/>
          <p:nvPr/>
        </p:nvPicPr>
        <p:blipFill rotWithShape="1">
          <a:blip r:embed="rId1">
            <a:alphaModFix amt="40000"/>
          </a:blip>
          <a:srcRect t="1402" r="2" b="2"/>
          <a:stretch>
            <a:fillRect/>
          </a:stretch>
        </p:blipFill>
        <p:spPr>
          <a:xfrm flipH="1">
            <a:off x="5486400" y="1828800"/>
            <a:ext cx="7555994" cy="599477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604095" y="692267"/>
            <a:ext cx="635155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600"/>
              </a:spcAft>
            </a:pPr>
            <a:r>
              <a:rPr lang="en-US" sz="6600" dirty="0" smtClean="0">
                <a:solidFill>
                  <a:prstClr val="white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6600" dirty="0">
              <a:solidFill>
                <a:prstClr val="white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29" name="Freeform: Shap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Google Shape;97;p1"/>
          <p:cNvPicPr preferRelativeResize="0"/>
          <p:nvPr/>
        </p:nvPicPr>
        <p:blipFill rotWithShape="1">
          <a:blip r:embed="rId2"/>
          <a:srcRect l="10162" r="12732" b="2"/>
          <a:stretch>
            <a:fillRect/>
          </a:stretch>
        </p:blipFill>
        <p:spPr>
          <a:xfrm>
            <a:off x="1" y="575941"/>
            <a:ext cx="5943599" cy="6248399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3839" y="-466725"/>
            <a:ext cx="9789629" cy="58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0705" y="2572609"/>
            <a:ext cx="67600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00B050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00B050"/>
              </a:solidFill>
              <a:latin typeface="Sigmar One" panose="00000500000000000000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7200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" b="100000" l="3746" r="95346">
                        <a14:foregroundMark x1="30193" y1="21780" x2="30193" y2="21780"/>
                        <a14:foregroundMark x1="32577" y1="20375" x2="49603" y2="36300"/>
                        <a14:foregroundMark x1="46992" y1="22248" x2="61180" y2="33958"/>
                        <a14:foregroundMark x1="29058" y1="21663" x2="33712" y2="33724"/>
                        <a14:foregroundMark x1="26220" y1="31850" x2="29739" y2="36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6673" y="1387757"/>
            <a:ext cx="5371042" cy="5206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22" b="98113" l="1355" r="98374">
                        <a14:foregroundMark x1="27642" y1="42558" x2="29810" y2="450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70" y="4319340"/>
            <a:ext cx="1963869" cy="2538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  <a:endPara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1238402" y="745099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</a:t>
            </a:r>
            <a:endParaRPr lang="en-US" sz="60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1397891" y="2836198"/>
            <a:ext cx="16695605" cy="8391586"/>
            <a:chOff x="140700" y="4055372"/>
            <a:chExt cx="12257011" cy="6160649"/>
          </a:xfrm>
        </p:grpSpPr>
        <p:sp>
          <p:nvSpPr>
            <p:cNvPr id="12" name="Rounded Rectangle 14">
              <a:hlinkClick r:id="rId3"/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700997" y="167010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6211" y="258480"/>
            <a:ext cx="9918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 dirty="0" err="1" smtClean="0">
                <a:solidFill>
                  <a:srgbClr val="FFFF00"/>
                </a:solidFill>
                <a:latin typeface="Great Vibes" pitchFamily="2" charset="0"/>
              </a:rPr>
              <a:t>Khỉ</a:t>
            </a:r>
            <a:r>
              <a:rPr lang="en-US" sz="9600" dirty="0" smtClean="0">
                <a:solidFill>
                  <a:srgbClr val="FFFF00"/>
                </a:solidFill>
                <a:latin typeface="Great Vibes" pitchFamily="2" charset="0"/>
              </a:rPr>
              <a:t> con </a:t>
            </a:r>
            <a:r>
              <a:rPr lang="en-US" sz="9600" dirty="0" err="1" smtClean="0">
                <a:solidFill>
                  <a:srgbClr val="FFFF00"/>
                </a:solidFill>
                <a:latin typeface="Great Vibes" pitchFamily="2" charset="0"/>
              </a:rPr>
              <a:t>leo</a:t>
            </a:r>
            <a:r>
              <a:rPr lang="en-US" sz="9600" dirty="0" smtClean="0">
                <a:solidFill>
                  <a:srgbClr val="FFFF00"/>
                </a:solidFill>
                <a:latin typeface="Great Vibes" pitchFamily="2" charset="0"/>
              </a:rPr>
              <a:t> </a:t>
            </a:r>
            <a:r>
              <a:rPr lang="en-US" sz="9600" dirty="0" err="1" smtClean="0">
                <a:solidFill>
                  <a:srgbClr val="FFFF00"/>
                </a:solidFill>
                <a:latin typeface="Great Vibes" pitchFamily="2" charset="0"/>
              </a:rPr>
              <a:t>núi</a:t>
            </a:r>
            <a:endParaRPr lang="en-US" sz="9600" dirty="0">
              <a:solidFill>
                <a:srgbClr val="FFFF00"/>
              </a:solidFill>
              <a:latin typeface="Great Vib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99024" y="4040732"/>
            <a:ext cx="12257011" cy="6160649"/>
            <a:chOff x="140700" y="4055372"/>
            <a:chExt cx="12257011" cy="6160649"/>
          </a:xfrm>
        </p:grpSpPr>
        <p:sp>
          <p:nvSpPr>
            <p:cNvPr id="12" name="Rounded Rectangle 14">
              <a:hlinkClick r:id="rId3"/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6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6" name="Picture 12" descr="Káº¿t quáº£ hÃ¬nh áº£nh cho win text gif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815101" y="152400"/>
            <a:ext cx="6337720" cy="63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/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A. 22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6" name="S3"/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B. 110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7" name="S2"/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D. 25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78010" y="614903"/>
            <a:ext cx="72279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CÂU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HỎI 1:</a:t>
            </a:r>
            <a:endParaRPr lang="en-US" sz="28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55 X 2 : 5 = ?</a:t>
            </a:r>
            <a:endParaRPr lang="en-US" sz="36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5" y="2604761"/>
            <a:ext cx="1606513" cy="1615487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0022" y="137160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/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B. 9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6" name="S3"/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A. 36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7" name="S2"/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Montserrat Black" panose="00000A00000000000000" pitchFamily="50" charset="0"/>
              </a:rPr>
              <a:t>8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D. 18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5415" y="1156564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5841" y="2575995"/>
            <a:ext cx="1659439" cy="16687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78010" y="614903"/>
            <a:ext cx="7227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Nunito Black" pitchFamily="2" charset="0"/>
              </a:rPr>
              <a:t>CÂU </a:t>
            </a:r>
            <a:r>
              <a:rPr lang="en-US" sz="2800" dirty="0" smtClean="0">
                <a:solidFill>
                  <a:prstClr val="black"/>
                </a:solidFill>
                <a:latin typeface="Nunito Black" pitchFamily="2" charset="0"/>
              </a:rPr>
              <a:t>HỎI 2:</a:t>
            </a:r>
            <a:endParaRPr lang="en-US" sz="2800" dirty="0" smtClean="0">
              <a:solidFill>
                <a:prstClr val="black"/>
              </a:solidFill>
              <a:latin typeface="Nunito Black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Nunito Black" pitchFamily="2" charset="0"/>
              </a:rPr>
              <a:t>72 : (4 X 2) = ?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/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C. 70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6" name="S3"/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D. 60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7" name="S2"/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B. 80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A. 90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0993" y="144780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48285"/>
            <a:ext cx="1517339" cy="15258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78010" y="614903"/>
            <a:ext cx="7227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Nunito Black" pitchFamily="2" charset="0"/>
              </a:rPr>
              <a:t>CÂU </a:t>
            </a:r>
            <a:r>
              <a:rPr lang="en-US" sz="2800" dirty="0" smtClean="0">
                <a:solidFill>
                  <a:prstClr val="black"/>
                </a:solidFill>
                <a:latin typeface="Nunito Black" pitchFamily="2" charset="0"/>
              </a:rPr>
              <a:t>HỎI 3:</a:t>
            </a:r>
            <a:endParaRPr lang="en-US" sz="2800" dirty="0" smtClean="0">
              <a:solidFill>
                <a:prstClr val="black"/>
              </a:solidFill>
              <a:latin typeface="Nunito Black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Nunito Black" pitchFamily="2" charset="0"/>
              </a:rPr>
              <a:t>10 X (63 : 9) = ?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/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A. 164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6" name="S3"/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B. 128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7" name="S2"/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D. 254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C. 200 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1367" y="137160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36" y="2882678"/>
            <a:ext cx="1360402" cy="1368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78010" y="614903"/>
            <a:ext cx="7227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Nunito Black" pitchFamily="2" charset="0"/>
              </a:rPr>
              <a:t>CÂU </a:t>
            </a:r>
            <a:r>
              <a:rPr lang="en-US" sz="2800" dirty="0" smtClean="0">
                <a:solidFill>
                  <a:prstClr val="black"/>
                </a:solidFill>
                <a:latin typeface="Nunito Black" pitchFamily="2" charset="0"/>
              </a:rPr>
              <a:t>HỎI 4:</a:t>
            </a:r>
            <a:endParaRPr lang="en-US" sz="2800" dirty="0" smtClean="0">
              <a:solidFill>
                <a:prstClr val="black"/>
              </a:solidFill>
              <a:latin typeface="Nunito Black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Nunito Black" pitchFamily="2" charset="0"/>
              </a:rPr>
              <a:t>36 + (64 X 2)= ?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905000" y="762000"/>
            <a:ext cx="5743576" cy="36933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GB" altLang="zh-CN" sz="13800" b="1" dirty="0" err="1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Luyện</a:t>
            </a:r>
            <a:r>
              <a:rPr lang="en-GB" altLang="zh-CN" sz="13800" b="1" dirty="0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 </a:t>
            </a:r>
            <a:r>
              <a:rPr lang="en-GB" altLang="zh-CN" sz="13800" b="1" dirty="0" err="1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tập</a:t>
            </a:r>
            <a:endParaRPr lang="en-GB" altLang="zh-CN" sz="13800" b="1" dirty="0" smtClean="0">
              <a:ln w="412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at Vibes" pitchFamily="2" charset="0"/>
              <a:ea typeface="华康海报体W12" panose="040B0C09000000000000" pitchFamily="81" charset="-122"/>
            </a:endParaRPr>
          </a:p>
          <a:p>
            <a:pPr algn="ctr">
              <a:defRPr/>
            </a:pPr>
            <a:r>
              <a:rPr lang="en-GB" altLang="zh-CN" sz="9600" b="1" dirty="0" smtClean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(</a:t>
            </a:r>
            <a:r>
              <a:rPr lang="en-GB" altLang="zh-CN" sz="9600" b="1" dirty="0" err="1" smtClean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Tiết</a:t>
            </a:r>
            <a:r>
              <a:rPr lang="en-GB" altLang="zh-CN" sz="9600" b="1" dirty="0" smtClean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华康海报体W12" panose="040B0C09000000000000" pitchFamily="81" charset="-122"/>
              </a:rPr>
              <a:t> 1)</a:t>
            </a:r>
            <a:endParaRPr lang="zh-CN" altLang="en-US" sz="9600" b="1" dirty="0">
              <a:ln w="41275"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at Vibes" pitchFamily="2" charset="0"/>
              <a:ea typeface="华康海报体W12" panose="040B0C09000000000000" pitchFamily="81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094973"/>
            <a:ext cx="4602879" cy="574293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RESOURCE_PATHS_HASH_2" val="955ea2b595920b9e623a292d24afec3ee785c7"/>
  <p:tag name="INKNOELEADERBOARD" val="-205480833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1612</Words>
  <Application>WPS Presentation</Application>
  <PresentationFormat>Widescreen</PresentationFormat>
  <Paragraphs>199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21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Microsoft YaHei</vt:lpstr>
      <vt:lpstr>Calibri</vt:lpstr>
      <vt:lpstr>Great Vibes</vt:lpstr>
      <vt:lpstr>Segoe Print</vt:lpstr>
      <vt:lpstr>Nunito Black</vt:lpstr>
      <vt:lpstr>Sigmar One</vt:lpstr>
      <vt:lpstr>Montserrat Black</vt:lpstr>
      <vt:lpstr>Nunito Black</vt:lpstr>
      <vt:lpstr>华康海报体W12</vt:lpstr>
      <vt:lpstr>Arial Unicode MS</vt:lpstr>
      <vt:lpstr>Calibri Light</vt:lpstr>
      <vt:lpstr>Calibri</vt:lpstr>
      <vt:lpstr>包图主题2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AN_CHAU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THI LUYEN</dc:creator>
  <cp:lastModifiedBy>ADMIN</cp:lastModifiedBy>
  <cp:revision>577</cp:revision>
  <dcterms:created xsi:type="dcterms:W3CDTF">2009-10-26T05:52:00Z</dcterms:created>
  <dcterms:modified xsi:type="dcterms:W3CDTF">2023-12-27T03:13:00Z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DCD5EE7B25BE4856A4A6854C845D6CE2_12</vt:lpwstr>
  </property>
  <property fmtid="{D5CDD505-2E9C-101B-9397-08002B2CF9AE}" pid="3" name="KSOProductBuildVer">
    <vt:lpwstr>1033-12.2.0.13359</vt:lpwstr>
  </property>
</Properties>
</file>