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30"/>
  </p:notesMasterIdLst>
  <p:sldIdLst>
    <p:sldId id="256" r:id="rId6"/>
    <p:sldId id="257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268" r:id="rId16"/>
    <p:sldId id="280" r:id="rId17"/>
    <p:sldId id="258" r:id="rId18"/>
    <p:sldId id="288" r:id="rId19"/>
    <p:sldId id="289" r:id="rId20"/>
    <p:sldId id="290" r:id="rId21"/>
    <p:sldId id="313" r:id="rId22"/>
    <p:sldId id="292" r:id="rId23"/>
    <p:sldId id="293" r:id="rId24"/>
    <p:sldId id="294" r:id="rId25"/>
    <p:sldId id="295" r:id="rId26"/>
    <p:sldId id="296" r:id="rId27"/>
    <p:sldId id="271" r:id="rId28"/>
    <p:sldId id="312" r:id="rId29"/>
  </p:sldIdLst>
  <p:sldSz cx="12192000" cy="6858000"/>
  <p:notesSz cx="6858000" cy="9144000"/>
  <p:embeddedFontLst>
    <p:embeddedFont>
      <p:font typeface="Tahoma" panose="020B0604030504040204" pitchFamily="34" charset="0"/>
      <p:regular r:id="rId35"/>
    </p:embeddedFont>
    <p:embeddedFont>
      <p:font typeface="Sigmar One" panose="00000500000000000000" pitchFamily="2" charset="0"/>
      <p:regular r:id="rId36"/>
    </p:embeddedFont>
    <p:embeddedFont>
      <p:font typeface="Calibri Light" panose="020F0302020204030204" charset="0"/>
      <p:regular r:id="rId37"/>
      <p:italic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u dat" initials="l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A8A3"/>
    <a:srgbClr val="E8DCE5"/>
    <a:srgbClr val="9780BE"/>
    <a:srgbClr val="017F01"/>
    <a:srgbClr val="E0DFDD"/>
    <a:srgbClr val="E3E2E0"/>
    <a:srgbClr val="EB9C52"/>
    <a:srgbClr val="65D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E2B05-00FC-4E1B-A88D-3E91B1E384D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2F4A4-2377-4D6C-8E56-7C2A0A695E2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GIF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6.wdp"/><Relationship Id="rId2" Type="http://schemas.openxmlformats.org/officeDocument/2006/relationships/image" Target="../media/image35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GIF"/><Relationship Id="rId8" Type="http://schemas.openxmlformats.org/officeDocument/2006/relationships/slide" Target="slide8.xml"/><Relationship Id="rId7" Type="http://schemas.openxmlformats.org/officeDocument/2006/relationships/image" Target="../media/image42.GIF"/><Relationship Id="rId6" Type="http://schemas.openxmlformats.org/officeDocument/2006/relationships/slide" Target="slide6.xml"/><Relationship Id="rId5" Type="http://schemas.openxmlformats.org/officeDocument/2006/relationships/image" Target="../media/image41.GIF"/><Relationship Id="rId4" Type="http://schemas.openxmlformats.org/officeDocument/2006/relationships/slide" Target="slide7.xml"/><Relationship Id="rId3" Type="http://schemas.openxmlformats.org/officeDocument/2006/relationships/image" Target="../media/image40.GIF"/><Relationship Id="rId2" Type="http://schemas.openxmlformats.org/officeDocument/2006/relationships/slide" Target="slide5.xml"/><Relationship Id="rId13" Type="http://schemas.openxmlformats.org/officeDocument/2006/relationships/slideLayout" Target="../slideLayouts/slideLayout40.xml"/><Relationship Id="rId12" Type="http://schemas.openxmlformats.org/officeDocument/2006/relationships/image" Target="../media/image45.GIF"/><Relationship Id="rId11" Type="http://schemas.openxmlformats.org/officeDocument/2006/relationships/image" Target="../media/image44.GIF"/><Relationship Id="rId10" Type="http://schemas.openxmlformats.org/officeDocument/2006/relationships/slide" Target="slide11.xml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GIF"/><Relationship Id="rId8" Type="http://schemas.openxmlformats.org/officeDocument/2006/relationships/image" Target="../media/image16.GIF"/><Relationship Id="rId7" Type="http://schemas.openxmlformats.org/officeDocument/2006/relationships/image" Target="../media/image15.GIF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nkpowerskills" TargetMode="External"/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8" Type="http://schemas.openxmlformats.org/officeDocument/2006/relationships/slideLayout" Target="../slideLayouts/slideLayout12.xml"/><Relationship Id="rId17" Type="http://schemas.openxmlformats.org/officeDocument/2006/relationships/audio" Target="../media/audio1.wav"/><Relationship Id="rId16" Type="http://schemas.openxmlformats.org/officeDocument/2006/relationships/slide" Target="slide10.xml"/><Relationship Id="rId15" Type="http://schemas.openxmlformats.org/officeDocument/2006/relationships/slide" Target="slide9.xml"/><Relationship Id="rId14" Type="http://schemas.openxmlformats.org/officeDocument/2006/relationships/slide" Target="slide8.xml"/><Relationship Id="rId13" Type="http://schemas.openxmlformats.org/officeDocument/2006/relationships/slide" Target="slide7.xml"/><Relationship Id="rId12" Type="http://schemas.openxmlformats.org/officeDocument/2006/relationships/slide" Target="slide6.xml"/><Relationship Id="rId11" Type="http://schemas.openxmlformats.org/officeDocument/2006/relationships/image" Target="../media/image10.GIF"/><Relationship Id="rId10" Type="http://schemas.openxmlformats.org/officeDocument/2006/relationships/image" Target="../media/image18.GIF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GIF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GIF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GIF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GIF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92;p1"/>
          <p:cNvPicPr preferRelativeResize="0"/>
          <p:nvPr/>
        </p:nvPicPr>
        <p:blipFill rotWithShape="1">
          <a:blip r:embed="rId1"/>
          <a:srcRect l="2800" t="3914" r="2605" b="4571"/>
          <a:stretch>
            <a:fillRect/>
          </a:stretch>
        </p:blipFill>
        <p:spPr>
          <a:xfrm>
            <a:off x="-1" y="0"/>
            <a:ext cx="12190413" cy="696935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</p:pic>
      <p:pic>
        <p:nvPicPr>
          <p:cNvPr id="5" name="Google Shape;93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8754788" y="4385404"/>
            <a:ext cx="3305712" cy="241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7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39092" y="3384047"/>
            <a:ext cx="3938058" cy="2775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961102" y="802080"/>
            <a:ext cx="78613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96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582822">
            <a:off x="-34203" y="178904"/>
            <a:ext cx="3596158" cy="23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97344" l="6250" r="95313">
                        <a14:foregroundMark x1="71563" y1="59219" x2="84531" y2="88281"/>
                        <a14:foregroundMark x1="49844" y1="47344" x2="57969" y2="74375"/>
                        <a14:foregroundMark x1="45938" y1="58906" x2="49688" y2="61406"/>
                        <a14:foregroundMark x1="61250" y1="54844" x2="60781" y2="58750"/>
                        <a14:foregroundMark x1="54063" y1="70000" x2="57969" y2="77656"/>
                        <a14:foregroundMark x1="66250" y1="61250" x2="74688" y2="89531"/>
                        <a14:foregroundMark x1="62344" y1="66406" x2="62969" y2="71563"/>
                        <a14:foregroundMark x1="79063" y1="58281" x2="89219" y2="89063"/>
                        <a14:foregroundMark x1="82500" y1="58750" x2="93750" y2="84688"/>
                        <a14:foregroundMark x1="74063" y1="57969" x2="74063" y2="57969"/>
                        <a14:foregroundMark x1="70156" y1="57344" x2="70156" y2="57344"/>
                        <a14:foregroundMark x1="70156" y1="57344" x2="70156" y2="57344"/>
                        <a14:foregroundMark x1="80625" y1="55937" x2="80625" y2="55937"/>
                        <a14:foregroundMark x1="80625" y1="55781" x2="80625" y2="557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197" y="2510994"/>
            <a:ext cx="4020598" cy="434700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157592" y="1953656"/>
            <a:ext cx="7468319" cy="1132846"/>
          </a:xfrm>
          <a:prstGeom prst="roundRect">
            <a:avLst/>
          </a:prstGeom>
          <a:solidFill>
            <a:srgbClr val="E8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EB9C5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EB9C5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43 </a:t>
            </a:r>
            <a:endParaRPr lang="en-US" sz="3200" b="1" dirty="0">
              <a:solidFill>
                <a:srgbClr val="EB9C5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EB9C5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 TẬP HÌNH HỌC VÀ ĐO LƯỜNG</a:t>
            </a:r>
            <a:endParaRPr lang="en-US" sz="3200" b="1" dirty="0">
              <a:solidFill>
                <a:srgbClr val="EB9C5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94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754788" y="246922"/>
            <a:ext cx="3255929" cy="265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04" t="2618" r="104" b="96"/>
          <a:stretch>
            <a:fillRect/>
          </a:stretch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prstClr val="white"/>
                </a:solidFill>
                <a:latin typeface="Nunito Black" panose="00000A00000000000000" pitchFamily="2" charset="0"/>
              </a:rPr>
              <a:t>CÂU </a:t>
            </a:r>
            <a:r>
              <a:rPr lang="en-US" sz="24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HỎI 5: </a:t>
            </a:r>
            <a:endParaRPr lang="en-US" sz="24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1131" y="51605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C. 148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58451" y="41730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anose="00000A00000000000000" pitchFamily="2" charset="0"/>
              </a:rPr>
              <a:t>C. </a:t>
            </a:r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140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D. 158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A. 108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95551" y="37506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868556" y="48862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461998" y="74184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5" y="5282697"/>
            <a:ext cx="1575303" cy="15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99305" y="966712"/>
            <a:ext cx="991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740 : 5 = </a:t>
            </a:r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?</a:t>
            </a:r>
            <a:endParaRPr lang="en-US" sz="4800" dirty="0">
              <a:solidFill>
                <a:srgbClr val="FFFF00"/>
              </a:solidFill>
              <a:latin typeface="Nunito Black" panose="00000A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94;p1"/>
          <p:cNvPicPr preferRelativeResize="0"/>
          <p:nvPr/>
        </p:nvPicPr>
        <p:blipFill rotWithShape="1">
          <a:blip r:embed="rId1"/>
          <a:srcRect l="15791" r="11765" b="1"/>
          <a:stretch>
            <a:fillRect/>
          </a:stretch>
        </p:blipFill>
        <p:spPr>
          <a:xfrm>
            <a:off x="13083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/>
          <p:cNvPicPr preferRelativeResize="0"/>
          <p:nvPr/>
        </p:nvPicPr>
        <p:blipFill rotWithShape="1">
          <a:blip r:embed="rId2"/>
          <a:srcRect l="10160" r="12730" b="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59429" y="3498423"/>
            <a:ext cx="5073142" cy="13348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LUYỆN TẬP</a:t>
            </a:r>
            <a:endParaRPr lang="en-US" sz="4800" b="1" dirty="0">
              <a:solidFill>
                <a:srgbClr val="00B0F0"/>
              </a:solidFill>
              <a:latin typeface="Nunito Black" panose="00000A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(TIẾT 1)</a:t>
            </a:r>
            <a:endParaRPr lang="en-US" sz="4800" b="1" dirty="0">
              <a:solidFill>
                <a:srgbClr val="00B0F0"/>
              </a:solidFill>
              <a:latin typeface="Nunito Black" panose="00000A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 dirty="0">
              <a:solidFill>
                <a:srgbClr val="00B0F0"/>
              </a:solidFill>
              <a:latin typeface="Nunito Black" panose="00000A00000000000000" pitchFamily="2" charset="0"/>
              <a:ea typeface="+mj-ea"/>
              <a:cs typeface="+mj-cs"/>
            </a:endParaRPr>
          </a:p>
        </p:txBody>
      </p:sp>
      <p:sp>
        <p:nvSpPr>
          <p:cNvPr id="19" name="Fram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237" y="1132910"/>
            <a:ext cx="3600953" cy="30674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6331" y="3406962"/>
            <a:ext cx="689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1975" y="4071123"/>
            <a:ext cx="569128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A.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1275" y="4619374"/>
            <a:ext cx="827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AC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K,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ED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I.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1841" y="1132910"/>
            <a:ext cx="619878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b,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không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A?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c,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AC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ED.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55849" y="1189489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842" y="2300416"/>
            <a:ext cx="10164649" cy="24805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pic>
        <p:nvPicPr>
          <p:cNvPr id="18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5238104" y="5551210"/>
            <a:ext cx="1698273" cy="130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/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59973" y="1189489"/>
            <a:ext cx="5811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, 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450" y="1157624"/>
            <a:ext cx="2385713" cy="23752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59974" y="2621743"/>
            <a:ext cx="662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AB,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CD.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9973" y="3337722"/>
            <a:ext cx="7489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OA,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OB,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OC,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OD,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ON.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1751" y="1153001"/>
            <a:ext cx="8065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, bao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009" y="2266557"/>
            <a:ext cx="3344368" cy="3013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87197" y="2119801"/>
            <a:ext cx="471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16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, 3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1751" y="2962987"/>
            <a:ext cx="815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2893"/>
          <a:stretch>
            <a:fillRect/>
          </a:stretch>
        </p:blipFill>
        <p:spPr>
          <a:xfrm>
            <a:off x="9253728" y="2452290"/>
            <a:ext cx="2504668" cy="1944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1751" y="1153001"/>
            <a:ext cx="8065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4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Google Shape;94;p1"/>
          <p:cNvPicPr preferRelativeResize="0"/>
          <p:nvPr/>
        </p:nvPicPr>
        <p:blipFill rotWithShape="1">
          <a:blip r:embed="rId1"/>
          <a:srcRect l="15791" r="11765" b="1"/>
          <a:stretch>
            <a:fillRect/>
          </a:stretch>
        </p:blipFill>
        <p:spPr>
          <a:xfrm>
            <a:off x="13083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/>
          <p:cNvPicPr preferRelativeResize="0"/>
          <p:nvPr/>
        </p:nvPicPr>
        <p:blipFill rotWithShape="1">
          <a:blip r:embed="rId2"/>
          <a:srcRect l="10160" r="12730" b="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9429" y="3498423"/>
            <a:ext cx="5073142" cy="13348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LUYỆN TẬP</a:t>
            </a:r>
            <a:endParaRPr lang="en-US" sz="4800" b="1" dirty="0">
              <a:solidFill>
                <a:srgbClr val="00B0F0"/>
              </a:solidFill>
              <a:latin typeface="Nunito Black" panose="00000A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(</a:t>
            </a:r>
            <a:r>
              <a:rPr lang="en-US" sz="4800" b="1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TIẾT </a:t>
            </a:r>
            <a:r>
              <a:rPr lang="en-US" sz="4800" b="1" smtClean="0">
                <a:solidFill>
                  <a:srgbClr val="00B0F0"/>
                </a:solidFill>
                <a:latin typeface="Nunito Black" panose="00000A00000000000000" pitchFamily="2" charset="0"/>
                <a:ea typeface="+mj-ea"/>
                <a:cs typeface="+mj-cs"/>
              </a:rPr>
              <a:t>2)</a:t>
            </a:r>
            <a:endParaRPr lang="en-US" sz="4800" b="1" dirty="0">
              <a:solidFill>
                <a:srgbClr val="00B0F0"/>
              </a:solidFill>
              <a:latin typeface="Nunito Black" panose="00000A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dirty="0">
              <a:solidFill>
                <a:srgbClr val="00B0F0"/>
              </a:solidFill>
              <a:latin typeface="Nunito Black" panose="00000A00000000000000" pitchFamily="2" charset="0"/>
              <a:ea typeface="+mj-ea"/>
              <a:cs typeface="+mj-cs"/>
            </a:endParaRPr>
          </a:p>
        </p:txBody>
      </p:sp>
      <p:sp>
        <p:nvSpPr>
          <p:cNvPr id="19" name="Fram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197" b="97071" l="32360" r="92640">
                        <a14:foregroundMark x1="51777" y1="31799" x2="51777" y2="31799"/>
                        <a14:foregroundMark x1="52792" y1="29707" x2="52792" y2="29707"/>
                        <a14:foregroundMark x1="51777" y1="29707" x2="51777" y2="29707"/>
                        <a14:foregroundMark x1="51650" y1="29707" x2="52919" y2="35146"/>
                        <a14:foregroundMark x1="71447" y1="33473" x2="71447" y2="33473"/>
                        <a14:foregroundMark x1="59898" y1="32218" x2="57995" y2="35983"/>
                        <a14:foregroundMark x1="59010" y1="29289" x2="57360" y2="29289"/>
                        <a14:foregroundMark x1="57234" y1="30126" x2="57614" y2="36820"/>
                        <a14:foregroundMark x1="57614" y1="36820" x2="67640" y2="36402"/>
                        <a14:foregroundMark x1="67640" y1="36402" x2="67766" y2="28033"/>
                        <a14:foregroundMark x1="67766" y1="28033" x2="57614" y2="29289"/>
                        <a14:foregroundMark x1="73223" y1="30544" x2="73223" y2="30544"/>
                        <a14:foregroundMark x1="71447" y1="30126" x2="71447" y2="30126"/>
                        <a14:foregroundMark x1="72970" y1="34728" x2="72970" y2="34728"/>
                        <a14:foregroundMark x1="72970" y1="35983" x2="72970" y2="35983"/>
                        <a14:foregroundMark x1="72462" y1="36402" x2="71954" y2="36402"/>
                        <a14:foregroundMark x1="71954" y1="36402" x2="71954" y2="36402"/>
                        <a14:foregroundMark x1="35406" y1="47280" x2="35406" y2="47280"/>
                        <a14:foregroundMark x1="35279" y1="59414" x2="35279" y2="59414"/>
                        <a14:foregroundMark x1="45939" y1="57741" x2="45939" y2="57741"/>
                        <a14:foregroundMark x1="46320" y1="48117" x2="46320" y2="48117"/>
                        <a14:foregroundMark x1="46447" y1="48954" x2="35152" y2="47280"/>
                        <a14:foregroundMark x1="35152" y1="47280" x2="35152" y2="58577"/>
                        <a14:foregroundMark x1="78299" y1="50628" x2="78299" y2="50628"/>
                        <a14:foregroundMark x1="78299" y1="51046" x2="80203" y2="58159"/>
                        <a14:foregroundMark x1="80203" y1="58159" x2="90355" y2="57741"/>
                        <a14:foregroundMark x1="90355" y1="57741" x2="90482" y2="45607"/>
                        <a14:foregroundMark x1="90482" y1="45607" x2="78426" y2="44770"/>
                        <a14:foregroundMark x1="78426" y1="44770" x2="78426" y2="44770"/>
                        <a14:foregroundMark x1="78173" y1="45188" x2="77919" y2="50628"/>
                        <a14:foregroundMark x1="88579" y1="83682" x2="88579" y2="83682"/>
                        <a14:foregroundMark x1="88579" y1="83682" x2="88198" y2="94979"/>
                        <a14:foregroundMark x1="88198" y1="92050" x2="91117" y2="94142"/>
                        <a14:foregroundMark x1="91244" y1="92469" x2="91244" y2="82427"/>
                        <a14:foregroundMark x1="91244" y1="82427" x2="88325" y2="82427"/>
                        <a14:foregroundMark x1="36294" y1="82427" x2="36294" y2="82427"/>
                        <a14:foregroundMark x1="36294" y1="81590" x2="32487" y2="83264"/>
                        <a14:foregroundMark x1="32741" y1="83682" x2="33756" y2="93724"/>
                        <a14:foregroundMark x1="33376" y1="89540" x2="34772" y2="97071"/>
                        <a14:foregroundMark x1="34391" y1="94979" x2="37563" y2="93724"/>
                        <a14:foregroundMark x1="36041" y1="82845" x2="37563" y2="94142"/>
                      </a14:backgroundRemoval>
                    </a14:imgEffect>
                  </a14:imgLayer>
                </a14:imgProps>
              </a:ext>
            </a:extLst>
          </a:blip>
          <a:srcRect l="26528" t="19940"/>
          <a:stretch>
            <a:fillRect/>
          </a:stretch>
        </p:blipFill>
        <p:spPr>
          <a:xfrm>
            <a:off x="2813957" y="1823445"/>
            <a:ext cx="6564086" cy="21693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5849" y="1189489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ABCD.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5025" y="4165130"/>
            <a:ext cx="5691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giải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ABCD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28 x 3 = 84 (mm)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algn="r"/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84 mm.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936" b="91660" l="10000" r="90000"/>
                    </a14:imgEffect>
                  </a14:imgLayer>
                </a14:imgProps>
              </a:ext>
            </a:extLst>
          </a:blip>
          <a:srcRect t="16596"/>
          <a:stretch>
            <a:fillRect/>
          </a:stretch>
        </p:blipFill>
        <p:spPr>
          <a:xfrm>
            <a:off x="1946559" y="1835343"/>
            <a:ext cx="7677090" cy="2488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6780" y="4220730"/>
            <a:ext cx="10515600" cy="2005026"/>
          </a:xfrm>
        </p:spPr>
        <p:txBody>
          <a:bodyPr>
            <a:noAutofit/>
          </a:bodyPr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b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bưởi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          500 + 500 – 100 = 900 (g)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900 g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849" y="1189489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b,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bưởi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gam?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Oval 1"/>
          <p:cNvSpPr/>
          <p:nvPr/>
        </p:nvSpPr>
        <p:spPr>
          <a:xfrm>
            <a:off x="4110355" y="2112010"/>
            <a:ext cx="1129030" cy="411480"/>
          </a:xfrm>
          <a:prstGeom prst="wedgeEllipseCallout">
            <a:avLst>
              <a:gd name="adj1" fmla="val 29871"/>
              <a:gd name="adj2" fmla="val 825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Nunito Black" panose="00000A00000000000000" pitchFamily="2" charset="0"/>
              </a:rPr>
              <a:t>500</a:t>
            </a:r>
            <a:endParaRPr lang="en-US" sz="1600" dirty="0">
              <a:solidFill>
                <a:schemeClr val="tx1"/>
              </a:solidFill>
              <a:latin typeface="Nunito Black" panose="00000A00000000000000" pitchFamily="2" charset="0"/>
            </a:endParaRPr>
          </a:p>
        </p:txBody>
      </p:sp>
      <p:sp>
        <p:nvSpPr>
          <p:cNvPr id="10" name="Speech Bubble: Oval 9"/>
          <p:cNvSpPr/>
          <p:nvPr/>
        </p:nvSpPr>
        <p:spPr>
          <a:xfrm>
            <a:off x="5405755" y="2087880"/>
            <a:ext cx="1287780" cy="411480"/>
          </a:xfrm>
          <a:prstGeom prst="wedgeEllipseCallout">
            <a:avLst>
              <a:gd name="adj1" fmla="val -29165"/>
              <a:gd name="adj2" fmla="val 10027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Nunito Black" panose="00000A00000000000000" pitchFamily="2" charset="0"/>
              </a:rPr>
              <a:t>500</a:t>
            </a:r>
            <a:endParaRPr lang="en-US" sz="1600" dirty="0">
              <a:solidFill>
                <a:schemeClr val="tx1"/>
              </a:solidFill>
              <a:latin typeface="Nunito Black" panose="00000A00000000000000" pitchFamily="2" charset="0"/>
            </a:endParaRPr>
          </a:p>
        </p:txBody>
      </p:sp>
      <p:sp>
        <p:nvSpPr>
          <p:cNvPr id="11" name="Speech Bubble: Oval 10"/>
          <p:cNvSpPr/>
          <p:nvPr/>
        </p:nvSpPr>
        <p:spPr>
          <a:xfrm>
            <a:off x="8428990" y="2293620"/>
            <a:ext cx="1055370" cy="411480"/>
          </a:xfrm>
          <a:prstGeom prst="wedgeEllipseCallout">
            <a:avLst>
              <a:gd name="adj1" fmla="val -29165"/>
              <a:gd name="adj2" fmla="val 10027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Nunito Black" panose="00000A00000000000000" pitchFamily="2" charset="0"/>
              </a:rPr>
              <a:t>100</a:t>
            </a:r>
            <a:endParaRPr lang="en-US" sz="1600" dirty="0">
              <a:solidFill>
                <a:schemeClr val="tx1"/>
              </a:solidFill>
              <a:latin typeface="Nunito Black" panose="00000A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54954" y="3121504"/>
            <a:ext cx="5221786" cy="1244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 err="1"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lang="en-US" sz="8800" b="1" dirty="0"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lang="en-US" sz="8800" b="1" dirty="0"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34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5" name="Google Shape;97;p1"/>
          <p:cNvPicPr preferRelativeResize="0"/>
          <p:nvPr/>
        </p:nvPicPr>
        <p:blipFill rotWithShape="1">
          <a:blip r:embed="rId1"/>
          <a:srcRect l="4262" r="6832" b="2"/>
          <a:stretch>
            <a:fillRect/>
          </a:stretch>
        </p:blipFill>
        <p:spPr>
          <a:xfrm>
            <a:off x="493846" y="-77639"/>
            <a:ext cx="6200360" cy="613338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73073" y="2116473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0" y="3176056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15113" y="4662132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29888" y="5781619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55849" y="1189489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5849" y="1717283"/>
            <a:ext cx="8209943" cy="4683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5mm              B. 5cm              C. 5 dm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b,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mực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2 g                 B. 2 kg              C. 20 g 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15 ml              B. 15 l               C. 150 ml  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d,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A. 35 °c                B. 37 °c            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. 38 °c 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90912" y="1802404"/>
            <a:ext cx="1735183" cy="32720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600 mm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itle 7"/>
          <p:cNvSpPr txBox="1"/>
          <p:nvPr/>
        </p:nvSpPr>
        <p:spPr>
          <a:xfrm>
            <a:off x="4144747" y="2172077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500 mm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itle 7"/>
          <p:cNvSpPr txBox="1"/>
          <p:nvPr/>
        </p:nvSpPr>
        <p:spPr>
          <a:xfrm>
            <a:off x="3305365" y="2553674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160 mm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itle 7"/>
          <p:cNvSpPr txBox="1"/>
          <p:nvPr/>
        </p:nvSpPr>
        <p:spPr>
          <a:xfrm>
            <a:off x="9600923" y="1802404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805 g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itle 7"/>
          <p:cNvSpPr txBox="1"/>
          <p:nvPr/>
        </p:nvSpPr>
        <p:spPr>
          <a:xfrm>
            <a:off x="8694420" y="2172077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1000g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itle 7"/>
          <p:cNvSpPr txBox="1"/>
          <p:nvPr/>
        </p:nvSpPr>
        <p:spPr>
          <a:xfrm>
            <a:off x="8527657" y="2551244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150 g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itle 7"/>
          <p:cNvSpPr txBox="1"/>
          <p:nvPr/>
        </p:nvSpPr>
        <p:spPr>
          <a:xfrm>
            <a:off x="5662532" y="3632077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656 ml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itle 7"/>
          <p:cNvSpPr txBox="1"/>
          <p:nvPr/>
        </p:nvSpPr>
        <p:spPr>
          <a:xfrm>
            <a:off x="5485283" y="3991468"/>
            <a:ext cx="1735183" cy="327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500 ml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itle 7"/>
          <p:cNvSpPr txBox="1"/>
          <p:nvPr/>
        </p:nvSpPr>
        <p:spPr>
          <a:xfrm>
            <a:off x="4450455" y="4383347"/>
            <a:ext cx="1695996" cy="331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750 ml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5849" y="1189489"/>
            <a:ext cx="569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Tính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Flowchart: Connector 21"/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5849" y="1759936"/>
            <a:ext cx="329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a, 480 mm = 120 mm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545 mm – 45 mm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840 mm : 3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2597" y="1730083"/>
            <a:ext cx="329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b, 465 g + 340 g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200 g x 5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900 g : 6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99301" y="3552692"/>
            <a:ext cx="329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c, 500 ml + 156 ml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1000 ml – 500 ml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250 ml : 3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822" y="93144"/>
            <a:ext cx="2343477" cy="924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849" y="1189489"/>
            <a:ext cx="981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gói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tôm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80 g,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455 g.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gói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tôm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Nunito Black" panose="00000A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Nunito Black" panose="00000A00000000000000" pitchFamily="2" charset="0"/>
                <a:cs typeface="Times New Roman" panose="02020603050405020304" pitchFamily="18" charset="0"/>
              </a:rPr>
              <a:t> gam?</a:t>
            </a:r>
            <a:endParaRPr lang="en-US" sz="2400" dirty="0"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1066673" y="1189489"/>
            <a:ext cx="406400" cy="397933"/>
          </a:xfrm>
          <a:prstGeom prst="flowChartConnector">
            <a:avLst/>
          </a:prstGeom>
          <a:solidFill>
            <a:srgbClr val="97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80483" y="1157624"/>
            <a:ext cx="34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2426487"/>
            <a:ext cx="10515600" cy="2005026"/>
          </a:xfrm>
        </p:spPr>
        <p:txBody>
          <a:bodyPr>
            <a:noAutofit/>
          </a:bodyPr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b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gói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tôm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80 x 3 = 240 (g)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gói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tôm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240 + 455 = 695 (g)</a:t>
            </a:r>
            <a:b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rgbClr val="FF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695 g</a:t>
            </a:r>
            <a:endParaRPr lang="en-US" sz="2400" dirty="0">
              <a:solidFill>
                <a:srgbClr val="FF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93;p1"/>
          <p:cNvPicPr preferRelativeResize="0"/>
          <p:nvPr/>
        </p:nvPicPr>
        <p:blipFill rotWithShape="1">
          <a:blip r:embed="rId1">
            <a:alphaModFix amt="40000"/>
          </a:blip>
          <a:srcRect t="1402" r="2" b="2"/>
          <a:stretch>
            <a:fillRect/>
          </a:stretch>
        </p:blipFill>
        <p:spPr>
          <a:xfrm flipH="1">
            <a:off x="3669840" y="1196221"/>
            <a:ext cx="9059839" cy="68559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604095" y="692267"/>
            <a:ext cx="635155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 smtClean="0">
                <a:latin typeface="Sigmar One" panose="00000500000000000000" pitchFamily="2" charset="0"/>
                <a:ea typeface="+mj-ea"/>
                <a:cs typeface="+mj-cs"/>
              </a:rPr>
              <a:t>VẬN DỤNG</a:t>
            </a:r>
            <a:endParaRPr lang="en-US" sz="6600" kern="1200" dirty="0"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29" name="Freeform: Shap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oogle Shape;97;p1"/>
          <p:cNvPicPr preferRelativeResize="0"/>
          <p:nvPr/>
        </p:nvPicPr>
        <p:blipFill rotWithShape="1">
          <a:blip r:embed="rId2"/>
          <a:srcRect l="10162" r="12732" b="2"/>
          <a:stretch>
            <a:fillRect/>
          </a:stretch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  <a:endPara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1238402" y="745099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</a:t>
            </a:r>
            <a:endParaRPr lang="en-US" sz="60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04" t="2618" r="104" b="96"/>
          <a:stretch>
            <a:fillRect/>
          </a:stretch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6789" y="5003524"/>
            <a:ext cx="11516998" cy="1752600"/>
            <a:chOff x="334173" y="2261106"/>
            <a:chExt cx="11516998" cy="1752600"/>
          </a:xfrm>
        </p:grpSpPr>
        <p:sp>
          <p:nvSpPr>
            <p:cNvPr id="12" name="Rectangle 11"/>
            <p:cNvSpPr/>
            <p:nvPr/>
          </p:nvSpPr>
          <p:spPr>
            <a:xfrm>
              <a:off x="668346" y="2261106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4173" y="2567156"/>
              <a:ext cx="11516998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66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66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6600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vi-VN" altLang="en-US" sz="6600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endParaRPr lang="en-US" sz="6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1"/>
          <a:srcRect l="-104" t="2618" r="104" b="96"/>
          <a:stretch>
            <a:fillRect/>
          </a:stretch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b="5532"/>
            <a:stretch>
              <a:fillRect/>
            </a:stretch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4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2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  <a:endParaRPr lang="en-US" sz="44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CẤM BUÔN BÁN, CẤM REUP">
            <a:hlinkClick r:id="rId13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  <a:endParaRPr lang="en-US" sz="44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Vào http://fb.com/nkpowerskills tải game miễn phí">
            <a:hlinkClick r:id="rId14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  <a:endParaRPr lang="en-US" sz="44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ĐC SHARE MIỄN PHÍ BỞI NK POWERSKILLS">
            <a:hlinkClick r:id="rId15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  <a:endParaRPr lang="en-US" sz="44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CẤM BUÔN BÁN, CẤM REUP">
            <a:hlinkClick r:id="rId16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  <a:endParaRPr lang="en-US" sz="44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3"/>
          <a:srcRect b="5532"/>
          <a:stretch>
            <a:fillRect/>
          </a:stretch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4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04" t="2618" r="104" b="96"/>
          <a:stretch>
            <a:fillRect/>
          </a:stretch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04" t="2618" r="104" b="96"/>
          <a:stretch>
            <a:fillRect/>
          </a:stretch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prstClr val="white"/>
                </a:solidFill>
                <a:latin typeface="Nunito Black" panose="00000A00000000000000" pitchFamily="2" charset="0"/>
              </a:rPr>
              <a:t>CÂU </a:t>
            </a:r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HỎI 1: 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B. 70</a:t>
            </a:r>
            <a:endParaRPr lang="en-US" sz="32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C. 80</a:t>
            </a:r>
            <a:endParaRPr lang="en-US" sz="32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D. 90</a:t>
            </a:r>
            <a:endParaRPr lang="en-US" sz="32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A. 60</a:t>
            </a:r>
            <a:endParaRPr lang="en-US" sz="32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480"/>
            <a:ext cx="1592617" cy="15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1907" y="943349"/>
            <a:ext cx="1132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7 X 5 X 2 = ?</a:t>
            </a:r>
            <a:endParaRPr lang="en-US" sz="4800" dirty="0">
              <a:solidFill>
                <a:srgbClr val="FFFF00"/>
              </a:solidFill>
              <a:latin typeface="Nunito Black" panose="00000A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04" t="2618" r="104" b="96"/>
          <a:stretch>
            <a:fillRect/>
          </a:stretch>
        </p:blipFill>
        <p:spPr>
          <a:xfrm>
            <a:off x="344032" y="-15196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prstClr val="white"/>
                </a:solidFill>
                <a:latin typeface="Nunito Black" panose="00000A00000000000000" pitchFamily="2" charset="0"/>
              </a:rPr>
              <a:t>CÂU </a:t>
            </a:r>
            <a:r>
              <a:rPr lang="en-US" sz="24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HỎI 2: </a:t>
            </a:r>
            <a:endParaRPr lang="en-US" sz="24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64941" y="53270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D. 210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C. 200</a:t>
            </a:r>
            <a:endParaRPr lang="en-US" sz="32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42720" y="41702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B. 160</a:t>
            </a:r>
            <a:endParaRPr lang="en-US" sz="32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Nunito Black" panose="00000A00000000000000" pitchFamily="2" charset="0"/>
              </a:rPr>
              <a:t>A. </a:t>
            </a:r>
            <a:r>
              <a:rPr lang="en-US" sz="32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70</a:t>
            </a:r>
            <a:endParaRPr lang="en-US" sz="32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857524" y="39431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733825" y="495811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985945" y="106093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3626"/>
            <a:ext cx="1669471" cy="166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7455" y="807903"/>
            <a:ext cx="9912955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04" t="2618" r="104" b="96"/>
          <a:stretch>
            <a:fillRect/>
          </a:stretch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prstClr val="white"/>
                </a:solidFill>
                <a:latin typeface="Nunito Black" panose="00000A00000000000000" pitchFamily="2" charset="0"/>
              </a:rPr>
              <a:t>CÂU </a:t>
            </a:r>
            <a:r>
              <a:rPr lang="en-US" sz="24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HỎI 3: </a:t>
            </a:r>
            <a:endParaRPr lang="en-US" sz="24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B. 150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C. 225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D. 500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6773" y="413993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anose="00000A00000000000000" pitchFamily="2" charset="0"/>
              </a:rPr>
              <a:t>A. </a:t>
            </a:r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140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480"/>
            <a:ext cx="1592617" cy="15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41707" y="1042185"/>
            <a:ext cx="991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25 X 4 + 50 </a:t>
            </a:r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= ?</a:t>
            </a:r>
            <a:endParaRPr lang="en-US" sz="4800" dirty="0">
              <a:solidFill>
                <a:srgbClr val="FFFF00"/>
              </a:solidFill>
              <a:latin typeface="Nunito Black" panose="00000A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04" t="2618" r="104" b="96"/>
          <a:stretch>
            <a:fillRect/>
          </a:stretch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prstClr val="white"/>
                </a:solidFill>
                <a:latin typeface="Nunito Black" panose="00000A00000000000000" pitchFamily="2" charset="0"/>
              </a:rPr>
              <a:t>CÂU </a:t>
            </a:r>
            <a:r>
              <a:rPr lang="en-US" sz="24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HỎI 4: </a:t>
            </a:r>
            <a:endParaRPr lang="en-US" sz="24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4552" y="426746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Nunito Black" panose="00000A00000000000000" pitchFamily="2" charset="0"/>
              </a:rPr>
              <a:t>A. </a:t>
            </a:r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60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C. 80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D. 90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84190" y="423802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  <a:latin typeface="Nunito Black" panose="00000A00000000000000" pitchFamily="2" charset="0"/>
              </a:rPr>
              <a:t>B. 70</a:t>
            </a:r>
            <a:endParaRPr lang="en-US" sz="2800" dirty="0">
              <a:solidFill>
                <a:prstClr val="white"/>
              </a:solidFill>
              <a:latin typeface="Nunito Black" panose="00000A00000000000000" pitchFamily="2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22500" y="384774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625955" y="38084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62329" y="106093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8330"/>
            <a:ext cx="1484768" cy="14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99305" y="966712"/>
            <a:ext cx="991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210 : 7 x 2 </a:t>
            </a:r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  <a:cs typeface="Arial" panose="020B0604020202020204" pitchFamily="34" charset="0"/>
              </a:rPr>
              <a:t>= ?</a:t>
            </a:r>
            <a:endParaRPr lang="en-US" sz="4800" dirty="0">
              <a:solidFill>
                <a:srgbClr val="FFFF00"/>
              </a:solidFill>
              <a:latin typeface="Nunito Black" panose="00000A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2366</Words>
  <Application>WPS Presentation</Application>
  <PresentationFormat>Widescreen</PresentationFormat>
  <Paragraphs>208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SimSun</vt:lpstr>
      <vt:lpstr>Wingdings</vt:lpstr>
      <vt:lpstr>Nunito Black</vt:lpstr>
      <vt:lpstr>Segoe Print</vt:lpstr>
      <vt:lpstr>Tahoma</vt:lpstr>
      <vt:lpstr>Sigmar One</vt:lpstr>
      <vt:lpstr>Bungee Inline</vt:lpstr>
      <vt:lpstr>.VnBlack</vt:lpstr>
      <vt:lpstr>Calibri Light</vt:lpstr>
      <vt:lpstr>Calibri</vt:lpstr>
      <vt:lpstr>Microsoft YaHei</vt:lpstr>
      <vt:lpstr>Arial Unicode MS</vt:lpstr>
      <vt:lpstr>Times New Roman</vt:lpstr>
      <vt:lpstr>Arial Rounded MT Bold</vt:lpstr>
      <vt:lpstr>Office Theme</vt:lpstr>
      <vt:lpstr>2_Office Theme</vt:lpstr>
      <vt:lpstr>3_Office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giải  Quả bưởi cân nặng là:                        500 + 500 – 100 = 900 (g)                                        Đáp số:  900 g</vt:lpstr>
      <vt:lpstr>PowerPoint 演示文稿</vt:lpstr>
      <vt:lpstr>= 600 mm</vt:lpstr>
      <vt:lpstr>Bài giải  3 gói mì tôm cân nặng là: 80 x 3 = 240 (g) 3 gói mì tôm và 1 hộp sữa cân nặng tất cả là: 240 + 455 = 695 (g)                                        Đáp số:  695 g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Quỳnh Như</cp:lastModifiedBy>
  <cp:revision>48</cp:revision>
  <dcterms:created xsi:type="dcterms:W3CDTF">2022-03-28T23:45:00Z</dcterms:created>
  <dcterms:modified xsi:type="dcterms:W3CDTF">2024-01-03T02:39:47Z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33C7847AAC0B418F994DA2CB2221EAA4_12</vt:lpwstr>
  </property>
  <property fmtid="{D5CDD505-2E9C-101B-9397-08002B2CF9AE}" pid="3" name="KSOProductBuildVer">
    <vt:lpwstr>1033-12.2.0.13359</vt:lpwstr>
  </property>
</Properties>
</file>