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56" r:id="rId4"/>
    <p:sldId id="257" r:id="rId5"/>
    <p:sldId id="269" r:id="rId6"/>
    <p:sldId id="258" r:id="rId7"/>
    <p:sldId id="266" r:id="rId8"/>
    <p:sldId id="259" r:id="rId9"/>
    <p:sldId id="261" r:id="rId10"/>
    <p:sldId id="262" r:id="rId11"/>
    <p:sldId id="263" r:id="rId12"/>
    <p:sldId id="265" r:id="rId13"/>
    <p:sldId id="264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6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76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42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38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52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46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94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97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77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761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D1CD1-2EDD-41E4-8C45-4E3D026A078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76447-872D-407C-AE2E-855ABC8F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1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3FMSDEN8b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mushrooms next to a tree stump&#10;&#10;Description automatically generated">
            <a:extLst>
              <a:ext uri="{FF2B5EF4-FFF2-40B4-BE49-F238E27FC236}">
                <a16:creationId xmlns:a16="http://schemas.microsoft.com/office/drawing/2014/main" id="{806580D6-FFAA-47D6-8014-618FABED8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329" y="0"/>
            <a:ext cx="1219711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73383" y="156754"/>
            <a:ext cx="7158446" cy="64633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accent6"/>
                </a:solidFill>
              </a:rPr>
              <a:t>Thứ</a:t>
            </a:r>
            <a:r>
              <a:rPr lang="en-US" sz="3600" b="1" dirty="0" smtClean="0">
                <a:solidFill>
                  <a:schemeClr val="accent6"/>
                </a:solidFill>
              </a:rPr>
              <a:t> </a:t>
            </a:r>
            <a:r>
              <a:rPr lang="en-US" sz="3600" b="1" dirty="0" err="1" smtClean="0">
                <a:solidFill>
                  <a:schemeClr val="accent6"/>
                </a:solidFill>
              </a:rPr>
              <a:t>hai</a:t>
            </a:r>
            <a:r>
              <a:rPr lang="en-US" sz="3600" b="1" dirty="0" smtClean="0">
                <a:solidFill>
                  <a:schemeClr val="accent6"/>
                </a:solidFill>
              </a:rPr>
              <a:t> </a:t>
            </a:r>
            <a:r>
              <a:rPr lang="en-US" sz="3600" b="1" dirty="0" err="1" smtClean="0">
                <a:solidFill>
                  <a:schemeClr val="accent6"/>
                </a:solidFill>
              </a:rPr>
              <a:t>ngày</a:t>
            </a:r>
            <a:r>
              <a:rPr lang="en-US" sz="3600" b="1" dirty="0" smtClean="0">
                <a:solidFill>
                  <a:schemeClr val="accent6"/>
                </a:solidFill>
              </a:rPr>
              <a:t> 22 </a:t>
            </a:r>
            <a:r>
              <a:rPr lang="en-US" sz="3600" b="1" dirty="0" err="1" smtClean="0">
                <a:solidFill>
                  <a:schemeClr val="accent6"/>
                </a:solidFill>
              </a:rPr>
              <a:t>tháng</a:t>
            </a:r>
            <a:r>
              <a:rPr lang="en-US" sz="3600" b="1" dirty="0" smtClean="0">
                <a:solidFill>
                  <a:schemeClr val="accent6"/>
                </a:solidFill>
              </a:rPr>
              <a:t> 12 </a:t>
            </a:r>
            <a:r>
              <a:rPr lang="en-US" sz="3600" b="1" dirty="0" err="1" smtClean="0">
                <a:solidFill>
                  <a:schemeClr val="accent6"/>
                </a:solidFill>
              </a:rPr>
              <a:t>năm</a:t>
            </a:r>
            <a:r>
              <a:rPr lang="en-US" sz="3600" b="1" dirty="0" smtClean="0">
                <a:solidFill>
                  <a:schemeClr val="accent6"/>
                </a:solidFill>
              </a:rPr>
              <a:t> 2024</a:t>
            </a:r>
            <a:endParaRPr lang="en-US" sz="3600" b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447" y="881462"/>
            <a:ext cx="2037805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</a:rPr>
              <a:t>Khoa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học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1073" y="1466237"/>
            <a:ext cx="11286309" cy="1323439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accent2"/>
                </a:solidFill>
              </a:rPr>
              <a:t>Bài</a:t>
            </a:r>
            <a:r>
              <a:rPr lang="en-US" sz="4000" b="1" dirty="0" smtClean="0">
                <a:solidFill>
                  <a:schemeClr val="accent2"/>
                </a:solidFill>
              </a:rPr>
              <a:t> 20: </a:t>
            </a:r>
            <a:r>
              <a:rPr lang="en-US" sz="4000" b="1" dirty="0" err="1" smtClean="0">
                <a:solidFill>
                  <a:schemeClr val="accent2"/>
                </a:solidFill>
              </a:rPr>
              <a:t>Nấm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ăn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và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nấm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chế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biến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trong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thực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phẩm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chemeClr val="accent2"/>
                </a:solidFill>
              </a:rPr>
              <a:t>( </a:t>
            </a:r>
            <a:r>
              <a:rPr lang="en-US" sz="4000" b="1" dirty="0" err="1" smtClean="0">
                <a:solidFill>
                  <a:schemeClr val="accent2"/>
                </a:solidFill>
              </a:rPr>
              <a:t>Tiết</a:t>
            </a:r>
            <a:r>
              <a:rPr lang="en-US" sz="4000" b="1" dirty="0" smtClean="0">
                <a:solidFill>
                  <a:schemeClr val="accent2"/>
                </a:solidFill>
              </a:rPr>
              <a:t> 2)</a:t>
            </a:r>
            <a:endParaRPr lang="en-US" sz="4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4352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6244" y="994480"/>
            <a:ext cx="10149841" cy="66909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77  </a:t>
            </a:r>
            <a:r>
              <a:rPr lang="en-US" sz="28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8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ủ ở </a:t>
            </a:r>
            <a:r>
              <a:rPr lang="en-US" sz="28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757644" y="2351316"/>
            <a:ext cx="10607039" cy="3787428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0480" marR="3048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algn="ctr">
              <a:lnSpc>
                <a:spcPct val="150000"/>
              </a:lnSpc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Ủ men ở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0454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7017" y="199795"/>
            <a:ext cx="10763794" cy="14901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 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Khoa học lớp 4 Kết nối tri thức Bài 20: Nấm ăn và nấm trong chế biến thực phẩ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7" y="1978460"/>
            <a:ext cx="10855233" cy="29854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Horizontal Scroll 6"/>
          <p:cNvSpPr/>
          <p:nvPr/>
        </p:nvSpPr>
        <p:spPr>
          <a:xfrm>
            <a:off x="751113" y="4656020"/>
            <a:ext cx="10607039" cy="1998615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110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115932" y="-744174"/>
            <a:ext cx="11560629" cy="798140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</a:p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c/ 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 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endParaRPr lang="en-US" sz="2800" b="1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599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0525" y="352697"/>
            <a:ext cx="6975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Em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đã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</a:rPr>
              <a:t> (</a:t>
            </a:r>
            <a:r>
              <a:rPr lang="en-US" sz="3200" b="1" dirty="0" err="1" smtClean="0">
                <a:solidFill>
                  <a:schemeClr val="accent1"/>
                </a:solidFill>
              </a:rPr>
              <a:t>Trang</a:t>
            </a:r>
            <a:r>
              <a:rPr lang="en-US" sz="3200" b="1" dirty="0" smtClean="0">
                <a:solidFill>
                  <a:schemeClr val="accent1"/>
                </a:solidFill>
              </a:rPr>
              <a:t> 77)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0525" y="1476102"/>
            <a:ext cx="6479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r>
              <a:rPr lang="en-US" sz="3600" b="1" dirty="0" err="1" smtClean="0">
                <a:solidFill>
                  <a:schemeClr val="accent6"/>
                </a:solidFill>
              </a:rPr>
              <a:t>Em</a:t>
            </a:r>
            <a:r>
              <a:rPr lang="en-US" sz="3600" b="1" dirty="0" smtClean="0">
                <a:solidFill>
                  <a:schemeClr val="accent6"/>
                </a:solidFill>
              </a:rPr>
              <a:t> </a:t>
            </a:r>
            <a:r>
              <a:rPr lang="en-US" sz="3600" b="1" dirty="0" err="1" smtClean="0">
                <a:solidFill>
                  <a:schemeClr val="accent6"/>
                </a:solidFill>
              </a:rPr>
              <a:t>có</a:t>
            </a:r>
            <a:r>
              <a:rPr lang="en-US" sz="3600" b="1" dirty="0" smtClean="0">
                <a:solidFill>
                  <a:schemeClr val="accent6"/>
                </a:solidFill>
              </a:rPr>
              <a:t> </a:t>
            </a:r>
            <a:r>
              <a:rPr lang="en-US" sz="3600" b="1" dirty="0" err="1" smtClean="0">
                <a:solidFill>
                  <a:schemeClr val="accent6"/>
                </a:solidFill>
              </a:rPr>
              <a:t>thể</a:t>
            </a:r>
            <a:r>
              <a:rPr lang="en-US" sz="3600" b="1" dirty="0" smtClean="0">
                <a:solidFill>
                  <a:schemeClr val="accent6"/>
                </a:solidFill>
              </a:rPr>
              <a:t> - </a:t>
            </a:r>
            <a:r>
              <a:rPr lang="en-US" sz="3600" b="1" dirty="0" err="1" smtClean="0">
                <a:solidFill>
                  <a:schemeClr val="accent6"/>
                </a:solidFill>
              </a:rPr>
              <a:t>Trang</a:t>
            </a:r>
            <a:r>
              <a:rPr lang="en-US" sz="3600" b="1" dirty="0" smtClean="0">
                <a:solidFill>
                  <a:schemeClr val="accent6"/>
                </a:solidFill>
              </a:rPr>
              <a:t> 77 (</a:t>
            </a:r>
            <a:r>
              <a:rPr lang="en-US" sz="3600" b="1" dirty="0" err="1" smtClean="0">
                <a:solidFill>
                  <a:schemeClr val="accent6"/>
                </a:solidFill>
              </a:rPr>
              <a:t>Về</a:t>
            </a:r>
            <a:r>
              <a:rPr lang="en-US" sz="3600" b="1" dirty="0" smtClean="0">
                <a:solidFill>
                  <a:schemeClr val="accent6"/>
                </a:solidFill>
              </a:rPr>
              <a:t> </a:t>
            </a:r>
            <a:r>
              <a:rPr lang="en-US" sz="3600" b="1" dirty="0" err="1" smtClean="0">
                <a:solidFill>
                  <a:schemeClr val="accent6"/>
                </a:solidFill>
              </a:rPr>
              <a:t>nhà</a:t>
            </a:r>
            <a:r>
              <a:rPr lang="en-US" sz="3600" b="1" dirty="0" smtClean="0">
                <a:solidFill>
                  <a:schemeClr val="accent6"/>
                </a:solidFill>
              </a:rPr>
              <a:t>)</a:t>
            </a:r>
            <a:endParaRPr lang="en-US" sz="3600" b="1" dirty="0">
              <a:solidFill>
                <a:schemeClr val="accent6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2090056" y="2377440"/>
            <a:ext cx="7628709" cy="2717074"/>
          </a:xfrm>
          <a:prstGeom prst="wedgeEllipseCallou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Chuẩn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bị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bài</a:t>
            </a:r>
            <a:r>
              <a:rPr lang="en-US" sz="3600" b="1" dirty="0">
                <a:solidFill>
                  <a:srgbClr val="FF0000"/>
                </a:solidFill>
              </a:rPr>
              <a:t> 21</a:t>
            </a:r>
          </a:p>
        </p:txBody>
      </p:sp>
    </p:spTree>
    <p:extLst>
      <p:ext uri="{BB962C8B-B14F-4D97-AF65-F5344CB8AC3E}">
        <p14:creationId xmlns:p14="http://schemas.microsoft.com/office/powerpoint/2010/main" val="930369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442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75" y="967085"/>
            <a:ext cx="10615613" cy="403187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Mục</a:t>
            </a:r>
            <a:r>
              <a:rPr lang="en-US" sz="3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tiêu</a:t>
            </a:r>
            <a:r>
              <a:rPr lang="en-US" sz="3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cần</a:t>
            </a:r>
            <a:r>
              <a:rPr lang="en-US" sz="3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đạt</a:t>
            </a:r>
            <a:r>
              <a:rPr lang="en-US" sz="3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vi-VN" sz="3200" b="1" dirty="0" smtClean="0">
                <a:solidFill>
                  <a:srgbClr val="000000"/>
                </a:solidFill>
                <a:latin typeface="Open Sans"/>
              </a:rPr>
              <a:t>Khám </a:t>
            </a:r>
            <a:r>
              <a:rPr lang="vi-VN" sz="3200" b="1" dirty="0">
                <a:solidFill>
                  <a:srgbClr val="000000"/>
                </a:solidFill>
                <a:latin typeface="Open Sans"/>
              </a:rPr>
              <a:t>phá được lợi ích của một số nấm men trong chế biến thực phẩm (ví dụ: làm bánh mì,…) thông qua thí nghiệm thực hành hoặc quan sát tranh ảnh, video.</a:t>
            </a:r>
            <a:endParaRPr lang="vi-VN" sz="3200" b="1" i="0" dirty="0">
              <a:solidFill>
                <a:srgbClr val="00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602218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ón ngon từ nấm hương giúp tăng cường miễn dị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1" y="2233748"/>
            <a:ext cx="5439864" cy="370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hịt kho nấm rơ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639" y="2233748"/>
            <a:ext cx="5060661" cy="370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49531" y="6028112"/>
            <a:ext cx="4262451" cy="6303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Canh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nấm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40880" y="6028112"/>
            <a:ext cx="4158740" cy="6303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Thịt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nấm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5">
            <a:extLst>
              <a:ext uri="{FF2B5EF4-FFF2-40B4-BE49-F238E27FC236}">
                <a16:creationId xmlns:a16="http://schemas.microsoft.com/office/drawing/2014/main" id="{F6BF3015-8E5A-CB49-7A77-57D6CC390BE1}"/>
              </a:ext>
            </a:extLst>
          </p:cNvPr>
          <p:cNvSpPr/>
          <p:nvPr/>
        </p:nvSpPr>
        <p:spPr>
          <a:xfrm>
            <a:off x="2528311" y="1208314"/>
            <a:ext cx="9585132" cy="979714"/>
          </a:xfrm>
          <a:custGeom>
            <a:avLst/>
            <a:gdLst>
              <a:gd name="connsiteX0" fmla="*/ 0 w 10581591"/>
              <a:gd name="connsiteY0" fmla="*/ 199958 h 1199724"/>
              <a:gd name="connsiteX1" fmla="*/ 199958 w 10581591"/>
              <a:gd name="connsiteY1" fmla="*/ 0 h 1199724"/>
              <a:gd name="connsiteX2" fmla="*/ 10381633 w 10581591"/>
              <a:gd name="connsiteY2" fmla="*/ 0 h 1199724"/>
              <a:gd name="connsiteX3" fmla="*/ 10581591 w 10581591"/>
              <a:gd name="connsiteY3" fmla="*/ 199958 h 1199724"/>
              <a:gd name="connsiteX4" fmla="*/ 10581591 w 10581591"/>
              <a:gd name="connsiteY4" fmla="*/ 999766 h 1199724"/>
              <a:gd name="connsiteX5" fmla="*/ 10381633 w 10581591"/>
              <a:gd name="connsiteY5" fmla="*/ 1199724 h 1199724"/>
              <a:gd name="connsiteX6" fmla="*/ 199958 w 10581591"/>
              <a:gd name="connsiteY6" fmla="*/ 1199724 h 1199724"/>
              <a:gd name="connsiteX7" fmla="*/ 0 w 10581591"/>
              <a:gd name="connsiteY7" fmla="*/ 999766 h 1199724"/>
              <a:gd name="connsiteX8" fmla="*/ 0 w 10581591"/>
              <a:gd name="connsiteY8" fmla="*/ 199958 h 119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81591" h="1199724" fill="none" extrusionOk="0">
                <a:moveTo>
                  <a:pt x="0" y="199958"/>
                </a:moveTo>
                <a:cubicBezTo>
                  <a:pt x="-18846" y="81642"/>
                  <a:pt x="93477" y="4500"/>
                  <a:pt x="199958" y="0"/>
                </a:cubicBezTo>
                <a:cubicBezTo>
                  <a:pt x="4193589" y="-61902"/>
                  <a:pt x="8695166" y="-101778"/>
                  <a:pt x="10381633" y="0"/>
                </a:cubicBezTo>
                <a:cubicBezTo>
                  <a:pt x="10480380" y="-3664"/>
                  <a:pt x="10588151" y="80782"/>
                  <a:pt x="10581591" y="199958"/>
                </a:cubicBezTo>
                <a:cubicBezTo>
                  <a:pt x="10523168" y="453997"/>
                  <a:pt x="10618802" y="896344"/>
                  <a:pt x="10581591" y="999766"/>
                </a:cubicBezTo>
                <a:cubicBezTo>
                  <a:pt x="10576200" y="1107561"/>
                  <a:pt x="10490964" y="1194628"/>
                  <a:pt x="10381633" y="1199724"/>
                </a:cubicBezTo>
                <a:cubicBezTo>
                  <a:pt x="6547383" y="1057332"/>
                  <a:pt x="2377820" y="1310825"/>
                  <a:pt x="199958" y="1199724"/>
                </a:cubicBezTo>
                <a:cubicBezTo>
                  <a:pt x="81676" y="1203651"/>
                  <a:pt x="-3521" y="1126254"/>
                  <a:pt x="0" y="999766"/>
                </a:cubicBezTo>
                <a:cubicBezTo>
                  <a:pt x="65701" y="716060"/>
                  <a:pt x="-49413" y="503654"/>
                  <a:pt x="0" y="199958"/>
                </a:cubicBezTo>
                <a:close/>
              </a:path>
              <a:path w="10581591" h="1199724" stroke="0" extrusionOk="0">
                <a:moveTo>
                  <a:pt x="0" y="199958"/>
                </a:moveTo>
                <a:cubicBezTo>
                  <a:pt x="-1626" y="87375"/>
                  <a:pt x="81156" y="-13997"/>
                  <a:pt x="199958" y="0"/>
                </a:cubicBezTo>
                <a:cubicBezTo>
                  <a:pt x="1832077" y="-164947"/>
                  <a:pt x="9093745" y="-52288"/>
                  <a:pt x="10381633" y="0"/>
                </a:cubicBezTo>
                <a:cubicBezTo>
                  <a:pt x="10491786" y="-4398"/>
                  <a:pt x="10579505" y="89858"/>
                  <a:pt x="10581591" y="199958"/>
                </a:cubicBezTo>
                <a:cubicBezTo>
                  <a:pt x="10624434" y="498666"/>
                  <a:pt x="10533052" y="818016"/>
                  <a:pt x="10581591" y="999766"/>
                </a:cubicBezTo>
                <a:cubicBezTo>
                  <a:pt x="10584963" y="1114554"/>
                  <a:pt x="10489793" y="1195585"/>
                  <a:pt x="10381633" y="1199724"/>
                </a:cubicBezTo>
                <a:cubicBezTo>
                  <a:pt x="9080475" y="1358265"/>
                  <a:pt x="1912372" y="1057888"/>
                  <a:pt x="199958" y="1199724"/>
                </a:cubicBezTo>
                <a:cubicBezTo>
                  <a:pt x="88430" y="1218934"/>
                  <a:pt x="15377" y="1104853"/>
                  <a:pt x="0" y="999766"/>
                </a:cubicBezTo>
                <a:cubicBezTo>
                  <a:pt x="-3951" y="646364"/>
                  <a:pt x="7263" y="430727"/>
                  <a:pt x="0" y="199958"/>
                </a:cubicBezTo>
                <a:close/>
              </a:path>
            </a:pathLst>
          </a:custGeom>
          <a:solidFill>
            <a:srgbClr val="FFFFCC"/>
          </a:solidFill>
          <a:ln w="57150" cap="flat" cmpd="sng" algn="ctr">
            <a:solidFill>
              <a:srgbClr val="CC6600"/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98301656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Hãy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chia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sẻ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những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món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ăn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làm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từ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nấm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mà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em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biết</a:t>
            </a:r>
            <a:r>
              <a:rPr lang="en-US" altLang="zh-CN" sz="2800" b="1" kern="0" dirty="0">
                <a:solidFill>
                  <a:srgbClr val="000000"/>
                </a:solidFill>
                <a:latin typeface="Arial"/>
                <a:ea typeface="楷体"/>
                <a:cs typeface="Arial" panose="020B0604020202020204" pitchFamily="34" charset="0"/>
              </a:rPr>
              <a:t>?</a:t>
            </a:r>
            <a:endParaRPr kumimoji="1" lang="zh-CN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740" y="0"/>
            <a:ext cx="4493141" cy="174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12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ẤM ĐÙI GÀ KHO TIÊU món chay ngon dễ làm - thanh cooking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7" t="7582" r="11961" b="4135"/>
          <a:stretch/>
        </p:blipFill>
        <p:spPr bwMode="auto">
          <a:xfrm>
            <a:off x="1018903" y="1358537"/>
            <a:ext cx="9980024" cy="449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71315" y="5970911"/>
            <a:ext cx="4475017" cy="76952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ấm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đùi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gà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tiêu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6BF3015-8E5A-CB49-7A77-57D6CC390BE1}"/>
              </a:ext>
            </a:extLst>
          </p:cNvPr>
          <p:cNvSpPr/>
          <p:nvPr/>
        </p:nvSpPr>
        <p:spPr>
          <a:xfrm>
            <a:off x="618029" y="274320"/>
            <a:ext cx="10581591" cy="849086"/>
          </a:xfrm>
          <a:custGeom>
            <a:avLst/>
            <a:gdLst>
              <a:gd name="connsiteX0" fmla="*/ 0 w 10581591"/>
              <a:gd name="connsiteY0" fmla="*/ 199958 h 1199724"/>
              <a:gd name="connsiteX1" fmla="*/ 199958 w 10581591"/>
              <a:gd name="connsiteY1" fmla="*/ 0 h 1199724"/>
              <a:gd name="connsiteX2" fmla="*/ 10381633 w 10581591"/>
              <a:gd name="connsiteY2" fmla="*/ 0 h 1199724"/>
              <a:gd name="connsiteX3" fmla="*/ 10581591 w 10581591"/>
              <a:gd name="connsiteY3" fmla="*/ 199958 h 1199724"/>
              <a:gd name="connsiteX4" fmla="*/ 10581591 w 10581591"/>
              <a:gd name="connsiteY4" fmla="*/ 999766 h 1199724"/>
              <a:gd name="connsiteX5" fmla="*/ 10381633 w 10581591"/>
              <a:gd name="connsiteY5" fmla="*/ 1199724 h 1199724"/>
              <a:gd name="connsiteX6" fmla="*/ 199958 w 10581591"/>
              <a:gd name="connsiteY6" fmla="*/ 1199724 h 1199724"/>
              <a:gd name="connsiteX7" fmla="*/ 0 w 10581591"/>
              <a:gd name="connsiteY7" fmla="*/ 999766 h 1199724"/>
              <a:gd name="connsiteX8" fmla="*/ 0 w 10581591"/>
              <a:gd name="connsiteY8" fmla="*/ 199958 h 119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81591" h="1199724" fill="none" extrusionOk="0">
                <a:moveTo>
                  <a:pt x="0" y="199958"/>
                </a:moveTo>
                <a:cubicBezTo>
                  <a:pt x="-18846" y="81642"/>
                  <a:pt x="93477" y="4500"/>
                  <a:pt x="199958" y="0"/>
                </a:cubicBezTo>
                <a:cubicBezTo>
                  <a:pt x="4193589" y="-61902"/>
                  <a:pt x="8695166" y="-101778"/>
                  <a:pt x="10381633" y="0"/>
                </a:cubicBezTo>
                <a:cubicBezTo>
                  <a:pt x="10480380" y="-3664"/>
                  <a:pt x="10588151" y="80782"/>
                  <a:pt x="10581591" y="199958"/>
                </a:cubicBezTo>
                <a:cubicBezTo>
                  <a:pt x="10523168" y="453997"/>
                  <a:pt x="10618802" y="896344"/>
                  <a:pt x="10581591" y="999766"/>
                </a:cubicBezTo>
                <a:cubicBezTo>
                  <a:pt x="10576200" y="1107561"/>
                  <a:pt x="10490964" y="1194628"/>
                  <a:pt x="10381633" y="1199724"/>
                </a:cubicBezTo>
                <a:cubicBezTo>
                  <a:pt x="6547383" y="1057332"/>
                  <a:pt x="2377820" y="1310825"/>
                  <a:pt x="199958" y="1199724"/>
                </a:cubicBezTo>
                <a:cubicBezTo>
                  <a:pt x="81676" y="1203651"/>
                  <a:pt x="-3521" y="1126254"/>
                  <a:pt x="0" y="999766"/>
                </a:cubicBezTo>
                <a:cubicBezTo>
                  <a:pt x="65701" y="716060"/>
                  <a:pt x="-49413" y="503654"/>
                  <a:pt x="0" y="199958"/>
                </a:cubicBezTo>
                <a:close/>
              </a:path>
              <a:path w="10581591" h="1199724" stroke="0" extrusionOk="0">
                <a:moveTo>
                  <a:pt x="0" y="199958"/>
                </a:moveTo>
                <a:cubicBezTo>
                  <a:pt x="-1626" y="87375"/>
                  <a:pt x="81156" y="-13997"/>
                  <a:pt x="199958" y="0"/>
                </a:cubicBezTo>
                <a:cubicBezTo>
                  <a:pt x="1832077" y="-164947"/>
                  <a:pt x="9093745" y="-52288"/>
                  <a:pt x="10381633" y="0"/>
                </a:cubicBezTo>
                <a:cubicBezTo>
                  <a:pt x="10491786" y="-4398"/>
                  <a:pt x="10579505" y="89858"/>
                  <a:pt x="10581591" y="199958"/>
                </a:cubicBezTo>
                <a:cubicBezTo>
                  <a:pt x="10624434" y="498666"/>
                  <a:pt x="10533052" y="818016"/>
                  <a:pt x="10581591" y="999766"/>
                </a:cubicBezTo>
                <a:cubicBezTo>
                  <a:pt x="10584963" y="1114554"/>
                  <a:pt x="10489793" y="1195585"/>
                  <a:pt x="10381633" y="1199724"/>
                </a:cubicBezTo>
                <a:cubicBezTo>
                  <a:pt x="9080475" y="1358265"/>
                  <a:pt x="1912372" y="1057888"/>
                  <a:pt x="199958" y="1199724"/>
                </a:cubicBezTo>
                <a:cubicBezTo>
                  <a:pt x="88430" y="1218934"/>
                  <a:pt x="15377" y="1104853"/>
                  <a:pt x="0" y="999766"/>
                </a:cubicBezTo>
                <a:cubicBezTo>
                  <a:pt x="-3951" y="646364"/>
                  <a:pt x="7263" y="430727"/>
                  <a:pt x="0" y="199958"/>
                </a:cubicBezTo>
                <a:close/>
              </a:path>
            </a:pathLst>
          </a:custGeom>
          <a:solidFill>
            <a:srgbClr val="FFFFCC"/>
          </a:solidFill>
          <a:ln w="57150" cap="flat" cmpd="sng" algn="ctr">
            <a:solidFill>
              <a:srgbClr val="CC6600"/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98301656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Hãy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chia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sẻ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những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món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ăn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làm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từ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nấm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mà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em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"/>
                <a:cs typeface="Arial" panose="020B0604020202020204" pitchFamily="34" charset="0"/>
              </a:rPr>
              <a:t>biết</a:t>
            </a:r>
            <a:r>
              <a:rPr lang="en-US" altLang="zh-CN" sz="2800" b="1" kern="0" dirty="0">
                <a:solidFill>
                  <a:srgbClr val="000000"/>
                </a:solidFill>
                <a:latin typeface="Arial"/>
                <a:ea typeface="楷体"/>
                <a:cs typeface="Arial" panose="020B0604020202020204" pitchFamily="34" charset="0"/>
              </a:rPr>
              <a:t> </a:t>
            </a:r>
            <a:r>
              <a:rPr lang="en-US" altLang="zh-CN" sz="2800" b="1" kern="0" dirty="0" smtClean="0">
                <a:solidFill>
                  <a:srgbClr val="000000"/>
                </a:solidFill>
                <a:latin typeface="Arial"/>
                <a:ea typeface="楷体"/>
                <a:cs typeface="Arial" panose="020B0604020202020204" pitchFamily="34" charset="0"/>
              </a:rPr>
              <a:t>?</a:t>
            </a:r>
            <a:endParaRPr kumimoji="1" lang="zh-CN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5042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Alternate Process 6"/>
          <p:cNvSpPr/>
          <p:nvPr/>
        </p:nvSpPr>
        <p:spPr>
          <a:xfrm>
            <a:off x="1042989" y="1259214"/>
            <a:ext cx="9844088" cy="7858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Người</a:t>
            </a:r>
            <a:r>
              <a:rPr lang="en-US" sz="3200" dirty="0" smtClean="0"/>
              <a:t> ta </a:t>
            </a:r>
            <a:r>
              <a:rPr lang="en-US" sz="3200" dirty="0" err="1" smtClean="0"/>
              <a:t>sử</a:t>
            </a:r>
            <a:r>
              <a:rPr lang="en-US" sz="3200" dirty="0" smtClean="0"/>
              <a:t> </a:t>
            </a:r>
            <a:r>
              <a:rPr lang="en-US" sz="3200" dirty="0" err="1" smtClean="0"/>
              <a:t>dụng</a:t>
            </a:r>
            <a:r>
              <a:rPr lang="en-US" sz="3200" dirty="0" smtClean="0"/>
              <a:t> </a:t>
            </a:r>
            <a:r>
              <a:rPr lang="en-US" sz="3200" dirty="0" err="1" smtClean="0"/>
              <a:t>nấm</a:t>
            </a:r>
            <a:r>
              <a:rPr lang="en-US" sz="3200" dirty="0" smtClean="0"/>
              <a:t> men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làm</a:t>
            </a:r>
            <a:r>
              <a:rPr lang="en-US" sz="3200" dirty="0" smtClean="0"/>
              <a:t> </a:t>
            </a:r>
            <a:r>
              <a:rPr lang="en-US" sz="3200" dirty="0" err="1" smtClean="0"/>
              <a:t>gì</a:t>
            </a:r>
            <a:r>
              <a:rPr lang="en-US" sz="3200" dirty="0" smtClean="0"/>
              <a:t> ?</a:t>
            </a:r>
            <a:endParaRPr lang="en-US" sz="3200" dirty="0"/>
          </a:p>
        </p:txBody>
      </p:sp>
      <p:sp>
        <p:nvSpPr>
          <p:cNvPr id="8" name="Horizontal Scroll 7"/>
          <p:cNvSpPr/>
          <p:nvPr/>
        </p:nvSpPr>
        <p:spPr>
          <a:xfrm>
            <a:off x="1042988" y="2778920"/>
            <a:ext cx="9844088" cy="282892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Trả</a:t>
            </a:r>
            <a:r>
              <a:rPr lang="en-US" sz="3200" dirty="0" smtClean="0"/>
              <a:t> </a:t>
            </a:r>
            <a:r>
              <a:rPr lang="en-US" sz="3200" dirty="0" err="1" smtClean="0"/>
              <a:t>lời</a:t>
            </a:r>
            <a:r>
              <a:rPr lang="en-US" sz="3200" dirty="0" smtClean="0"/>
              <a:t>:</a:t>
            </a:r>
          </a:p>
          <a:p>
            <a:pPr algn="ctr"/>
            <a:r>
              <a:rPr lang="en-US" sz="3200" dirty="0" err="1" smtClean="0"/>
              <a:t>Người</a:t>
            </a:r>
            <a:r>
              <a:rPr lang="en-US" sz="3200" dirty="0" smtClean="0"/>
              <a:t> ta </a:t>
            </a:r>
            <a:r>
              <a:rPr lang="en-US" sz="3200" dirty="0" err="1" smtClean="0"/>
              <a:t>sử</a:t>
            </a:r>
            <a:r>
              <a:rPr lang="en-US" sz="3200" dirty="0" smtClean="0"/>
              <a:t> </a:t>
            </a:r>
            <a:r>
              <a:rPr lang="en-US" sz="3200" dirty="0" err="1" smtClean="0"/>
              <a:t>dụng</a:t>
            </a:r>
            <a:r>
              <a:rPr lang="en-US" sz="3200" dirty="0" smtClean="0"/>
              <a:t> </a:t>
            </a:r>
            <a:r>
              <a:rPr lang="en-US" sz="3200" dirty="0" err="1" smtClean="0"/>
              <a:t>nấm</a:t>
            </a:r>
            <a:r>
              <a:rPr lang="en-US" sz="3200" dirty="0" smtClean="0"/>
              <a:t> men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tạo</a:t>
            </a:r>
            <a:r>
              <a:rPr lang="en-US" sz="3200" dirty="0" smtClean="0"/>
              <a:t> </a:t>
            </a:r>
            <a:r>
              <a:rPr lang="en-US" sz="3200" dirty="0" err="1" smtClean="0"/>
              <a:t>ra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sản</a:t>
            </a:r>
            <a:r>
              <a:rPr lang="en-US" sz="3200" dirty="0" smtClean="0"/>
              <a:t> </a:t>
            </a:r>
            <a:r>
              <a:rPr lang="en-US" sz="3200" dirty="0" err="1" smtClean="0"/>
              <a:t>phẩm</a:t>
            </a:r>
            <a:r>
              <a:rPr lang="en-US" sz="3200" dirty="0" smtClean="0"/>
              <a:t> </a:t>
            </a:r>
            <a:r>
              <a:rPr lang="en-US" sz="3200" dirty="0" err="1" smtClean="0"/>
              <a:t>đa</a:t>
            </a:r>
            <a:r>
              <a:rPr lang="en-US" sz="3200" dirty="0" smtClean="0"/>
              <a:t> </a:t>
            </a:r>
            <a:r>
              <a:rPr lang="en-US" sz="3200" dirty="0" err="1" smtClean="0"/>
              <a:t>dạng</a:t>
            </a:r>
            <a:r>
              <a:rPr lang="en-US" sz="3200" dirty="0" smtClean="0"/>
              <a:t> </a:t>
            </a:r>
            <a:r>
              <a:rPr lang="en-US" sz="3200" dirty="0" err="1" smtClean="0"/>
              <a:t>như</a:t>
            </a:r>
            <a:r>
              <a:rPr lang="en-US" sz="3200" dirty="0" smtClean="0"/>
              <a:t> </a:t>
            </a:r>
            <a:r>
              <a:rPr lang="en-US" sz="3200" dirty="0" err="1" smtClean="0"/>
              <a:t>làm</a:t>
            </a:r>
            <a:r>
              <a:rPr lang="en-US" sz="3200" dirty="0" smtClean="0"/>
              <a:t> </a:t>
            </a:r>
            <a:r>
              <a:rPr lang="en-US" sz="3200" dirty="0" err="1" smtClean="0"/>
              <a:t>bánh</a:t>
            </a:r>
            <a:r>
              <a:rPr lang="en-US" sz="3200" dirty="0" smtClean="0"/>
              <a:t> </a:t>
            </a:r>
            <a:r>
              <a:rPr lang="en-US" sz="3200" dirty="0" err="1" smtClean="0"/>
              <a:t>mì,bánh</a:t>
            </a:r>
            <a:r>
              <a:rPr lang="en-US" sz="3200" dirty="0" smtClean="0"/>
              <a:t> </a:t>
            </a:r>
            <a:r>
              <a:rPr lang="en-US" sz="3200" dirty="0" err="1" smtClean="0"/>
              <a:t>bao</a:t>
            </a:r>
            <a:r>
              <a:rPr lang="en-US" sz="3200" dirty="0" smtClean="0"/>
              <a:t>, </a:t>
            </a:r>
            <a:r>
              <a:rPr lang="en-US" sz="3200" dirty="0" err="1" smtClean="0"/>
              <a:t>lên</a:t>
            </a:r>
            <a:r>
              <a:rPr lang="en-US" sz="3200" dirty="0" smtClean="0"/>
              <a:t> men </a:t>
            </a:r>
            <a:r>
              <a:rPr lang="en-US" sz="3200" dirty="0" err="1" smtClean="0"/>
              <a:t>rượu</a:t>
            </a:r>
            <a:r>
              <a:rPr lang="en-US" sz="3200" dirty="0" smtClean="0"/>
              <a:t>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sản</a:t>
            </a:r>
            <a:r>
              <a:rPr lang="en-US" sz="3200" dirty="0" smtClean="0"/>
              <a:t> </a:t>
            </a:r>
            <a:r>
              <a:rPr lang="en-US" sz="3200" dirty="0" err="1" smtClean="0"/>
              <a:t>xuất</a:t>
            </a:r>
            <a:r>
              <a:rPr lang="en-US" sz="3200" dirty="0" smtClean="0"/>
              <a:t> </a:t>
            </a:r>
            <a:r>
              <a:rPr lang="en-US" sz="3200" dirty="0" err="1" smtClean="0"/>
              <a:t>rượu</a:t>
            </a:r>
            <a:r>
              <a:rPr lang="en-US" sz="3200" dirty="0" smtClean="0"/>
              <a:t> , </a:t>
            </a:r>
            <a:r>
              <a:rPr lang="en-US" sz="3200" dirty="0" err="1" smtClean="0"/>
              <a:t>bia</a:t>
            </a:r>
            <a:r>
              <a:rPr lang="en-US" sz="3200" dirty="0" smtClean="0"/>
              <a:t>,…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859631" y="140570"/>
            <a:ext cx="2548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lvl="0" algn="just">
              <a:spcAft>
                <a:spcPts val="1200"/>
              </a:spcAft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96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11938"/>
            <a:ext cx="109161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r>
              <a:rPr lang="en-US" sz="3200" b="1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</a:t>
            </a:r>
            <a:endParaRPr lang="en-US" sz="3200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Khoa học lớp 4 Kết nối tri thức Bài 20: Nấm ăn và nấm trong chế biến thực phẩ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1763486"/>
            <a:ext cx="4657725" cy="23941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6" name="Rounded Rectangle 5"/>
          <p:cNvSpPr/>
          <p:nvPr/>
        </p:nvSpPr>
        <p:spPr>
          <a:xfrm>
            <a:off x="762000" y="635158"/>
            <a:ext cx="10607039" cy="1023825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: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.(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76)</a:t>
            </a:r>
            <a:endParaRPr lang="en-US" sz="32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1185862" y="4262166"/>
            <a:ext cx="10015537" cy="2105025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30480" marR="3048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10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3FMSDEN8b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4413" y="657225"/>
            <a:ext cx="10172700" cy="535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4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18458" y="768807"/>
            <a:ext cx="10607039" cy="2286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0480" marR="3048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: 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en-US" sz="3200" dirty="0" smtClean="0">
              <a:solidFill>
                <a:schemeClr val="accent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err="1" smtClean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 smtClean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ủ.</a:t>
            </a:r>
            <a:endParaRPr lang="en-US" sz="3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718458" y="3578262"/>
            <a:ext cx="10607039" cy="1839349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0480" marR="3048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20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6206" y="487178"/>
            <a:ext cx="10607039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77 : 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666206" y="2220687"/>
            <a:ext cx="10607039" cy="3787428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0480" marR="3048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algn="ctr">
              <a:lnSpc>
                <a:spcPct val="150000"/>
              </a:lnSpc>
              <a:spcAft>
                <a:spcPts val="120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xốp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509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348</Words>
  <Application>Microsoft Office PowerPoint</Application>
  <PresentationFormat>Widescreen</PresentationFormat>
  <Paragraphs>39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微软雅黑</vt:lpstr>
      <vt:lpstr>Arial</vt:lpstr>
      <vt:lpstr>Calibri</vt:lpstr>
      <vt:lpstr>Calibri Light</vt:lpstr>
      <vt:lpstr>Open Sans</vt:lpstr>
      <vt:lpstr>Times New Roman</vt:lpstr>
      <vt:lpstr>Trebuchet MS</vt:lpstr>
      <vt:lpstr>楷体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Trả lời: Học sinh quan sát hình 5 và đọc thông tin.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25</cp:revision>
  <dcterms:created xsi:type="dcterms:W3CDTF">2024-01-22T04:41:38Z</dcterms:created>
  <dcterms:modified xsi:type="dcterms:W3CDTF">2024-01-22T13:37:22Z</dcterms:modified>
</cp:coreProperties>
</file>