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38"/>
  </p:notesMasterIdLst>
  <p:sldIdLst>
    <p:sldId id="4152" r:id="rId2"/>
    <p:sldId id="4154" r:id="rId3"/>
    <p:sldId id="4155" r:id="rId4"/>
    <p:sldId id="4156" r:id="rId5"/>
    <p:sldId id="4153" r:id="rId6"/>
    <p:sldId id="4159" r:id="rId7"/>
    <p:sldId id="4160" r:id="rId8"/>
    <p:sldId id="4161" r:id="rId9"/>
    <p:sldId id="4162" r:id="rId10"/>
    <p:sldId id="4188" r:id="rId11"/>
    <p:sldId id="4163" r:id="rId12"/>
    <p:sldId id="4164" r:id="rId13"/>
    <p:sldId id="4165" r:id="rId14"/>
    <p:sldId id="4189" r:id="rId15"/>
    <p:sldId id="4166" r:id="rId16"/>
    <p:sldId id="4167" r:id="rId17"/>
    <p:sldId id="4168" r:id="rId18"/>
    <p:sldId id="4169" r:id="rId19"/>
    <p:sldId id="4170" r:id="rId20"/>
    <p:sldId id="4171" r:id="rId21"/>
    <p:sldId id="4172" r:id="rId22"/>
    <p:sldId id="4173" r:id="rId23"/>
    <p:sldId id="4174" r:id="rId24"/>
    <p:sldId id="4175" r:id="rId25"/>
    <p:sldId id="4176" r:id="rId26"/>
    <p:sldId id="4177" r:id="rId27"/>
    <p:sldId id="4178" r:id="rId28"/>
    <p:sldId id="4179" r:id="rId29"/>
    <p:sldId id="4180" r:id="rId30"/>
    <p:sldId id="4181" r:id="rId31"/>
    <p:sldId id="4182" r:id="rId32"/>
    <p:sldId id="4183" r:id="rId33"/>
    <p:sldId id="4184" r:id="rId34"/>
    <p:sldId id="4185" r:id="rId35"/>
    <p:sldId id="4186" r:id="rId36"/>
    <p:sldId id="4187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Matura MT Script Capitals" panose="03020802060602070202" pitchFamily="66" charset="0"/>
      <p:regular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Black" panose="02000000000000000000" pitchFamily="2" charset="0"/>
      <p:bold r:id="rId50"/>
      <p:boldItalic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-PC" initials="U" lastIdx="1" clrIdx="0">
    <p:extLst>
      <p:ext uri="{19B8F6BF-5375-455C-9EA6-DF929625EA0E}">
        <p15:presenceInfo xmlns:p15="http://schemas.microsoft.com/office/powerpoint/2012/main" userId="User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5CBF1"/>
    <a:srgbClr val="FCAF19"/>
    <a:srgbClr val="31BEB9"/>
    <a:srgbClr val="DD8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39" autoAdjust="0"/>
  </p:normalViewPr>
  <p:slideViewPr>
    <p:cSldViewPr snapToGrid="0">
      <p:cViewPr varScale="1">
        <p:scale>
          <a:sx n="96" d="100"/>
          <a:sy n="96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15/07/2023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err="1"/>
              <a:t>gian</a:t>
            </a:r>
            <a:r>
              <a:rPr lang="en-US" baseline="0"/>
              <a:t> 3 </a:t>
            </a:r>
            <a:r>
              <a:rPr lang="en-US" baseline="0" dirty="0" err="1"/>
              <a:t>giây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4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Với ba số 3, 4, 5 trên tia số: Số bên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4 là số nào? Đó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51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Với ba số 3, 4, 5 trên tia số: Số bên phải số 4 là số nào? Đó là số liền sau của số 4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kết luận về số liền trước và liền sau của một số.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1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liền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liền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74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liền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liền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89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47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89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</a:t>
            </a:r>
            <a:r>
              <a:rPr lang="en-US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vi-VN" dirty="0"/>
              <a:t>cho </a:t>
            </a:r>
            <a:r>
              <a:rPr lang="en-US" dirty="0"/>
              <a:t>HS</a:t>
            </a:r>
            <a:r>
              <a:rPr lang="vi-VN" dirty="0"/>
              <a:t>, yêu cầu </a:t>
            </a:r>
            <a:r>
              <a:rPr lang="en-US" dirty="0"/>
              <a:t>HS</a:t>
            </a:r>
            <a:r>
              <a:rPr lang="vi-VN" dirty="0"/>
              <a:t> phân công chuẩn bị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vi-VN" dirty="0"/>
              <a:t>, vật liệu cho buổi học sau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74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29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err="1"/>
              <a:t>gian</a:t>
            </a:r>
            <a:r>
              <a:rPr lang="en-US" baseline="0"/>
              <a:t> 3 </a:t>
            </a:r>
            <a:r>
              <a:rPr lang="en-US" baseline="0" dirty="0" err="1"/>
              <a:t>giây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194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cùng</a:t>
            </a:r>
            <a:r>
              <a:rPr lang="en-US" dirty="0"/>
              <a:t> HS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video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tươi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856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614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48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30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, </a:t>
            </a:r>
            <a:r>
              <a:rPr lang="en-US" dirty="0" err="1"/>
              <a:t>vạch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,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vạch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mép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0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keo</a:t>
            </a:r>
            <a:r>
              <a:rPr lang="en-US" dirty="0"/>
              <a:t>,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88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0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95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044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1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err="1"/>
              <a:t>gian</a:t>
            </a:r>
            <a:r>
              <a:rPr lang="en-US" baseline="0"/>
              <a:t> 3 </a:t>
            </a:r>
            <a:r>
              <a:rPr lang="en-US" baseline="0" dirty="0" err="1"/>
              <a:t>giây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16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256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11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955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87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them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err="1"/>
              <a:t>nhiều</a:t>
            </a:r>
            <a:r>
              <a:rPr lang="en-US"/>
              <a:t> 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41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02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HS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</a:t>
            </a:r>
            <a:r>
              <a:rPr lang="en-US"/>
              <a:t>huẩn bị hoặc</a:t>
            </a:r>
            <a:r>
              <a:rPr lang="en-US" baseline="0"/>
              <a:t> cho các HS chuẩn bị</a:t>
            </a:r>
            <a:r>
              <a:rPr lang="en-US"/>
              <a:t> các thẻ số từ 0 đến 15.</a:t>
            </a:r>
            <a:r>
              <a:rPr lang="en-US" baseline="0"/>
              <a:t> </a:t>
            </a:r>
            <a:r>
              <a:rPr lang="en-US"/>
              <a:t>Các nhóm thi gắn các thẻ số thích hợp vào chỗ trống. Nhóm nào ghép đúng và nhanh thì giành chiến thắng.</a:t>
            </a:r>
          </a:p>
          <a:p>
            <a:r>
              <a:rPr lang="en-US"/>
              <a:t>Bấm</a:t>
            </a:r>
            <a:r>
              <a:rPr lang="en-US" baseline="0"/>
              <a:t> vào ô đáp án để hiện các ô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: </a:t>
            </a:r>
            <a:r>
              <a:rPr lang="vi-VN" baseline="0" dirty="0"/>
              <a:t>Tia số là một đoạn thẳng được đặt nằm ngang, đầu bên phải có ghi mũi tên. Trên tia số là cách vạch chia đều nhau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1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0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: </a:t>
            </a:r>
            <a:r>
              <a:rPr lang="en-US" baseline="0" dirty="0" err="1"/>
              <a:t>Số</a:t>
            </a:r>
            <a:r>
              <a:rPr lang="en-US" baseline="0" dirty="0"/>
              <a:t> 0 ở </a:t>
            </a:r>
            <a:r>
              <a:rPr lang="en-US" baseline="0" dirty="0" err="1"/>
              <a:t>vạch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,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40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6)?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0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0241" y="312494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350">
                <a:srgbClr val="ADB4CF"/>
              </a:gs>
              <a:gs pos="62826">
                <a:srgbClr val="ADB4CF"/>
              </a:gs>
              <a:gs pos="89375">
                <a:srgbClr val="B9C5DC"/>
              </a:gs>
              <a:gs pos="74000">
                <a:srgbClr val="ADB4CF"/>
              </a:gs>
              <a:gs pos="83000">
                <a:srgbClr val="ADB4C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95252" y="1246907"/>
            <a:ext cx="4313381" cy="4479636"/>
          </a:xfrm>
          <a:prstGeom prst="roundRect">
            <a:avLst>
              <a:gd name="adj" fmla="val 6175"/>
            </a:avLst>
          </a:prstGeom>
          <a:solidFill>
            <a:srgbClr val="777E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25309" y="1376217"/>
            <a:ext cx="4064362" cy="4221019"/>
          </a:xfrm>
          <a:prstGeom prst="roundRect">
            <a:avLst>
              <a:gd name="adj" fmla="val 617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9214" y="1699489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4465" y="2192740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6145" y="2084210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00291" y="2203996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34764" y="2288146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94982" y="2468931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29665" y="3761649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9883" y="3890370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40997" y="3890371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51943" y="3924782"/>
            <a:ext cx="79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11744" y="3750331"/>
            <a:ext cx="614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96319" y="3670800"/>
            <a:ext cx="687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28" name="Freeform 27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loud 31"/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 rot="10800000">
            <a:off x="10030691" y="236393"/>
            <a:ext cx="2062940" cy="974289"/>
            <a:chOff x="3537887" y="799987"/>
            <a:chExt cx="2062940" cy="974289"/>
          </a:xfrm>
        </p:grpSpPr>
        <p:sp>
          <p:nvSpPr>
            <p:cNvPr id="34" name="Freeform 33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Cloud 37"/>
            <p:cNvSpPr/>
            <p:nvPr/>
          </p:nvSpPr>
          <p:spPr>
            <a:xfrm rot="19987329">
              <a:off x="3537887" y="11752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013860" y="1407101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58670" y="6185709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5402" y="2440583"/>
            <a:ext cx="302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 EM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28478" y="5174788"/>
            <a:ext cx="3023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339169" y="728528"/>
            <a:ext cx="29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SỐ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747" y="4278545"/>
            <a:ext cx="1613580" cy="2291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339" y="1502477"/>
            <a:ext cx="7078976" cy="44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43580" y="5265122"/>
            <a:ext cx="4432784" cy="1051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5263276" y="4083738"/>
            <a:ext cx="4413088" cy="1059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0405" y="2854592"/>
            <a:ext cx="10581590" cy="424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8282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886159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4036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21913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89790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57667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225544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893421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897052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8564929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900683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568554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9232806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561298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229175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15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550405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561252" y="4197918"/>
            <a:ext cx="383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Với ba số 3, 4, 5 trên tia số, số bên trái số 4 là số mấy?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976162" y="834354"/>
            <a:ext cx="607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LIỀN TRƯỚC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02856" y="5528249"/>
            <a:ext cx="4325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 số liền trước của số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77270" y="3215562"/>
            <a:ext cx="592587" cy="584775"/>
            <a:chOff x="2277270" y="3215562"/>
            <a:chExt cx="592587" cy="584775"/>
          </a:xfrm>
        </p:grpSpPr>
        <p:sp>
          <p:nvSpPr>
            <p:cNvPr id="5" name="Oval 4"/>
            <p:cNvSpPr/>
            <p:nvPr/>
          </p:nvSpPr>
          <p:spPr>
            <a:xfrm>
              <a:off x="2277270" y="3222167"/>
              <a:ext cx="535709" cy="535709"/>
            </a:xfrm>
            <a:prstGeom prst="ellipse">
              <a:avLst/>
            </a:prstGeom>
            <a:solidFill>
              <a:srgbClr val="DD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4148" y="3215562"/>
              <a:ext cx="5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36665" y="3188324"/>
            <a:ext cx="584053" cy="584775"/>
            <a:chOff x="2936665" y="3188324"/>
            <a:chExt cx="584053" cy="584775"/>
          </a:xfrm>
        </p:grpSpPr>
        <p:sp>
          <p:nvSpPr>
            <p:cNvPr id="48" name="Oval 47"/>
            <p:cNvSpPr/>
            <p:nvPr/>
          </p:nvSpPr>
          <p:spPr>
            <a:xfrm>
              <a:off x="2936665" y="3233503"/>
              <a:ext cx="535709" cy="535709"/>
            </a:xfrm>
            <a:prstGeom prst="ellipse">
              <a:avLst/>
            </a:prstGeom>
            <a:solidFill>
              <a:srgbClr val="31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85009" y="3188324"/>
              <a:ext cx="5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02878" y="3177272"/>
            <a:ext cx="601103" cy="584775"/>
            <a:chOff x="3602878" y="3177272"/>
            <a:chExt cx="601103" cy="584775"/>
          </a:xfrm>
        </p:grpSpPr>
        <p:sp>
          <p:nvSpPr>
            <p:cNvPr id="49" name="Oval 48"/>
            <p:cNvSpPr/>
            <p:nvPr/>
          </p:nvSpPr>
          <p:spPr>
            <a:xfrm>
              <a:off x="3602878" y="3212227"/>
              <a:ext cx="535709" cy="535709"/>
            </a:xfrm>
            <a:prstGeom prst="ellipse">
              <a:avLst/>
            </a:prstGeom>
            <a:solidFill>
              <a:srgbClr val="FCA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68272" y="3177272"/>
              <a:ext cx="5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4492 0.249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1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834 L 0.03998 0.2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131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7" grpId="0" animBg="1"/>
      <p:bldP spid="117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43580" y="5265122"/>
            <a:ext cx="4432784" cy="1051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5263276" y="4083738"/>
            <a:ext cx="4413088" cy="1059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0405" y="2854592"/>
            <a:ext cx="10581590" cy="424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8282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886159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4036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21913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89790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57667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225544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893421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897052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8564929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900683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568554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9232806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561298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229175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15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550405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096287" y="4227389"/>
            <a:ext cx="494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Với ba số 3, 4, 5 trên tia số,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bên phải số 4 là số mấy?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976162" y="834354"/>
            <a:ext cx="607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LIỀN SAU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02856" y="5528249"/>
            <a:ext cx="4325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 số liền sau của số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77270" y="3215562"/>
            <a:ext cx="592587" cy="584775"/>
            <a:chOff x="2277270" y="3215562"/>
            <a:chExt cx="592587" cy="584775"/>
          </a:xfrm>
        </p:grpSpPr>
        <p:sp>
          <p:nvSpPr>
            <p:cNvPr id="5" name="Oval 4"/>
            <p:cNvSpPr/>
            <p:nvPr/>
          </p:nvSpPr>
          <p:spPr>
            <a:xfrm>
              <a:off x="2277270" y="3222167"/>
              <a:ext cx="535709" cy="535709"/>
            </a:xfrm>
            <a:prstGeom prst="ellipse">
              <a:avLst/>
            </a:prstGeom>
            <a:solidFill>
              <a:srgbClr val="DD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4148" y="3215562"/>
              <a:ext cx="5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36665" y="3188324"/>
            <a:ext cx="584053" cy="584775"/>
            <a:chOff x="2936665" y="3188324"/>
            <a:chExt cx="584053" cy="584775"/>
          </a:xfrm>
        </p:grpSpPr>
        <p:sp>
          <p:nvSpPr>
            <p:cNvPr id="48" name="Oval 47"/>
            <p:cNvSpPr/>
            <p:nvPr/>
          </p:nvSpPr>
          <p:spPr>
            <a:xfrm>
              <a:off x="2936665" y="3233503"/>
              <a:ext cx="535709" cy="535709"/>
            </a:xfrm>
            <a:prstGeom prst="ellipse">
              <a:avLst/>
            </a:prstGeom>
            <a:solidFill>
              <a:srgbClr val="31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85009" y="3188324"/>
              <a:ext cx="5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02878" y="3177272"/>
            <a:ext cx="601103" cy="584775"/>
            <a:chOff x="3602878" y="3177272"/>
            <a:chExt cx="601103" cy="584775"/>
          </a:xfrm>
        </p:grpSpPr>
        <p:sp>
          <p:nvSpPr>
            <p:cNvPr id="49" name="Oval 48"/>
            <p:cNvSpPr/>
            <p:nvPr/>
          </p:nvSpPr>
          <p:spPr>
            <a:xfrm>
              <a:off x="3602878" y="3212227"/>
              <a:ext cx="535709" cy="535709"/>
            </a:xfrm>
            <a:prstGeom prst="ellipse">
              <a:avLst/>
            </a:prstGeom>
            <a:solidFill>
              <a:srgbClr val="FCA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68272" y="3177272"/>
              <a:ext cx="5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757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4492 0.249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1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834 L 0.03998 0.2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131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7" grpId="0" animBg="1"/>
      <p:bldP spid="117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/>
          <p:cNvSpPr/>
          <p:nvPr/>
        </p:nvSpPr>
        <p:spPr>
          <a:xfrm>
            <a:off x="6326824" y="3228008"/>
            <a:ext cx="534256" cy="534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</a:p>
        </p:txBody>
      </p:sp>
      <p:sp>
        <p:nvSpPr>
          <p:cNvPr id="52" name="Oval 51"/>
          <p:cNvSpPr/>
          <p:nvPr/>
        </p:nvSpPr>
        <p:spPr>
          <a:xfrm>
            <a:off x="7644545" y="3235137"/>
            <a:ext cx="534256" cy="534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23960" y="3254294"/>
            <a:ext cx="534256" cy="534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279684" y="3225777"/>
            <a:ext cx="534256" cy="534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0405" y="2854592"/>
            <a:ext cx="10581590" cy="424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8282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886159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4036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21913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89790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57667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225544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893421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897052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8564929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900683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568554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9232806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561298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229175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0867" y="3188323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081" y="323660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3272" y="3225777"/>
            <a:ext cx="72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15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550405" y="2667933"/>
            <a:ext cx="0" cy="579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00836" y="4526438"/>
            <a:ext cx="4154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 cho biết s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 liền trước của số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 số mấy?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51889" y="774856"/>
            <a:ext cx="6406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LUYỆN TẬP TÌM SỐ LIỀN TRƯỚC, SỐ LIỀN SAU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22236" y="4526438"/>
            <a:ext cx="4325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 cho biết s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ố nào là số liền trước của số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48493" y="3218446"/>
            <a:ext cx="602307" cy="584775"/>
            <a:chOff x="2277270" y="3186319"/>
            <a:chExt cx="602307" cy="584775"/>
          </a:xfrm>
        </p:grpSpPr>
        <p:sp>
          <p:nvSpPr>
            <p:cNvPr id="5" name="Oval 4"/>
            <p:cNvSpPr/>
            <p:nvPr/>
          </p:nvSpPr>
          <p:spPr>
            <a:xfrm>
              <a:off x="2277270" y="3222167"/>
              <a:ext cx="535709" cy="5357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43868" y="3186319"/>
              <a:ext cx="535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7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93688" y="3217221"/>
            <a:ext cx="700956" cy="584775"/>
            <a:chOff x="2841590" y="3195575"/>
            <a:chExt cx="700956" cy="584775"/>
          </a:xfrm>
        </p:grpSpPr>
        <p:sp>
          <p:nvSpPr>
            <p:cNvPr id="48" name="Oval 47"/>
            <p:cNvSpPr/>
            <p:nvPr/>
          </p:nvSpPr>
          <p:spPr>
            <a:xfrm>
              <a:off x="2936665" y="3233503"/>
              <a:ext cx="535709" cy="535709"/>
            </a:xfrm>
            <a:prstGeom prst="ellipse">
              <a:avLst/>
            </a:prstGeom>
            <a:solidFill>
              <a:srgbClr val="FCA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41590" y="3195575"/>
              <a:ext cx="7009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90835" y="3225778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</a:t>
            </a:r>
          </a:p>
        </p:txBody>
      </p:sp>
      <p:sp>
        <p:nvSpPr>
          <p:cNvPr id="3" name="Right Arrow 2"/>
          <p:cNvSpPr/>
          <p:nvPr/>
        </p:nvSpPr>
        <p:spPr>
          <a:xfrm rot="19106595">
            <a:off x="4328983" y="3910281"/>
            <a:ext cx="652290" cy="3885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ight Arrow 46"/>
          <p:cNvSpPr/>
          <p:nvPr/>
        </p:nvSpPr>
        <p:spPr>
          <a:xfrm rot="13385520">
            <a:off x="7301355" y="3979852"/>
            <a:ext cx="652290" cy="3885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7720" y="5306178"/>
            <a:ext cx="4675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liền sau của số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 số mấy?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02131" y="5480545"/>
            <a:ext cx="467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nào là số liền sau của số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6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0" grpId="0" animBg="1"/>
      <p:bldP spid="4" grpId="0" animBg="1"/>
      <p:bldP spid="116" grpId="0"/>
      <p:bldP spid="117" grpId="0"/>
      <p:bldP spid="46" grpId="0"/>
      <p:bldP spid="3" grpId="0" animBg="1"/>
      <p:bldP spid="47" grpId="0" animBg="1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51889" y="774856"/>
            <a:ext cx="6406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LUYỆN TẬP TÌM SỐ LIỀN TRƯỚC, SỐ LIỀN SAU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359" y="2038725"/>
            <a:ext cx="6439573" cy="43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8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3091788" y="5381993"/>
            <a:ext cx="484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 quan sát hình ảnh trên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 cho biết cách để làm tia số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442914" y="854758"/>
            <a:ext cx="7855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TIA SỐ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45279" y="-917269"/>
            <a:ext cx="1179188" cy="718314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298" y="3815790"/>
            <a:ext cx="7183150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6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42914" y="854758"/>
            <a:ext cx="7855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TIA SỐ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63" y="1828800"/>
            <a:ext cx="5535952" cy="47190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587" y="3049414"/>
            <a:ext cx="5161905" cy="34130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598885" y="2993533"/>
            <a:ext cx="674795" cy="441871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94" y="5723638"/>
            <a:ext cx="4538576" cy="64088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587" y="1801795"/>
            <a:ext cx="5161905" cy="1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11394" y="2554159"/>
            <a:ext cx="2326173" cy="25950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8167" y="2919620"/>
            <a:ext cx="2189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số có các vạch cách đều nhau, mỗi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ạch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ứng với một số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20098" y="2554159"/>
            <a:ext cx="2326173" cy="25950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0098" y="2900831"/>
            <a:ext cx="2279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số dưới mỗi vạch được viết theo thứ tự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tăng dần, bắt đầu từ số 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28802" y="2554159"/>
            <a:ext cx="2326173" cy="25950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4611" y="3329522"/>
            <a:ext cx="2094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 bảo tính thẩm mĩ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653376" y="3851695"/>
            <a:ext cx="818676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62080" y="3851694"/>
            <a:ext cx="818676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1" grpId="0" animBg="1"/>
      <p:bldP spid="10" grpId="0"/>
      <p:bldP spid="13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573801" y="566232"/>
            <a:ext cx="462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NHIỆM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VỤ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THEO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 hoặc giấy màu (dây, bìa), bút chì, tẩy, thước kẻ, kéo, keo, thẻ số (nếu có)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34982" y="419082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801" y="3777056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BIỆT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EM!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78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id="{09930516-3170-8106-4CBD-D8AF6CA958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6"/>
          <a:srcRect l="31039" t="12918" r="24906" b="7903"/>
          <a:stretch/>
        </p:blipFill>
        <p:spPr>
          <a:xfrm>
            <a:off x="10373069" y="455117"/>
            <a:ext cx="1349014" cy="1279253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64216" y="2362787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2467" y="2362787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86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1338" y="3747835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1957" y="3521804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35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1287" y="181007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 SỐ LỚN NHẤT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823678" y="2616146"/>
            <a:ext cx="1920537" cy="733291"/>
            <a:chOff x="9823678" y="2616146"/>
            <a:chExt cx="1920537" cy="733291"/>
          </a:xfrm>
        </p:grpSpPr>
        <p:sp>
          <p:nvSpPr>
            <p:cNvPr id="28" name="Rounded Rectangle 27"/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ĐÁP ÁN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3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66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1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0" grpId="0"/>
      <p:bldP spid="20" grpId="1"/>
      <p:bldP spid="20" grpId="2"/>
      <p:bldP spid="20" grpId="3"/>
      <p:bldP spid="20" grpId="4"/>
      <p:bldP spid="23" grpId="0"/>
      <p:bldP spid="23" grpId="1"/>
      <p:bldP spid="23" grpId="2"/>
      <p:bldP spid="24" grpId="0"/>
      <p:bldP spid="24" grpId="1"/>
      <p:bldP spid="24" grpId="2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350">
                <a:srgbClr val="ADB4CF"/>
              </a:gs>
              <a:gs pos="62826">
                <a:srgbClr val="ADB4CF"/>
              </a:gs>
              <a:gs pos="89375">
                <a:srgbClr val="B9C5DC"/>
              </a:gs>
              <a:gs pos="74000">
                <a:srgbClr val="ADB4CF"/>
              </a:gs>
              <a:gs pos="83000">
                <a:srgbClr val="ADB4C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64" y="400693"/>
            <a:ext cx="11621317" cy="6239258"/>
          </a:xfrm>
          <a:prstGeom prst="roundRect">
            <a:avLst>
              <a:gd name="adj" fmla="val 3440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2628478" y="2752500"/>
            <a:ext cx="302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92470" y="2752500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0831" y="5301033"/>
            <a:ext cx="696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HÀNH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–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 rot="10800000">
            <a:off x="10030691" y="236393"/>
            <a:ext cx="2062940" cy="974289"/>
            <a:chOff x="3537887" y="799987"/>
            <a:chExt cx="2062940" cy="974289"/>
          </a:xfrm>
        </p:grpSpPr>
        <p:sp>
          <p:nvSpPr>
            <p:cNvPr id="34" name="Freeform 33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Cloud 37"/>
            <p:cNvSpPr/>
            <p:nvPr/>
          </p:nvSpPr>
          <p:spPr>
            <a:xfrm rot="19987329">
              <a:off x="3537887" y="11752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28" name="Freeform 27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loud 31"/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50707" y="6190670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6464" y="68603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CÙNG HÁT NÀO!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Bài Hát Tập Đếm - Nhạc Thiếu Nhi Vui Nhộn - Nhạc Thiếu Nhi Remix Hay Nhất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1872" y="1860698"/>
            <a:ext cx="6067644" cy="34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7" y="2469099"/>
            <a:ext cx="8229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26698" y="3393813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246" y="364622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635511" y="4563358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8832" y="3427403"/>
            <a:ext cx="1386157" cy="142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7368784" y="340993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 rot="20718716">
            <a:off x="1725238" y="3589451"/>
            <a:ext cx="1524000" cy="838200"/>
          </a:xfrm>
          <a:prstGeom prst="rect">
            <a:avLst/>
          </a:prstGeom>
          <a:solidFill>
            <a:srgbClr val="55CB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949598" y="3763446"/>
            <a:ext cx="15240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322" y="3427403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8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799" y="1944243"/>
            <a:ext cx="65283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15691" y="486373"/>
            <a:ext cx="920129" cy="51184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46" y="4177961"/>
            <a:ext cx="5247818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1" b="21153"/>
          <a:stretch/>
        </p:blipFill>
        <p:spPr>
          <a:xfrm>
            <a:off x="6156251" y="2585545"/>
            <a:ext cx="5135525" cy="94446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20552"/>
          <a:stretch/>
        </p:blipFill>
        <p:spPr>
          <a:xfrm>
            <a:off x="6101815" y="4081620"/>
            <a:ext cx="5244396" cy="101202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3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370" y="2430536"/>
            <a:ext cx="7439025" cy="3400425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680484" y="2430536"/>
            <a:ext cx="1095153" cy="950617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484" y="2721178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9730" y="3761416"/>
            <a:ext cx="255181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một đường có mũi tên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3454" y="2033035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70231" y="2141935"/>
            <a:ext cx="39679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Dùng bút và thước kẻ t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ạo các vạch cách đều nhau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54" y="3352103"/>
            <a:ext cx="6975621" cy="292499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63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38952" y="1929982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34857" y="2274087"/>
            <a:ext cx="58691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viết số tương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ứng dưới mỗi vạch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948" y="3567028"/>
            <a:ext cx="10248766" cy="204619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5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54101" y="4828547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4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6336" y="4934523"/>
            <a:ext cx="59967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để hoàn thiện tia số bằng cách vẽ hình và tô màu em thích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33" y="2359941"/>
            <a:ext cx="9532531" cy="190152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3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484844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81014" y="2212939"/>
            <a:ext cx="3806457" cy="3483835"/>
            <a:chOff x="680484" y="2430536"/>
            <a:chExt cx="1359450" cy="1021665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359450" cy="1021665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10863" y="2589941"/>
              <a:ext cx="1268313" cy="631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Tia số có các vạch cách đều nhau, mỗi vạch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ứng với một số.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 số dưới mỗi vạch được viết theo thứ tự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tăng dần, bắt đầu từ số 0.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Đảm bảo tính thẩm mĩ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41061" y="4801907"/>
            <a:ext cx="57554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lang="en-US" sz="2400" dirty="0">
                <a:solidFill>
                  <a:srgbClr val="FFC000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61" y="3028500"/>
            <a:ext cx="5599162" cy="111690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Left-Right Arrow 1"/>
          <p:cNvSpPr/>
          <p:nvPr/>
        </p:nvSpPr>
        <p:spPr>
          <a:xfrm>
            <a:off x="6608135" y="3407600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58585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 số liền trước,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liền sau của một 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644289" y="4961396"/>
            <a:ext cx="57554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5.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20552"/>
          <a:stretch/>
        </p:blipFill>
        <p:spPr>
          <a:xfrm>
            <a:off x="1525598" y="2682912"/>
            <a:ext cx="8632349" cy="16658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5517479" y="2757340"/>
            <a:ext cx="648586" cy="134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5915" y="2757340"/>
            <a:ext cx="648586" cy="134682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29043" y="2757340"/>
            <a:ext cx="648586" cy="134682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id="{09930516-3170-8106-4CBD-D8AF6CA958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6"/>
          <a:srcRect l="31039" t="12918" r="24906" b="7903"/>
          <a:stretch/>
        </p:blipFill>
        <p:spPr>
          <a:xfrm>
            <a:off x="10373069" y="455117"/>
            <a:ext cx="1349014" cy="1279253"/>
          </a:xfrm>
          <a:prstGeom prst="ellipse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2047" y="2790016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4216" y="2362787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89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8088" y="1699989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95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1338" y="3747835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1287" y="181007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 SỐ LỚN NHẤT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823678" y="2616146"/>
            <a:ext cx="1920537" cy="733291"/>
            <a:chOff x="9823678" y="2616146"/>
            <a:chExt cx="1920537" cy="733291"/>
          </a:xfrm>
        </p:grpSpPr>
        <p:sp>
          <p:nvSpPr>
            <p:cNvPr id="28" name="Rounded Rectangle 27"/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ĐÁP ÁN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3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66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1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9" grpId="0"/>
      <p:bldP spid="19" grpId="1"/>
      <p:bldP spid="19" grpId="2"/>
      <p:bldP spid="20" grpId="0"/>
      <p:bldP spid="20" grpId="1"/>
      <p:bldP spid="20" grpId="2"/>
      <p:bldP spid="20" grpId="3"/>
      <p:bldP spid="20" grpId="4"/>
      <p:bldP spid="23" grpId="0"/>
      <p:bldP spid="23" grpId="1"/>
      <p:bldP spid="23" grpId="2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5858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 sánh hai số: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781226" y="4783841"/>
            <a:ext cx="537602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0" b="28935"/>
          <a:stretch/>
        </p:blipFill>
        <p:spPr>
          <a:xfrm>
            <a:off x="478644" y="2581499"/>
            <a:ext cx="10996080" cy="17300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5517479" y="2757340"/>
            <a:ext cx="648586" cy="134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96101" y="2773087"/>
            <a:ext cx="648586" cy="134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9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8" grpId="0" animBg="1"/>
      <p:bldP spid="8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500720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4856676"/>
            <a:ext cx="352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cộng: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612971" y="4856676"/>
            <a:ext cx="16596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 + 4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87" y="2790116"/>
            <a:ext cx="10296525" cy="1381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6203137" y="3369923"/>
            <a:ext cx="557259" cy="56668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431623" y="285621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892821" y="285621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344315" y="279456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95808" y="279456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28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4" grpId="0" animBg="1"/>
      <p:bldP spid="14" grpId="1" animBg="1"/>
      <p:bldP spid="18" grpId="0" animBg="1"/>
      <p:bldP spid="20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500720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4856676"/>
            <a:ext cx="352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trừ: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612971" y="4856676"/>
            <a:ext cx="16596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18 – 5 = 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07" y="2844660"/>
            <a:ext cx="10291962" cy="122270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193096" y="3546754"/>
            <a:ext cx="540570" cy="52060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flipH="1">
            <a:off x="7663205" y="2999019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flipH="1">
            <a:off x="8114129" y="2999019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 flipH="1">
            <a:off x="8493705" y="2937368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8945198" y="2937368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7246725" y="2999019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4" grpId="0" animBg="1"/>
      <p:bldP spid="14" grpId="1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RÒ CHƠI “ĐỐ BẠN”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666994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63211" y="2444404"/>
            <a:ext cx="79253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 chơi: Các nhóm sử dụng tia số vừa làm để đố bạn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994432" y="3343381"/>
            <a:ext cx="313660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một số rồi chỉ ra số liền trước, số liền sau của số đó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389475" y="3321729"/>
            <a:ext cx="313660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hai số rồi so sánh hai số đó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19100" y="1570188"/>
            <a:ext cx="1360838" cy="7570042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RÒ CHƠI “ĐỐ BẠN”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666994"/>
            <a:ext cx="42204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 sau: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2" y="1420414"/>
            <a:ext cx="11256938" cy="3963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19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395159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450783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19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396465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448948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3458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3458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3458" y="395159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97747" y="4482961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580887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11136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11136" y="394881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580887" y="446733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55050" y="5421872"/>
            <a:ext cx="79253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Cách chơi: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Nêu phép cộng hoặc phép trừ trong phạm vi 20 rồi đố bạn sử dụng tia 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để tìm kết 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8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720" y="1985494"/>
            <a:ext cx="8082700" cy="4598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44057" y="2971814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827" t="7035" r="5654" b="3542"/>
          <a:stretch/>
        </p:blipFill>
        <p:spPr>
          <a:xfrm>
            <a:off x="7737167" y="3836969"/>
            <a:ext cx="868595" cy="86859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9571" t="6413" r="10420" b="6660"/>
          <a:stretch/>
        </p:blipFill>
        <p:spPr>
          <a:xfrm>
            <a:off x="8932481" y="4571946"/>
            <a:ext cx="848933" cy="848933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5642" t="6399" r="6278" b="6897"/>
          <a:stretch/>
        </p:blipFill>
        <p:spPr>
          <a:xfrm>
            <a:off x="10108133" y="5420879"/>
            <a:ext cx="878797" cy="8787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26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BIỆT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EM!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Đồng hồ đếm ngược 5 giây">
            <a:hlinkClick r:id="" action="ppaction://media"/>
            <a:extLst>
              <a:ext uri="{FF2B5EF4-FFF2-40B4-BE49-F238E27FC236}">
                <a16:creationId xmlns:a16="http://schemas.microsoft.com/office/drawing/2014/main" id="{09930516-3170-8106-4CBD-D8AF6CA958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9" end="3032"/>
                </p14:media>
              </p:ext>
            </p:extLst>
          </p:nvPr>
        </p:nvPicPr>
        <p:blipFill rotWithShape="1">
          <a:blip r:embed="rId6"/>
          <a:srcRect l="31039" t="12918" r="24906" b="7903"/>
          <a:stretch/>
        </p:blipFill>
        <p:spPr>
          <a:xfrm>
            <a:off x="10373069" y="455117"/>
            <a:ext cx="1349014" cy="1279253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08842" y="2213350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28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2835" y="3378450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69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22423" y="1854955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39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63221" y="3797530"/>
            <a:ext cx="129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67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1287" y="181007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 SỐ LỚN NHẤT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823678" y="2616146"/>
            <a:ext cx="1920537" cy="733291"/>
            <a:chOff x="9823678" y="2616146"/>
            <a:chExt cx="1920537" cy="733291"/>
          </a:xfrm>
        </p:grpSpPr>
        <p:sp>
          <p:nvSpPr>
            <p:cNvPr id="28" name="Rounded Rectangle 27"/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ĐÁP ÁN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5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66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1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5" grpId="0"/>
      <p:bldP spid="25" grpId="1"/>
      <p:bldP spid="25" grpId="2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301259" y="2206853"/>
            <a:ext cx="323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lớp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nhóm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 CHƠI “GẮN THẺ SỐ”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24" y="1895729"/>
            <a:ext cx="5703861" cy="3470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2" name="TextBox 121"/>
          <p:cNvSpPr txBox="1"/>
          <p:nvPr/>
        </p:nvSpPr>
        <p:spPr>
          <a:xfrm>
            <a:off x="1249328" y="3302344"/>
            <a:ext cx="329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Mỗi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nhóm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0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15.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150566" y="4397835"/>
            <a:ext cx="3390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mỗi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nhóm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lần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lượt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thẻ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854345" y="5583397"/>
            <a:ext cx="428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Nhóm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nào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ghép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nhanh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thì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chiến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thắng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22" grpId="0"/>
      <p:bldP spid="123" grpId="0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ular Callout 106"/>
          <p:cNvSpPr/>
          <p:nvPr/>
        </p:nvSpPr>
        <p:spPr>
          <a:xfrm>
            <a:off x="6832315" y="4591626"/>
            <a:ext cx="3340905" cy="1521498"/>
          </a:xfrm>
          <a:prstGeom prst="wedgeRoundRectCallout">
            <a:avLst>
              <a:gd name="adj1" fmla="val 76653"/>
              <a:gd name="adj2" fmla="val -73228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13" y="3165552"/>
            <a:ext cx="2008488" cy="285214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426924" y="2854591"/>
            <a:ext cx="10705071" cy="4005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849102" y="2667932"/>
            <a:ext cx="535176" cy="917749"/>
            <a:chOff x="462337" y="2671281"/>
            <a:chExt cx="616449" cy="105712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516979" y="2667932"/>
            <a:ext cx="535176" cy="917749"/>
            <a:chOff x="462337" y="2671281"/>
            <a:chExt cx="616449" cy="1057121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184856" y="2667932"/>
            <a:ext cx="535176" cy="917749"/>
            <a:chOff x="462337" y="2671281"/>
            <a:chExt cx="616449" cy="1057121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852733" y="2667932"/>
            <a:ext cx="535176" cy="917749"/>
            <a:chOff x="462337" y="2671281"/>
            <a:chExt cx="616449" cy="1057121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20610" y="2667932"/>
            <a:ext cx="535176" cy="917749"/>
            <a:chOff x="462337" y="2671281"/>
            <a:chExt cx="616449" cy="1057121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188487" y="2667932"/>
            <a:ext cx="535176" cy="917749"/>
            <a:chOff x="462337" y="2671281"/>
            <a:chExt cx="616449" cy="1057121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856364" y="2667932"/>
            <a:ext cx="535176" cy="917749"/>
            <a:chOff x="462337" y="2671281"/>
            <a:chExt cx="616449" cy="1057121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524241" y="2667932"/>
            <a:ext cx="535176" cy="917749"/>
            <a:chOff x="462337" y="2671281"/>
            <a:chExt cx="616449" cy="1057121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527872" y="2667932"/>
            <a:ext cx="535176" cy="917749"/>
            <a:chOff x="462337" y="2671281"/>
            <a:chExt cx="616449" cy="1057121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195749" y="2667932"/>
            <a:ext cx="535176" cy="917749"/>
            <a:chOff x="462337" y="2671281"/>
            <a:chExt cx="616449" cy="1057121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9531503" y="2667932"/>
            <a:ext cx="535176" cy="917749"/>
            <a:chOff x="462337" y="2671281"/>
            <a:chExt cx="616449" cy="1057121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0199374" y="2667932"/>
            <a:ext cx="535176" cy="917749"/>
            <a:chOff x="462337" y="2671281"/>
            <a:chExt cx="616449" cy="1057121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8863626" y="2667932"/>
            <a:ext cx="535176" cy="917749"/>
            <a:chOff x="462337" y="2671281"/>
            <a:chExt cx="616449" cy="1057121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192118" y="2667932"/>
            <a:ext cx="535176" cy="917749"/>
            <a:chOff x="462337" y="2671281"/>
            <a:chExt cx="616449" cy="1057121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859995" y="2667932"/>
            <a:ext cx="535176" cy="917749"/>
            <a:chOff x="462337" y="2671281"/>
            <a:chExt cx="616449" cy="1057121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2733" y="3000906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7027" y="3000906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0033" y="3012032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1995" y="3023936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5258" y="301288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30111" y="3012032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2529" y="3033247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74043" y="3033247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57665" y="3033247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76679" y="3035062"/>
            <a:ext cx="72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4423" y="3033247"/>
            <a:ext cx="68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08114" y="3033247"/>
            <a:ext cx="70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783991" y="3033248"/>
            <a:ext cx="6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49891" y="3012032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116104" y="3023936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15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181225" y="2667932"/>
            <a:ext cx="535176" cy="917749"/>
            <a:chOff x="462337" y="2671281"/>
            <a:chExt cx="616449" cy="1057121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770562" y="2671281"/>
              <a:ext cx="0" cy="6678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219968" y="3023936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996446" y="4752210"/>
            <a:ext cx="3012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em hãy gắn các thẻ số thích hợp vào ô trống nhé!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755742" y="678564"/>
            <a:ext cx="6240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 CHƠI “GẮN THẺ SỐ”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2663420" y="5284410"/>
            <a:ext cx="1920537" cy="733291"/>
            <a:chOff x="9823678" y="2616146"/>
            <a:chExt cx="1920537" cy="733291"/>
          </a:xfrm>
        </p:grpSpPr>
        <p:sp>
          <p:nvSpPr>
            <p:cNvPr id="119" name="Rounded Rectangle 118"/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ĐÁP ÁN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5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07" grpId="0" animBg="1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41" grpId="0"/>
      <p:bldP spid="45" grpId="0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ular Callout 106"/>
          <p:cNvSpPr/>
          <p:nvPr/>
        </p:nvSpPr>
        <p:spPr>
          <a:xfrm>
            <a:off x="6832315" y="4591626"/>
            <a:ext cx="3340905" cy="1521498"/>
          </a:xfrm>
          <a:prstGeom prst="wedgeRoundRectCallout">
            <a:avLst>
              <a:gd name="adj1" fmla="val 76653"/>
              <a:gd name="adj2" fmla="val -73228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13" y="3165552"/>
            <a:ext cx="2008488" cy="285214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50405" y="2854592"/>
            <a:ext cx="10581590" cy="424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8282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886159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4036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21913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89790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57667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225544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893421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897052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8564929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900683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568554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9232806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561298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229175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3047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5009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8272" y="3177272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15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550405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996446" y="4868911"/>
            <a:ext cx="301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em thân mến, đây chính là tia số!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339169" y="728528"/>
            <a:ext cx="29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SỐ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41" grpId="0"/>
      <p:bldP spid="45" grpId="0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ular Callout 106"/>
          <p:cNvSpPr/>
          <p:nvPr/>
        </p:nvSpPr>
        <p:spPr>
          <a:xfrm>
            <a:off x="2201704" y="4386075"/>
            <a:ext cx="3340905" cy="1521498"/>
          </a:xfrm>
          <a:prstGeom prst="wedgeRoundRectCallout">
            <a:avLst>
              <a:gd name="adj1" fmla="val 68350"/>
              <a:gd name="adj2" fmla="val -975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0405" y="2854592"/>
            <a:ext cx="10581590" cy="424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8282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886159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4036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21913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89790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57667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225544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893421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897052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8564929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900683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568554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9232806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561298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229175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3047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5009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8272" y="3177272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15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550405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33047" y="4731325"/>
            <a:ext cx="309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 hãy nhận xét vị trí của số 0 trên tia số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339169" y="728528"/>
            <a:ext cx="29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SỐ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89" y="4251189"/>
            <a:ext cx="1613580" cy="22913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981182" y="1946690"/>
            <a:ext cx="471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vạch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đầu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0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41" grpId="0"/>
      <p:bldP spid="45" grpId="0"/>
      <p:bldP spid="113" grpId="0"/>
      <p:bldP spid="113" grpId="1"/>
      <p:bldP spid="117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38533" y="4438240"/>
            <a:ext cx="4108236" cy="15214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ounded Rectangular Callout 106"/>
          <p:cNvSpPr/>
          <p:nvPr/>
        </p:nvSpPr>
        <p:spPr>
          <a:xfrm>
            <a:off x="2614006" y="4438240"/>
            <a:ext cx="3340905" cy="1521498"/>
          </a:xfrm>
          <a:prstGeom prst="wedgeRoundRectCallout">
            <a:avLst>
              <a:gd name="adj1" fmla="val -66039"/>
              <a:gd name="adj2" fmla="val -21232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0405" y="2854592"/>
            <a:ext cx="10581590" cy="424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8282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886159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4036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21913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89790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57667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225544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893421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897052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8564929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9900683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0568554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9232806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561298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229175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3047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5009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8272" y="3177272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15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550405" y="2667933"/>
            <a:ext cx="0" cy="5797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731920" y="4598824"/>
            <a:ext cx="3094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số dưới mỗi vạch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số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như thế nào?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339169" y="728528"/>
            <a:ext cx="29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SỐ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747" y="4278545"/>
            <a:ext cx="1613580" cy="22913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670659" y="4598824"/>
            <a:ext cx="3981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qua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phải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0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81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1" grpId="0"/>
      <p:bldP spid="42" grpId="0"/>
      <p:bldP spid="45" grpId="0"/>
      <p:bldP spid="113" grpId="0"/>
      <p:bldP spid="117" grpId="0"/>
      <p:bldP spid="4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2129</Words>
  <Application>Microsoft Office PowerPoint</Application>
  <PresentationFormat>Widescreen</PresentationFormat>
  <Paragraphs>335</Paragraphs>
  <Slides>36</Slides>
  <Notes>35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Times New Roman</vt:lpstr>
      <vt:lpstr>Calibri</vt:lpstr>
      <vt:lpstr>Roboto Black</vt:lpstr>
      <vt:lpstr>Roboto</vt:lpstr>
      <vt:lpstr>Arial</vt:lpstr>
      <vt:lpstr>Calibri Light</vt:lpstr>
      <vt:lpstr>Matura MT Script Capitals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88</cp:revision>
  <dcterms:created xsi:type="dcterms:W3CDTF">2023-04-01T23:44:56Z</dcterms:created>
  <dcterms:modified xsi:type="dcterms:W3CDTF">2023-07-15T07:04:59Z</dcterms:modified>
</cp:coreProperties>
</file>