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Lst>
  <p:sldIdLst>
    <p:sldId id="257" r:id="rId9"/>
    <p:sldId id="1272" r:id="rId10"/>
    <p:sldId id="284" r:id="rId11"/>
    <p:sldId id="288" r:id="rId12"/>
    <p:sldId id="290" r:id="rId13"/>
    <p:sldId id="287" r:id="rId14"/>
    <p:sldId id="291" r:id="rId15"/>
    <p:sldId id="292" r:id="rId16"/>
    <p:sldId id="293" r:id="rId17"/>
    <p:sldId id="294" r:id="rId18"/>
    <p:sldId id="268" r:id="rId19"/>
    <p:sldId id="269" r:id="rId20"/>
    <p:sldId id="270" r:id="rId21"/>
    <p:sldId id="295" r:id="rId22"/>
    <p:sldId id="297" r:id="rId23"/>
    <p:sldId id="296" r:id="rId24"/>
    <p:sldId id="301" r:id="rId25"/>
    <p:sldId id="271" r:id="rId26"/>
    <p:sldId id="298" r:id="rId27"/>
    <p:sldId id="304" r:id="rId28"/>
    <p:sldId id="311" r:id="rId29"/>
    <p:sldId id="312" r:id="rId30"/>
    <p:sldId id="272" r:id="rId31"/>
    <p:sldId id="314" r:id="rId32"/>
    <p:sldId id="305" r:id="rId33"/>
    <p:sldId id="306" r:id="rId34"/>
    <p:sldId id="275" r:id="rId35"/>
    <p:sldId id="307"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5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E20F465-527A-49DB-93B4-AD046F592ABD}"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ABFF793-D017-44A0-9F94-909E39B85A7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94"/>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2620377-08FE-4819-82E9-3283327E777A}"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D2D6B7E-19EF-47D1-BB91-B6C79988D5BC}"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DA1BDDD-1344-4AB7-900D-58B13640A0E7}"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41B89FF-D990-4D67-A9D5-F1B40CDBB11C}"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8E7A0D3-D252-4A05-BB98-34F6C2F96B6E}"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376DFA5-5642-4A30-9820-4977C9E0826A}"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B4430FE7-6C23-4771-AAD1-7E149E223210}"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6EC5B951-C000-4D23-BE20-530013C7A1A0}"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E5C3BA6D-00F4-4304-8790-83E5653D1893}"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23128A7-346A-4F23-9BD1-CEC201610276}"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C2EC35D-1920-4EBE-93EB-E91AF23E04DD}"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C09F7CB-36EE-4CA0-B4DC-2C00ED34BCCA}"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04CB849-60F9-495A-A972-4F1EF6979D82}"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D087F92-5384-4D59-B13D-164C3889AF5B}"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E20F465-527A-49DB-93B4-AD046F592ABD}"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23128A7-346A-4F23-9BD1-CEC201610276}"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5CF034A-A530-4BEC-9B8B-1CDA31A36F09}"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5434C66-0128-4B63-A426-C685864C797B}"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DD81944-44F3-4541-9AEE-6396804530BD}"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D0448ED-1A47-43D4-A196-370F5C2B4404}"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619"/>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5CF034A-A530-4BEC-9B8B-1CDA31A36F09}"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BA62CD0-7A4A-4B6E-B2BA-9D250451DE5A}"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9BEEC5B-CFDF-4FF1-B2DD-AC502ABAAD1F}"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0A8A29E-CA3A-4CD1-8133-35D5ABDAA156}"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ABFF793-D017-44A0-9F94-909E39B85A79}"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2620377-08FE-4819-82E9-3283327E777A}"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DA1BDDD-1344-4AB7-900D-58B13640A0E7}"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41B89FF-D990-4D67-A9D5-F1B40CDBB11C}"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8E7A0D3-D252-4A05-BB98-34F6C2F96B6E}"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376DFA5-5642-4A30-9820-4977C9E0826A}"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B4430FE7-6C23-4771-AAD1-7E149E223210}"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5434C66-0128-4B63-A426-C685864C797B}"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6EC5B951-C000-4D23-BE20-530013C7A1A0}"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E5C3BA6D-00F4-4304-8790-83E5653D1893}"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C2EC35D-1920-4EBE-93EB-E91AF23E04DD}"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C09F7CB-36EE-4CA0-B4DC-2C00ED34BCCA}"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04CB849-60F9-495A-A972-4F1EF6979D82}"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D087F92-5384-4D59-B13D-164C3889AF5B}"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E20F465-527A-49DB-93B4-AD046F592ABD}"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23128A7-346A-4F23-9BD1-CEC201610276}"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5CF034A-A530-4BEC-9B8B-1CDA31A36F09}"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5434C66-0128-4B63-A426-C685864C797B}"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DD81944-44F3-4541-9AEE-6396804530BD}"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DD81944-44F3-4541-9AEE-6396804530BD}"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D0448ED-1A47-43D4-A196-370F5C2B4404}"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BA62CD0-7A4A-4B6E-B2BA-9D250451DE5A}"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9BEEC5B-CFDF-4FF1-B2DD-AC502ABAAD1F}"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0A8A29E-CA3A-4CD1-8133-35D5ABDAA156}"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ABFF793-D017-44A0-9F94-909E39B85A79}"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2620377-08FE-4819-82E9-3283327E777A}" type="slidenum">
              <a:rPr lang="en-US" altLang="en-US"/>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B557A84-DEAE-44EB-99D8-D81FA41F8FEC}" type="slidenum">
              <a:rPr lang="en-US" altLang="en-US"/>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F95167A-7798-4336-BA8F-1DCD4822152A}" type="slidenum">
              <a:rPr lang="en-US" altLang="en-US"/>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E82BC85-13CB-41AE-87BB-AA98D52487D4}"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D0448ED-1A47-43D4-A196-370F5C2B4404}"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AEDC248-F3C9-499C-9DEA-30B55D1FD0EF}" type="slidenum">
              <a:rPr lang="en-US" altLang="en-US"/>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D0D566F-B261-4615-8C36-0CDED5083820}" type="slidenum">
              <a:rPr lang="en-US" altLang="en-US"/>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E755CF24-24FF-465C-87F0-6F680F8273E8}" type="slidenum">
              <a:rPr lang="en-US" altLang="en-US"/>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614C9C8-6106-4DA6-A36E-09ADEC7CB47C}" type="slidenum">
              <a:rPr lang="en-US" altLang="en-US"/>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2D5F891-7290-4D0A-B44F-21E154B9E288}" type="slidenum">
              <a:rPr lang="en-US" altLang="en-US"/>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5AE3F5A-9F73-4116-AE74-2E0DDFFE80DE}" type="slidenum">
              <a:rPr lang="en-US" altLang="en-US"/>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62C074A-78B7-4013-BE34-862C08853A29}" type="slidenum">
              <a:rPr lang="en-US" altLang="en-US"/>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9CD1706-5756-4123-B0BC-BF843BEE221A}" type="slidenum">
              <a:rPr lang="en-US" altLang="en-US"/>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E20F465-527A-49DB-93B4-AD046F592ABD}" type="slidenum">
              <a:rPr lang="en-US" altLang="en-US"/>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23128A7-346A-4F23-9BD1-CEC201610276}"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BA62CD0-7A4A-4B6E-B2BA-9D250451DE5A}" type="slidenum">
              <a:rPr lang="en-US" altLang="en-US"/>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5CF034A-A530-4BEC-9B8B-1CDA31A36F09}" type="slidenum">
              <a:rPr lang="en-US" altLang="en-US"/>
              <a:t>‹#›</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5434C66-0128-4B63-A426-C685864C797B}" type="slidenum">
              <a:rPr lang="en-US" altLang="en-US"/>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DD81944-44F3-4541-9AEE-6396804530BD}" type="slidenum">
              <a:rPr lang="en-US" altLang="en-US"/>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D0448ED-1A47-43D4-A196-370F5C2B4404}" type="slidenum">
              <a:rPr lang="en-US" altLang="en-US"/>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BA62CD0-7A4A-4B6E-B2BA-9D250451DE5A}" type="slidenum">
              <a:rPr lang="en-US" altLang="en-US"/>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9BEEC5B-CFDF-4FF1-B2DD-AC502ABAAD1F}" type="slidenum">
              <a:rPr lang="en-US" altLang="en-US"/>
              <a:t>‹#›</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0A8A29E-CA3A-4CD1-8133-35D5ABDAA156}" type="slidenum">
              <a:rPr lang="en-US" altLang="en-US"/>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ABFF793-D017-44A0-9F94-909E39B85A79}" type="slidenum">
              <a:rPr lang="en-US" altLang="en-US"/>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2620377-08FE-4819-82E9-3283327E777A}" type="slidenum">
              <a:rPr lang="en-US" altLang="en-US"/>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2F5E6-026D-48CD-A135-36AB00CBCA83}" type="slidenum">
              <a:rPr lang="en-US" altLang="en-US"/>
              <a:t>‹#›</a:t>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58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9BEEC5B-CFDF-4FF1-B2DD-AC502ABAAD1F}" type="slidenum">
              <a:rPr lang="en-US" altLang="en-US"/>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3B056-0549-4B6E-9DFB-98907127173E}" type="slidenum">
              <a:rPr lang="en-US" altLang="en-US"/>
              <a:t>‹#›</a:t>
            </a:fld>
            <a:endParaRPr lang="en-US" altLang="en-US"/>
          </a:p>
        </p:txBody>
      </p:sp>
    </p:spTree>
  </p:cSld>
  <p:clrMapOvr>
    <a:masterClrMapping/>
  </p:clrMapOvr>
  <p:transition>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2D24C2-E251-422E-B1FA-378C387EEE11}" type="slidenum">
              <a:rPr lang="en-US" altLang="en-US"/>
              <a:t>‹#›</a:t>
            </a:fld>
            <a:endParaRPr lang="en-US" altLang="en-US"/>
          </a:p>
        </p:txBody>
      </p:sp>
    </p:spTree>
  </p:cSld>
  <p:clrMapOvr>
    <a:masterClrMapping/>
  </p:clrMapOvr>
  <p:transition>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0FD699-225F-46D9-8548-B3C467F9C61A}" type="slidenum">
              <a:rPr lang="en-US" altLang="en-US"/>
              <a:t>‹#›</a:t>
            </a:fld>
            <a:endParaRPr lang="en-US" altLang="en-US"/>
          </a:p>
        </p:txBody>
      </p:sp>
    </p:spTree>
  </p:cSld>
  <p:clrMapOvr>
    <a:masterClrMapping/>
  </p:clrMapOvr>
  <p:transition>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FF343D-E3F1-40A1-8347-456E47643358}" type="slidenum">
              <a:rPr lang="en-US" altLang="en-US"/>
              <a:t>‹#›</a:t>
            </a:fld>
            <a:endParaRPr lang="en-US" altLang="en-US"/>
          </a:p>
        </p:txBody>
      </p:sp>
    </p:spTree>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F08F73-BA7D-4F5E-ABA7-153B250DCB7F}" type="slidenum">
              <a:rPr lang="en-US" altLang="en-US"/>
              <a:t>‹#›</a:t>
            </a:fld>
            <a:endParaRPr lang="en-US" altLang="en-US"/>
          </a:p>
        </p:txBody>
      </p:sp>
    </p:spTree>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5A6277-1BB7-4810-B157-2C5ADD8E3872}" type="slidenum">
              <a:rPr lang="en-US" altLang="en-US"/>
              <a:t>‹#›</a:t>
            </a:fld>
            <a:endParaRPr lang="en-US" altLang="en-US"/>
          </a:p>
        </p:txBody>
      </p:sp>
    </p:spTree>
  </p:cSld>
  <p:clrMapOvr>
    <a:masterClrMapping/>
  </p:clrMapOvr>
  <p:transition>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F3AB6-0599-49AA-9D93-B2E8DEF0EE49}" type="slidenum">
              <a:rPr lang="en-US" altLang="en-US"/>
              <a:t>‹#›</a:t>
            </a:fld>
            <a:endParaRPr lang="en-US" altLang="en-US"/>
          </a:p>
        </p:txBody>
      </p:sp>
    </p:spTree>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D2F2A2-4B3A-498B-9281-B22892ABF9CD}" type="slidenum">
              <a:rPr lang="en-US" altLang="en-US"/>
              <a:t>‹#›</a:t>
            </a:fld>
            <a:endParaRPr lang="en-US" altLang="en-US"/>
          </a:p>
        </p:txBody>
      </p:sp>
    </p:spTree>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E2FDD6-2825-44D5-A609-E5E34421E664}" type="slidenum">
              <a:rPr lang="en-US" altLang="en-US"/>
              <a:t>‹#›</a:t>
            </a:fld>
            <a:endParaRPr lang="en-US" altLang="en-US"/>
          </a:p>
        </p:txBody>
      </p:sp>
    </p:spTree>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34A19-D29B-463D-8E20-70D391DCD1EE}" type="slidenum">
              <a:rPr lang="en-US" altLang="en-US"/>
              <a:t>‹#›</a:t>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58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0A8A29E-CA3A-4CD1-8133-35D5ABDAA156}" type="slidenum">
              <a:rPr lang="en-US" altLang="en-US"/>
              <a:t>‹#›</a:t>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6813"/>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6813"/>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6813"/>
            <a:ext cx="2133600" cy="476250"/>
          </a:xfrm>
        </p:spPr>
        <p:txBody>
          <a:bodyPr/>
          <a:lstStyle>
            <a:lvl1pPr>
              <a:defRPr/>
            </a:lvl1pPr>
          </a:lstStyle>
          <a:p>
            <a:pPr>
              <a:defRPr/>
            </a:pPr>
            <a:fld id="{F365F751-A871-413E-9946-23522BE8E2EB}" type="slidenum">
              <a:rPr lang="en-US" altLang="en-US"/>
              <a:t>‹#›</a:t>
            </a:fld>
            <a:endParaRPr lang="en-US" altLang="en-US"/>
          </a:p>
        </p:txBody>
      </p:sp>
    </p:spTree>
  </p:cSld>
  <p:clrMapOvr>
    <a:masterClrMapping/>
  </p:clrMapOvr>
  <p:transition>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73C840-DBB0-4D0D-B894-3415425C153D}" type="slidenum">
              <a:rPr lang="en-US" altLang="en-US"/>
              <a:t>‹#›</a:t>
            </a:fld>
            <a:endParaRPr lang="en-US" altLang="en-US"/>
          </a:p>
        </p:txBody>
      </p:sp>
    </p:spTree>
  </p:cSld>
  <p:clrMapOvr>
    <a:masterClrMapping/>
  </p:clrMapOvr>
  <p:transition>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2.jpe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a:defRPr>
            </a:lvl1pPr>
          </a:lstStyle>
          <a:p>
            <a:pPr fontAlgn="base">
              <a:spcBef>
                <a:spcPct val="0"/>
              </a:spcBef>
              <a:spcAft>
                <a:spcPct val="0"/>
              </a:spcAft>
              <a:defRPr/>
            </a:pPr>
            <a:fld id="{CC1EEFF5-8528-429F-B42A-F95E1B31978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a:defRPr>
            </a:lvl1pPr>
          </a:lstStyle>
          <a:p>
            <a:pPr fontAlgn="base">
              <a:spcBef>
                <a:spcPct val="0"/>
              </a:spcBef>
              <a:spcAft>
                <a:spcPct val="0"/>
              </a:spcAft>
              <a:defRPr/>
            </a:pPr>
            <a:fld id="{CC1EEFF5-8528-429F-B42A-F95E1B31978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a:defRPr>
            </a:lvl1pPr>
          </a:lstStyle>
          <a:p>
            <a:pPr fontAlgn="base">
              <a:spcBef>
                <a:spcPct val="0"/>
              </a:spcBef>
              <a:spcAft>
                <a:spcPct val="0"/>
              </a:spcAft>
              <a:defRPr/>
            </a:pPr>
            <a:fld id="{CC1EEFF5-8528-429F-B42A-F95E1B31978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a:defRPr>
            </a:lvl1pPr>
          </a:lstStyle>
          <a:p>
            <a:pPr fontAlgn="base">
              <a:spcBef>
                <a:spcPct val="0"/>
              </a:spcBef>
              <a:spcAft>
                <a:spcPct val="0"/>
              </a:spcAft>
              <a:defRPr/>
            </a:pPr>
            <a:fld id="{C42F5FA9-9A5B-43DD-929F-5BA0DA8AD6F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a:defRPr>
            </a:lvl1pPr>
          </a:lstStyle>
          <a:p>
            <a:pPr fontAlgn="base">
              <a:spcBef>
                <a:spcPct val="0"/>
              </a:spcBef>
              <a:spcAft>
                <a:spcPct val="0"/>
              </a:spcAft>
              <a:defRPr/>
            </a:pPr>
            <a:fld id="{CC1EEFF5-8528-429F-B42A-F95E1B31978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pPr>
              <a:defRPr/>
            </a:pPr>
            <a:fld id="{5FFB934F-5139-4B15-BEBE-3B4DC08F5CBD}"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media1.wav"/><Relationship Id="rId13" Type="http://schemas.openxmlformats.org/officeDocument/2006/relationships/image" Target="../media/image9.GIF"/><Relationship Id="rId18" Type="http://schemas.openxmlformats.org/officeDocument/2006/relationships/image" Target="../media/image14.png"/><Relationship Id="rId3" Type="http://schemas.microsoft.com/office/2007/relationships/media" Target="file:///D:\NH&#7840;C%20T&#431;%20LI&#7878;U\Nhung%20bong%20hoa%20nhung%20bai%20ca.mp3" TargetMode="External"/><Relationship Id="rId21" Type="http://schemas.openxmlformats.org/officeDocument/2006/relationships/image" Target="../media/image17.GIF"/><Relationship Id="rId7" Type="http://schemas.microsoft.com/office/2007/relationships/media" Target="../media/media1.wav"/><Relationship Id="rId12" Type="http://schemas.openxmlformats.org/officeDocument/2006/relationships/image" Target="../media/image8.png"/><Relationship Id="rId17" Type="http://schemas.openxmlformats.org/officeDocument/2006/relationships/image" Target="../media/image13.GIF"/><Relationship Id="rId2" Type="http://schemas.openxmlformats.org/officeDocument/2006/relationships/audio" Target="file:///E:\TH&#7846;Y%20NH&#7898;\JOLI-HOAI%20(H)\NH&#7840;C\nhac%206230\Nhung%20bong%20hoa%20nhung%20bai%20ca.mp3" TargetMode="External"/><Relationship Id="rId16" Type="http://schemas.openxmlformats.org/officeDocument/2006/relationships/image" Target="../media/image12.GIF"/><Relationship Id="rId20" Type="http://schemas.openxmlformats.org/officeDocument/2006/relationships/image" Target="../media/image16.png"/><Relationship Id="rId1" Type="http://schemas.microsoft.com/office/2007/relationships/media" Target="file:///E:\TH&#7846;Y%20NH&#7898;\JOLI-HOAI%20(H)\NH&#7840;C\nhac%206230\Nhung%20bong%20hoa%20nhung%20bai%20ca.mp3" TargetMode="External"/><Relationship Id="rId6" Type="http://schemas.openxmlformats.org/officeDocument/2006/relationships/audio" Target="file:///D:\Mucsic3\hay%20hat%20len.mp3" TargetMode="External"/><Relationship Id="rId11" Type="http://schemas.openxmlformats.org/officeDocument/2006/relationships/image" Target="../media/image7.png"/><Relationship Id="rId5" Type="http://schemas.microsoft.com/office/2007/relationships/media" Target="file:///D:\Mucsic3\hay%20hat%20len.mp3" TargetMode="External"/><Relationship Id="rId15" Type="http://schemas.openxmlformats.org/officeDocument/2006/relationships/image" Target="../media/image11.GIF"/><Relationship Id="rId10" Type="http://schemas.openxmlformats.org/officeDocument/2006/relationships/image" Target="../media/image6.wmf"/><Relationship Id="rId19" Type="http://schemas.openxmlformats.org/officeDocument/2006/relationships/image" Target="../media/image15.png"/><Relationship Id="rId4" Type="http://schemas.openxmlformats.org/officeDocument/2006/relationships/audio" Target="file:///D:\NH&#7840;C%20T&#431;%20LI&#7878;U\Nhung%20bong%20hoa%20nhung%20bai%20ca.mp3" TargetMode="External"/><Relationship Id="rId9" Type="http://schemas.openxmlformats.org/officeDocument/2006/relationships/slideLayout" Target="../slideLayouts/slideLayout90.xml"/><Relationship Id="rId1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GIF"/><Relationship Id="rId7" Type="http://schemas.openxmlformats.org/officeDocument/2006/relationships/image" Target="../media/image22.wmf"/><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21.wmf"/><Relationship Id="rId5" Type="http://schemas.openxmlformats.org/officeDocument/2006/relationships/image" Target="../media/image20.jpeg"/><Relationship Id="rId10" Type="http://schemas.openxmlformats.org/officeDocument/2006/relationships/image" Target="../media/image26.GIF"/><Relationship Id="rId4" Type="http://schemas.openxmlformats.org/officeDocument/2006/relationships/image" Target="../media/image19.png"/><Relationship Id="rId9" Type="http://schemas.openxmlformats.org/officeDocument/2006/relationships/image" Target="../media/image24.wmf"/></Relationships>
</file>

<file path=ppt/slides/_rels/slide2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63.xml"/><Relationship Id="rId6" Type="http://schemas.openxmlformats.org/officeDocument/2006/relationships/image" Target="../media/image29.GIF"/><Relationship Id="rId5" Type="http://schemas.openxmlformats.org/officeDocument/2006/relationships/image" Target="../media/image3.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18.GIF"/><Relationship Id="rId1" Type="http://schemas.openxmlformats.org/officeDocument/2006/relationships/slideLayout" Target="../slideLayouts/slideLayout25.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GIF"/><Relationship Id="rId7" Type="http://schemas.openxmlformats.org/officeDocument/2006/relationships/image" Target="../media/image22.wmf"/><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21.wmf"/><Relationship Id="rId5" Type="http://schemas.openxmlformats.org/officeDocument/2006/relationships/image" Target="../media/image20.jpeg"/><Relationship Id="rId10" Type="http://schemas.openxmlformats.org/officeDocument/2006/relationships/image" Target="../media/image26.GIF"/><Relationship Id="rId4" Type="http://schemas.openxmlformats.org/officeDocument/2006/relationships/image" Target="../media/image19.png"/><Relationship Id="rId9" Type="http://schemas.openxmlformats.org/officeDocument/2006/relationships/image" Target="../media/image24.wmf"/></Relationships>
</file>

<file path=ppt/slides/_rels/slide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50179" name="Rectangle 6"/>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50180" name="Rectangle 9"/>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50181" name="Rectangle 12"/>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50182" name="Rectangle 15"/>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50183" name="Rectangle 28"/>
          <p:cNvSpPr>
            <a:spLocks noChangeArrowheads="1"/>
          </p:cNvSpPr>
          <p:nvPr/>
        </p:nvSpPr>
        <p:spPr bwMode="auto">
          <a:xfrm>
            <a:off x="76201" y="30140"/>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anose="020F0502020204030204" pitchFamily="34" charset="0"/>
              <a:cs typeface="Arial" panose="020B0604020202020204" pitchFamily="34" charset="0"/>
            </a:endParaRPr>
          </a:p>
        </p:txBody>
      </p:sp>
      <p:sp>
        <p:nvSpPr>
          <p:cNvPr id="6" name="Thuong lam thay co oi - Jolie Quynh Anh.mp3">
            <a:hlinkClick r:id="" action="ppaction://media"/>
          </p:cNvPr>
          <p:cNvSpPr>
            <a:spLocks noRot="1" noChangeAspect="1"/>
          </p:cNvSpPr>
          <p:nvPr/>
        </p:nvSpPr>
        <p:spPr bwMode="auto">
          <a:xfrm>
            <a:off x="-669925" y="6440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fontAlgn="base">
              <a:spcBef>
                <a:spcPct val="0"/>
              </a:spcBef>
              <a:spcAft>
                <a:spcPct val="0"/>
              </a:spcAft>
            </a:pPr>
            <a:endParaRPr lang="en-US">
              <a:solidFill>
                <a:srgbClr val="000000"/>
              </a:solidFill>
              <a:latin typeface="Trebuchet MS" panose="020B0603020202020204" pitchFamily="34" charset="0"/>
              <a:cs typeface="Arial" panose="020B0604020202020204" pitchFamily="34" charset="0"/>
            </a:endParaRPr>
          </a:p>
        </p:txBody>
      </p:sp>
      <p:sp>
        <p:nvSpPr>
          <p:cNvPr id="50185" name="WordArt 21"/>
          <p:cNvSpPr>
            <a:spLocks noChangeArrowheads="1" noChangeShapeType="1" noTextEdit="1"/>
          </p:cNvSpPr>
          <p:nvPr/>
        </p:nvSpPr>
        <p:spPr bwMode="auto">
          <a:xfrm>
            <a:off x="5334078" y="1295400"/>
            <a:ext cx="3362325" cy="17526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4800" b="1" kern="1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50186" name="TextBox 23"/>
          <p:cNvSpPr txBox="1">
            <a:spLocks noChangeArrowheads="1"/>
          </p:cNvSpPr>
          <p:nvPr/>
        </p:nvSpPr>
        <p:spPr bwMode="auto">
          <a:xfrm>
            <a:off x="3030557" y="1104400"/>
            <a:ext cx="3629025" cy="86177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eaLnBrk="1" fontAlgn="base" hangingPunct="1">
              <a:spcBef>
                <a:spcPct val="0"/>
              </a:spcBef>
              <a:spcAft>
                <a:spcPct val="0"/>
              </a:spcAft>
            </a:pPr>
            <a:r>
              <a:rPr lang="vi-VN" sz="4800" b="1" u="sng" dirty="0">
                <a:solidFill>
                  <a:srgbClr val="3333FF"/>
                </a:solidFill>
                <a:latin typeface="Aaril"/>
                <a:cs typeface="Times New Roman" panose="02020603050405020304" pitchFamily="18" charset="0"/>
              </a:rPr>
              <a:t>KHOA HỌC </a:t>
            </a:r>
            <a:endParaRPr lang="en-US" sz="4800" b="1" u="sng" dirty="0">
              <a:solidFill>
                <a:srgbClr val="3333FF"/>
              </a:solidFill>
              <a:latin typeface="Aaril"/>
              <a:cs typeface="Times New Roman" panose="02020603050405020304" pitchFamily="18" charset="0"/>
            </a:endParaRPr>
          </a:p>
        </p:txBody>
      </p:sp>
      <p:sp>
        <p:nvSpPr>
          <p:cNvPr id="50188" name="TextBox 2"/>
          <p:cNvSpPr txBox="1">
            <a:spLocks noChangeArrowheads="1"/>
          </p:cNvSpPr>
          <p:nvPr/>
        </p:nvSpPr>
        <p:spPr bwMode="auto">
          <a:xfrm>
            <a:off x="2510167" y="4041632"/>
            <a:ext cx="47228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fontAlgn="base">
              <a:spcBef>
                <a:spcPct val="0"/>
              </a:spcBef>
              <a:spcAft>
                <a:spcPct val="0"/>
              </a:spcAft>
            </a:pPr>
            <a:r>
              <a:rPr lang="en-US" sz="2700" b="1" dirty="0" err="1">
                <a:solidFill>
                  <a:srgbClr val="0000FF"/>
                </a:solidFill>
                <a:cs typeface="Arial" panose="020B0604020202020204" pitchFamily="34" charset="0"/>
              </a:rPr>
              <a:t>Hướng</a:t>
            </a:r>
            <a:r>
              <a:rPr lang="en-US" sz="2700" b="1" dirty="0">
                <a:solidFill>
                  <a:srgbClr val="0000FF"/>
                </a:solidFill>
                <a:cs typeface="Arial" panose="020B0604020202020204" pitchFamily="34" charset="0"/>
              </a:rPr>
              <a:t> </a:t>
            </a:r>
            <a:r>
              <a:rPr lang="en-US" sz="2700" b="1" dirty="0" err="1">
                <a:solidFill>
                  <a:srgbClr val="0000FF"/>
                </a:solidFill>
                <a:cs typeface="Arial" panose="020B0604020202020204" pitchFamily="34" charset="0"/>
              </a:rPr>
              <a:t>dẫn</a:t>
            </a:r>
            <a:r>
              <a:rPr lang="en-US" sz="2700" b="1" dirty="0">
                <a:solidFill>
                  <a:srgbClr val="0000FF"/>
                </a:solidFill>
                <a:cs typeface="Arial" panose="020B0604020202020204" pitchFamily="34" charset="0"/>
              </a:rPr>
              <a:t> </a:t>
            </a:r>
            <a:r>
              <a:rPr lang="en-US" sz="2700" b="1" dirty="0" err="1">
                <a:solidFill>
                  <a:srgbClr val="0000FF"/>
                </a:solidFill>
                <a:cs typeface="Arial" panose="020B0604020202020204" pitchFamily="34" charset="0"/>
              </a:rPr>
              <a:t>học</a:t>
            </a:r>
            <a:r>
              <a:rPr lang="en-US" sz="2700" b="1" dirty="0">
                <a:solidFill>
                  <a:srgbClr val="0000FF"/>
                </a:solidFill>
                <a:cs typeface="Arial" panose="020B0604020202020204" pitchFamily="34" charset="0"/>
              </a:rPr>
              <a:t> </a:t>
            </a:r>
            <a:r>
              <a:rPr lang="en-US" sz="2700" b="1" dirty="0" err="1">
                <a:solidFill>
                  <a:srgbClr val="0000FF"/>
                </a:solidFill>
                <a:cs typeface="Arial" panose="020B0604020202020204" pitchFamily="34" charset="0"/>
              </a:rPr>
              <a:t>trang</a:t>
            </a:r>
            <a:r>
              <a:rPr lang="en-US" sz="2700" b="1" dirty="0">
                <a:solidFill>
                  <a:srgbClr val="0000FF"/>
                </a:solidFill>
                <a:cs typeface="Arial" panose="020B0604020202020204" pitchFamily="34" charset="0"/>
              </a:rPr>
              <a:t> </a:t>
            </a:r>
            <a:r>
              <a:rPr lang="vi-VN" sz="2700" b="1" dirty="0">
                <a:solidFill>
                  <a:srgbClr val="0000FF"/>
                </a:solidFill>
                <a:cs typeface="Arial" panose="020B0604020202020204" pitchFamily="34" charset="0"/>
              </a:rPr>
              <a:t>7</a:t>
            </a:r>
            <a:endParaRPr lang="en-US" sz="2700" b="1" dirty="0">
              <a:solidFill>
                <a:srgbClr val="0000FF"/>
              </a:solidFill>
              <a:cs typeface="Arial" panose="020B0604020202020204" pitchFamily="34" charset="0"/>
            </a:endParaRPr>
          </a:p>
        </p:txBody>
      </p:sp>
      <p:sp>
        <p:nvSpPr>
          <p:cNvPr id="4" name="Rectangle 3"/>
          <p:cNvSpPr/>
          <p:nvPr/>
        </p:nvSpPr>
        <p:spPr>
          <a:xfrm>
            <a:off x="164818" y="2184432"/>
            <a:ext cx="8960296" cy="1251857"/>
          </a:xfrm>
          <a:prstGeom prst="rect">
            <a:avLst/>
          </a:prstGeom>
          <a:solidFill>
            <a:srgbClr val="00FF00"/>
          </a:solidFill>
        </p:spPr>
        <p:style>
          <a:lnRef idx="2">
            <a:schemeClr val="accent4"/>
          </a:lnRef>
          <a:fillRef idx="1">
            <a:schemeClr val="lt1"/>
          </a:fillRef>
          <a:effectRef idx="0">
            <a:schemeClr val="accent4"/>
          </a:effectRef>
          <a:fontRef idx="minor">
            <a:schemeClr val="dk1"/>
          </a:fontRef>
        </p:style>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5400" b="1" dirty="0" err="1">
                <a:ln w="11430"/>
                <a:solidFill>
                  <a:srgbClr val="FF0000"/>
                </a:solidFill>
                <a:effectLst>
                  <a:outerShdw blurRad="50800" dist="39000" dir="5460000" algn="tl">
                    <a:srgbClr val="000000">
                      <a:alpha val="38000"/>
                    </a:srgbClr>
                  </a:outerShdw>
                </a:effectLst>
              </a:rPr>
              <a:t>Bài</a:t>
            </a:r>
            <a:r>
              <a:rPr lang="en-US" sz="5400" b="1" dirty="0">
                <a:ln w="11430"/>
                <a:solidFill>
                  <a:srgbClr val="FF0000"/>
                </a:solidFill>
                <a:effectLst>
                  <a:outerShdw blurRad="50800" dist="39000" dir="5460000" algn="tl">
                    <a:srgbClr val="000000">
                      <a:alpha val="38000"/>
                    </a:srgbClr>
                  </a:outerShdw>
                </a:effectLst>
              </a:rPr>
              <a:t> </a:t>
            </a:r>
            <a:r>
              <a:rPr lang="vi-VN" sz="5400" b="1" dirty="0">
                <a:ln w="11430"/>
                <a:solidFill>
                  <a:srgbClr val="FF0000"/>
                </a:solidFill>
                <a:effectLst>
                  <a:outerShdw blurRad="50800" dist="39000" dir="5460000" algn="tl">
                    <a:srgbClr val="000000">
                      <a:alpha val="38000"/>
                    </a:srgbClr>
                  </a:outerShdw>
                </a:effectLst>
              </a:rPr>
              <a:t>2</a:t>
            </a:r>
            <a:r>
              <a:rPr lang="en-US" sz="5400" b="1" dirty="0">
                <a:ln w="11430"/>
                <a:solidFill>
                  <a:srgbClr val="FF0000"/>
                </a:solidFill>
                <a:effectLst>
                  <a:outerShdw blurRad="50800" dist="39000" dir="5460000" algn="tl">
                    <a:srgbClr val="000000">
                      <a:alpha val="38000"/>
                    </a:srgbClr>
                  </a:outerShdw>
                </a:effectLst>
              </a:rPr>
              <a:t>. </a:t>
            </a:r>
            <a:r>
              <a:rPr lang="vi-VN" sz="5400" b="1" dirty="0">
                <a:ln w="11430"/>
                <a:solidFill>
                  <a:srgbClr val="FF0000"/>
                </a:solidFill>
                <a:effectLst>
                  <a:outerShdw blurRad="50800" dist="39000" dir="5460000" algn="tl">
                    <a:srgbClr val="000000">
                      <a:alpha val="38000"/>
                    </a:srgbClr>
                  </a:outerShdw>
                </a:effectLst>
              </a:rPr>
              <a:t>NAM VÀ NỮ </a:t>
            </a:r>
            <a:r>
              <a:rPr lang="en-US" sz="5400" b="1" dirty="0">
                <a:ln w="11430"/>
                <a:solidFill>
                  <a:srgbClr val="FF0000"/>
                </a:solidFill>
                <a:effectLst>
                  <a:outerShdw blurRad="50800" dist="39000" dir="5460000" algn="tl">
                    <a:srgbClr val="000000">
                      <a:alpha val="38000"/>
                    </a:srgbClr>
                  </a:outerShdw>
                </a:effectLst>
                <a:latin typeface="Aaril"/>
              </a:rPr>
              <a:t>(</a:t>
            </a:r>
            <a:r>
              <a:rPr lang="en-US" sz="5400" b="1" dirty="0" err="1">
                <a:ln w="11430"/>
                <a:solidFill>
                  <a:srgbClr val="FF0000"/>
                </a:solidFill>
                <a:effectLst>
                  <a:outerShdw blurRad="50800" dist="39000" dir="5460000" algn="tl">
                    <a:srgbClr val="000000">
                      <a:alpha val="38000"/>
                    </a:srgbClr>
                  </a:outerShdw>
                </a:effectLst>
                <a:latin typeface="Aaril"/>
              </a:rPr>
              <a:t>tiết</a:t>
            </a:r>
            <a:r>
              <a:rPr lang="en-US" sz="5400" b="1" dirty="0">
                <a:ln w="11430"/>
                <a:solidFill>
                  <a:srgbClr val="FF0000"/>
                </a:solidFill>
                <a:effectLst>
                  <a:outerShdw blurRad="50800" dist="39000" dir="5460000" algn="tl">
                    <a:srgbClr val="000000">
                      <a:alpha val="38000"/>
                    </a:srgbClr>
                  </a:outerShdw>
                </a:effectLst>
                <a:latin typeface="Aaril"/>
              </a:rPr>
              <a:t> </a:t>
            </a:r>
            <a:r>
              <a:rPr lang="vi-VN" sz="5400" b="1" dirty="0">
                <a:ln w="11430"/>
                <a:solidFill>
                  <a:srgbClr val="FF0000"/>
                </a:solidFill>
                <a:effectLst>
                  <a:outerShdw blurRad="50800" dist="39000" dir="5460000" algn="tl">
                    <a:srgbClr val="000000">
                      <a:alpha val="38000"/>
                    </a:srgbClr>
                  </a:outerShdw>
                </a:effectLst>
                <a:latin typeface="Aaril"/>
              </a:rPr>
              <a:t>1+</a:t>
            </a:r>
            <a:r>
              <a:rPr lang="en-US" sz="5400" b="1" dirty="0">
                <a:ln w="11430"/>
                <a:solidFill>
                  <a:srgbClr val="FF0000"/>
                </a:solidFill>
                <a:effectLst>
                  <a:outerShdw blurRad="50800" dist="39000" dir="5460000" algn="tl">
                    <a:srgbClr val="000000">
                      <a:alpha val="38000"/>
                    </a:srgbClr>
                  </a:outerShdw>
                </a:effectLst>
                <a:latin typeface="Aaril"/>
              </a:rPr>
              <a:t>2</a:t>
            </a:r>
            <a:r>
              <a:rPr lang="en-US" sz="5400" b="1" dirty="0">
                <a:ln w="11430"/>
                <a:solidFill>
                  <a:srgbClr val="FF0000"/>
                </a:solidFill>
                <a:effectLst>
                  <a:outerShdw blurRad="50800" dist="39000" dir="5460000" algn="tl">
                    <a:srgbClr val="000000">
                      <a:alpha val="38000"/>
                    </a:srgbClr>
                  </a:outerShdw>
                </a:effectLst>
              </a:rPr>
              <a:t>)</a:t>
            </a:r>
          </a:p>
        </p:txBody>
      </p:sp>
      <p:sp>
        <p:nvSpPr>
          <p:cNvPr id="50192" name="AutoShape 2" descr="Vẽ tranh an toàn giao thông đơn giản và ý nghĩa nhấ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anose="020B0603020202020204" pitchFamily="34" charset="0"/>
              <a:cs typeface="Arial" panose="020B0604020202020204" pitchFamily="34" charset="0"/>
            </a:endParaRPr>
          </a:p>
        </p:txBody>
      </p:sp>
      <p:sp>
        <p:nvSpPr>
          <p:cNvPr id="50194" name="AutoShape 2" descr="BÁC HỒ VỚI THIẾU NHI - KHU DI TÍCH KIM LIÊ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anose="020B0603020202020204" pitchFamily="34" charset="0"/>
            </a:endParaRPr>
          </a:p>
        </p:txBody>
      </p:sp>
      <p:sp>
        <p:nvSpPr>
          <p:cNvPr id="50195" name="AutoShape 5" descr="Xúc động với chùm hình ảnh Bác Hồ với thiếu nhi đẹp nhấ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anose="020B0603020202020204" pitchFamily="34" charset="0"/>
            </a:endParaRPr>
          </a:p>
        </p:txBody>
      </p:sp>
      <p:sp>
        <p:nvSpPr>
          <p:cNvPr id="50196" name="AutoShape 9" descr="Hình ảnh màu hiếm về Chủ tịch Hồ Chí Minh (Phần 2)"/>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anose="020B0603020202020204" pitchFamily="34" charset="0"/>
            </a:endParaRPr>
          </a:p>
        </p:txBody>
      </p:sp>
      <p:sp>
        <p:nvSpPr>
          <p:cNvPr id="2" name="AutoShape 2" descr="Đọc truyện Trạng Quỳnh mang lại ý nghĩa cuộc sống"/>
          <p:cNvSpPr>
            <a:spLocks noChangeAspect="1" noChangeArrowheads="1"/>
          </p:cNvSpPr>
          <p:nvPr/>
        </p:nvSpPr>
        <p:spPr bwMode="auto">
          <a:xfrm>
            <a:off x="765175" y="4652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000000"/>
              </a:solidFill>
            </a:endParaRPr>
          </a:p>
        </p:txBody>
      </p:sp>
      <p:pic>
        <p:nvPicPr>
          <p:cNvPr id="24" name="Picture 7"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84770" y="5247005"/>
            <a:ext cx="2057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4952999"/>
            <a:ext cx="2057400" cy="19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tulips_yellow_md_clr"/>
          <p:cNvPicPr>
            <a:picLocks noChangeAspect="1" noChangeArrowheads="1" noCrop="1"/>
          </p:cNvPicPr>
          <p:nvPr/>
        </p:nvPicPr>
        <p:blipFill>
          <a:blip r:embed="rId3"/>
          <a:srcRect/>
          <a:stretch>
            <a:fillRect/>
          </a:stretch>
        </p:blipFill>
        <p:spPr bwMode="auto">
          <a:xfrm>
            <a:off x="4350670" y="5647402"/>
            <a:ext cx="1524002" cy="124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tulips_yellow_md_clr"/>
          <p:cNvPicPr>
            <a:picLocks noChangeAspect="1" noChangeArrowheads="1" noCrop="1"/>
          </p:cNvPicPr>
          <p:nvPr/>
        </p:nvPicPr>
        <p:blipFill>
          <a:blip r:embed="rId3"/>
          <a:srcRect/>
          <a:stretch>
            <a:fillRect/>
          </a:stretch>
        </p:blipFill>
        <p:spPr bwMode="auto">
          <a:xfrm>
            <a:off x="8173720" y="5238115"/>
            <a:ext cx="817880" cy="114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tulips_yellow_md_clr"/>
          <p:cNvPicPr>
            <a:picLocks noChangeAspect="1" noChangeArrowheads="1" noCrop="1"/>
          </p:cNvPicPr>
          <p:nvPr/>
        </p:nvPicPr>
        <p:blipFill>
          <a:blip r:embed="rId3"/>
          <a:srcRect/>
          <a:stretch>
            <a:fillRect/>
          </a:stretch>
        </p:blipFill>
        <p:spPr bwMode="auto">
          <a:xfrm>
            <a:off x="5334078" y="5739102"/>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tulips_yellow_md_clr"/>
          <p:cNvPicPr>
            <a:picLocks noChangeAspect="1" noChangeArrowheads="1" noCrop="1"/>
          </p:cNvPicPr>
          <p:nvPr/>
        </p:nvPicPr>
        <p:blipFill>
          <a:blip r:embed="rId3"/>
          <a:srcRect/>
          <a:stretch>
            <a:fillRect/>
          </a:stretch>
        </p:blipFill>
        <p:spPr bwMode="auto">
          <a:xfrm>
            <a:off x="7467598" y="770094"/>
            <a:ext cx="1524002" cy="1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tulips_yellow_md_clr"/>
          <p:cNvPicPr>
            <a:picLocks noChangeAspect="1" noChangeArrowheads="1" noCrop="1"/>
          </p:cNvPicPr>
          <p:nvPr/>
        </p:nvPicPr>
        <p:blipFill>
          <a:blip r:embed="rId3"/>
          <a:srcRect/>
          <a:stretch>
            <a:fillRect/>
          </a:stretch>
        </p:blipFill>
        <p:spPr bwMode="auto">
          <a:xfrm>
            <a:off x="3321067" y="5744278"/>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tulips_yellow_md_clr"/>
          <p:cNvPicPr>
            <a:picLocks noChangeAspect="1" noChangeArrowheads="1" noCrop="1"/>
          </p:cNvPicPr>
          <p:nvPr/>
        </p:nvPicPr>
        <p:blipFill>
          <a:blip r:embed="rId3"/>
          <a:srcRect/>
          <a:stretch>
            <a:fillRect/>
          </a:stretch>
        </p:blipFill>
        <p:spPr bwMode="auto">
          <a:xfrm>
            <a:off x="2290604" y="5763896"/>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tulips_yellow_md_clr"/>
          <p:cNvPicPr>
            <a:picLocks noChangeAspect="1" noChangeArrowheads="1" noCrop="1"/>
          </p:cNvPicPr>
          <p:nvPr/>
        </p:nvPicPr>
        <p:blipFill>
          <a:blip r:embed="rId3"/>
          <a:srcRect/>
          <a:stretch>
            <a:fillRect/>
          </a:stretch>
        </p:blipFill>
        <p:spPr bwMode="auto">
          <a:xfrm>
            <a:off x="1276812" y="5732922"/>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tulips_yellow_md_clr"/>
          <p:cNvPicPr>
            <a:picLocks noChangeAspect="1" noChangeArrowheads="1" noCrop="1"/>
          </p:cNvPicPr>
          <p:nvPr/>
        </p:nvPicPr>
        <p:blipFill>
          <a:blip r:embed="rId3"/>
          <a:srcRect/>
          <a:stretch>
            <a:fillRect/>
          </a:stretch>
        </p:blipFill>
        <p:spPr bwMode="auto">
          <a:xfrm>
            <a:off x="6253239" y="5763896"/>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descr="tulips_yellow_md_clr"/>
          <p:cNvPicPr>
            <a:picLocks noChangeAspect="1" noChangeArrowheads="1" noCrop="1"/>
          </p:cNvPicPr>
          <p:nvPr/>
        </p:nvPicPr>
        <p:blipFill>
          <a:blip r:embed="rId3"/>
          <a:srcRect/>
          <a:stretch>
            <a:fillRect/>
          </a:stretch>
        </p:blipFill>
        <p:spPr bwMode="auto">
          <a:xfrm>
            <a:off x="6858080" y="1138237"/>
            <a:ext cx="1524002" cy="11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descr="tulips_yellow_md_clr"/>
          <p:cNvPicPr>
            <a:picLocks noChangeAspect="1" noChangeArrowheads="1" noCrop="1"/>
          </p:cNvPicPr>
          <p:nvPr/>
        </p:nvPicPr>
        <p:blipFill>
          <a:blip r:embed="rId3"/>
          <a:srcRect/>
          <a:stretch>
            <a:fillRect/>
          </a:stretch>
        </p:blipFill>
        <p:spPr bwMode="auto">
          <a:xfrm>
            <a:off x="296159" y="4896173"/>
            <a:ext cx="1524002" cy="134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descr="tulips_yellow_md_clr"/>
          <p:cNvPicPr>
            <a:picLocks noChangeAspect="1" noChangeArrowheads="1" noCrop="1"/>
          </p:cNvPicPr>
          <p:nvPr/>
        </p:nvPicPr>
        <p:blipFill>
          <a:blip r:embed="rId3"/>
          <a:srcRect/>
          <a:stretch>
            <a:fillRect/>
          </a:stretch>
        </p:blipFill>
        <p:spPr bwMode="auto">
          <a:xfrm>
            <a:off x="7929641" y="4336758"/>
            <a:ext cx="1524002" cy="123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descr="blumen-pflanzen108"/>
          <p:cNvPicPr>
            <a:picLocks noChangeAspect="1" noChangeArrowheads="1" noCrop="1"/>
          </p:cNvPicPr>
          <p:nvPr/>
        </p:nvPicPr>
        <p:blipFill>
          <a:blip r:embed="rId4"/>
          <a:srcRect/>
          <a:stretch>
            <a:fillRect/>
          </a:stretch>
        </p:blipFill>
        <p:spPr bwMode="auto">
          <a:xfrm>
            <a:off x="195860" y="817660"/>
            <a:ext cx="1993269" cy="14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p:cNvSpPr>
            <a:spLocks noChangeArrowheads="1" noChangeShapeType="1" noTextEdit="1"/>
          </p:cNvSpPr>
          <p:nvPr/>
        </p:nvSpPr>
        <p:spPr bwMode="auto">
          <a:xfrm>
            <a:off x="258308" y="925906"/>
            <a:ext cx="8153400" cy="2469706"/>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dirty="0">
                <a:ln w="9525">
                  <a:round/>
                </a:ln>
                <a:solidFill>
                  <a:srgbClr val="FF0000"/>
                </a:solidFill>
                <a:cs typeface="Arial" panose="020B0604020202020204"/>
              </a:rPr>
              <a:t>HOẠT ĐỘNG CƠ BẢN</a:t>
            </a:r>
          </a:p>
        </p:txBody>
      </p:sp>
      <p:grpSp>
        <p:nvGrpSpPr>
          <p:cNvPr id="64516" name="Group 18"/>
          <p:cNvGrpSpPr/>
          <p:nvPr/>
        </p:nvGrpSpPr>
        <p:grpSpPr bwMode="auto">
          <a:xfrm rot="-1210856">
            <a:off x="2792413" y="2989263"/>
            <a:ext cx="4219575" cy="1620837"/>
            <a:chOff x="5225" y="9335"/>
            <a:chExt cx="2520" cy="1750"/>
          </a:xfrm>
        </p:grpSpPr>
        <p:sp>
          <p:nvSpPr>
            <p:cNvPr id="645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6451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645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sp>
          <p:nvSpPr>
            <p:cNvPr id="645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anose="020B0604020202020204" pitchFamily="34" charset="0"/>
                </a:rPr>
                <a:t>NÀM </a:t>
              </a:r>
            </a:p>
          </p:txBody>
        </p:sp>
        <p:sp>
          <p:nvSpPr>
            <p:cNvPr id="645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grpSp>
      <p:sp>
        <p:nvSpPr>
          <p:cNvPr id="14"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pic>
        <p:nvPicPr>
          <p:cNvPr id="15" name="Picture 5" descr="blumen-pflanzen042"/>
          <p:cNvPicPr>
            <a:picLocks noChangeAspect="1" noChangeArrowheads="1" noCrop="1"/>
          </p:cNvPicPr>
          <p:nvPr/>
        </p:nvPicPr>
        <p:blipFill>
          <a:blip r:embed="rId8"/>
          <a:srcRect/>
          <a:stretch>
            <a:fillRect/>
          </a:stretch>
        </p:blipFill>
        <p:spPr bwMode="auto">
          <a:xfrm>
            <a:off x="4335008" y="4041659"/>
            <a:ext cx="161494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649"/>
            <a:ext cx="9144000" cy="1198880"/>
          </a:xfrm>
          <a:prstGeom prst="rect">
            <a:avLst/>
          </a:prstGeom>
        </p:spPr>
        <p:txBody>
          <a:bodyPr wrap="square">
            <a:spAutoFit/>
          </a:bodyPr>
          <a:lstStyle/>
          <a:p>
            <a:pPr algn="just"/>
            <a:r>
              <a:rPr lang="en-US" sz="3600" b="1" i="0" dirty="0">
                <a:solidFill>
                  <a:srgbClr val="FF0000"/>
                </a:solidFill>
                <a:effectLst/>
                <a:latin typeface="Arial" panose="020B0604020202020204" pitchFamily="34" charset="0"/>
                <a:cs typeface="Arial" panose="020B0604020202020204" pitchFamily="34" charset="0"/>
              </a:rPr>
              <a:t>1. </a:t>
            </a:r>
            <a:r>
              <a:rPr lang="en-US" sz="3600" b="1" i="0" dirty="0" err="1">
                <a:solidFill>
                  <a:srgbClr val="FF0000"/>
                </a:solidFill>
                <a:effectLst/>
                <a:latin typeface="Arial" panose="020B0604020202020204" pitchFamily="34" charset="0"/>
                <a:cs typeface="Arial" panose="020B0604020202020204" pitchFamily="34" charset="0"/>
              </a:rPr>
              <a:t>Sắp</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xếp</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các</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thẻ</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chữ</a:t>
            </a:r>
            <a:r>
              <a:rPr lang="en-US" sz="3600" b="1" i="0" dirty="0">
                <a:solidFill>
                  <a:srgbClr val="FF0000"/>
                </a:solidFill>
                <a:effectLst/>
                <a:latin typeface="Arial" panose="020B0604020202020204" pitchFamily="34" charset="0"/>
                <a:cs typeface="Arial" panose="020B0604020202020204" pitchFamily="34" charset="0"/>
              </a:rPr>
              <a:t> </a:t>
            </a:r>
            <a:r>
              <a:rPr lang="vi-VN" sz="3600" b="1" i="0" dirty="0">
                <a:solidFill>
                  <a:srgbClr val="FF0000"/>
                </a:solidFill>
                <a:effectLst/>
                <a:latin typeface="Arial" panose="020B0604020202020204" pitchFamily="34" charset="0"/>
                <a:cs typeface="Arial" panose="020B0604020202020204" pitchFamily="34" charset="0"/>
              </a:rPr>
              <a:t>dưới đây và xếp vào các cột trong bảng </a:t>
            </a:r>
            <a:r>
              <a:rPr lang="en-US" sz="3600" b="1" i="0" dirty="0" err="1">
                <a:solidFill>
                  <a:srgbClr val="FF0000"/>
                </a:solidFill>
                <a:effectLst/>
                <a:latin typeface="Arial" panose="020B0604020202020204" pitchFamily="34" charset="0"/>
                <a:cs typeface="Arial" panose="020B0604020202020204" pitchFamily="34" charset="0"/>
              </a:rPr>
              <a:t>cho</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phù</a:t>
            </a:r>
            <a:r>
              <a:rPr lang="en-US" sz="3600" b="1" i="0" dirty="0">
                <a:solidFill>
                  <a:srgbClr val="FF0000"/>
                </a:solidFill>
                <a:effectLst/>
                <a:latin typeface="Arial" panose="020B0604020202020204" pitchFamily="34" charset="0"/>
                <a:cs typeface="Arial" panose="020B0604020202020204" pitchFamily="34" charset="0"/>
              </a:rPr>
              <a:t> </a:t>
            </a:r>
            <a:r>
              <a:rPr lang="en-US" sz="3600" b="1" i="0" dirty="0" err="1">
                <a:solidFill>
                  <a:srgbClr val="FF0000"/>
                </a:solidFill>
                <a:effectLst/>
                <a:latin typeface="Arial" panose="020B0604020202020204" pitchFamily="34" charset="0"/>
                <a:cs typeface="Arial" panose="020B0604020202020204" pitchFamily="34" charset="0"/>
              </a:rPr>
              <a:t>hợp</a:t>
            </a:r>
            <a:r>
              <a:rPr lang="vi-VN" sz="3600" b="1" i="0" dirty="0">
                <a:solidFill>
                  <a:srgbClr val="FF0000"/>
                </a:solidFill>
                <a:effectLst/>
                <a:latin typeface="Arial" panose="020B0604020202020204" pitchFamily="34" charset="0"/>
                <a:cs typeface="Arial" panose="020B0604020202020204" pitchFamily="34" charset="0"/>
              </a:rPr>
              <a:t>: </a:t>
            </a:r>
            <a:endParaRPr lang="en-US" sz="3600" dirty="0">
              <a:solidFill>
                <a:srgbClr val="FF0000"/>
              </a:solidFill>
              <a:latin typeface="Arial" panose="020B0604020202020204" pitchFamily="34" charset="0"/>
              <a:cs typeface="Arial" panose="020B0604020202020204" pitchFamily="34" charset="0"/>
            </a:endParaRPr>
          </a:p>
        </p:txBody>
      </p:sp>
      <p:pic>
        <p:nvPicPr>
          <p:cNvPr id="2050" name="Picture 2" descr="C:\Users\Dell\Downloads\20210824_150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3808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228600" y="5410200"/>
          <a:ext cx="8610600" cy="1272648"/>
        </p:xfrm>
        <a:graphic>
          <a:graphicData uri="http://schemas.openxmlformats.org/drawingml/2006/table">
            <a:tbl>
              <a:tblPr/>
              <a:tblGrid>
                <a:gridCol w="1600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0">
                <a:tc>
                  <a:txBody>
                    <a:bodyPr/>
                    <a:lstStyle/>
                    <a:p>
                      <a:pPr algn="ctr" fontAlgn="t"/>
                      <a:r>
                        <a:rPr lang="en-US" sz="3600" b="1" dirty="0">
                          <a:solidFill>
                            <a:srgbClr val="FF0000"/>
                          </a:solidFill>
                          <a:effectLst/>
                        </a:rPr>
                        <a:t>Nam</a:t>
                      </a: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92D050"/>
                    </a:solidFill>
                  </a:tcPr>
                </a:tc>
                <a:tc>
                  <a:txBody>
                    <a:bodyPr/>
                    <a:lstStyle/>
                    <a:p>
                      <a:pPr algn="ctr" fontAlgn="t"/>
                      <a:r>
                        <a:rPr lang="en-US" sz="3600" b="1" dirty="0" err="1">
                          <a:solidFill>
                            <a:srgbClr val="FF0000"/>
                          </a:solidFill>
                          <a:effectLst/>
                        </a:rPr>
                        <a:t>Cả</a:t>
                      </a:r>
                      <a:r>
                        <a:rPr lang="en-US" sz="3600" b="1" dirty="0">
                          <a:solidFill>
                            <a:srgbClr val="FF0000"/>
                          </a:solidFill>
                          <a:effectLst/>
                        </a:rPr>
                        <a:t> </a:t>
                      </a:r>
                      <a:r>
                        <a:rPr lang="en-US" sz="3600" b="1" dirty="0" err="1">
                          <a:solidFill>
                            <a:srgbClr val="FF0000"/>
                          </a:solidFill>
                          <a:effectLst/>
                        </a:rPr>
                        <a:t>nam</a:t>
                      </a:r>
                      <a:r>
                        <a:rPr lang="en-US" sz="3600" b="1" dirty="0">
                          <a:solidFill>
                            <a:srgbClr val="FF0000"/>
                          </a:solidFill>
                          <a:effectLst/>
                        </a:rPr>
                        <a:t> </a:t>
                      </a:r>
                      <a:r>
                        <a:rPr lang="en-US" sz="3600" b="1" dirty="0" err="1">
                          <a:solidFill>
                            <a:srgbClr val="FF0000"/>
                          </a:solidFill>
                          <a:effectLst/>
                        </a:rPr>
                        <a:t>và</a:t>
                      </a:r>
                      <a:r>
                        <a:rPr lang="en-US" sz="3600" b="1" dirty="0">
                          <a:solidFill>
                            <a:srgbClr val="FF0000"/>
                          </a:solidFill>
                          <a:effectLst/>
                        </a:rPr>
                        <a:t> </a:t>
                      </a:r>
                      <a:r>
                        <a:rPr lang="en-US" sz="3600" b="1" dirty="0" err="1">
                          <a:solidFill>
                            <a:srgbClr val="FF0000"/>
                          </a:solidFill>
                          <a:effectLst/>
                        </a:rPr>
                        <a:t>nữ</a:t>
                      </a:r>
                      <a:endParaRPr lang="en-US" sz="3600" b="1" dirty="0">
                        <a:solidFill>
                          <a:srgbClr val="FF0000"/>
                        </a:solidFill>
                        <a:effectLst/>
                      </a:endParaRP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tc>
                  <a:txBody>
                    <a:bodyPr/>
                    <a:lstStyle/>
                    <a:p>
                      <a:pPr algn="ctr" fontAlgn="t"/>
                      <a:r>
                        <a:rPr lang="en-US" sz="3600" b="1" dirty="0" err="1">
                          <a:solidFill>
                            <a:srgbClr val="FF0000"/>
                          </a:solidFill>
                          <a:effectLst/>
                        </a:rPr>
                        <a:t>Nữ</a:t>
                      </a:r>
                      <a:endParaRPr lang="en-US" sz="3600" b="1" dirty="0">
                        <a:solidFill>
                          <a:srgbClr val="FF0000"/>
                        </a:solidFill>
                        <a:effectLst/>
                      </a:endParaRP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algn="just" fontAlgn="t"/>
                      <a:endParaRPr lang="vi-VN" sz="3600" b="1" dirty="0">
                        <a:solidFill>
                          <a:srgbClr val="002060"/>
                        </a:solidFill>
                        <a:effectLst/>
                      </a:endParaRP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92D050"/>
                    </a:solidFill>
                  </a:tcPr>
                </a:tc>
                <a:tc>
                  <a:txBody>
                    <a:bodyPr/>
                    <a:lstStyle/>
                    <a:p>
                      <a:pPr algn="just" fontAlgn="t"/>
                      <a:endParaRPr lang="vi-VN" sz="3600" b="1" dirty="0">
                        <a:solidFill>
                          <a:srgbClr val="002060"/>
                        </a:solidFill>
                        <a:effectLst/>
                      </a:endParaRP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tc>
                  <a:txBody>
                    <a:bodyPr/>
                    <a:lstStyle/>
                    <a:p>
                      <a:pPr algn="just" fontAlgn="t"/>
                      <a:endParaRPr lang="vi-VN" sz="3600" b="1" dirty="0">
                        <a:solidFill>
                          <a:srgbClr val="002060"/>
                        </a:solidFill>
                        <a:effectLst/>
                      </a:endParaRPr>
                    </a:p>
                  </a:txBody>
                  <a:tcPr marL="87685" marR="87685" marT="43842" marB="43842">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graphicFrame>
        <p:nvGraphicFramePr>
          <p:cNvPr id="3" name="Table 2"/>
          <p:cNvGraphicFramePr>
            <a:graphicFrameLocks noGrp="1"/>
          </p:cNvGraphicFramePr>
          <p:nvPr/>
        </p:nvGraphicFramePr>
        <p:xfrm>
          <a:off x="228600" y="872436"/>
          <a:ext cx="8686800" cy="5113128"/>
        </p:xfrm>
        <a:graphic>
          <a:graphicData uri="http://schemas.openxmlformats.org/drawingml/2006/table">
            <a:tbl>
              <a:tblPr/>
              <a:tblGrid>
                <a:gridCol w="1981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03140">
                <a:tc>
                  <a:txBody>
                    <a:bodyPr/>
                    <a:lstStyle/>
                    <a:p>
                      <a:pPr algn="ctr" fontAlgn="t"/>
                      <a:r>
                        <a:rPr lang="en-US" sz="3600" b="1" dirty="0">
                          <a:solidFill>
                            <a:srgbClr val="FF0000"/>
                          </a:solidFill>
                          <a:effectLst/>
                        </a:rPr>
                        <a:t>Nam</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3600" b="1" dirty="0" err="1">
                          <a:solidFill>
                            <a:srgbClr val="FF0000"/>
                          </a:solidFill>
                          <a:effectLst/>
                        </a:rPr>
                        <a:t>Cả</a:t>
                      </a:r>
                      <a:r>
                        <a:rPr lang="en-US" sz="3600" b="1" dirty="0">
                          <a:solidFill>
                            <a:srgbClr val="FF0000"/>
                          </a:solidFill>
                          <a:effectLst/>
                        </a:rPr>
                        <a:t> </a:t>
                      </a:r>
                      <a:r>
                        <a:rPr lang="en-US" sz="3600" b="1" dirty="0" err="1">
                          <a:solidFill>
                            <a:srgbClr val="FF0000"/>
                          </a:solidFill>
                          <a:effectLst/>
                        </a:rPr>
                        <a:t>nam</a:t>
                      </a:r>
                      <a:r>
                        <a:rPr lang="en-US" sz="3600" b="1" dirty="0">
                          <a:solidFill>
                            <a:srgbClr val="FF0000"/>
                          </a:solidFill>
                          <a:effectLst/>
                        </a:rPr>
                        <a:t> </a:t>
                      </a:r>
                      <a:r>
                        <a:rPr lang="en-US" sz="3600" b="1" dirty="0" err="1">
                          <a:solidFill>
                            <a:srgbClr val="FF0000"/>
                          </a:solidFill>
                          <a:effectLst/>
                        </a:rPr>
                        <a:t>và</a:t>
                      </a:r>
                      <a:r>
                        <a:rPr lang="en-US" sz="3600" b="1" dirty="0">
                          <a:solidFill>
                            <a:srgbClr val="FF0000"/>
                          </a:solidFill>
                          <a:effectLst/>
                        </a:rPr>
                        <a:t> </a:t>
                      </a:r>
                      <a:r>
                        <a:rPr lang="en-US" sz="3600" b="1" dirty="0" err="1">
                          <a:solidFill>
                            <a:srgbClr val="FF0000"/>
                          </a:solidFill>
                          <a:effectLst/>
                        </a:rPr>
                        <a:t>nữ</a:t>
                      </a:r>
                      <a:endParaRPr lang="en-US" sz="3600" b="1" dirty="0">
                        <a:solidFill>
                          <a:srgbClr val="FF0000"/>
                        </a:solidFill>
                        <a:effectLst/>
                      </a:endParaRP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3600" b="1" dirty="0" err="1">
                          <a:solidFill>
                            <a:srgbClr val="FF0000"/>
                          </a:solidFill>
                          <a:effectLst/>
                        </a:rPr>
                        <a:t>Nữ</a:t>
                      </a:r>
                      <a:endParaRPr lang="en-US" sz="3600" b="1" dirty="0">
                        <a:solidFill>
                          <a:srgbClr val="FF0000"/>
                        </a:solidFill>
                        <a:effectLst/>
                      </a:endParaRP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66014">
                <a:tc>
                  <a:txBody>
                    <a:bodyPr/>
                    <a:lstStyle/>
                    <a:p>
                      <a:pPr algn="ctr" fontAlgn="t"/>
                      <a:r>
                        <a:rPr lang="vi-VN" sz="3600" b="1" dirty="0">
                          <a:solidFill>
                            <a:srgbClr val="0000FF"/>
                          </a:solidFill>
                          <a:effectLst/>
                        </a:rPr>
                        <a:t>có râu, cơ quan sinh dục tạo ra tinh trùng</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92D050"/>
                    </a:solidFill>
                  </a:tcPr>
                </a:tc>
                <a:tc>
                  <a:txBody>
                    <a:bodyPr/>
                    <a:lstStyle/>
                    <a:p>
                      <a:pPr algn="ctr" fontAlgn="t"/>
                      <a:r>
                        <a:rPr lang="vi-VN" sz="3600" b="1" dirty="0">
                          <a:solidFill>
                            <a:srgbClr val="0000FF"/>
                          </a:solidFill>
                          <a:effectLst/>
                        </a:rPr>
                        <a:t>dịu dàng, mạnh mẽ, kiên nhẫn, tự tin,</a:t>
                      </a:r>
                      <a:r>
                        <a:rPr lang="vi-VN" sz="3600" b="1" baseline="0" dirty="0">
                          <a:solidFill>
                            <a:srgbClr val="0000FF"/>
                          </a:solidFill>
                          <a:effectLst/>
                        </a:rPr>
                        <a:t> </a:t>
                      </a:r>
                      <a:r>
                        <a:rPr lang="vi-VN" sz="3600" b="1" dirty="0">
                          <a:solidFill>
                            <a:srgbClr val="0000FF"/>
                          </a:solidFill>
                          <a:effectLst/>
                        </a:rPr>
                        <a:t>chăm sóc con, làm bếp giỏi, làm thư kí,</a:t>
                      </a:r>
                      <a:r>
                        <a:rPr lang="vi-VN" sz="3600" b="1" baseline="0" dirty="0">
                          <a:solidFill>
                            <a:srgbClr val="0000FF"/>
                          </a:solidFill>
                          <a:effectLst/>
                        </a:rPr>
                        <a:t> </a:t>
                      </a:r>
                      <a:r>
                        <a:rPr lang="vi-VN" sz="3600" b="1" dirty="0">
                          <a:solidFill>
                            <a:srgbClr val="0000FF"/>
                          </a:solidFill>
                          <a:effectLst/>
                        </a:rPr>
                        <a:t>làm bác sĩ, làm giám đốc, trụ cột gia đình, đá bóng</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tc>
                  <a:txBody>
                    <a:bodyPr/>
                    <a:lstStyle/>
                    <a:p>
                      <a:pPr algn="ctr" fontAlgn="t"/>
                      <a:r>
                        <a:rPr lang="vi-VN" sz="3600" b="1" dirty="0">
                          <a:solidFill>
                            <a:srgbClr val="0000FF"/>
                          </a:solidFill>
                          <a:effectLst/>
                        </a:rPr>
                        <a:t>cho con bú, mang thai,</a:t>
                      </a:r>
                      <a:r>
                        <a:rPr lang="vi-VN" sz="3600" b="1" baseline="0" dirty="0">
                          <a:solidFill>
                            <a:srgbClr val="0000FF"/>
                          </a:solidFill>
                          <a:effectLst/>
                        </a:rPr>
                        <a:t> </a:t>
                      </a:r>
                      <a:r>
                        <a:rPr lang="vi-VN" sz="3600" b="1" dirty="0">
                          <a:solidFill>
                            <a:srgbClr val="0000FF"/>
                          </a:solidFill>
                          <a:effectLst/>
                        </a:rPr>
                        <a:t>cơ quan sinh dục tạo trứng</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
        <p:nvSpPr>
          <p:cNvPr id="3" name="WordArt 2"/>
          <p:cNvSpPr>
            <a:spLocks noChangeArrowheads="1" noChangeShapeType="1" noTextEdit="1"/>
          </p:cNvSpPr>
          <p:nvPr/>
        </p:nvSpPr>
        <p:spPr bwMode="auto">
          <a:xfrm>
            <a:off x="228600" y="152400"/>
            <a:ext cx="8763000" cy="1295400"/>
          </a:xfrm>
          <a:prstGeom prst="rect">
            <a:avLst/>
          </a:prstGeom>
          <a:solidFill>
            <a:srgbClr val="7030A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altLang="vi-VN" sz="3600" b="1" kern="10" dirty="0">
                <a:ln w="9525">
                  <a:round/>
                </a:ln>
                <a:solidFill>
                  <a:srgbClr val="FF0000"/>
                </a:solidFill>
                <a:latin typeface="Times New Roman" panose="02020603050405020304"/>
                <a:cs typeface="Times New Roman" panose="02020603050405020304"/>
              </a:rPr>
              <a:t>2</a:t>
            </a:r>
            <a:r>
              <a:rPr lang="vi-VN" sz="3600" b="1" kern="10" dirty="0">
                <a:ln w="9525">
                  <a:round/>
                </a:ln>
                <a:solidFill>
                  <a:srgbClr val="FF0000"/>
                </a:solidFill>
                <a:latin typeface="Times New Roman" panose="02020603050405020304"/>
                <a:cs typeface="Times New Roman" panose="02020603050405020304"/>
              </a:rPr>
              <a:t>. ĐỌC VÀ TRẢ LỜI</a:t>
            </a:r>
            <a:endParaRPr lang="en-US" sz="3600" b="1" kern="10" dirty="0">
              <a:ln w="9525">
                <a:round/>
              </a:ln>
              <a:solidFill>
                <a:srgbClr val="FF0000"/>
              </a:solidFill>
              <a:latin typeface="Times New Roman" panose="02020603050405020304"/>
              <a:cs typeface="Times New Roman" panose="02020603050405020304"/>
            </a:endParaRPr>
          </a:p>
        </p:txBody>
      </p:sp>
      <p:pic>
        <p:nvPicPr>
          <p:cNvPr id="3074" name="Picture 2" descr="C:\Users\Dell\Downloads\20210824_15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06941"/>
            <a:ext cx="8915400" cy="527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8" y="151179"/>
            <a:ext cx="8991600" cy="6554470"/>
          </a:xfrm>
          <a:prstGeom prst="rect">
            <a:avLst/>
          </a:prstGeom>
          <a:noFill/>
        </p:spPr>
        <p:txBody>
          <a:bodyPr wrap="square">
            <a:spAutoFit/>
          </a:bodyPr>
          <a:lstStyle/>
          <a:p>
            <a:pPr marL="457200" indent="-457200" algn="just">
              <a:buFont typeface="Wingdings" panose="05000000000000000000" pitchFamily="2" charset="2"/>
              <a:buChar char="v"/>
            </a:pPr>
            <a:r>
              <a:rPr lang="vi-VN" sz="2800" b="1" i="0" dirty="0">
                <a:solidFill>
                  <a:srgbClr val="FF0000"/>
                </a:solidFill>
                <a:effectLst/>
                <a:latin typeface="Arial" panose="020B0604020202020204" pitchFamily="34" charset="0"/>
                <a:cs typeface="Arial" panose="020B0604020202020204" pitchFamily="34" charset="0"/>
              </a:rPr>
              <a:t>Điểm khác biệt giữa nam và nữ về đặc điểm sinh học:</a:t>
            </a:r>
          </a:p>
          <a:p>
            <a:pPr algn="just">
              <a:buFont typeface="Arial" panose="020B0604020202020204"/>
              <a:buChar char="•"/>
            </a:pPr>
            <a:r>
              <a:rPr lang="vi-VN" sz="2800" b="1" i="0" dirty="0">
                <a:solidFill>
                  <a:srgbClr val="002060"/>
                </a:solidFill>
                <a:effectLst/>
                <a:latin typeface="Arial" panose="020B0604020202020204" pitchFamily="34" charset="0"/>
                <a:cs typeface="Arial" panose="020B0604020202020204" pitchFamily="34" charset="0"/>
              </a:rPr>
              <a:t> </a:t>
            </a:r>
            <a:r>
              <a:rPr lang="vi-VN" sz="2800" b="1" i="0" dirty="0">
                <a:solidFill>
                  <a:srgbClr val="0000FF"/>
                </a:solidFill>
                <a:effectLst/>
                <a:latin typeface="Arial" panose="020B0604020202020204" pitchFamily="34" charset="0"/>
                <a:cs typeface="Arial" panose="020B0604020202020204" pitchFamily="34" charset="0"/>
              </a:rPr>
              <a:t>Nam: Cơ quan sinh dục nam có tinh hoàn sinh ra tinh trùng; có hiện tượng mộng tinh; xuất tinh.</a:t>
            </a:r>
          </a:p>
          <a:p>
            <a:pPr algn="just">
              <a:buFont typeface="Arial" panose="020B0604020202020204"/>
              <a:buChar char="•"/>
            </a:pPr>
            <a:r>
              <a:rPr lang="vi-VN" sz="2800" b="1" i="0" dirty="0">
                <a:solidFill>
                  <a:srgbClr val="0000FF"/>
                </a:solidFill>
                <a:effectLst/>
                <a:latin typeface="Arial" panose="020B0604020202020204" pitchFamily="34" charset="0"/>
                <a:cs typeface="Arial" panose="020B0604020202020204" pitchFamily="34" charset="0"/>
              </a:rPr>
              <a:t> Nữ: Cơ quan sinh dục nữ có buồng trứng sinh ra trứng; có hiện tượng hành kinh; có khả năng mang thai, sinh con.</a:t>
            </a:r>
          </a:p>
          <a:p>
            <a:pPr marL="457200" indent="-457200" algn="just">
              <a:buFont typeface="Wingdings" panose="05000000000000000000" pitchFamily="2" charset="2"/>
              <a:buChar char="v"/>
            </a:pPr>
            <a:r>
              <a:rPr lang="vi-VN" sz="2800" b="1" i="0" dirty="0">
                <a:solidFill>
                  <a:srgbClr val="FF0000"/>
                </a:solidFill>
                <a:effectLst/>
                <a:latin typeface="Arial" panose="020B0604020202020204" pitchFamily="34" charset="0"/>
                <a:cs typeface="Arial" panose="020B0604020202020204" pitchFamily="34" charset="0"/>
              </a:rPr>
              <a:t>Một số ví dụ về vai trò của nữ giới và của nam giới:</a:t>
            </a:r>
          </a:p>
          <a:p>
            <a:pPr algn="just">
              <a:buFont typeface="Arial" panose="020B0604020202020204"/>
              <a:buChar char="•"/>
            </a:pPr>
            <a:r>
              <a:rPr lang="vi-VN" sz="2800" b="1" i="0" dirty="0">
                <a:solidFill>
                  <a:srgbClr val="002060"/>
                </a:solidFill>
                <a:effectLst/>
                <a:latin typeface="Arial" panose="020B0604020202020204" pitchFamily="34" charset="0"/>
                <a:cs typeface="Arial" panose="020B0604020202020204" pitchFamily="34" charset="0"/>
              </a:rPr>
              <a:t> </a:t>
            </a:r>
            <a:r>
              <a:rPr lang="vi-VN" sz="2800" b="1" i="0" dirty="0">
                <a:solidFill>
                  <a:srgbClr val="0000FF"/>
                </a:solidFill>
                <a:effectLst/>
                <a:latin typeface="Arial" panose="020B0604020202020204" pitchFamily="34" charset="0"/>
                <a:cs typeface="Arial" panose="020B0604020202020204" pitchFamily="34" charset="0"/>
              </a:rPr>
              <a:t>Cô </a:t>
            </a:r>
            <a:r>
              <a:rPr lang="en-US" sz="2800" b="1" dirty="0" err="1">
                <a:solidFill>
                  <a:srgbClr val="0000FF"/>
                </a:solidFill>
                <a:latin typeface="Arial" panose="020B0604020202020204" pitchFamily="34" charset="0"/>
                <a:cs typeface="Arial" panose="020B0604020202020204" pitchFamily="34" charset="0"/>
              </a:rPr>
              <a:t>ALăng Thị Phượng</a:t>
            </a:r>
            <a:r>
              <a:rPr lang="vi-VN" sz="2800" b="1" i="0" dirty="0">
                <a:solidFill>
                  <a:srgbClr val="0000FF"/>
                </a:solidFill>
                <a:effectLst/>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P</a:t>
            </a:r>
            <a:r>
              <a:rPr lang="en-US" sz="2800" b="1" i="0" dirty="0" err="1">
                <a:solidFill>
                  <a:srgbClr val="0000FF"/>
                </a:solidFill>
                <a:effectLst/>
                <a:latin typeface="Arial" panose="020B0604020202020204" pitchFamily="34" charset="0"/>
                <a:cs typeface="Arial" panose="020B0604020202020204" pitchFamily="34" charset="0"/>
              </a:rPr>
              <a:t>hó</a:t>
            </a:r>
            <a:r>
              <a:rPr lang="en-US" sz="2800" b="1" i="0" dirty="0">
                <a:solidFill>
                  <a:srgbClr val="0000FF"/>
                </a:solidFill>
                <a:effectLst/>
                <a:latin typeface="Arial" panose="020B0604020202020204" pitchFamily="34" charset="0"/>
                <a:cs typeface="Arial" panose="020B0604020202020204" pitchFamily="34" charset="0"/>
              </a:rPr>
              <a:t> </a:t>
            </a:r>
            <a:r>
              <a:rPr lang="vi-VN" sz="2800" b="1" dirty="0">
                <a:solidFill>
                  <a:srgbClr val="0000FF"/>
                </a:solidFill>
                <a:latin typeface="Arial" panose="020B0604020202020204" pitchFamily="34" charset="0"/>
                <a:cs typeface="Arial" panose="020B0604020202020204" pitchFamily="34" charset="0"/>
              </a:rPr>
              <a:t>H</a:t>
            </a:r>
            <a:r>
              <a:rPr lang="vi-VN" sz="2800" b="1" i="0" dirty="0">
                <a:solidFill>
                  <a:srgbClr val="0000FF"/>
                </a:solidFill>
                <a:effectLst/>
                <a:latin typeface="Arial" panose="020B0604020202020204" pitchFamily="34" charset="0"/>
                <a:cs typeface="Arial" panose="020B0604020202020204" pitchFamily="34" charset="0"/>
              </a:rPr>
              <a:t>iệu trưởng trường em, là </a:t>
            </a:r>
            <a:r>
              <a:rPr lang="en-US" sz="2800" b="1" i="0" dirty="0" err="1">
                <a:solidFill>
                  <a:srgbClr val="0000FF"/>
                </a:solidFill>
                <a:effectLst/>
                <a:latin typeface="Arial" panose="020B0604020202020204" pitchFamily="34" charset="0"/>
                <a:cs typeface="Arial" panose="020B0604020202020204" pitchFamily="34" charset="0"/>
              </a:rPr>
              <a:t>một</a:t>
            </a:r>
            <a:r>
              <a:rPr lang="en-US" sz="2800" b="1" i="0" dirty="0">
                <a:solidFill>
                  <a:srgbClr val="0000FF"/>
                </a:solidFill>
                <a:effectLst/>
                <a:latin typeface="Arial" panose="020B0604020202020204" pitchFamily="34" charset="0"/>
                <a:cs typeface="Arial" panose="020B0604020202020204" pitchFamily="34" charset="0"/>
              </a:rPr>
              <a:t> </a:t>
            </a:r>
            <a:r>
              <a:rPr lang="vi-VN" sz="2800" b="1" i="0" dirty="0">
                <a:solidFill>
                  <a:srgbClr val="0000FF"/>
                </a:solidFill>
                <a:effectLst/>
                <a:latin typeface="Arial" panose="020B0604020202020204" pitchFamily="34" charset="0"/>
                <a:cs typeface="Arial" panose="020B0604020202020204" pitchFamily="34" charset="0"/>
              </a:rPr>
              <a:t>người </a:t>
            </a:r>
            <a:r>
              <a:rPr lang="en-US" sz="2800" b="1" i="0" dirty="0" err="1">
                <a:solidFill>
                  <a:srgbClr val="0000FF"/>
                </a:solidFill>
                <a:effectLst/>
                <a:latin typeface="Arial" panose="020B0604020202020204" pitchFamily="34" charset="0"/>
                <a:cs typeface="Arial" panose="020B0604020202020204" pitchFamily="34" charset="0"/>
              </a:rPr>
              <a:t>phụ</a:t>
            </a:r>
            <a:r>
              <a:rPr lang="en-US" sz="2800" b="1" i="0" dirty="0">
                <a:solidFill>
                  <a:srgbClr val="0000FF"/>
                </a:solidFill>
                <a:effectLst/>
                <a:latin typeface="Arial" panose="020B0604020202020204" pitchFamily="34" charset="0"/>
                <a:cs typeface="Arial" panose="020B0604020202020204" pitchFamily="34" charset="0"/>
              </a:rPr>
              <a:t> </a:t>
            </a:r>
            <a:r>
              <a:rPr lang="en-US" sz="2800" b="1" i="0" dirty="0" err="1">
                <a:solidFill>
                  <a:srgbClr val="0000FF"/>
                </a:solidFill>
                <a:effectLst/>
                <a:latin typeface="Arial" panose="020B0604020202020204" pitchFamily="34" charset="0"/>
                <a:cs typeface="Arial" panose="020B0604020202020204" pitchFamily="34" charset="0"/>
              </a:rPr>
              <a:t>trách</a:t>
            </a:r>
            <a:r>
              <a:rPr lang="en-US" sz="2800" b="1" i="0" dirty="0">
                <a:solidFill>
                  <a:srgbClr val="0000FF"/>
                </a:solidFill>
                <a:effectLst/>
                <a:latin typeface="Arial" panose="020B0604020202020204" pitchFamily="34" charset="0"/>
                <a:cs typeface="Arial" panose="020B0604020202020204" pitchFamily="34" charset="0"/>
              </a:rPr>
              <a:t> </a:t>
            </a:r>
            <a:r>
              <a:rPr lang="en-US" sz="2800" b="1" i="0" dirty="0" err="1">
                <a:solidFill>
                  <a:srgbClr val="0000FF"/>
                </a:solidFill>
                <a:effectLst/>
                <a:latin typeface="Arial" panose="020B0604020202020204" pitchFamily="34" charset="0"/>
                <a:cs typeface="Arial" panose="020B0604020202020204" pitchFamily="34" charset="0"/>
              </a:rPr>
              <a:t>chuyên môn</a:t>
            </a:r>
            <a:r>
              <a:rPr lang="vi-VN" sz="2800" b="1" i="0" dirty="0">
                <a:solidFill>
                  <a:srgbClr val="0000FF"/>
                </a:solidFill>
                <a:effectLst/>
                <a:latin typeface="Arial" panose="020B0604020202020204" pitchFamily="34" charset="0"/>
                <a:cs typeface="Arial" panose="020B0604020202020204" pitchFamily="34" charset="0"/>
              </a:rPr>
              <a:t> trong Nhà trường.</a:t>
            </a:r>
          </a:p>
          <a:p>
            <a:pPr algn="just">
              <a:buFont typeface="Arial" panose="020B0604020202020204"/>
              <a:buChar char="•"/>
            </a:pPr>
            <a:r>
              <a:rPr lang="vi-VN" sz="2800" b="1" i="0" dirty="0">
                <a:solidFill>
                  <a:srgbClr val="0000FF"/>
                </a:solidFill>
                <a:effectLst/>
                <a:latin typeface="Arial" panose="020B0604020202020204" pitchFamily="34" charset="0"/>
                <a:cs typeface="Arial" panose="020B0604020202020204" pitchFamily="34" charset="0"/>
              </a:rPr>
              <a:t> Cô Nguyễn Thị Khanh là cán bộ phụ nữ của phường em, chịu trách nhiệm điều hành hoạt động phụ nữ của phường.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612844"/>
            <a:ext cx="8610600" cy="5077460"/>
          </a:xfrm>
          <a:prstGeom prst="rect">
            <a:avLst/>
          </a:prstGeom>
          <a:noFill/>
        </p:spPr>
        <p:txBody>
          <a:bodyPr wrap="square">
            <a:spAutoFit/>
          </a:bodyPr>
          <a:lstStyle/>
          <a:p>
            <a:pPr lvl="0" algn="just">
              <a:buFont typeface="Arial" panose="020B0604020202020204"/>
              <a:buChar char="•"/>
            </a:pPr>
            <a:r>
              <a:rPr lang="vi-VN" sz="2800" b="1" dirty="0">
                <a:solidFill>
                  <a:srgbClr val="002060"/>
                </a:solidFill>
                <a:latin typeface="-apple-system"/>
              </a:rPr>
              <a:t> </a:t>
            </a:r>
            <a:r>
              <a:rPr lang="vi-VN" sz="3600" b="1" dirty="0">
                <a:solidFill>
                  <a:srgbClr val="0000FF"/>
                </a:solidFill>
                <a:latin typeface="Arial" panose="020B0604020202020204" pitchFamily="34" charset="0"/>
                <a:cs typeface="Arial" panose="020B0604020202020204" pitchFamily="34" charset="0"/>
              </a:rPr>
              <a:t>Thầy N</a:t>
            </a:r>
            <a:r>
              <a:rPr lang="en-US" altLang="vi-VN" sz="3600" b="1" dirty="0">
                <a:solidFill>
                  <a:srgbClr val="0000FF"/>
                </a:solidFill>
                <a:latin typeface="Arial" panose="020B0604020202020204" pitchFamily="34" charset="0"/>
                <a:cs typeface="Arial" panose="020B0604020202020204" pitchFamily="34" charset="0"/>
              </a:rPr>
              <a:t>uyễn Văn Sơn</a:t>
            </a:r>
            <a:r>
              <a:rPr lang="vi-VN" sz="3600" b="1" dirty="0">
                <a:solidFill>
                  <a:srgbClr val="0000FF"/>
                </a:solidFill>
                <a:latin typeface="Arial" panose="020B0604020202020204" pitchFamily="34" charset="0"/>
                <a:cs typeface="Arial" panose="020B0604020202020204" pitchFamily="34" charset="0"/>
              </a:rPr>
              <a:t> là</a:t>
            </a:r>
            <a:r>
              <a:rPr lang="en-US" altLang="vi-VN"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Hiệu trưởng trường em. Thầy là người phụ trách công việc chu</a:t>
            </a:r>
            <a:r>
              <a:rPr lang="en-US" altLang="vi-VN" sz="3600" b="1" dirty="0">
                <a:solidFill>
                  <a:srgbClr val="0000FF"/>
                </a:solidFill>
                <a:latin typeface="Arial" panose="020B0604020202020204" pitchFamily="34" charset="0"/>
                <a:cs typeface="Arial" panose="020B0604020202020204" pitchFamily="34" charset="0"/>
              </a:rPr>
              <a:t>ng</a:t>
            </a:r>
            <a:r>
              <a:rPr lang="vi-VN" sz="3600" b="1" dirty="0">
                <a:solidFill>
                  <a:srgbClr val="0000FF"/>
                </a:solidFill>
                <a:latin typeface="Arial" panose="020B0604020202020204" pitchFamily="34" charset="0"/>
                <a:cs typeface="Arial" panose="020B0604020202020204" pitchFamily="34" charset="0"/>
              </a:rPr>
              <a:t> của Nhà trường.</a:t>
            </a:r>
          </a:p>
          <a:p>
            <a:pPr lvl="0" algn="just">
              <a:buFont typeface="Arial" panose="020B0604020202020204"/>
              <a:buChar char="•"/>
            </a:pPr>
            <a:r>
              <a:rPr lang="vi-VN" sz="3600" b="1" dirty="0">
                <a:solidFill>
                  <a:srgbClr val="0000FF"/>
                </a:solidFill>
                <a:latin typeface="Arial" panose="020B0604020202020204" pitchFamily="34" charset="0"/>
                <a:cs typeface="Arial" panose="020B0604020202020204" pitchFamily="34" charset="0"/>
              </a:rPr>
              <a:t> Bạn </a:t>
            </a:r>
            <a:r>
              <a:rPr lang="en-US" sz="3600" b="1" dirty="0" err="1">
                <a:solidFill>
                  <a:srgbClr val="0000FF"/>
                </a:solidFill>
                <a:latin typeface="Arial" panose="020B0604020202020204" pitchFamily="34" charset="0"/>
                <a:cs typeface="Arial" panose="020B0604020202020204" pitchFamily="34" charset="0"/>
              </a:rPr>
              <a:t>Ngô Lê Hoàng</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lớp em là Chủ tịch Hội đồng tự quản. Bạn điều hành mọi hoạt động của lớp em.</a:t>
            </a:r>
          </a:p>
          <a:p>
            <a:pPr lvl="0" algn="just">
              <a:buFont typeface="Arial" panose="020B0604020202020204"/>
              <a:buChar char="•"/>
            </a:pPr>
            <a:r>
              <a:rPr lang="vi-VN" sz="3600" b="1" dirty="0">
                <a:solidFill>
                  <a:srgbClr val="0000FF"/>
                </a:solidFill>
                <a:latin typeface="Arial" panose="020B0604020202020204" pitchFamily="34" charset="0"/>
                <a:cs typeface="Arial" panose="020B0604020202020204" pitchFamily="34" charset="0"/>
              </a:rPr>
              <a:t> Bạn </a:t>
            </a:r>
            <a:r>
              <a:rPr lang="en-US" sz="3600" b="1" dirty="0" err="1">
                <a:solidFill>
                  <a:srgbClr val="0000FF"/>
                </a:solidFill>
                <a:latin typeface="Arial" panose="020B0604020202020204" pitchFamily="34" charset="0"/>
                <a:cs typeface="Arial" panose="020B0604020202020204" pitchFamily="34" charset="0"/>
              </a:rPr>
              <a:t>Ngân</a:t>
            </a:r>
            <a:r>
              <a:rPr lang="en-US" sz="3600" b="1" dirty="0">
                <a:solidFill>
                  <a:srgbClr val="0000FF"/>
                </a:solidFill>
                <a:latin typeface="Arial" panose="020B0604020202020204" pitchFamily="34" charset="0"/>
                <a:cs typeface="Arial" panose="020B0604020202020204" pitchFamily="34" charset="0"/>
              </a:rPr>
              <a:t> Hà </a:t>
            </a:r>
            <a:r>
              <a:rPr lang="vi-VN" sz="3600" b="1" dirty="0">
                <a:solidFill>
                  <a:srgbClr val="0000FF"/>
                </a:solidFill>
                <a:latin typeface="Arial" panose="020B0604020202020204" pitchFamily="34" charset="0"/>
                <a:cs typeface="Arial" panose="020B0604020202020204" pitchFamily="34" charset="0"/>
              </a:rPr>
              <a:t>lớp em là một thành viên trong đội văn nghệ của trường. Bạn hát rất hay và múa rất dẻo.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p:cNvSpPr>
            <a:spLocks noChangeArrowheads="1" noChangeShapeType="1" noTextEdit="1"/>
          </p:cNvSpPr>
          <p:nvPr/>
        </p:nvSpPr>
        <p:spPr bwMode="auto">
          <a:xfrm>
            <a:off x="1676400" y="1137060"/>
            <a:ext cx="5983288"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dirty="0">
                <a:ln w="9525">
                  <a:round/>
                </a:ln>
                <a:solidFill>
                  <a:srgbClr val="FF0000"/>
                </a:solidFill>
                <a:cs typeface="Arial" panose="020B0604020202020204"/>
              </a:rPr>
              <a:t>HOẠT ĐỘNG THỰC HÀNH</a:t>
            </a:r>
          </a:p>
        </p:txBody>
      </p:sp>
      <p:grpSp>
        <p:nvGrpSpPr>
          <p:cNvPr id="64516" name="Group 18"/>
          <p:cNvGrpSpPr/>
          <p:nvPr/>
        </p:nvGrpSpPr>
        <p:grpSpPr bwMode="auto">
          <a:xfrm rot="-1210856">
            <a:off x="2792413" y="2989263"/>
            <a:ext cx="4219575" cy="1620837"/>
            <a:chOff x="5225" y="9335"/>
            <a:chExt cx="2520" cy="1750"/>
          </a:xfrm>
        </p:grpSpPr>
        <p:sp>
          <p:nvSpPr>
            <p:cNvPr id="645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6451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645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sp>
          <p:nvSpPr>
            <p:cNvPr id="645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anose="020B0604020202020204" pitchFamily="34" charset="0"/>
                </a:rPr>
                <a:t>NÀM </a:t>
              </a:r>
            </a:p>
          </p:txBody>
        </p:sp>
        <p:sp>
          <p:nvSpPr>
            <p:cNvPr id="645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grpSp>
      <p:sp>
        <p:nvSpPr>
          <p:cNvPr id="14"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
        <p:nvSpPr>
          <p:cNvPr id="15" name="Rectangle 36"/>
          <p:cNvSpPr>
            <a:spLocks noChangeArrowheads="1"/>
          </p:cNvSpPr>
          <p:nvPr/>
        </p:nvSpPr>
        <p:spPr bwMode="auto">
          <a:xfrm>
            <a:off x="152400" y="15240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pic>
        <p:nvPicPr>
          <p:cNvPr id="16" name="Picture 5" descr="blumen-pflanzen042"/>
          <p:cNvPicPr>
            <a:picLocks noChangeAspect="1" noChangeArrowheads="1" noCrop="1"/>
          </p:cNvPicPr>
          <p:nvPr/>
        </p:nvPicPr>
        <p:blipFill>
          <a:blip r:embed="rId8"/>
          <a:srcRect/>
          <a:stretch>
            <a:fillRect/>
          </a:stretch>
        </p:blipFill>
        <p:spPr bwMode="auto">
          <a:xfrm>
            <a:off x="4133841" y="4041659"/>
            <a:ext cx="218227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52400" y="228600"/>
            <a:ext cx="8915400" cy="3276600"/>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b="1" kern="10" dirty="0">
                <a:ln w="9525">
                  <a:round/>
                </a:ln>
                <a:solidFill>
                  <a:srgbClr val="000080"/>
                </a:solidFill>
                <a:latin typeface="Times New Roman" panose="02020603050405020304"/>
                <a:cs typeface="Times New Roman" panose="02020603050405020304"/>
              </a:rPr>
              <a:t>TRÒ CHƠI: </a:t>
            </a:r>
          </a:p>
          <a:p>
            <a:pPr algn="ctr" eaLnBrk="0" fontAlgn="base" hangingPunct="0">
              <a:spcBef>
                <a:spcPct val="0"/>
              </a:spcBef>
              <a:spcAft>
                <a:spcPct val="0"/>
              </a:spcAft>
            </a:pPr>
            <a:r>
              <a:rPr lang="vi-VN" sz="3600" b="1" kern="10" dirty="0">
                <a:ln w="9525">
                  <a:round/>
                </a:ln>
                <a:solidFill>
                  <a:srgbClr val="000080"/>
                </a:solidFill>
                <a:latin typeface="Times New Roman" panose="02020603050405020304"/>
                <a:cs typeface="Times New Roman" panose="02020603050405020304"/>
              </a:rPr>
              <a:t>ĐỒNG Ý HAY KHÔNG ĐỒNG Ý?</a:t>
            </a:r>
            <a:endParaRPr lang="en-US" sz="3600" b="1" kern="10" dirty="0">
              <a:ln w="9525">
                <a:round/>
              </a:ln>
              <a:solidFill>
                <a:srgbClr val="000080"/>
              </a:solidFill>
              <a:latin typeface="Times New Roman" panose="02020603050405020304"/>
              <a:cs typeface="Times New Roman" panose="02020603050405020304"/>
            </a:endParaRPr>
          </a:p>
        </p:txBody>
      </p:sp>
      <p:pic>
        <p:nvPicPr>
          <p:cNvPr id="5122" name="Picture 2" descr="cách nói đồng ý trong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37" y="4114800"/>
            <a:ext cx="3200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4105422"/>
            <a:ext cx="3111305" cy="244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267200"/>
            <a:ext cx="12192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26523"/>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hát động cuộc thi “Thế hệ bình đẳng: Sáng tác truyện cổ tích thời hiện đ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622" y="228601"/>
            <a:ext cx="1732158" cy="1502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
        <p:nvSpPr>
          <p:cNvPr id="3" name="Rectangle 2"/>
          <p:cNvSpPr/>
          <p:nvPr/>
        </p:nvSpPr>
        <p:spPr>
          <a:xfrm>
            <a:off x="0" y="74567"/>
            <a:ext cx="9144000" cy="6801862"/>
          </a:xfrm>
          <a:prstGeom prst="rect">
            <a:avLst/>
          </a:prstGeom>
        </p:spPr>
        <p:txBody>
          <a:bodyPr wrap="square">
            <a:spAutoFit/>
          </a:bodyPr>
          <a:lstStyle/>
          <a:p>
            <a:pPr algn="just"/>
            <a:r>
              <a:rPr lang="vi-VN" sz="2800" b="1" i="0" dirty="0">
                <a:solidFill>
                  <a:srgbClr val="FF0000"/>
                </a:solidFill>
                <a:effectLst/>
                <a:latin typeface="+mj-lt"/>
              </a:rPr>
              <a:t>1. Chơi trò chơi "Đồng ý hay không đồng ý?"</a:t>
            </a:r>
          </a:p>
          <a:p>
            <a:pPr algn="just"/>
            <a:r>
              <a:rPr lang="vi-VN" sz="2400" b="1" i="0" dirty="0">
                <a:solidFill>
                  <a:srgbClr val="7030A0"/>
                </a:solidFill>
                <a:effectLst/>
                <a:latin typeface="+mj-lt"/>
              </a:rPr>
              <a:t>a. Mỗi bạn dùng 2 thẻ “Đồng ý” hay “Không đồng ý”.</a:t>
            </a:r>
          </a:p>
          <a:p>
            <a:pPr algn="just"/>
            <a:r>
              <a:rPr lang="vi-VN" sz="2400" b="1" i="0" dirty="0">
                <a:solidFill>
                  <a:srgbClr val="7030A0"/>
                </a:solidFill>
                <a:effectLst/>
                <a:latin typeface="+mj-lt"/>
              </a:rPr>
              <a:t>b. Cử một bạn làm quản trò đọc to cho cả lớp nghe các câu dưới đây.</a:t>
            </a:r>
          </a:p>
          <a:p>
            <a:pPr algn="just"/>
            <a:r>
              <a:rPr lang="vi-VN" sz="2400" b="1" i="0" dirty="0">
                <a:solidFill>
                  <a:srgbClr val="FF0000"/>
                </a:solidFill>
                <a:effectLst/>
                <a:latin typeface="+mj-lt"/>
              </a:rPr>
              <a:t>A. Con gái hơi một tí là khóc.</a:t>
            </a:r>
          </a:p>
          <a:p>
            <a:pPr algn="just"/>
            <a:r>
              <a:rPr lang="vi-VN" sz="2400" b="1" i="0" dirty="0">
                <a:solidFill>
                  <a:srgbClr val="FF0000"/>
                </a:solidFill>
                <a:effectLst/>
                <a:latin typeface="+mj-lt"/>
              </a:rPr>
              <a:t>B. Con gái sinh ra để nấu cơm, rửa bát.</a:t>
            </a:r>
          </a:p>
          <a:p>
            <a:pPr algn="just"/>
            <a:r>
              <a:rPr lang="vi-VN" sz="2400" b="1" i="0" dirty="0">
                <a:solidFill>
                  <a:srgbClr val="FF0000"/>
                </a:solidFill>
                <a:effectLst/>
                <a:latin typeface="+mj-lt"/>
              </a:rPr>
              <a:t>C. Con trai là những người mạnh mẽ.</a:t>
            </a:r>
          </a:p>
          <a:p>
            <a:pPr algn="just"/>
            <a:r>
              <a:rPr lang="vi-VN" sz="2400" b="1" i="0" dirty="0">
                <a:solidFill>
                  <a:srgbClr val="FF0000"/>
                </a:solidFill>
                <a:effectLst/>
                <a:latin typeface="+mj-lt"/>
              </a:rPr>
              <a:t>D. Những người phụ nữ chỉ biết ở nhà trông con.</a:t>
            </a:r>
          </a:p>
          <a:p>
            <a:pPr algn="just"/>
            <a:r>
              <a:rPr lang="vi-VN" sz="2400" b="1" i="0" dirty="0">
                <a:solidFill>
                  <a:srgbClr val="FF0000"/>
                </a:solidFill>
                <a:effectLst/>
                <a:latin typeface="+mj-lt"/>
              </a:rPr>
              <a:t>E. Đàn ông là trụ cột của gia đình.</a:t>
            </a:r>
          </a:p>
          <a:p>
            <a:pPr algn="just"/>
            <a:r>
              <a:rPr lang="vi-VN" sz="2400" b="1" i="0" dirty="0">
                <a:solidFill>
                  <a:srgbClr val="FF0000"/>
                </a:solidFill>
                <a:effectLst/>
                <a:latin typeface="+mj-lt"/>
              </a:rPr>
              <a:t>G. Con trai có thể làm được các công việc đòi hỏi sự khéo léo.</a:t>
            </a:r>
          </a:p>
          <a:p>
            <a:pPr algn="just"/>
            <a:r>
              <a:rPr lang="vi-VN" sz="2400" b="1" i="0" dirty="0">
                <a:solidFill>
                  <a:srgbClr val="7030A0"/>
                </a:solidFill>
                <a:effectLst/>
                <a:latin typeface="+mj-lt"/>
              </a:rPr>
              <a:t>c. Sau mỗi câu trên, quản trò dừng lại cho các bạn bày tỏ ý kiến của mình bằng cách giơ thẻ.</a:t>
            </a:r>
          </a:p>
          <a:p>
            <a:pPr algn="just"/>
            <a:r>
              <a:rPr lang="vi-VN" sz="2400" b="1" i="0" dirty="0">
                <a:solidFill>
                  <a:srgbClr val="7030A0"/>
                </a:solidFill>
                <a:effectLst/>
                <a:latin typeface="+mj-lt"/>
              </a:rPr>
              <a:t>d. Thảo luận sau khi chơi: </a:t>
            </a:r>
            <a:r>
              <a:rPr lang="vi-VN" sz="2400" b="1" i="0" dirty="0">
                <a:solidFill>
                  <a:srgbClr val="FF0000"/>
                </a:solidFill>
                <a:effectLst/>
                <a:latin typeface="+mj-lt"/>
              </a:rPr>
              <a:t>Qua trò chơi chúng ta rút ra được điều gì?</a:t>
            </a:r>
          </a:p>
          <a:p>
            <a:pPr algn="just"/>
            <a:r>
              <a:rPr lang="vi-VN" sz="2400" b="1" dirty="0">
                <a:solidFill>
                  <a:srgbClr val="7030A0"/>
                </a:solidFill>
                <a:latin typeface="+mj-lt"/>
              </a:rPr>
              <a:t>e. Hãy viết câu dưới đây vào vở: </a:t>
            </a:r>
            <a:r>
              <a:rPr lang="vi-VN" sz="2400" b="1" i="1" dirty="0">
                <a:solidFill>
                  <a:srgbClr val="FF0000"/>
                </a:solidFill>
                <a:latin typeface="+mj-lt"/>
              </a:rPr>
              <a:t>« Dù là con gái hay con trai, chúng ta đều bình đẳng, có quyền như nhau và chúng ta có thể làm những việc giống nhau».</a:t>
            </a:r>
            <a:endParaRPr lang="vi-VN" sz="2400" b="1" i="1" dirty="0">
              <a:solidFill>
                <a:srgbClr val="FF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848578" cy="5092358"/>
        </p:xfrm>
        <a:graphic>
          <a:graphicData uri="http://schemas.openxmlformats.org/drawingml/2006/table">
            <a:tbl>
              <a:tblPr/>
              <a:tblGrid>
                <a:gridCol w="5899052">
                  <a:extLst>
                    <a:ext uri="{9D8B030D-6E8A-4147-A177-3AD203B41FA5}">
                      <a16:colId xmlns:a16="http://schemas.microsoft.com/office/drawing/2014/main" val="20000"/>
                    </a:ext>
                  </a:extLst>
                </a:gridCol>
                <a:gridCol w="1241906">
                  <a:extLst>
                    <a:ext uri="{9D8B030D-6E8A-4147-A177-3AD203B41FA5}">
                      <a16:colId xmlns:a16="http://schemas.microsoft.com/office/drawing/2014/main" val="20001"/>
                    </a:ext>
                  </a:extLst>
                </a:gridCol>
                <a:gridCol w="1707620">
                  <a:extLst>
                    <a:ext uri="{9D8B030D-6E8A-4147-A177-3AD203B41FA5}">
                      <a16:colId xmlns:a16="http://schemas.microsoft.com/office/drawing/2014/main" val="20002"/>
                    </a:ext>
                  </a:extLst>
                </a:gridCol>
              </a:tblGrid>
              <a:tr h="350740">
                <a:tc>
                  <a:txBody>
                    <a:bodyPr/>
                    <a:lstStyle/>
                    <a:p>
                      <a:pPr algn="ctr" fontAlgn="t"/>
                      <a:r>
                        <a:rPr lang="en-US" sz="2800" b="1" dirty="0">
                          <a:solidFill>
                            <a:srgbClr val="FF0000"/>
                          </a:solidFill>
                          <a:effectLst/>
                        </a:rPr>
                        <a:t>Ý </a:t>
                      </a:r>
                      <a:r>
                        <a:rPr lang="en-US" sz="2800" b="1" dirty="0" err="1">
                          <a:solidFill>
                            <a:srgbClr val="FF0000"/>
                          </a:solidFill>
                          <a:effectLst/>
                        </a:rPr>
                        <a:t>kiến</a:t>
                      </a:r>
                      <a:endParaRPr lang="en-US" sz="2800" b="1" dirty="0">
                        <a:solidFill>
                          <a:srgbClr val="FF0000"/>
                        </a:solidFill>
                        <a:effectLst/>
                      </a:endParaRP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800" b="1" dirty="0" err="1">
                          <a:solidFill>
                            <a:srgbClr val="FF0000"/>
                          </a:solidFill>
                          <a:effectLst/>
                        </a:rPr>
                        <a:t>Đồng</a:t>
                      </a:r>
                      <a:r>
                        <a:rPr lang="en-US" sz="2800" b="1" dirty="0">
                          <a:solidFill>
                            <a:srgbClr val="FF0000"/>
                          </a:solidFill>
                          <a:effectLst/>
                        </a:rPr>
                        <a:t> ý</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vi-VN" sz="2800" b="1" dirty="0">
                          <a:solidFill>
                            <a:srgbClr val="FF0000"/>
                          </a:solidFill>
                          <a:effectLst/>
                        </a:rPr>
                        <a:t>Không đồng ý</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3795">
                <a:tc>
                  <a:txBody>
                    <a:bodyPr/>
                    <a:lstStyle/>
                    <a:p>
                      <a:pPr algn="just" fontAlgn="t"/>
                      <a:r>
                        <a:rPr lang="vi-VN" sz="2400" b="1" dirty="0">
                          <a:solidFill>
                            <a:srgbClr val="7030A0"/>
                          </a:solidFill>
                          <a:effectLst/>
                        </a:rPr>
                        <a:t>A. Con gái hơi một tí là khóc.</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7030A0"/>
                          </a:solidFill>
                          <a:effectLst/>
                        </a:rPr>
                        <a:t> </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613795">
                <a:tc>
                  <a:txBody>
                    <a:bodyPr/>
                    <a:lstStyle/>
                    <a:p>
                      <a:pPr algn="just" fontAlgn="t"/>
                      <a:r>
                        <a:rPr lang="vi-VN" sz="2400" b="1" dirty="0">
                          <a:solidFill>
                            <a:srgbClr val="7030A0"/>
                          </a:solidFill>
                          <a:effectLst/>
                        </a:rPr>
                        <a:t>B. Con gái sinh ra để nấu cơm, rửa bát.</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7030A0"/>
                          </a:solidFill>
                          <a:effectLst/>
                        </a:rPr>
                        <a:t> </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13795">
                <a:tc>
                  <a:txBody>
                    <a:bodyPr/>
                    <a:lstStyle/>
                    <a:p>
                      <a:pPr algn="just" fontAlgn="t"/>
                      <a:r>
                        <a:rPr lang="vi-VN" sz="2400" b="1" dirty="0">
                          <a:solidFill>
                            <a:srgbClr val="7030A0"/>
                          </a:solidFill>
                          <a:effectLst/>
                        </a:rPr>
                        <a:t>C. Con trai là những người mạnh mẽ.</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 </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13795">
                <a:tc>
                  <a:txBody>
                    <a:bodyPr/>
                    <a:lstStyle/>
                    <a:p>
                      <a:pPr algn="just" fontAlgn="t"/>
                      <a:r>
                        <a:rPr lang="vi-VN" sz="2400" b="1" dirty="0">
                          <a:solidFill>
                            <a:srgbClr val="7030A0"/>
                          </a:solidFill>
                          <a:effectLst/>
                        </a:rPr>
                        <a:t>D. Những người phụ nữ chỉ biết ở nhà trông con.</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 </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13795">
                <a:tc>
                  <a:txBody>
                    <a:bodyPr/>
                    <a:lstStyle/>
                    <a:p>
                      <a:pPr algn="just" fontAlgn="t"/>
                      <a:r>
                        <a:rPr lang="vi-VN" sz="2400" b="1" dirty="0">
                          <a:solidFill>
                            <a:srgbClr val="7030A0"/>
                          </a:solidFill>
                          <a:effectLst/>
                        </a:rPr>
                        <a:t>E. Đàn ông là trụ cột của gia đình.</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 </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76850">
                <a:tc>
                  <a:txBody>
                    <a:bodyPr/>
                    <a:lstStyle/>
                    <a:p>
                      <a:pPr algn="just" fontAlgn="t"/>
                      <a:r>
                        <a:rPr lang="vi-VN" sz="2400" b="1">
                          <a:solidFill>
                            <a:srgbClr val="7030A0"/>
                          </a:solidFill>
                          <a:effectLst/>
                        </a:rPr>
                        <a:t>G. Con trai có thể làm được các công việc đòi hỏi sự khéo léo.</a:t>
                      </a:r>
                    </a:p>
                  </a:txBody>
                  <a:tcPr marL="87685" marR="87685" marT="43842" marB="43842">
                    <a:lnL w="9525" cap="flat" cmpd="sng" algn="ctr">
                      <a:solidFill>
                        <a:srgbClr val="DEE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x</a:t>
                      </a:r>
                    </a:p>
                  </a:txBody>
                  <a:tcPr marL="87685" marR="87685" marT="43842" marB="43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tc>
                  <a:txBody>
                    <a:bodyPr/>
                    <a:lstStyle/>
                    <a:p>
                      <a:pPr algn="ctr" fontAlgn="t"/>
                      <a:r>
                        <a:rPr lang="en-US" sz="2400" b="1" dirty="0">
                          <a:solidFill>
                            <a:srgbClr val="0000FF"/>
                          </a:solidFill>
                          <a:effectLst/>
                        </a:rPr>
                        <a:t> </a:t>
                      </a:r>
                    </a:p>
                  </a:txBody>
                  <a:tcPr marL="87685" marR="87685" marT="43842" marB="43842">
                    <a:lnL w="12700" cap="flat" cmpd="sng" algn="ctr">
                      <a:solidFill>
                        <a:schemeClr val="tx1"/>
                      </a:solidFill>
                      <a:prstDash val="solid"/>
                      <a:round/>
                      <a:headEnd type="none" w="med" len="med"/>
                      <a:tailEnd type="none" w="med" len="med"/>
                    </a:lnL>
                    <a:lnR w="9525" cap="flat" cmpd="sng" algn="ctr">
                      <a:solidFill>
                        <a:srgbClr val="DEE2E6"/>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9378" y="5473005"/>
            <a:ext cx="8991600" cy="1384995"/>
          </a:xfrm>
          <a:prstGeom prst="rect">
            <a:avLst/>
          </a:prstGeom>
          <a:solidFill>
            <a:srgbClr val="0000FF"/>
          </a:solidFill>
          <a:ln>
            <a:noFill/>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0000"/>
                </a:solidFill>
                <a:effectLst/>
                <a:latin typeface="-apple-system"/>
                <a:cs typeface="Arial" panose="020B0604020202020204" pitchFamily="34" charset="0"/>
              </a:rPr>
              <a:t>=&gt;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Dù</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là</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con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gái</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hay con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trai</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chúng</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ta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đều</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bình</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đẳng</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có</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quyền</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như</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nhau</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và</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chúng</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ta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có</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thể</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làm</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những</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việc</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giống</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8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nhau</a:t>
            </a:r>
            <a:r>
              <a:rPr kumimoji="0" lang="en-US" sz="28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HUNG20"/>
          <p:cNvPicPr>
            <a:picLocks noGrp="1" noChangeAspect="1" noChangeArrowheads="1"/>
          </p:cNvPicPr>
          <p:nvPr>
            <p:ph/>
          </p:nvPr>
        </p:nvPicPr>
        <p:blipFill>
          <a:blip r:embed="rId10">
            <a:extLst>
              <a:ext uri="{28A0092B-C50C-407E-A947-70E740481C1C}">
                <a14:useLocalDpi xmlns:a14="http://schemas.microsoft.com/office/drawing/2010/main" val="0"/>
              </a:ext>
            </a:extLst>
          </a:blip>
          <a:srcRect/>
          <a:stretch>
            <a:fillRect/>
          </a:stretch>
        </p:blipFill>
        <p:spPr>
          <a:xfrm>
            <a:off x="0" y="34925"/>
            <a:ext cx="9067800" cy="6858000"/>
          </a:xfrm>
        </p:spPr>
      </p:pic>
      <p:sp>
        <p:nvSpPr>
          <p:cNvPr id="28675"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103B341-00DE-456B-A52B-44697ED8825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33811" name="Nhung bong hoa nhung bai ca.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Nhung bong hoa nhung bai ca.mp3">
            <a:hlinkClick r:id="" action="ppaction://media"/>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12">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hay hat len.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1">
            <a:extLst>
              <a:ext uri="{28A0092B-C50C-407E-A947-70E740481C1C}">
                <a14:useLocalDpi xmlns:a14="http://schemas.microsoft.com/office/drawing/2010/main" val="0"/>
              </a:ext>
            </a:extLst>
          </a:blip>
          <a:srcRect/>
          <a:stretch>
            <a:fillRect/>
          </a:stretch>
        </p:blipFill>
        <p:spPr bwMode="auto">
          <a:xfrm>
            <a:off x="4267200" y="4800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flower6"/>
          <p:cNvPicPr>
            <a:picLocks noChangeAspect="1" noChangeArrowheads="1" noCrop="1"/>
          </p:cNvPicPr>
          <p:nvPr/>
        </p:nvPicPr>
        <p:blipFill>
          <a:blip r:embed="rId13"/>
          <a:srcRect/>
          <a:stretch>
            <a:fillRect/>
          </a:stretch>
        </p:blipFill>
        <p:spPr bwMode="auto">
          <a:xfrm rot="17155721">
            <a:off x="2795588" y="4352925"/>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descr="flower4"/>
          <p:cNvPicPr>
            <a:picLocks noChangeAspect="1" noChangeArrowheads="1" noCrop="1"/>
          </p:cNvPicPr>
          <p:nvPr/>
        </p:nvPicPr>
        <p:blipFill>
          <a:blip r:embed="rId14"/>
          <a:srcRect/>
          <a:stretch>
            <a:fillRect/>
          </a:stretch>
        </p:blipFill>
        <p:spPr bwMode="auto">
          <a:xfrm rot="1644742">
            <a:off x="4273550" y="2374904"/>
            <a:ext cx="20256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6" descr="flower6"/>
          <p:cNvPicPr>
            <a:picLocks noChangeAspect="1" noChangeArrowheads="1" noCrop="1"/>
          </p:cNvPicPr>
          <p:nvPr/>
        </p:nvPicPr>
        <p:blipFill>
          <a:blip r:embed="rId13"/>
          <a:srcRect/>
          <a:stretch>
            <a:fillRect/>
          </a:stretch>
        </p:blipFill>
        <p:spPr bwMode="auto">
          <a:xfrm rot="2465970">
            <a:off x="5091113" y="30099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7" descr="flower4"/>
          <p:cNvPicPr>
            <a:picLocks noChangeAspect="1" noChangeArrowheads="1" noCrop="1"/>
          </p:cNvPicPr>
          <p:nvPr/>
        </p:nvPicPr>
        <p:blipFill>
          <a:blip r:embed="rId14"/>
          <a:srcRect/>
          <a:stretch>
            <a:fillRect/>
          </a:stretch>
        </p:blipFill>
        <p:spPr bwMode="auto">
          <a:xfrm rot="19955258">
            <a:off x="3148017" y="2827342"/>
            <a:ext cx="1290637"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8" descr="flower6"/>
          <p:cNvPicPr>
            <a:picLocks noChangeAspect="1" noChangeArrowheads="1" noCrop="1"/>
          </p:cNvPicPr>
          <p:nvPr/>
        </p:nvPicPr>
        <p:blipFill>
          <a:blip r:embed="rId13"/>
          <a:srcRect/>
          <a:stretch>
            <a:fillRect/>
          </a:stretch>
        </p:blipFill>
        <p:spPr bwMode="auto">
          <a:xfrm>
            <a:off x="4038600" y="18542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0" descr="flower5"/>
          <p:cNvPicPr>
            <a:picLocks noChangeAspect="1" noChangeArrowheads="1" noCrop="1"/>
          </p:cNvPicPr>
          <p:nvPr/>
        </p:nvPicPr>
        <p:blipFill>
          <a:blip r:embed="rId15"/>
          <a:srcRect/>
          <a:stretch>
            <a:fillRect/>
          </a:stretch>
        </p:blipFill>
        <p:spPr bwMode="auto">
          <a:xfrm rot="230698">
            <a:off x="2667000" y="3073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flower5"/>
          <p:cNvPicPr>
            <a:picLocks noChangeAspect="1" noChangeArrowheads="1" noCrop="1"/>
          </p:cNvPicPr>
          <p:nvPr/>
        </p:nvPicPr>
        <p:blipFill>
          <a:blip r:embed="rId15"/>
          <a:srcRect/>
          <a:stretch>
            <a:fillRect/>
          </a:stretch>
        </p:blipFill>
        <p:spPr bwMode="auto">
          <a:xfrm rot="2664532">
            <a:off x="3429000" y="40386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flower5"/>
          <p:cNvPicPr>
            <a:picLocks noChangeAspect="1" noChangeArrowheads="1" noCrop="1"/>
          </p:cNvPicPr>
          <p:nvPr/>
        </p:nvPicPr>
        <p:blipFill>
          <a:blip r:embed="rId15"/>
          <a:srcRect/>
          <a:stretch>
            <a:fillRect/>
          </a:stretch>
        </p:blipFill>
        <p:spPr bwMode="auto">
          <a:xfrm rot="18995809">
            <a:off x="1981200" y="3581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6" descr="Notes-02-june"/>
          <p:cNvPicPr>
            <a:picLocks noChangeAspect="1" noChangeArrowheads="1" noCrop="1"/>
          </p:cNvPicPr>
          <p:nvPr/>
        </p:nvPicPr>
        <p:blipFill>
          <a:blip r:embed="rId16"/>
          <a:srcRect/>
          <a:stretch>
            <a:fillRect/>
          </a:stretch>
        </p:blipFill>
        <p:spPr bwMode="auto">
          <a:xfrm>
            <a:off x="304804" y="17526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7" descr="Notes-02-june"/>
          <p:cNvPicPr>
            <a:picLocks noChangeAspect="1" noChangeArrowheads="1" noCrop="1"/>
          </p:cNvPicPr>
          <p:nvPr/>
        </p:nvPicPr>
        <p:blipFill>
          <a:blip r:embed="rId16"/>
          <a:srcRect/>
          <a:stretch>
            <a:fillRect/>
          </a:stretch>
        </p:blipFill>
        <p:spPr bwMode="auto">
          <a:xfrm>
            <a:off x="7620004" y="16002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18"/>
          <p:cNvSpPr>
            <a:spLocks noChangeArrowheads="1"/>
          </p:cNvSpPr>
          <p:nvPr/>
        </p:nvSpPr>
        <p:spPr bwMode="auto">
          <a:xfrm>
            <a:off x="381000" y="0"/>
            <a:ext cx="8382000" cy="6858000"/>
          </a:xfrm>
          <a:prstGeom prst="rect">
            <a:avLst/>
          </a:prstGeom>
          <a:noFill/>
          <a:ln w="9525">
            <a:noFill/>
            <a:miter lim="800000"/>
          </a:ln>
          <a:effectLst/>
        </p:spPr>
        <p:txBody>
          <a:bodyPr/>
          <a:lstStyle/>
          <a:p>
            <a:pPr marL="342900" marR="0" lvl="0" indent="-342900" algn="ctr" defTabSz="914400" rtl="0" eaLnBrk="1" fontAlgn="base" latinLnBrk="0" hangingPunct="1">
              <a:lnSpc>
                <a:spcPct val="90000"/>
              </a:lnSpc>
              <a:spcBef>
                <a:spcPct val="20000"/>
              </a:spcBef>
              <a:spcAft>
                <a:spcPct val="40000"/>
              </a:spcAft>
              <a:buClr>
                <a:srgbClr val="0000FF"/>
              </a:buClr>
              <a:buSzPct val="120000"/>
              <a:buFontTx/>
              <a:buNone/>
              <a:defRPr/>
            </a:pPr>
            <a:endParaRPr kumimoji="0" lang="vi-VN" sz="2800" b="1" i="1" u="none" strike="noStrike" kern="1200" cap="none" spc="0" normalizeH="0" baseline="0" noProof="0" dirty="0">
              <a:ln>
                <a:noFill/>
              </a:ln>
              <a:solidFill>
                <a:srgbClr val="FF3300"/>
              </a:solidFill>
              <a:effectLst>
                <a:outerShdw blurRad="38100" dist="38100" dir="2700000" algn="tl">
                  <a:srgbClr val="000000"/>
                </a:outerShdw>
              </a:effectLst>
              <a:uLnTx/>
              <a:uFillTx/>
              <a:latin typeface="Times" pitchFamily="18" charset="0"/>
              <a:ea typeface="+mn-ea"/>
              <a:cs typeface="+mn-cs"/>
            </a:endParaRPr>
          </a:p>
        </p:txBody>
      </p:sp>
      <p:pic>
        <p:nvPicPr>
          <p:cNvPr id="28690" name="Picture 21" descr="Hinh_dong_Phao_hoa"/>
          <p:cNvPicPr>
            <a:picLocks noChangeAspect="1" noChangeArrowheads="1" noCrop="1"/>
          </p:cNvPicPr>
          <p:nvPr/>
        </p:nvPicPr>
        <p:blipFill>
          <a:blip r:embed="rId17"/>
          <a:srcRect/>
          <a:stretch>
            <a:fillRect/>
          </a:stretch>
        </p:blipFill>
        <p:spPr bwMode="auto">
          <a:xfrm>
            <a:off x="1766888" y="1096963"/>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2" descr="Hinh_dong_Phao_hoa"/>
          <p:cNvPicPr>
            <a:picLocks noChangeAspect="1" noChangeArrowheads="1" noCrop="1"/>
          </p:cNvPicPr>
          <p:nvPr/>
        </p:nvPicPr>
        <p:blipFill>
          <a:blip r:embed="rId17"/>
          <a:srcRect/>
          <a:stretch>
            <a:fillRect/>
          </a:stretch>
        </p:blipFill>
        <p:spPr bwMode="auto">
          <a:xfrm>
            <a:off x="6248400" y="990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3" descr="Hinh_dong_Phao_hoa"/>
          <p:cNvPicPr>
            <a:picLocks noChangeAspect="1" noChangeArrowheads="1" noCrop="1"/>
          </p:cNvPicPr>
          <p:nvPr/>
        </p:nvPicPr>
        <p:blipFill>
          <a:blip r:embed="rId17"/>
          <a:srcRect/>
          <a:stretch>
            <a:fillRect/>
          </a:stretch>
        </p:blipFill>
        <p:spPr bwMode="auto">
          <a:xfrm>
            <a:off x="1600200" y="42672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5" descr="Hinh_dong_Phao_hoa"/>
          <p:cNvPicPr>
            <a:picLocks noChangeAspect="1" noChangeArrowheads="1" noCrop="1"/>
          </p:cNvPicPr>
          <p:nvPr/>
        </p:nvPicPr>
        <p:blipFill>
          <a:blip r:embed="rId17"/>
          <a:srcRect/>
          <a:stretch>
            <a:fillRect/>
          </a:stretch>
        </p:blipFill>
        <p:spPr bwMode="auto">
          <a:xfrm>
            <a:off x="4267200" y="2133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Box 22"/>
          <p:cNvSpPr txBox="1">
            <a:spLocks noChangeArrowheads="1"/>
          </p:cNvSpPr>
          <p:nvPr/>
        </p:nvSpPr>
        <p:spPr bwMode="auto">
          <a:xfrm>
            <a:off x="1682758" y="720729"/>
            <a:ext cx="672781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CHÀO MỪNG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EM ĐẾN VỚI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LỚP</a:t>
            </a: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lang="en-US" altLang="en-US" sz="4800" b="1" dirty="0">
                <a:solidFill>
                  <a:srgbClr val="0000FF"/>
                </a:solidFill>
                <a:latin typeface="Arial" panose="020B0604020202020204" pitchFamily="34" charset="0"/>
                <a:cs typeface="Arial" panose="020B0604020202020204" pitchFamily="34" charset="0"/>
              </a:rPr>
              <a:t>5/2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TRƯỜNG TIỂU HỌC MÀ COOIH</a:t>
            </a:r>
            <a:endPar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pic>
        <p:nvPicPr>
          <p:cNvPr id="27" name="j0214098.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j0214098.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Rectangle 4"/>
          <p:cNvSpPr>
            <a:spLocks noChangeArrowheads="1"/>
          </p:cNvSpPr>
          <p:nvPr/>
        </p:nvSpPr>
        <p:spPr bwMode="auto">
          <a:xfrm>
            <a:off x="0" y="41279"/>
            <a:ext cx="9067800" cy="6816725"/>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8698" name="Picture 17" descr="rose19"/>
          <p:cNvPicPr>
            <a:picLocks noChangeAspect="1" noChangeArrowheads="1" noCrop="1"/>
          </p:cNvPicPr>
          <p:nvPr/>
        </p:nvPicPr>
        <p:blipFill>
          <a:blip r:embed="rId14"/>
          <a:srcRect/>
          <a:stretch>
            <a:fillRect/>
          </a:stretch>
        </p:blipFill>
        <p:spPr bwMode="auto">
          <a:xfrm rot="2373256">
            <a:off x="5010150" y="3767138"/>
            <a:ext cx="136525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Content Placeholder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3794" y="502505"/>
            <a:ext cx="21748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2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834275">
            <a:off x="1087442" y="4840292"/>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Content Placeholder 3"/>
          <p:cNvPicPr>
            <a:picLocks noChangeAspect="1" noChangeArrowheads="1"/>
          </p:cNvPicPr>
          <p:nvPr/>
        </p:nvPicPr>
        <p:blipFill>
          <a:blip r:embed="rId21"/>
          <a:srcRect/>
          <a:stretch>
            <a:fillRect/>
          </a:stretch>
        </p:blipFill>
        <p:spPr bwMode="auto">
          <a:xfrm rot="5400000">
            <a:off x="6942138" y="4568825"/>
            <a:ext cx="3022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Content Placeholder 3"/>
          <p:cNvPicPr>
            <a:picLocks noChangeAspect="1" noChangeArrowheads="1"/>
          </p:cNvPicPr>
          <p:nvPr/>
        </p:nvPicPr>
        <p:blipFill>
          <a:blip r:embed="rId21"/>
          <a:srcRect/>
          <a:stretch>
            <a:fillRect/>
          </a:stretch>
        </p:blipFill>
        <p:spPr bwMode="auto">
          <a:xfrm rot="5400000">
            <a:off x="-776287" y="4730754"/>
            <a:ext cx="302418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0"/>
          <p:cNvSpPr>
            <a:spLocks noChangeArrowheads="1"/>
          </p:cNvSpPr>
          <p:nvPr/>
        </p:nvSpPr>
        <p:spPr bwMode="auto">
          <a:xfrm>
            <a:off x="6846888" y="4906963"/>
            <a:ext cx="850900" cy="762000"/>
          </a:xfrm>
          <a:prstGeom prst="star32">
            <a:avLst>
              <a:gd name="adj" fmla="val 11069"/>
            </a:avLst>
          </a:prstGeom>
          <a:solidFill>
            <a:srgbClr val="33CC33"/>
          </a:solidFill>
          <a:ln w="28575" algn="ctr">
            <a:solidFill>
              <a:srgbClr val="FF0000"/>
            </a:solidFill>
            <a:miter lim="800000"/>
          </a:ln>
        </p:spPr>
        <p:txBody>
          <a:bodyPr wrap="none" lIns="91431" tIns="45716" rIns="91431"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AutoShape 10"/>
          <p:cNvSpPr>
            <a:spLocks noChangeArrowheads="1"/>
          </p:cNvSpPr>
          <p:nvPr/>
        </p:nvSpPr>
        <p:spPr bwMode="auto">
          <a:xfrm>
            <a:off x="1109663" y="3429000"/>
            <a:ext cx="850900" cy="762000"/>
          </a:xfrm>
          <a:prstGeom prst="star32">
            <a:avLst>
              <a:gd name="adj" fmla="val 11069"/>
            </a:avLst>
          </a:prstGeom>
          <a:solidFill>
            <a:srgbClr val="33CC33"/>
          </a:solidFill>
          <a:ln w="28575" algn="ctr">
            <a:solidFill>
              <a:srgbClr val="FF0000"/>
            </a:solidFill>
            <a:miter lim="800000"/>
          </a:ln>
        </p:spPr>
        <p:txBody>
          <a:bodyPr wrap="none" lIns="91431" tIns="45716" rIns="91431"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5" fill="hold"/>
                                        <p:tgtEl>
                                          <p:spTgt spid="27"/>
                                        </p:tgtEl>
                                      </p:cBhvr>
                                    </p:cmd>
                                  </p:childTnLst>
                                </p:cTn>
                              </p:par>
                              <p:par>
                                <p:cTn id="7" presetID="8" presetClass="emph" presetSubtype="0" repeatCount="indefinite" fill="hold" grpId="1" nodeType="withEffect">
                                  <p:stCondLst>
                                    <p:cond delay="0"/>
                                  </p:stCondLst>
                                  <p:childTnLst>
                                    <p:animRot by="21600000">
                                      <p:cBhvr>
                                        <p:cTn id="8" dur="2000" fill="hold"/>
                                        <p:tgtEl>
                                          <p:spTgt spid="33"/>
                                        </p:tgtEl>
                                        <p:attrNameLst>
                                          <p:attrName>r</p:attrName>
                                        </p:attrNameLst>
                                      </p:cBhvr>
                                    </p:animRot>
                                  </p:childTnLst>
                                </p:cTn>
                              </p:par>
                              <p:par>
                                <p:cTn id="9" presetID="8" presetClass="emph" presetSubtype="0" fill="hold" grpId="2" nodeType="withEffect">
                                  <p:stCondLst>
                                    <p:cond delay="0"/>
                                  </p:stCondLst>
                                  <p:childTnLst>
                                    <p:animRot by="21600000">
                                      <p:cBhvr>
                                        <p:cTn id="10" dur="2000" fill="hold"/>
                                        <p:tgtEl>
                                          <p:spTgt spid="33"/>
                                        </p:tgtEl>
                                        <p:attrNameLst>
                                          <p:attrName>r</p:attrName>
                                        </p:attrNameLst>
                                      </p:cBhvr>
                                    </p:animRot>
                                  </p:childTnLst>
                                </p:cTn>
                              </p:par>
                              <p:par>
                                <p:cTn id="11" presetID="5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70" decel="100000"/>
                                        <p:tgtEl>
                                          <p:spTgt spid="33"/>
                                        </p:tgtEl>
                                      </p:cBhvr>
                                    </p:animEffect>
                                    <p:animScale>
                                      <p:cBhvr>
                                        <p:cTn id="14" dur="770" decel="100000"/>
                                        <p:tgtEl>
                                          <p:spTgt spid="33"/>
                                        </p:tgtEl>
                                      </p:cBhvr>
                                      <p:from x="10000" y="10000"/>
                                      <p:to x="200000" y="450000"/>
                                    </p:animScale>
                                    <p:animScale>
                                      <p:cBhvr>
                                        <p:cTn id="15" dur="1230" accel="100000" fill="hold">
                                          <p:stCondLst>
                                            <p:cond delay="770"/>
                                          </p:stCondLst>
                                        </p:cTn>
                                        <p:tgtEl>
                                          <p:spTgt spid="33"/>
                                        </p:tgtEl>
                                      </p:cBhvr>
                                      <p:from x="200000" y="450000"/>
                                      <p:to x="100000" y="100000"/>
                                    </p:animScale>
                                    <p:set>
                                      <p:cBhvr>
                                        <p:cTn id="16" dur="770" fill="hold"/>
                                        <p:tgtEl>
                                          <p:spTgt spid="33"/>
                                        </p:tgtEl>
                                        <p:attrNameLst>
                                          <p:attrName>ppt_x</p:attrName>
                                        </p:attrNameLst>
                                      </p:cBhvr>
                                      <p:to>
                                        <p:strVal val="(0.5)"/>
                                      </p:to>
                                    </p:set>
                                    <p:anim from="(0.5)" to="(#ppt_x)" calcmode="lin" valueType="num">
                                      <p:cBhvr>
                                        <p:cTn id="17" dur="1230" accel="100000" fill="hold">
                                          <p:stCondLst>
                                            <p:cond delay="770"/>
                                          </p:stCondLst>
                                        </p:cTn>
                                        <p:tgtEl>
                                          <p:spTgt spid="33"/>
                                        </p:tgtEl>
                                        <p:attrNameLst>
                                          <p:attrName>ppt_x</p:attrName>
                                        </p:attrNameLst>
                                      </p:cBhvr>
                                    </p:anim>
                                    <p:set>
                                      <p:cBhvr>
                                        <p:cTn id="18" dur="770" fill="hold"/>
                                        <p:tgtEl>
                                          <p:spTgt spid="33"/>
                                        </p:tgtEl>
                                        <p:attrNameLst>
                                          <p:attrName>ppt_y</p:attrName>
                                        </p:attrNameLst>
                                      </p:cBhvr>
                                      <p:to>
                                        <p:strVal val="(#ppt_y+0.4)"/>
                                      </p:to>
                                    </p:set>
                                    <p:anim from="(#ppt_y+0.4)" to="(#ppt_y)" calcmode="lin" valueType="num">
                                      <p:cBhvr>
                                        <p:cTn id="19" dur="1230" accel="100000" fill="hold">
                                          <p:stCondLst>
                                            <p:cond delay="770"/>
                                          </p:stCondLst>
                                        </p:cTn>
                                        <p:tgtEl>
                                          <p:spTgt spid="33"/>
                                        </p:tgtEl>
                                        <p:attrNameLst>
                                          <p:attrName>ppt_y</p:attrName>
                                        </p:attrNameLst>
                                      </p:cBhvr>
                                    </p:anim>
                                  </p:childTnLst>
                                </p:cTn>
                              </p:par>
                              <p:par>
                                <p:cTn id="20" presetID="8" presetClass="emph" presetSubtype="0" repeatCount="indefinite" fill="hold" grpId="1" nodeType="withEffect">
                                  <p:stCondLst>
                                    <p:cond delay="0"/>
                                  </p:stCondLst>
                                  <p:childTnLst>
                                    <p:animRot by="21600000">
                                      <p:cBhvr>
                                        <p:cTn id="21" dur="2000" fill="hold"/>
                                        <p:tgtEl>
                                          <p:spTgt spid="34"/>
                                        </p:tgtEl>
                                        <p:attrNameLst>
                                          <p:attrName>r</p:attrName>
                                        </p:attrNameLst>
                                      </p:cBhvr>
                                    </p:animRot>
                                  </p:childTnLst>
                                </p:cTn>
                              </p:par>
                              <p:par>
                                <p:cTn id="22" presetID="8" presetClass="emph" presetSubtype="0" fill="hold" grpId="2" nodeType="withEffect">
                                  <p:stCondLst>
                                    <p:cond delay="0"/>
                                  </p:stCondLst>
                                  <p:childTnLst>
                                    <p:animRot by="21600000">
                                      <p:cBhvr>
                                        <p:cTn id="23" dur="2000" fill="hold"/>
                                        <p:tgtEl>
                                          <p:spTgt spid="34"/>
                                        </p:tgtEl>
                                        <p:attrNameLst>
                                          <p:attrName>r</p:attrName>
                                        </p:attrNameLst>
                                      </p:cBhvr>
                                    </p:animRot>
                                  </p:childTnLst>
                                </p:cTn>
                              </p:par>
                              <p:par>
                                <p:cTn id="24" presetID="5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770" decel="100000"/>
                                        <p:tgtEl>
                                          <p:spTgt spid="34"/>
                                        </p:tgtEl>
                                      </p:cBhvr>
                                    </p:animEffect>
                                    <p:animScale>
                                      <p:cBhvr>
                                        <p:cTn id="27" dur="770" decel="100000"/>
                                        <p:tgtEl>
                                          <p:spTgt spid="34"/>
                                        </p:tgtEl>
                                      </p:cBhvr>
                                      <p:from x="10000" y="10000"/>
                                      <p:to x="200000" y="450000"/>
                                    </p:animScale>
                                    <p:animScale>
                                      <p:cBhvr>
                                        <p:cTn id="28" dur="1230" accel="100000" fill="hold">
                                          <p:stCondLst>
                                            <p:cond delay="770"/>
                                          </p:stCondLst>
                                        </p:cTn>
                                        <p:tgtEl>
                                          <p:spTgt spid="34"/>
                                        </p:tgtEl>
                                      </p:cBhvr>
                                      <p:from x="200000" y="450000"/>
                                      <p:to x="100000" y="100000"/>
                                    </p:animScale>
                                    <p:set>
                                      <p:cBhvr>
                                        <p:cTn id="29" dur="770" fill="hold"/>
                                        <p:tgtEl>
                                          <p:spTgt spid="34"/>
                                        </p:tgtEl>
                                        <p:attrNameLst>
                                          <p:attrName>ppt_x</p:attrName>
                                        </p:attrNameLst>
                                      </p:cBhvr>
                                      <p:to>
                                        <p:strVal val="(0.5)"/>
                                      </p:to>
                                    </p:set>
                                    <p:anim from="(0.5)" to="(#ppt_x)" calcmode="lin" valueType="num">
                                      <p:cBhvr>
                                        <p:cTn id="30" dur="1230" accel="100000" fill="hold">
                                          <p:stCondLst>
                                            <p:cond delay="770"/>
                                          </p:stCondLst>
                                        </p:cTn>
                                        <p:tgtEl>
                                          <p:spTgt spid="34"/>
                                        </p:tgtEl>
                                        <p:attrNameLst>
                                          <p:attrName>ppt_x</p:attrName>
                                        </p:attrNameLst>
                                      </p:cBhvr>
                                    </p:anim>
                                    <p:set>
                                      <p:cBhvr>
                                        <p:cTn id="31" dur="770" fill="hold"/>
                                        <p:tgtEl>
                                          <p:spTgt spid="34"/>
                                        </p:tgtEl>
                                        <p:attrNameLst>
                                          <p:attrName>ppt_y</p:attrName>
                                        </p:attrNameLst>
                                      </p:cBhvr>
                                      <p:to>
                                        <p:strVal val="(#ppt_y+0.4)"/>
                                      </p:to>
                                    </p:set>
                                    <p:anim from="(#ppt_y+0.4)" to="(#ppt_y)" calcmode="lin" valueType="num">
                                      <p:cBhvr>
                                        <p:cTn id="32"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3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33811"/>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33812"/>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3" grpId="0" animBg="1"/>
      <p:bldP spid="33" grpId="1" animBg="1"/>
      <p:bldP spid="33" grpId="2" animBg="1"/>
      <p:bldP spid="34" grpId="0" animBg="1"/>
      <p:bldP spid="34" grpId="1" animBg="1"/>
      <p:bldP spid="3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ownloads\ẢNH 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ình đẳng giới ở Việt Nam: Thách thức còn ở phía trước | Đời sống |  Vietnam+ (VietnamP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000000"/>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 y="3733800"/>
            <a:ext cx="457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5" y="174406"/>
            <a:ext cx="455910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446" y="2895520"/>
            <a:ext cx="4419600" cy="707886"/>
          </a:xfrm>
          <a:prstGeom prst="rect">
            <a:avLst/>
          </a:prstGeom>
        </p:spPr>
        <p:txBody>
          <a:bodyPr wrap="square">
            <a:spAutoFit/>
          </a:bodyPr>
          <a:lstStyle/>
          <a:p>
            <a:pPr algn="ctr"/>
            <a:r>
              <a:rPr lang="vi-VN" sz="2000" b="1" dirty="0">
                <a:solidFill>
                  <a:srgbClr val="FF0000"/>
                </a:solidFill>
                <a:latin typeface="Verdana" panose="020B0604030504040204"/>
              </a:rPr>
              <a:t>Tư tưởng Hồ Chí Minh về </a:t>
            </a:r>
          </a:p>
          <a:p>
            <a:pPr algn="ctr"/>
            <a:r>
              <a:rPr lang="vi-VN" sz="2000" b="1" dirty="0">
                <a:solidFill>
                  <a:srgbClr val="FF0000"/>
                </a:solidFill>
                <a:latin typeface="Verdana" panose="020B0604030504040204"/>
              </a:rPr>
              <a:t>bình đẳng nam nữ </a:t>
            </a:r>
            <a:endParaRPr lang="en-US" sz="2000" dirty="0">
              <a:solidFill>
                <a:srgbClr val="FF0000"/>
              </a:solidFill>
            </a:endParaRP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442" y="160338"/>
            <a:ext cx="4419600" cy="344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pic>
        <p:nvPicPr>
          <p:cNvPr id="9" name="Picture 4" descr="GIÁO DỤC GIỚI - BÌNH ĐẲNG GIỚI TRONG QUA HOẠT ĐỘNG NGOÀI GIỜ LÊN LỚP. - ppt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743178"/>
            <a:ext cx="4572000" cy="2962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át động cuộc thi “Thế hệ bình đẳng: Sáng tác truyện cổ tích thời hiện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83083"/>
            <a:ext cx="5486400" cy="35714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
            <a:ext cx="5486400" cy="328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927209"/>
            <a:ext cx="1752600" cy="190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361319" y="1"/>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315200" y="5068783"/>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067" y="76200"/>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
        <p:nvSpPr>
          <p:cNvPr id="3" name="Rectangle 2"/>
          <p:cNvSpPr/>
          <p:nvPr/>
        </p:nvSpPr>
        <p:spPr>
          <a:xfrm>
            <a:off x="114300" y="58846"/>
            <a:ext cx="8915400" cy="6740307"/>
          </a:xfrm>
          <a:prstGeom prst="rect">
            <a:avLst/>
          </a:prstGeom>
        </p:spPr>
        <p:txBody>
          <a:bodyPr wrap="square">
            <a:spAutoFit/>
          </a:bodyPr>
          <a:lstStyle/>
          <a:p>
            <a:pPr algn="just"/>
            <a:r>
              <a:rPr lang="vi-VN" sz="3600" b="1" i="0" dirty="0">
                <a:solidFill>
                  <a:srgbClr val="FF0000"/>
                </a:solidFill>
                <a:effectLst/>
                <a:latin typeface="Arial" panose="020B0604020202020204" pitchFamily="34" charset="0"/>
                <a:cs typeface="Arial" panose="020B0604020202020204" pitchFamily="34" charset="0"/>
              </a:rPr>
              <a:t>2. Đóng vai xử lí tình huống:</a:t>
            </a:r>
          </a:p>
          <a:p>
            <a:pPr marL="571500" indent="-571500" algn="just">
              <a:buFont typeface="Wingdings" panose="05000000000000000000" pitchFamily="2" charset="2"/>
              <a:buChar char="v"/>
            </a:pPr>
            <a:r>
              <a:rPr lang="vi-VN" sz="3600" b="1" i="0" dirty="0">
                <a:solidFill>
                  <a:srgbClr val="7030A0"/>
                </a:solidFill>
                <a:effectLst/>
                <a:latin typeface="Arial" panose="020B0604020202020204" pitchFamily="34" charset="0"/>
                <a:cs typeface="Arial" panose="020B0604020202020204" pitchFamily="34" charset="0"/>
              </a:rPr>
              <a:t>    Gợi ý tình huống: </a:t>
            </a:r>
            <a:r>
              <a:rPr lang="vi-VN" sz="3600" b="1" i="0" dirty="0">
                <a:solidFill>
                  <a:srgbClr val="FF0000"/>
                </a:solidFill>
                <a:effectLst/>
                <a:latin typeface="Arial" panose="020B0604020202020204" pitchFamily="34" charset="0"/>
                <a:cs typeface="Arial" panose="020B0604020202020204" pitchFamily="34" charset="0"/>
              </a:rPr>
              <a:t>Một bạn trai bị một bạn khác bắt nạt đang đứng khóc. Một bạn gái đứng ra bênh vực bạn trai đó... (các em có thể đưa ra các tình huống khác).</a:t>
            </a:r>
          </a:p>
          <a:p>
            <a:pPr algn="just"/>
            <a:r>
              <a:rPr lang="vi-VN" sz="3600" b="1" i="0" dirty="0">
                <a:solidFill>
                  <a:srgbClr val="7030A0"/>
                </a:solidFill>
                <a:effectLst/>
                <a:latin typeface="Arial" panose="020B0604020202020204" pitchFamily="34" charset="0"/>
                <a:cs typeface="Arial" panose="020B0604020202020204" pitchFamily="34" charset="0"/>
              </a:rPr>
              <a:t>a. Các nhóm phân vai và thực hành diễn đạt nét mặt, cử chỉ, thái độ và tính cách phù hợp với tình huống đã đưa ra</a:t>
            </a:r>
          </a:p>
          <a:p>
            <a:pPr algn="just"/>
            <a:r>
              <a:rPr lang="vi-VN" sz="3600" b="1" i="0" dirty="0">
                <a:solidFill>
                  <a:srgbClr val="7030A0"/>
                </a:solidFill>
                <a:effectLst/>
                <a:latin typeface="Arial" panose="020B0604020202020204" pitchFamily="34" charset="0"/>
                <a:cs typeface="Arial" panose="020B0604020202020204" pitchFamily="34" charset="0"/>
              </a:rPr>
              <a:t>b. Thảo luận sau khi đóng vai: Qua tình huống nêu trên chúng ta rút ra được điều gì?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7704" y="533400"/>
            <a:ext cx="8903896" cy="3886200"/>
          </a:xfrm>
          <a:prstGeom prst="cloudCallout">
            <a:avLst>
              <a:gd name="adj1" fmla="val -47505"/>
              <a:gd name="adj2" fmla="val 98306"/>
            </a:avLst>
          </a:prstGeom>
          <a:solidFill>
            <a:srgbClr val="0000FF"/>
          </a:solidFill>
          <a:ln w="38100">
            <a:solidFill>
              <a:srgbClr val="FF0000"/>
            </a:solidFill>
            <a:rou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6000" b="1" dirty="0">
                <a:solidFill>
                  <a:srgbClr val="FFFF00"/>
                </a:solidFill>
                <a:latin typeface="Aaril"/>
              </a:rPr>
              <a:t>THỰC HÀNH </a:t>
            </a:r>
            <a:endParaRPr lang="en-US" altLang="en-US" sz="6000" b="1" dirty="0">
              <a:solidFill>
                <a:srgbClr val="FFFF00"/>
              </a:solidFill>
              <a:latin typeface="Aaril"/>
            </a:endParaRPr>
          </a:p>
          <a:p>
            <a:pPr algn="ctr" fontAlgn="base">
              <a:spcBef>
                <a:spcPct val="0"/>
              </a:spcBef>
              <a:spcAft>
                <a:spcPct val="0"/>
              </a:spcAft>
            </a:pPr>
            <a:r>
              <a:rPr lang="vi-VN" altLang="en-US" sz="6000" b="1" dirty="0">
                <a:solidFill>
                  <a:srgbClr val="FFFF00"/>
                </a:solidFill>
                <a:latin typeface="Aaril"/>
              </a:rPr>
              <a:t>XỬ LÍ </a:t>
            </a:r>
          </a:p>
          <a:p>
            <a:pPr algn="ctr" fontAlgn="base">
              <a:spcBef>
                <a:spcPct val="0"/>
              </a:spcBef>
              <a:spcAft>
                <a:spcPct val="0"/>
              </a:spcAft>
            </a:pPr>
            <a:r>
              <a:rPr lang="vi-VN" altLang="en-US" sz="6000" b="1" dirty="0">
                <a:solidFill>
                  <a:srgbClr val="FFFF00"/>
                </a:solidFill>
                <a:latin typeface="Aaril"/>
              </a:rPr>
              <a:t>TÌNH HUỐNG</a:t>
            </a:r>
            <a:endParaRPr lang="en-US" altLang="en-US" sz="6000" b="1" dirty="0">
              <a:solidFill>
                <a:srgbClr val="FFFF00"/>
              </a:solidFill>
              <a:latin typeface="Aaril"/>
            </a:endParaRPr>
          </a:p>
        </p:txBody>
      </p:sp>
      <p:pic>
        <p:nvPicPr>
          <p:cNvPr id="3" name="Picture 37" descr="blumen-pflanzen108"/>
          <p:cNvPicPr>
            <a:picLocks noChangeAspect="1" noChangeArrowheads="1" noCrop="1"/>
          </p:cNvPicPr>
          <p:nvPr/>
        </p:nvPicPr>
        <p:blipFill>
          <a:blip r:embed="rId2"/>
          <a:srcRect/>
          <a:stretch>
            <a:fillRect/>
          </a:stretch>
        </p:blipFill>
        <p:spPr bwMode="auto">
          <a:xfrm>
            <a:off x="3200400" y="4967748"/>
            <a:ext cx="2599944" cy="189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ulips_yellow_md_clr"/>
          <p:cNvPicPr>
            <a:picLocks noChangeAspect="1" noChangeArrowheads="1" noCrop="1"/>
          </p:cNvPicPr>
          <p:nvPr/>
        </p:nvPicPr>
        <p:blipFill>
          <a:blip r:embed="rId3"/>
          <a:srcRect/>
          <a:stretch>
            <a:fillRect/>
          </a:stretch>
        </p:blipFill>
        <p:spPr bwMode="auto">
          <a:xfrm>
            <a:off x="7543800" y="5443537"/>
            <a:ext cx="1600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ulips_yellow_md_clr"/>
          <p:cNvPicPr>
            <a:picLocks noChangeAspect="1" noChangeArrowheads="1" noCrop="1"/>
          </p:cNvPicPr>
          <p:nvPr/>
        </p:nvPicPr>
        <p:blipFill>
          <a:blip r:embed="rId3"/>
          <a:srcRect/>
          <a:stretch>
            <a:fillRect/>
          </a:stretch>
        </p:blipFill>
        <p:spPr bwMode="auto">
          <a:xfrm>
            <a:off x="66294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ulips_yellow_md_clr"/>
          <p:cNvPicPr>
            <a:picLocks noChangeAspect="1" noChangeArrowheads="1" noCrop="1"/>
          </p:cNvPicPr>
          <p:nvPr/>
        </p:nvPicPr>
        <p:blipFill>
          <a:blip r:embed="rId3"/>
          <a:srcRect/>
          <a:stretch>
            <a:fillRect/>
          </a:stretch>
        </p:blipFill>
        <p:spPr bwMode="auto">
          <a:xfrm>
            <a:off x="5638800" y="5634036"/>
            <a:ext cx="1456944" cy="116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ulips_yellow_md_clr"/>
          <p:cNvPicPr>
            <a:picLocks noChangeAspect="1" noChangeArrowheads="1" noCrop="1"/>
          </p:cNvPicPr>
          <p:nvPr/>
        </p:nvPicPr>
        <p:blipFill>
          <a:blip r:embed="rId3"/>
          <a:srcRect/>
          <a:stretch>
            <a:fillRect/>
          </a:stretch>
        </p:blipFill>
        <p:spPr bwMode="auto">
          <a:xfrm>
            <a:off x="8382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ulips_yellow_md_clr"/>
          <p:cNvPicPr>
            <a:picLocks noChangeAspect="1" noChangeArrowheads="1" noCrop="1"/>
          </p:cNvPicPr>
          <p:nvPr/>
        </p:nvPicPr>
        <p:blipFill>
          <a:blip r:embed="rId3"/>
          <a:srcRect/>
          <a:stretch>
            <a:fillRect/>
          </a:stretch>
        </p:blipFill>
        <p:spPr bwMode="auto">
          <a:xfrm>
            <a:off x="1831152"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ulips_yellow_md_clr"/>
          <p:cNvPicPr>
            <a:picLocks noChangeAspect="1" noChangeArrowheads="1" noCrop="1"/>
          </p:cNvPicPr>
          <p:nvPr/>
        </p:nvPicPr>
        <p:blipFill>
          <a:blip r:embed="rId3"/>
          <a:srcRect/>
          <a:stretch>
            <a:fillRect/>
          </a:stretch>
        </p:blipFill>
        <p:spPr bwMode="auto">
          <a:xfrm>
            <a:off x="0" y="5223267"/>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ulips_yellow_md_clr"/>
          <p:cNvPicPr>
            <a:picLocks noChangeAspect="1" noChangeArrowheads="1" noCrop="1"/>
          </p:cNvPicPr>
          <p:nvPr/>
        </p:nvPicPr>
        <p:blipFill>
          <a:blip r:embed="rId3"/>
          <a:srcRect/>
          <a:stretch>
            <a:fillRect/>
          </a:stretch>
        </p:blipFill>
        <p:spPr bwMode="auto">
          <a:xfrm>
            <a:off x="7543800" y="3733800"/>
            <a:ext cx="1621536" cy="191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a:spLocks noChangeArrowheads="1"/>
          </p:cNvSpPr>
          <p:nvPr/>
        </p:nvSpPr>
        <p:spPr bwMode="auto">
          <a:xfrm>
            <a:off x="0" y="0"/>
            <a:ext cx="9144000" cy="6869793"/>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4" descr="2b"/>
          <p:cNvPicPr>
            <a:picLocks noChangeAspect="1" noChangeArrowheads="1" noCrop="1"/>
          </p:cNvPicPr>
          <p:nvPr/>
        </p:nvPicPr>
        <p:blipFill>
          <a:blip r:embed="rId3"/>
          <a:srcRect/>
          <a:stretch>
            <a:fillRect/>
          </a:stretch>
        </p:blipFill>
        <p:spPr bwMode="auto">
          <a:xfrm>
            <a:off x="0" y="1828800"/>
            <a:ext cx="1555955" cy="2514600"/>
          </a:xfrm>
          <a:prstGeom prst="rect">
            <a:avLst/>
          </a:prstGeom>
          <a:solidFill>
            <a:srgbClr val="00B0F0"/>
          </a:solidFill>
          <a:ln>
            <a:noFill/>
          </a:ln>
        </p:spPr>
      </p:pic>
      <p:sp>
        <p:nvSpPr>
          <p:cNvPr id="5" name="WordArt 3"/>
          <p:cNvSpPr>
            <a:spLocks noChangeArrowheads="1" noChangeShapeType="1" noTextEdit="1"/>
          </p:cNvSpPr>
          <p:nvPr/>
        </p:nvSpPr>
        <p:spPr bwMode="auto">
          <a:xfrm>
            <a:off x="1555955" y="1828800"/>
            <a:ext cx="7435645" cy="2514600"/>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en-US" sz="3600" b="1" kern="10" dirty="0" err="1">
                <a:ln w="9525">
                  <a:round/>
                </a:ln>
                <a:solidFill>
                  <a:srgbClr val="000080"/>
                </a:solidFill>
                <a:latin typeface="Times New Roman" panose="02020603050405020304"/>
                <a:cs typeface="Times New Roman" panose="02020603050405020304"/>
              </a:rPr>
              <a:t>Cảm</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ơn</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các</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em</a:t>
            </a:r>
            <a:r>
              <a:rPr lang="en-US" sz="3600" b="1" kern="10" dirty="0">
                <a:ln w="9525">
                  <a:round/>
                </a:ln>
                <a:solidFill>
                  <a:srgbClr val="000080"/>
                </a:solidFill>
                <a:latin typeface="Times New Roman" panose="02020603050405020304"/>
                <a:cs typeface="Times New Roman" panose="02020603050405020304"/>
              </a:rPr>
              <a:t>!</a:t>
            </a: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761" y="152400"/>
            <a:ext cx="3985339" cy="1524000"/>
          </a:xfrm>
          <a:prstGeom prst="rect">
            <a:avLst/>
          </a:prstGeom>
          <a:solidFill>
            <a:srgbClr val="7030A0"/>
          </a:solidFill>
          <a:ln>
            <a:noFill/>
          </a:ln>
        </p:spPr>
      </p:pic>
      <p:grpSp>
        <p:nvGrpSpPr>
          <p:cNvPr id="7" name="Group 18"/>
          <p:cNvGrpSpPr/>
          <p:nvPr/>
        </p:nvGrpSpPr>
        <p:grpSpPr bwMode="auto">
          <a:xfrm>
            <a:off x="4156118" y="4436427"/>
            <a:ext cx="4683082" cy="2078037"/>
            <a:chOff x="5225" y="9335"/>
            <a:chExt cx="2520" cy="1750"/>
          </a:xfrm>
        </p:grpSpPr>
        <p:sp>
          <p:nvSpPr>
            <p:cNvPr id="8"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5"/>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9" name="Picture 26" descr="cosm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BOOK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OOK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QUILLP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14"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sp>
          <p:nvSpPr>
            <p:cNvPr id="1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anose="020B0604020202020204" pitchFamily="34" charset="0"/>
                </a:rPr>
                <a:t>NÀM </a:t>
              </a:r>
            </a:p>
          </p:txBody>
        </p:sp>
        <p:sp>
          <p:nvSpPr>
            <p:cNvPr id="16"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grpSp>
      <p:pic>
        <p:nvPicPr>
          <p:cNvPr id="17" name="Picture 16"/>
          <p:cNvPicPr>
            <a:picLocks noChangeAspect="1"/>
          </p:cNvPicPr>
          <p:nvPr/>
        </p:nvPicPr>
        <p:blipFill>
          <a:blip r:embed="rId10"/>
          <a:srcRect/>
          <a:stretch>
            <a:fillRect/>
          </a:stretch>
        </p:blipFill>
        <p:spPr bwMode="auto">
          <a:xfrm rot="-416614">
            <a:off x="127412" y="4432594"/>
            <a:ext cx="3901293" cy="234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p:cNvSpPr>
            <a:spLocks noChangeArrowheads="1" noChangeShapeType="1" noTextEdit="1"/>
          </p:cNvSpPr>
          <p:nvPr/>
        </p:nvSpPr>
        <p:spPr bwMode="auto">
          <a:xfrm>
            <a:off x="1676400" y="1137060"/>
            <a:ext cx="5983288"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dirty="0">
                <a:ln w="9525">
                  <a:round/>
                </a:ln>
                <a:solidFill>
                  <a:srgbClr val="FF0000"/>
                </a:solidFill>
                <a:cs typeface="Arial" panose="020B0604020202020204"/>
              </a:rPr>
              <a:t>HOẠT ĐỘNG </a:t>
            </a:r>
            <a:r>
              <a:rPr lang="vi-VN" sz="3600" b="1" kern="10" dirty="0">
                <a:ln w="9525">
                  <a:round/>
                </a:ln>
                <a:solidFill>
                  <a:srgbClr val="FF0000"/>
                </a:solidFill>
                <a:cs typeface="Arial" panose="020B0604020202020204"/>
              </a:rPr>
              <a:t>ỨNG DỤNG</a:t>
            </a:r>
            <a:endParaRPr lang="en-US" sz="3600" b="1" kern="10" dirty="0">
              <a:ln w="9525">
                <a:round/>
              </a:ln>
              <a:solidFill>
                <a:srgbClr val="FF0000"/>
              </a:solidFill>
              <a:cs typeface="Arial" panose="020B0604020202020204"/>
            </a:endParaRPr>
          </a:p>
        </p:txBody>
      </p:sp>
      <p:grpSp>
        <p:nvGrpSpPr>
          <p:cNvPr id="64516" name="Group 18"/>
          <p:cNvGrpSpPr/>
          <p:nvPr/>
        </p:nvGrpSpPr>
        <p:grpSpPr bwMode="auto">
          <a:xfrm rot="-1210856">
            <a:off x="2792413" y="2989263"/>
            <a:ext cx="4219575" cy="1620837"/>
            <a:chOff x="5225" y="9335"/>
            <a:chExt cx="2520" cy="1750"/>
          </a:xfrm>
        </p:grpSpPr>
        <p:sp>
          <p:nvSpPr>
            <p:cNvPr id="645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6451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645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sp>
          <p:nvSpPr>
            <p:cNvPr id="645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anose="020B0604020202020204" pitchFamily="34" charset="0"/>
                </a:rPr>
                <a:t>NÀM </a:t>
              </a:r>
            </a:p>
          </p:txBody>
        </p:sp>
        <p:sp>
          <p:nvSpPr>
            <p:cNvPr id="645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grpSp>
      <p:sp>
        <p:nvSpPr>
          <p:cNvPr id="14"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pic>
        <p:nvPicPr>
          <p:cNvPr id="15" name="Picture 5" descr="blumen-pflanzen042"/>
          <p:cNvPicPr>
            <a:picLocks noChangeAspect="1" noChangeArrowheads="1" noCrop="1"/>
          </p:cNvPicPr>
          <p:nvPr/>
        </p:nvPicPr>
        <p:blipFill>
          <a:blip r:embed="rId8"/>
          <a:srcRect/>
          <a:stretch>
            <a:fillRect/>
          </a:stretch>
        </p:blipFill>
        <p:spPr bwMode="auto">
          <a:xfrm>
            <a:off x="4406080" y="4169582"/>
            <a:ext cx="161494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
        <p:nvSpPr>
          <p:cNvPr id="6" name="Explosion 1 5"/>
          <p:cNvSpPr/>
          <p:nvPr/>
        </p:nvSpPr>
        <p:spPr>
          <a:xfrm>
            <a:off x="96129" y="228600"/>
            <a:ext cx="9067800" cy="6629400"/>
          </a:xfrm>
          <a:prstGeom prst="irregularSeal1">
            <a:avLst/>
          </a:prstGeom>
          <a:solidFill>
            <a:srgbClr val="00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Hãy cùng bố thực hiện một số việc trong gia đình (lau dọn nhà, đi chợ, nấu cơm. ...)</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35"/>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a:ln w="9525">
                  <a:round/>
                </a:ln>
                <a:solidFill>
                  <a:srgbClr val="FF0000"/>
                </a:solidFill>
                <a:latin typeface="Impact" panose="020B0806030902050204"/>
              </a:rPr>
              <a:t>TIẾT  HỌC  KẾT THÚC  TẠI  ĐÂY !</a:t>
            </a:r>
          </a:p>
        </p:txBody>
      </p:sp>
      <p:sp>
        <p:nvSpPr>
          <p:cNvPr id="81923" name="AutoShape 68"/>
          <p:cNvSpPr>
            <a:spLocks noChangeArrowheads="1"/>
          </p:cNvSpPr>
          <p:nvPr/>
        </p:nvSpPr>
        <p:spPr bwMode="auto">
          <a:xfrm>
            <a:off x="228599" y="112713"/>
            <a:ext cx="3271837" cy="2706687"/>
          </a:xfrm>
          <a:prstGeom prst="star32">
            <a:avLst>
              <a:gd name="adj" fmla="val 15056"/>
            </a:avLst>
          </a:prstGeom>
          <a:solidFill>
            <a:srgbClr val="FFFF00"/>
          </a:solidFill>
          <a:ln w="9525">
            <a:solidFill>
              <a:srgbClr val="FF3300"/>
            </a:solidFill>
            <a:miter lim="800000"/>
          </a:ln>
        </p:spPr>
        <p:txBody>
          <a:bodyPr wrap="none" anchor="ctr"/>
          <a:lstStyle/>
          <a:p>
            <a:pPr fontAlgn="base">
              <a:spcBef>
                <a:spcPct val="0"/>
              </a:spcBef>
              <a:spcAft>
                <a:spcPct val="0"/>
              </a:spcAft>
            </a:pPr>
            <a:endParaRPr lang="en-US" sz="1400" b="1">
              <a:solidFill>
                <a:srgbClr val="FFFF00"/>
              </a:solidFill>
              <a:latin typeface=".VnTime" panose="020B7200000000000000" pitchFamily="34" charset="0"/>
            </a:endParaRPr>
          </a:p>
        </p:txBody>
      </p:sp>
      <p:sp>
        <p:nvSpPr>
          <p:cNvPr id="81924" name="AutoShape 68"/>
          <p:cNvSpPr>
            <a:spLocks noChangeArrowheads="1"/>
          </p:cNvSpPr>
          <p:nvPr/>
        </p:nvSpPr>
        <p:spPr bwMode="auto">
          <a:xfrm>
            <a:off x="5105400" y="3200400"/>
            <a:ext cx="3733800" cy="2781300"/>
          </a:xfrm>
          <a:prstGeom prst="star32">
            <a:avLst>
              <a:gd name="adj" fmla="val 15056"/>
            </a:avLst>
          </a:prstGeom>
          <a:solidFill>
            <a:srgbClr val="FFFF00"/>
          </a:solidFill>
          <a:ln w="9525">
            <a:solidFill>
              <a:srgbClr val="FF3300"/>
            </a:solidFill>
            <a:miter lim="800000"/>
          </a:ln>
        </p:spPr>
        <p:txBody>
          <a:bodyPr wrap="none" anchor="ctr"/>
          <a:lstStyle/>
          <a:p>
            <a:pPr fontAlgn="base">
              <a:spcBef>
                <a:spcPct val="0"/>
              </a:spcBef>
              <a:spcAft>
                <a:spcPct val="0"/>
              </a:spcAft>
            </a:pPr>
            <a:endParaRPr lang="en-US" sz="1400" b="1">
              <a:solidFill>
                <a:srgbClr val="FFFF00"/>
              </a:solidFill>
              <a:latin typeface=".VnTime" panose="020B7200000000000000" pitchFamily="34" charset="0"/>
            </a:endParaRPr>
          </a:p>
        </p:txBody>
      </p:sp>
      <p:pic>
        <p:nvPicPr>
          <p:cNvPr id="7" name="Picture 8" descr="Blue_rose"/>
          <p:cNvPicPr>
            <a:picLocks noChangeAspect="1" noChangeArrowheads="1" noCrop="1"/>
          </p:cNvPicPr>
          <p:nvPr/>
        </p:nvPicPr>
        <p:blipFill>
          <a:blip r:embed="rId2"/>
          <a:srcRect/>
          <a:stretch>
            <a:fillRect/>
          </a:stretch>
        </p:blipFill>
        <p:spPr bwMode="auto">
          <a:xfrm>
            <a:off x="4214812" y="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lumen-pflanzen111"/>
          <p:cNvPicPr>
            <a:picLocks noChangeAspect="1" noChangeArrowheads="1" noCrop="1"/>
          </p:cNvPicPr>
          <p:nvPr/>
        </p:nvPicPr>
        <p:blipFill>
          <a:blip r:embed="rId3"/>
          <a:srcRect/>
          <a:stretch>
            <a:fillRect/>
          </a:stretch>
        </p:blipFill>
        <p:spPr bwMode="auto">
          <a:xfrm rot="10800000">
            <a:off x="3962400" y="289718"/>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748" y="534137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1"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6"/>
          <a:srcRect/>
          <a:stretch>
            <a:fillRect/>
          </a:stretch>
        </p:blipFill>
        <p:spPr bwMode="auto">
          <a:xfrm>
            <a:off x="6019800" y="523081"/>
            <a:ext cx="161494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6"/>
          <a:srcRect/>
          <a:stretch>
            <a:fillRect/>
          </a:stretch>
        </p:blipFill>
        <p:spPr bwMode="auto">
          <a:xfrm>
            <a:off x="2786062" y="109476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39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sz="4000" b="1" dirty="0">
              <a:solidFill>
                <a:srgbClr val="FF0000"/>
              </a:solidFill>
              <a:latin typeface="Aaril"/>
              <a:cs typeface="Arial" panose="020B0604020202020204" pitchFamily="34" charset="0"/>
            </a:endParaRPr>
          </a:p>
          <a:p>
            <a:pPr algn="ctr" eaLnBrk="1" fontAlgn="base" hangingPunct="1">
              <a:spcBef>
                <a:spcPct val="0"/>
              </a:spcBef>
              <a:spcAft>
                <a:spcPct val="0"/>
              </a:spcAft>
            </a:pPr>
            <a:endParaRPr lang="en-US" sz="4000" b="1" dirty="0">
              <a:solidFill>
                <a:srgbClr val="FF0000"/>
              </a:solidFill>
              <a:latin typeface="Aaril"/>
              <a:cs typeface="Arial" panose="020B0604020202020204" pitchFamily="34" charset="0"/>
            </a:endParaRPr>
          </a:p>
          <a:p>
            <a:pPr algn="ctr" eaLnBrk="1" fontAlgn="base" hangingPunct="1">
              <a:spcBef>
                <a:spcPct val="0"/>
              </a:spcBef>
              <a:spcAft>
                <a:spcPct val="0"/>
              </a:spcAft>
            </a:pPr>
            <a:r>
              <a:rPr lang="en-US" sz="4000" b="1" dirty="0">
                <a:solidFill>
                  <a:srgbClr val="FF0000"/>
                </a:solidFill>
                <a:latin typeface="Aaril"/>
                <a:cs typeface="Arial" panose="020B0604020202020204" pitchFamily="34" charset="0"/>
              </a:rPr>
              <a:t>CHÚC CÁC EM: </a:t>
            </a:r>
          </a:p>
          <a:p>
            <a:pPr algn="ctr" eaLnBrk="1" fontAlgn="base" hangingPunct="1">
              <a:spcBef>
                <a:spcPct val="0"/>
              </a:spcBef>
              <a:spcAft>
                <a:spcPct val="0"/>
              </a:spcAft>
            </a:pPr>
            <a:r>
              <a:rPr lang="en-US" sz="4000" b="1" dirty="0">
                <a:solidFill>
                  <a:srgbClr val="FF0000"/>
                </a:solidFill>
                <a:latin typeface="Aaril"/>
                <a:cs typeface="Arial" panose="020B0604020202020204" pitchFamily="34" charset="0"/>
              </a:rPr>
              <a:t>CHĂM NGOAN, HỌC TỐT!</a:t>
            </a:r>
          </a:p>
          <a:p>
            <a:pPr algn="ctr" eaLnBrk="1" fontAlgn="base" hangingPunct="1">
              <a:spcBef>
                <a:spcPct val="0"/>
              </a:spcBef>
              <a:spcAft>
                <a:spcPct val="0"/>
              </a:spcAft>
            </a:pPr>
            <a:r>
              <a:rPr lang="en-US" sz="4400" b="1" dirty="0">
                <a:solidFill>
                  <a:srgbClr val="0000FF"/>
                </a:solidFill>
                <a:latin typeface="Aaril"/>
                <a:cs typeface="Arial" panose="020B0604020202020204" pitchFamily="34" charset="0"/>
              </a:rPr>
              <a:t>CHÀO TẠM BIỆT </a:t>
            </a:r>
          </a:p>
          <a:p>
            <a:pPr algn="ctr" eaLnBrk="1" fontAlgn="base" hangingPunct="1">
              <a:spcBef>
                <a:spcPct val="0"/>
              </a:spcBef>
              <a:spcAft>
                <a:spcPct val="0"/>
              </a:spcAft>
            </a:pPr>
            <a:r>
              <a:rPr lang="en-US" sz="4400" b="1" dirty="0">
                <a:solidFill>
                  <a:srgbClr val="0000FF"/>
                </a:solidFill>
                <a:latin typeface="Aaril"/>
                <a:cs typeface="Arial" panose="020B0604020202020204" pitchFamily="34" charset="0"/>
              </a:rPr>
              <a:t>CÁC EM!</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4" descr="2b"/>
          <p:cNvPicPr>
            <a:picLocks noChangeAspect="1" noChangeArrowheads="1" noCrop="1"/>
          </p:cNvPicPr>
          <p:nvPr/>
        </p:nvPicPr>
        <p:blipFill>
          <a:blip r:embed="rId2"/>
          <a:srcRect/>
          <a:stretch>
            <a:fillRect/>
          </a:stretch>
        </p:blipFill>
        <p:spPr bwMode="auto">
          <a:xfrm>
            <a:off x="34413" y="1828800"/>
            <a:ext cx="1555750" cy="2514600"/>
          </a:xfrm>
          <a:prstGeom prst="rect">
            <a:avLst/>
          </a:prstGeom>
          <a:solidFill>
            <a:srgbClr val="7030A0"/>
          </a:solidFill>
          <a:ln>
            <a:noFill/>
          </a:ln>
        </p:spPr>
      </p:pic>
      <p:sp>
        <p:nvSpPr>
          <p:cNvPr id="5" name="WordArt 3"/>
          <p:cNvSpPr>
            <a:spLocks noChangeArrowheads="1" noChangeShapeType="1" noTextEdit="1"/>
          </p:cNvSpPr>
          <p:nvPr/>
        </p:nvSpPr>
        <p:spPr bwMode="auto">
          <a:xfrm>
            <a:off x="1555750" y="1828800"/>
            <a:ext cx="7435850" cy="2514600"/>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fontAlgn="base">
              <a:spcBef>
                <a:spcPct val="0"/>
              </a:spcBef>
              <a:spcAft>
                <a:spcPct val="0"/>
              </a:spcAft>
            </a:pPr>
            <a:r>
              <a:rPr lang="en-US" sz="3600" b="1" kern="10" dirty="0">
                <a:ln w="9525">
                  <a:round/>
                </a:ln>
                <a:solidFill>
                  <a:srgbClr val="000080"/>
                </a:solidFill>
                <a:latin typeface="Times New Roman" panose="02020603050405020304"/>
                <a:cs typeface="Times New Roman" panose="02020603050405020304"/>
              </a:rPr>
              <a:t>KHỞI ĐỘNG</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52400"/>
            <a:ext cx="3986213" cy="1524000"/>
          </a:xfrm>
          <a:prstGeom prst="rect">
            <a:avLst/>
          </a:prstGeom>
          <a:solidFill>
            <a:srgbClr val="00B0F0"/>
          </a:solidFill>
          <a:ln>
            <a:noFill/>
          </a:ln>
        </p:spPr>
      </p:pic>
      <p:grpSp>
        <p:nvGrpSpPr>
          <p:cNvPr id="52229" name="Group 18"/>
          <p:cNvGrpSpPr/>
          <p:nvPr/>
        </p:nvGrpSpPr>
        <p:grpSpPr bwMode="auto">
          <a:xfrm>
            <a:off x="2133600" y="4549775"/>
            <a:ext cx="5715000" cy="2078038"/>
            <a:chOff x="5225" y="9335"/>
            <a:chExt cx="2520" cy="1750"/>
          </a:xfrm>
        </p:grpSpPr>
        <p:sp>
          <p:nvSpPr>
            <p:cNvPr id="52230"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52231"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algn="r" eaLnBrk="1" fontAlgn="base" hangingPunct="1">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latin typeface="Calibri" panose="020F0502020204030204" pitchFamily="34" charset="0"/>
                <a:cs typeface="Times New Roman" panose="02020603050405020304" pitchFamily="18" charset="0"/>
              </a:endParaRPr>
            </a:p>
          </p:txBody>
        </p:sp>
        <p:sp>
          <p:nvSpPr>
            <p:cNvPr id="52236"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4800">
                <a:solidFill>
                  <a:srgbClr val="000000"/>
                </a:solidFill>
                <a:latin typeface="Calibri" panose="020F0502020204030204" pitchFamily="34" charset="0"/>
                <a:cs typeface="Arial" panose="020B0604020202020204" pitchFamily="34" charset="0"/>
              </a:endParaRPr>
            </a:p>
          </p:txBody>
        </p:sp>
        <p:sp>
          <p:nvSpPr>
            <p:cNvPr id="52237"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52238"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4800">
                <a:solidFill>
                  <a:srgbClr val="000000"/>
                </a:solidFill>
                <a:latin typeface="Calibri" panose="020F0502020204030204" pitchFamily="34" charset="0"/>
                <a:cs typeface="Arial" panose="020B0604020202020204" pitchFamily="34" charset="0"/>
              </a:endParaRPr>
            </a:p>
          </p:txBody>
        </p:sp>
      </p:grpSp>
      <p:sp>
        <p:nvSpPr>
          <p:cNvPr id="15" name="Rectangle 36"/>
          <p:cNvSpPr>
            <a:spLocks noChangeArrowheads="1"/>
          </p:cNvSpPr>
          <p:nvPr/>
        </p:nvSpPr>
        <p:spPr bwMode="auto">
          <a:xfrm>
            <a:off x="0" y="0"/>
            <a:ext cx="9144000" cy="7085935"/>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1" y="1600200"/>
            <a:ext cx="8686800" cy="3429000"/>
          </a:xfrm>
          <a:prstGeom prst="cloudCallout">
            <a:avLst>
              <a:gd name="adj1" fmla="val -47505"/>
              <a:gd name="adj2" fmla="val 98306"/>
            </a:avLst>
          </a:prstGeom>
          <a:solidFill>
            <a:srgbClr val="00B050"/>
          </a:solidFill>
          <a:ln w="9525">
            <a:solidFill>
              <a:srgbClr val="FF0000"/>
            </a:solidFill>
            <a:rou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4400" b="1" dirty="0">
                <a:solidFill>
                  <a:srgbClr val="FFFF00"/>
                </a:solidFill>
                <a:latin typeface="Arial" panose="020B0604020202020204" pitchFamily="34" charset="0"/>
                <a:cs typeface="Arial" panose="020B0604020202020204" pitchFamily="34" charset="0"/>
              </a:rPr>
              <a:t>Cơ thể của chúng ta được hình thành như thế nào?</a:t>
            </a:r>
            <a:endParaRPr lang="en-US" altLang="en-US" sz="4400" b="1" dirty="0">
              <a:solidFill>
                <a:srgbClr val="FFFF00"/>
              </a:solidFill>
              <a:latin typeface="Arial" panose="020B0604020202020204" pitchFamily="34" charset="0"/>
              <a:cs typeface="Arial" panose="020B0604020202020204" pitchFamily="34" charset="0"/>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6128" y="152400"/>
            <a:ext cx="1005051" cy="1371600"/>
          </a:xfrm>
          <a:prstGeom prst="rect">
            <a:avLst/>
          </a:prstGeom>
          <a:solidFill>
            <a:srgbClr val="FF0000"/>
          </a:solidFill>
          <a:ln>
            <a:noFill/>
          </a:ln>
        </p:spPr>
      </p:pic>
      <p:pic>
        <p:nvPicPr>
          <p:cNvPr id="4" name="Picture 37" descr="blumen-pflanzen108"/>
          <p:cNvPicPr>
            <a:picLocks noChangeAspect="1" noChangeArrowheads="1" noCrop="1"/>
          </p:cNvPicPr>
          <p:nvPr/>
        </p:nvPicPr>
        <p:blipFill>
          <a:blip r:embed="rId3"/>
          <a:srcRect/>
          <a:stretch>
            <a:fillRect/>
          </a:stretch>
        </p:blipFill>
        <p:spPr bwMode="auto">
          <a:xfrm>
            <a:off x="6261067" y="4724399"/>
            <a:ext cx="2514224" cy="17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3886199" y="152400"/>
            <a:ext cx="2590801" cy="2057400"/>
          </a:xfrm>
          <a:prstGeom prst="star32">
            <a:avLst>
              <a:gd name="adj" fmla="val 11069"/>
            </a:avLst>
          </a:prstGeom>
          <a:solidFill>
            <a:srgbClr val="33CC33"/>
          </a:solidFill>
          <a:ln w="28575" algn="ctr">
            <a:solidFill>
              <a:srgbClr val="FF0000"/>
            </a:solidFill>
            <a:miter lim="800000"/>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341179" y="4419600"/>
            <a:ext cx="3221421" cy="2091530"/>
          </a:xfrm>
          <a:prstGeom prst="star32">
            <a:avLst>
              <a:gd name="adj" fmla="val 0"/>
            </a:avLst>
          </a:prstGeom>
          <a:solidFill>
            <a:srgbClr val="33CC33"/>
          </a:solidFill>
          <a:ln w="28575" algn="ctr">
            <a:solidFill>
              <a:srgbClr val="FF0000"/>
            </a:solidFill>
            <a:miter lim="800000"/>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7" name="Rectangle 36"/>
          <p:cNvSpPr>
            <a:spLocks noChangeArrowheads="1"/>
          </p:cNvSpPr>
          <p:nvPr/>
        </p:nvSpPr>
        <p:spPr bwMode="auto">
          <a:xfrm>
            <a:off x="0" y="1"/>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66368" y="776748"/>
            <a:ext cx="9077632" cy="4038600"/>
          </a:xfrm>
          <a:prstGeom prst="cloudCallout">
            <a:avLst>
              <a:gd name="adj1" fmla="val -47505"/>
              <a:gd name="adj2" fmla="val 98306"/>
            </a:avLst>
          </a:prstGeom>
          <a:solidFill>
            <a:srgbClr val="00B0F0"/>
          </a:solidFill>
          <a:ln w="38100">
            <a:solidFill>
              <a:srgbClr val="FF0000"/>
            </a:solidFill>
            <a:round/>
          </a:ln>
          <a:effectLst>
            <a:prstShdw prst="shdw13" dist="157090" dir="15357825">
              <a:srgbClr val="FF3300">
                <a:alpha val="50000"/>
              </a:srgbClr>
            </a:prstShdw>
          </a:effectLst>
        </p:spPr>
        <p:txBody>
          <a:bodyPr/>
          <a:lstStyle/>
          <a:p>
            <a:pPr algn="ctr" fontAlgn="base">
              <a:spcBef>
                <a:spcPct val="0"/>
              </a:spcBef>
              <a:spcAft>
                <a:spcPct val="0"/>
              </a:spcAft>
            </a:pPr>
            <a:r>
              <a:rPr lang="vi-VN" sz="4000" b="1" dirty="0">
                <a:solidFill>
                  <a:srgbClr val="FFFF00"/>
                </a:solidFill>
                <a:latin typeface="Arial" panose="020B0604020202020204" pitchFamily="34" charset="0"/>
                <a:cs typeface="Arial" panose="020B0604020202020204" pitchFamily="34" charset="0"/>
              </a:rPr>
              <a:t>Cơ thể của chúng ta được hình thành từ sự kết hợp giữa tinh trùng của bố và trứng của mẹ.</a:t>
            </a:r>
            <a:endParaRPr lang="en-US" altLang="en-US" sz="4000" b="1" dirty="0">
              <a:solidFill>
                <a:srgbClr val="FFFF00"/>
              </a:solidFill>
              <a:latin typeface="Arial" panose="020B0604020202020204" pitchFamily="34" charset="0"/>
              <a:cs typeface="Arial" panose="020B0604020202020204" pitchFamily="34" charset="0"/>
            </a:endParaRPr>
          </a:p>
        </p:txBody>
      </p:sp>
      <p:pic>
        <p:nvPicPr>
          <p:cNvPr id="3" name="Picture 37" descr="blumen-pflanzen108"/>
          <p:cNvPicPr>
            <a:picLocks noChangeAspect="1" noChangeArrowheads="1" noCrop="1"/>
          </p:cNvPicPr>
          <p:nvPr/>
        </p:nvPicPr>
        <p:blipFill>
          <a:blip r:embed="rId2"/>
          <a:srcRect/>
          <a:stretch>
            <a:fillRect/>
          </a:stretch>
        </p:blipFill>
        <p:spPr bwMode="auto">
          <a:xfrm>
            <a:off x="3200400" y="4967748"/>
            <a:ext cx="2599944" cy="189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ulips_yellow_md_clr"/>
          <p:cNvPicPr>
            <a:picLocks noChangeAspect="1" noChangeArrowheads="1" noCrop="1"/>
          </p:cNvPicPr>
          <p:nvPr/>
        </p:nvPicPr>
        <p:blipFill>
          <a:blip r:embed="rId3"/>
          <a:srcRect/>
          <a:stretch>
            <a:fillRect/>
          </a:stretch>
        </p:blipFill>
        <p:spPr bwMode="auto">
          <a:xfrm>
            <a:off x="7543800" y="5443537"/>
            <a:ext cx="1600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ulips_yellow_md_clr"/>
          <p:cNvPicPr>
            <a:picLocks noChangeAspect="1" noChangeArrowheads="1" noCrop="1"/>
          </p:cNvPicPr>
          <p:nvPr/>
        </p:nvPicPr>
        <p:blipFill>
          <a:blip r:embed="rId3"/>
          <a:srcRect/>
          <a:stretch>
            <a:fillRect/>
          </a:stretch>
        </p:blipFill>
        <p:spPr bwMode="auto">
          <a:xfrm>
            <a:off x="66294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ulips_yellow_md_clr"/>
          <p:cNvPicPr>
            <a:picLocks noChangeAspect="1" noChangeArrowheads="1" noCrop="1"/>
          </p:cNvPicPr>
          <p:nvPr/>
        </p:nvPicPr>
        <p:blipFill>
          <a:blip r:embed="rId3"/>
          <a:srcRect/>
          <a:stretch>
            <a:fillRect/>
          </a:stretch>
        </p:blipFill>
        <p:spPr bwMode="auto">
          <a:xfrm>
            <a:off x="5638800" y="5634036"/>
            <a:ext cx="1456944" cy="116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ulips_yellow_md_clr"/>
          <p:cNvPicPr>
            <a:picLocks noChangeAspect="1" noChangeArrowheads="1" noCrop="1"/>
          </p:cNvPicPr>
          <p:nvPr/>
        </p:nvPicPr>
        <p:blipFill>
          <a:blip r:embed="rId3"/>
          <a:srcRect/>
          <a:stretch>
            <a:fillRect/>
          </a:stretch>
        </p:blipFill>
        <p:spPr bwMode="auto">
          <a:xfrm>
            <a:off x="8382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ulips_yellow_md_clr"/>
          <p:cNvPicPr>
            <a:picLocks noChangeAspect="1" noChangeArrowheads="1" noCrop="1"/>
          </p:cNvPicPr>
          <p:nvPr/>
        </p:nvPicPr>
        <p:blipFill>
          <a:blip r:embed="rId3"/>
          <a:srcRect/>
          <a:stretch>
            <a:fillRect/>
          </a:stretch>
        </p:blipFill>
        <p:spPr bwMode="auto">
          <a:xfrm>
            <a:off x="1831152"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ulips_yellow_md_clr"/>
          <p:cNvPicPr>
            <a:picLocks noChangeAspect="1" noChangeArrowheads="1" noCrop="1"/>
          </p:cNvPicPr>
          <p:nvPr/>
        </p:nvPicPr>
        <p:blipFill>
          <a:blip r:embed="rId3"/>
          <a:srcRect/>
          <a:stretch>
            <a:fillRect/>
          </a:stretch>
        </p:blipFill>
        <p:spPr bwMode="auto">
          <a:xfrm>
            <a:off x="0" y="5223267"/>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ulips_yellow_md_clr"/>
          <p:cNvPicPr>
            <a:picLocks noChangeAspect="1" noChangeArrowheads="1" noCrop="1"/>
          </p:cNvPicPr>
          <p:nvPr/>
        </p:nvPicPr>
        <p:blipFill>
          <a:blip r:embed="rId3"/>
          <a:srcRect/>
          <a:stretch>
            <a:fillRect/>
          </a:stretch>
        </p:blipFill>
        <p:spPr bwMode="auto">
          <a:xfrm>
            <a:off x="7543800" y="3733800"/>
            <a:ext cx="1621536" cy="191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a:spLocks noChangeArrowheads="1"/>
          </p:cNvSpPr>
          <p:nvPr/>
        </p:nvSpPr>
        <p:spPr bwMode="auto">
          <a:xfrm>
            <a:off x="0" y="227935"/>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1" y="1600200"/>
            <a:ext cx="8686800" cy="3124199"/>
          </a:xfrm>
          <a:prstGeom prst="cloudCallout">
            <a:avLst>
              <a:gd name="adj1" fmla="val -47505"/>
              <a:gd name="adj2" fmla="val 98306"/>
            </a:avLst>
          </a:prstGeom>
          <a:solidFill>
            <a:srgbClr val="00B050"/>
          </a:solidFill>
          <a:ln w="9525">
            <a:solidFill>
              <a:schemeClr val="bg1"/>
            </a:solidFill>
            <a:rou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4800" b="1" dirty="0">
                <a:solidFill>
                  <a:srgbClr val="FFFF00"/>
                </a:solidFill>
                <a:latin typeface="Aaril"/>
              </a:rPr>
              <a:t>Con người có những giới tính nào?</a:t>
            </a:r>
            <a:endParaRPr lang="en-US" altLang="en-US" sz="4800" b="1" dirty="0">
              <a:solidFill>
                <a:srgbClr val="FFFF00"/>
              </a:solidFill>
              <a:latin typeface="Aaril"/>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6128" y="152400"/>
            <a:ext cx="1005051" cy="1371600"/>
          </a:xfrm>
          <a:prstGeom prst="rect">
            <a:avLst/>
          </a:prstGeom>
          <a:solidFill>
            <a:srgbClr val="FF0000"/>
          </a:solidFill>
          <a:ln>
            <a:noFill/>
          </a:ln>
        </p:spPr>
      </p:pic>
      <p:pic>
        <p:nvPicPr>
          <p:cNvPr id="4" name="Picture 37" descr="blumen-pflanzen108"/>
          <p:cNvPicPr>
            <a:picLocks noChangeAspect="1" noChangeArrowheads="1" noCrop="1"/>
          </p:cNvPicPr>
          <p:nvPr/>
        </p:nvPicPr>
        <p:blipFill>
          <a:blip r:embed="rId3"/>
          <a:srcRect/>
          <a:stretch>
            <a:fillRect/>
          </a:stretch>
        </p:blipFill>
        <p:spPr bwMode="auto">
          <a:xfrm>
            <a:off x="6261067" y="4724399"/>
            <a:ext cx="2514224" cy="17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3886199" y="152400"/>
            <a:ext cx="2590801" cy="2057400"/>
          </a:xfrm>
          <a:prstGeom prst="star32">
            <a:avLst>
              <a:gd name="adj" fmla="val 11069"/>
            </a:avLst>
          </a:prstGeom>
          <a:solidFill>
            <a:srgbClr val="33CC33"/>
          </a:solidFill>
          <a:ln w="28575" algn="ctr">
            <a:solidFill>
              <a:srgbClr val="FF0000"/>
            </a:solidFill>
            <a:miter lim="800000"/>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341179" y="4419600"/>
            <a:ext cx="3221421" cy="2091530"/>
          </a:xfrm>
          <a:prstGeom prst="star32">
            <a:avLst>
              <a:gd name="adj" fmla="val 0"/>
            </a:avLst>
          </a:prstGeom>
          <a:solidFill>
            <a:srgbClr val="33CC33"/>
          </a:solidFill>
          <a:ln w="28575" algn="ctr">
            <a:solidFill>
              <a:srgbClr val="FF0000"/>
            </a:solidFill>
            <a:miter lim="800000"/>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7" name="Rectangle 36"/>
          <p:cNvSpPr>
            <a:spLocks noChangeArrowheads="1"/>
          </p:cNvSpPr>
          <p:nvPr/>
        </p:nvSpPr>
        <p:spPr bwMode="auto">
          <a:xfrm>
            <a:off x="0" y="227935"/>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4910" y="304800"/>
            <a:ext cx="9077632" cy="4191000"/>
          </a:xfrm>
          <a:prstGeom prst="cloudCallout">
            <a:avLst>
              <a:gd name="adj1" fmla="val -47505"/>
              <a:gd name="adj2" fmla="val 98306"/>
            </a:avLst>
          </a:prstGeom>
          <a:solidFill>
            <a:srgbClr val="00B0F0"/>
          </a:solidFill>
          <a:ln w="38100">
            <a:solidFill>
              <a:srgbClr val="FF0000"/>
            </a:solidFill>
            <a:rou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4800" b="1" dirty="0">
                <a:solidFill>
                  <a:srgbClr val="FFFF00"/>
                </a:solidFill>
                <a:latin typeface="Arial" panose="020B0604020202020204" pitchFamily="34" charset="0"/>
                <a:cs typeface="Arial" panose="020B0604020202020204" pitchFamily="34" charset="0"/>
              </a:rPr>
              <a:t>Con người có hai giới tính. Đó là: giới tính nam và giới tính nữ.</a:t>
            </a:r>
            <a:endParaRPr lang="en-US" altLang="en-US" sz="4800" b="1" dirty="0">
              <a:solidFill>
                <a:srgbClr val="FFFF00"/>
              </a:solidFill>
              <a:latin typeface="Arial" panose="020B0604020202020204" pitchFamily="34" charset="0"/>
              <a:cs typeface="Arial" panose="020B0604020202020204" pitchFamily="34" charset="0"/>
            </a:endParaRPr>
          </a:p>
        </p:txBody>
      </p:sp>
      <p:pic>
        <p:nvPicPr>
          <p:cNvPr id="3" name="Picture 37" descr="blumen-pflanzen108"/>
          <p:cNvPicPr>
            <a:picLocks noChangeAspect="1" noChangeArrowheads="1" noCrop="1"/>
          </p:cNvPicPr>
          <p:nvPr/>
        </p:nvPicPr>
        <p:blipFill>
          <a:blip r:embed="rId2"/>
          <a:srcRect/>
          <a:stretch>
            <a:fillRect/>
          </a:stretch>
        </p:blipFill>
        <p:spPr bwMode="auto">
          <a:xfrm>
            <a:off x="3200400" y="4967748"/>
            <a:ext cx="2599944" cy="189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ulips_yellow_md_clr"/>
          <p:cNvPicPr>
            <a:picLocks noChangeAspect="1" noChangeArrowheads="1" noCrop="1"/>
          </p:cNvPicPr>
          <p:nvPr/>
        </p:nvPicPr>
        <p:blipFill>
          <a:blip r:embed="rId3"/>
          <a:srcRect/>
          <a:stretch>
            <a:fillRect/>
          </a:stretch>
        </p:blipFill>
        <p:spPr bwMode="auto">
          <a:xfrm>
            <a:off x="7543800" y="5443537"/>
            <a:ext cx="1600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ulips_yellow_md_clr"/>
          <p:cNvPicPr>
            <a:picLocks noChangeAspect="1" noChangeArrowheads="1" noCrop="1"/>
          </p:cNvPicPr>
          <p:nvPr/>
        </p:nvPicPr>
        <p:blipFill>
          <a:blip r:embed="rId3"/>
          <a:srcRect/>
          <a:stretch>
            <a:fillRect/>
          </a:stretch>
        </p:blipFill>
        <p:spPr bwMode="auto">
          <a:xfrm>
            <a:off x="66294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ulips_yellow_md_clr"/>
          <p:cNvPicPr>
            <a:picLocks noChangeAspect="1" noChangeArrowheads="1" noCrop="1"/>
          </p:cNvPicPr>
          <p:nvPr/>
        </p:nvPicPr>
        <p:blipFill>
          <a:blip r:embed="rId3"/>
          <a:srcRect/>
          <a:stretch>
            <a:fillRect/>
          </a:stretch>
        </p:blipFill>
        <p:spPr bwMode="auto">
          <a:xfrm>
            <a:off x="5638800" y="5634036"/>
            <a:ext cx="1456944" cy="116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ulips_yellow_md_clr"/>
          <p:cNvPicPr>
            <a:picLocks noChangeAspect="1" noChangeArrowheads="1" noCrop="1"/>
          </p:cNvPicPr>
          <p:nvPr/>
        </p:nvPicPr>
        <p:blipFill>
          <a:blip r:embed="rId3"/>
          <a:srcRect/>
          <a:stretch>
            <a:fillRect/>
          </a:stretch>
        </p:blipFill>
        <p:spPr bwMode="auto">
          <a:xfrm>
            <a:off x="8382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ulips_yellow_md_clr"/>
          <p:cNvPicPr>
            <a:picLocks noChangeAspect="1" noChangeArrowheads="1" noCrop="1"/>
          </p:cNvPicPr>
          <p:nvPr/>
        </p:nvPicPr>
        <p:blipFill>
          <a:blip r:embed="rId3"/>
          <a:srcRect/>
          <a:stretch>
            <a:fillRect/>
          </a:stretch>
        </p:blipFill>
        <p:spPr bwMode="auto">
          <a:xfrm>
            <a:off x="1831152"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ulips_yellow_md_clr"/>
          <p:cNvPicPr>
            <a:picLocks noChangeAspect="1" noChangeArrowheads="1" noCrop="1"/>
          </p:cNvPicPr>
          <p:nvPr/>
        </p:nvPicPr>
        <p:blipFill>
          <a:blip r:embed="rId3"/>
          <a:srcRect/>
          <a:stretch>
            <a:fillRect/>
          </a:stretch>
        </p:blipFill>
        <p:spPr bwMode="auto">
          <a:xfrm>
            <a:off x="0" y="5223267"/>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ulips_yellow_md_clr"/>
          <p:cNvPicPr>
            <a:picLocks noChangeAspect="1" noChangeArrowheads="1" noCrop="1"/>
          </p:cNvPicPr>
          <p:nvPr/>
        </p:nvPicPr>
        <p:blipFill>
          <a:blip r:embed="rId3"/>
          <a:srcRect/>
          <a:stretch>
            <a:fillRect/>
          </a:stretch>
        </p:blipFill>
        <p:spPr bwMode="auto">
          <a:xfrm>
            <a:off x="7543800" y="3733800"/>
            <a:ext cx="1621536" cy="191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a:spLocks noChangeArrowheads="1"/>
          </p:cNvSpPr>
          <p:nvPr/>
        </p:nvSpPr>
        <p:spPr bwMode="auto">
          <a:xfrm>
            <a:off x="0" y="0"/>
            <a:ext cx="9144000" cy="6869793"/>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4" descr="2b"/>
          <p:cNvPicPr>
            <a:picLocks noChangeAspect="1" noChangeArrowheads="1" noCrop="1"/>
          </p:cNvPicPr>
          <p:nvPr/>
        </p:nvPicPr>
        <p:blipFill>
          <a:blip r:embed="rId3"/>
          <a:srcRect/>
          <a:stretch>
            <a:fillRect/>
          </a:stretch>
        </p:blipFill>
        <p:spPr bwMode="auto">
          <a:xfrm>
            <a:off x="0" y="1828800"/>
            <a:ext cx="1555955" cy="2514600"/>
          </a:xfrm>
          <a:prstGeom prst="rect">
            <a:avLst/>
          </a:prstGeom>
          <a:solidFill>
            <a:srgbClr val="00B050"/>
          </a:solidFill>
          <a:ln>
            <a:noFill/>
          </a:ln>
        </p:spPr>
      </p:pic>
      <p:sp>
        <p:nvSpPr>
          <p:cNvPr id="5" name="WordArt 3"/>
          <p:cNvSpPr>
            <a:spLocks noChangeArrowheads="1" noChangeShapeType="1" noTextEdit="1"/>
          </p:cNvSpPr>
          <p:nvPr/>
        </p:nvSpPr>
        <p:spPr bwMode="auto">
          <a:xfrm>
            <a:off x="1555955" y="1828800"/>
            <a:ext cx="7435645" cy="2514600"/>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en-US" sz="3600" b="1" kern="10" dirty="0" err="1">
                <a:ln w="9525">
                  <a:round/>
                </a:ln>
                <a:solidFill>
                  <a:srgbClr val="000080"/>
                </a:solidFill>
                <a:latin typeface="Times New Roman" panose="02020603050405020304"/>
                <a:cs typeface="Times New Roman" panose="02020603050405020304"/>
              </a:rPr>
              <a:t>Cảm</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ơn</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các</a:t>
            </a:r>
            <a:r>
              <a:rPr lang="en-US" sz="3600" b="1" kern="10" dirty="0">
                <a:ln w="9525">
                  <a:round/>
                </a:ln>
                <a:solidFill>
                  <a:srgbClr val="000080"/>
                </a:solidFill>
                <a:latin typeface="Times New Roman" panose="02020603050405020304"/>
                <a:cs typeface="Times New Roman" panose="02020603050405020304"/>
              </a:rPr>
              <a:t> </a:t>
            </a:r>
            <a:r>
              <a:rPr lang="en-US" sz="3600" b="1" kern="10" dirty="0" err="1">
                <a:ln w="9525">
                  <a:round/>
                </a:ln>
                <a:solidFill>
                  <a:srgbClr val="000080"/>
                </a:solidFill>
                <a:latin typeface="Times New Roman" panose="02020603050405020304"/>
                <a:cs typeface="Times New Roman" panose="02020603050405020304"/>
              </a:rPr>
              <a:t>em</a:t>
            </a:r>
            <a:r>
              <a:rPr lang="en-US" sz="3600" b="1" kern="10" dirty="0">
                <a:ln w="9525">
                  <a:round/>
                </a:ln>
                <a:solidFill>
                  <a:srgbClr val="000080"/>
                </a:solidFill>
                <a:latin typeface="Times New Roman" panose="02020603050405020304"/>
                <a:cs typeface="Times New Roman" panose="02020603050405020304"/>
              </a:rPr>
              <a:t>!</a:t>
            </a: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761" y="152400"/>
            <a:ext cx="3985339" cy="1524000"/>
          </a:xfrm>
          <a:prstGeom prst="rect">
            <a:avLst/>
          </a:prstGeom>
          <a:solidFill>
            <a:srgbClr val="7030A0"/>
          </a:solidFill>
          <a:ln>
            <a:noFill/>
          </a:ln>
        </p:spPr>
      </p:pic>
      <p:grpSp>
        <p:nvGrpSpPr>
          <p:cNvPr id="7" name="Group 18"/>
          <p:cNvGrpSpPr/>
          <p:nvPr/>
        </p:nvGrpSpPr>
        <p:grpSpPr bwMode="auto">
          <a:xfrm>
            <a:off x="4156118" y="4436427"/>
            <a:ext cx="4683082" cy="2078037"/>
            <a:chOff x="5225" y="9335"/>
            <a:chExt cx="2520" cy="1750"/>
          </a:xfrm>
        </p:grpSpPr>
        <p:sp>
          <p:nvSpPr>
            <p:cNvPr id="8"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5"/>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defTabSz="913130" fontAlgn="base">
                <a:spcBef>
                  <a:spcPct val="0"/>
                </a:spcBef>
                <a:spcAft>
                  <a:spcPct val="0"/>
                </a:spcAft>
              </a:pPr>
              <a:endParaRPr lang="en-US">
                <a:solidFill>
                  <a:srgbClr val="000000"/>
                </a:solidFill>
                <a:cs typeface="Arial" panose="020B0604020202020204" pitchFamily="34" charset="0"/>
              </a:endParaRPr>
            </a:p>
          </p:txBody>
        </p:sp>
        <p:pic>
          <p:nvPicPr>
            <p:cNvPr id="9" name="Picture 26" descr="cosm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BOOK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OOK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QUILLP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r>
                <a:rPr lang="en-US" altLang="vi-VN" sz="800" b="1">
                  <a:solidFill>
                    <a:srgbClr val="000000"/>
                  </a:solidFill>
                  <a:latin typeface="VnBangkok"/>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14"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sp>
          <p:nvSpPr>
            <p:cNvPr id="1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anose="020B0604020202020204" pitchFamily="34" charset="0"/>
                </a:rPr>
                <a:t>NÀM </a:t>
              </a:r>
            </a:p>
          </p:txBody>
        </p:sp>
        <p:sp>
          <p:nvSpPr>
            <p:cNvPr id="16"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defRPr>
                  <a:solidFill>
                    <a:schemeClr val="tx1"/>
                  </a:solidFill>
                  <a:latin typeface="Calibri" panose="020F0502020204030204" pitchFamily="34" charset="0"/>
                  <a:cs typeface="Arial" panose="020B0604020202020204" pitchFamily="34" charset="0"/>
                </a:defRPr>
              </a:lvl1pPr>
              <a:lvl2pPr marL="742950" indent="-285750" defTabSz="913130">
                <a:defRPr>
                  <a:solidFill>
                    <a:schemeClr val="tx1"/>
                  </a:solidFill>
                  <a:latin typeface="Calibri" panose="020F0502020204030204" pitchFamily="34" charset="0"/>
                  <a:cs typeface="Arial" panose="020B0604020202020204" pitchFamily="34" charset="0"/>
                </a:defRPr>
              </a:lvl2pPr>
              <a:lvl3pPr marL="1143000" indent="-228600" defTabSz="913130">
                <a:defRPr>
                  <a:solidFill>
                    <a:schemeClr val="tx1"/>
                  </a:solidFill>
                  <a:latin typeface="Calibri" panose="020F0502020204030204" pitchFamily="34" charset="0"/>
                  <a:cs typeface="Arial" panose="020B0604020202020204" pitchFamily="34" charset="0"/>
                </a:defRPr>
              </a:lvl3pPr>
              <a:lvl4pPr marL="1600200" indent="-228600" defTabSz="913130">
                <a:defRPr>
                  <a:solidFill>
                    <a:schemeClr val="tx1"/>
                  </a:solidFill>
                  <a:latin typeface="Calibri" panose="020F0502020204030204" pitchFamily="34" charset="0"/>
                  <a:cs typeface="Arial" panose="020B0604020202020204" pitchFamily="34" charset="0"/>
                </a:defRPr>
              </a:lvl4pPr>
              <a:lvl5pPr marL="2057400" indent="-228600" defTabSz="913130">
                <a:defRPr>
                  <a:solidFill>
                    <a:schemeClr val="tx1"/>
                  </a:solidFill>
                  <a:latin typeface="Calibri" panose="020F0502020204030204" pitchFamily="34" charset="0"/>
                  <a:cs typeface="Arial" panose="020B060402020202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vi-VN" altLang="vi-VN" sz="4800">
                <a:solidFill>
                  <a:srgbClr val="000000"/>
                </a:solidFill>
              </a:endParaRPr>
            </a:p>
          </p:txBody>
        </p:sp>
      </p:grpSp>
      <p:pic>
        <p:nvPicPr>
          <p:cNvPr id="17" name="Picture 16"/>
          <p:cNvPicPr>
            <a:picLocks noChangeAspect="1"/>
          </p:cNvPicPr>
          <p:nvPr/>
        </p:nvPicPr>
        <p:blipFill>
          <a:blip r:embed="rId10"/>
          <a:srcRect/>
          <a:stretch>
            <a:fillRect/>
          </a:stretch>
        </p:blipFill>
        <p:spPr bwMode="auto">
          <a:xfrm rot="-416614">
            <a:off x="127412" y="4432594"/>
            <a:ext cx="3901293" cy="234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952" y="152400"/>
            <a:ext cx="8966047" cy="1938020"/>
          </a:xfrm>
          <a:prstGeom prst="rect">
            <a:avLst/>
          </a:prstGeom>
          <a:solidFill>
            <a:srgbClr val="00FF00"/>
          </a:solidFill>
        </p:spPr>
        <p:txBody>
          <a:bodyPr wrap="square">
            <a:spAutoFit/>
          </a:bodyPr>
          <a:lstStyle/>
          <a:p>
            <a:pPr algn="ctr">
              <a:defRPr/>
            </a:pPr>
            <a:r>
              <a:rPr lang="en-US" sz="4000" b="1" dirty="0" err="1">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Thứ</a:t>
            </a:r>
            <a: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năm, </a:t>
            </a:r>
            <a:r>
              <a:rPr lang="en-US" sz="4000" b="1" dirty="0" err="1">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ngày</a:t>
            </a:r>
            <a: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r>
              <a:rPr lang="en-US" altLang="vi-VN"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07</a:t>
            </a:r>
            <a: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r>
              <a:rPr lang="en-US" sz="4000" b="1" dirty="0" err="1">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tháng</a:t>
            </a:r>
            <a: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9 </a:t>
            </a:r>
            <a:r>
              <a:rPr lang="en-US" sz="4000" b="1" dirty="0" err="1">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năm</a:t>
            </a:r>
            <a: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2023</a:t>
            </a:r>
            <a:br>
              <a:rPr lang="en-US" sz="4000" b="1"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vi-VN" sz="4000" b="1" u="sng" dirty="0">
                <a:solidFill>
                  <a:srgbClr val="0000FF"/>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Khoa học</a:t>
            </a:r>
          </a:p>
          <a:p>
            <a:pPr algn="ctr">
              <a:defRPr/>
            </a:pPr>
            <a:r>
              <a:rPr lang="en-US" sz="4000" b="1" dirty="0" err="1">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Bài</a:t>
            </a:r>
            <a:r>
              <a:rPr lang="en-US"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r>
              <a:rPr lang="vi-VN"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2</a:t>
            </a:r>
            <a:r>
              <a:rPr lang="en-US"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r>
              <a:rPr lang="vi-VN"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NAM VÀ NỮ </a:t>
            </a:r>
            <a:r>
              <a:rPr lang="en-US"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t>
            </a:r>
            <a:r>
              <a:rPr lang="en-US" sz="4000" b="1" dirty="0" err="1">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tiết </a:t>
            </a:r>
            <a:r>
              <a:rPr lang="vi-VN"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2</a:t>
            </a:r>
            <a:r>
              <a:rPr lang="en-US" sz="4000" b="1" dirty="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pic>
        <p:nvPicPr>
          <p:cNvPr id="4" name="Picture 7" descr="Book-03-june"/>
          <p:cNvPicPr>
            <a:picLocks noChangeAspect="1" noChangeArrowheads="1" noCrop="1"/>
          </p:cNvPicPr>
          <p:nvPr/>
        </p:nvPicPr>
        <p:blipFill>
          <a:blip r:embed="rId2"/>
          <a:srcRect/>
          <a:stretch>
            <a:fillRect/>
          </a:stretch>
        </p:blipFill>
        <p:spPr bwMode="auto">
          <a:xfrm>
            <a:off x="1582077" y="1752600"/>
            <a:ext cx="66071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590800" y="2524712"/>
            <a:ext cx="48783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404" tIns="60693" rIns="121404" bIns="60693">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fontAlgn="base">
              <a:spcBef>
                <a:spcPct val="0"/>
              </a:spcBef>
              <a:spcAft>
                <a:spcPct val="0"/>
              </a:spcAft>
            </a:pPr>
            <a:r>
              <a:rPr lang="en-US" sz="2700" b="1" dirty="0" err="1">
                <a:solidFill>
                  <a:srgbClr val="0000CC"/>
                </a:solidFill>
                <a:cs typeface="Arial" panose="020B0604020202020204" pitchFamily="34" charset="0"/>
              </a:rPr>
              <a:t>Hướng</a:t>
            </a:r>
            <a:r>
              <a:rPr lang="en-US" sz="2700" b="1" dirty="0">
                <a:solidFill>
                  <a:srgbClr val="0000CC"/>
                </a:solidFill>
                <a:cs typeface="Arial" panose="020B0604020202020204" pitchFamily="34" charset="0"/>
              </a:rPr>
              <a:t> </a:t>
            </a:r>
            <a:r>
              <a:rPr lang="en-US" sz="2700" b="1" dirty="0" err="1">
                <a:solidFill>
                  <a:srgbClr val="0000CC"/>
                </a:solidFill>
                <a:cs typeface="Arial" panose="020B0604020202020204" pitchFamily="34" charset="0"/>
              </a:rPr>
              <a:t>dẫn</a:t>
            </a:r>
            <a:r>
              <a:rPr lang="en-US" sz="2700" b="1" dirty="0">
                <a:solidFill>
                  <a:srgbClr val="0000CC"/>
                </a:solidFill>
                <a:cs typeface="Arial" panose="020B0604020202020204" pitchFamily="34" charset="0"/>
              </a:rPr>
              <a:t> </a:t>
            </a:r>
            <a:r>
              <a:rPr lang="en-US" sz="2700" b="1" dirty="0" err="1">
                <a:solidFill>
                  <a:srgbClr val="0000CC"/>
                </a:solidFill>
                <a:cs typeface="Arial" panose="020B0604020202020204" pitchFamily="34" charset="0"/>
              </a:rPr>
              <a:t>học</a:t>
            </a:r>
            <a:r>
              <a:rPr lang="en-US" sz="2700" b="1" dirty="0">
                <a:solidFill>
                  <a:srgbClr val="0000CC"/>
                </a:solidFill>
                <a:cs typeface="Arial" panose="020B0604020202020204" pitchFamily="34" charset="0"/>
              </a:rPr>
              <a:t> </a:t>
            </a:r>
            <a:r>
              <a:rPr lang="en-US" sz="2700" b="1" dirty="0" err="1">
                <a:solidFill>
                  <a:srgbClr val="0000CC"/>
                </a:solidFill>
                <a:cs typeface="Arial" panose="020B0604020202020204" pitchFamily="34" charset="0"/>
              </a:rPr>
              <a:t>trang</a:t>
            </a:r>
            <a:r>
              <a:rPr lang="en-US" sz="2700" b="1" dirty="0">
                <a:solidFill>
                  <a:srgbClr val="0000CC"/>
                </a:solidFill>
                <a:cs typeface="Arial" panose="020B0604020202020204" pitchFamily="34" charset="0"/>
              </a:rPr>
              <a:t> </a:t>
            </a:r>
            <a:r>
              <a:rPr lang="vi-VN" sz="2700" b="1" dirty="0">
                <a:solidFill>
                  <a:srgbClr val="0000CC"/>
                </a:solidFill>
                <a:cs typeface="Arial" panose="020B0604020202020204" pitchFamily="34" charset="0"/>
              </a:rPr>
              <a:t>7</a:t>
            </a:r>
            <a:endParaRPr lang="en-US" sz="2700" b="1" dirty="0">
              <a:solidFill>
                <a:srgbClr val="0000CC"/>
              </a:solidFill>
              <a:cs typeface="Arial" panose="020B0604020202020204" pitchFamily="34" charset="0"/>
            </a:endParaRPr>
          </a:p>
        </p:txBody>
      </p:sp>
      <p:sp>
        <p:nvSpPr>
          <p:cNvPr id="6" name="Horizontal Scroll 5"/>
          <p:cNvSpPr/>
          <p:nvPr/>
        </p:nvSpPr>
        <p:spPr>
          <a:xfrm>
            <a:off x="197619" y="3215148"/>
            <a:ext cx="8717782" cy="3657600"/>
          </a:xfrm>
          <a:prstGeom prst="horizontalScroll">
            <a:avLst>
              <a:gd name="adj" fmla="val 9766"/>
            </a:avLst>
          </a:prstGeom>
          <a:solidFill>
            <a:srgbClr val="FFFF00"/>
          </a:solidFill>
          <a:ln w="55000" cap="flat" cmpd="thickThin" algn="ctr">
            <a:solidFill>
              <a:srgbClr val="0000FF"/>
            </a:solidFill>
            <a:prstDash val="solid"/>
          </a:ln>
          <a:effectLst/>
        </p:spPr>
        <p:txBody>
          <a:bodyPr lIns="91055" tIns="45521" rIns="91055" bIns="45521" anchor="ctr"/>
          <a:lstStyle/>
          <a:p>
            <a:pPr algn="ctr" eaLnBrk="0" fontAlgn="base" hangingPunct="0">
              <a:spcBef>
                <a:spcPct val="0"/>
              </a:spcBef>
              <a:spcAft>
                <a:spcPct val="0"/>
              </a:spcAft>
              <a:defRPr/>
            </a:pPr>
            <a:r>
              <a:rPr lang="en-US" sz="3200" b="1" u="sng" kern="0" dirty="0">
                <a:solidFill>
                  <a:srgbClr val="FF0000"/>
                </a:solidFill>
                <a:latin typeface="Aaril"/>
              </a:rPr>
              <a:t>MỤC TIÊU</a:t>
            </a:r>
          </a:p>
          <a:p>
            <a:pPr algn="just"/>
            <a:r>
              <a:rPr lang="en-U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Phân</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biệt</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được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đặc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điểm</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sinh</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học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giới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tính</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và</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đặc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điểm</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xã</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hội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giới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của</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nam</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và</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nữ</a:t>
            </a:r>
            <a:r>
              <a:rPr lang="es-ES" sz="2800" b="1" dirty="0">
                <a:solidFill>
                  <a:srgbClr val="0000FF"/>
                </a:solidFill>
                <a:latin typeface="Arial" panose="020B0604020202020204" pitchFamily="34" charset="0"/>
                <a:cs typeface="Arial" panose="020B0604020202020204" pitchFamily="34" charset="0"/>
              </a:rPr>
              <a:t>.</a:t>
            </a:r>
            <a:endParaRPr lang="en-US" sz="2800" b="1" dirty="0">
              <a:solidFill>
                <a:srgbClr val="0000FF"/>
              </a:solidFill>
              <a:latin typeface="Arial" panose="020B0604020202020204" pitchFamily="34" charset="0"/>
              <a:cs typeface="Arial" panose="020B0604020202020204" pitchFamily="34" charset="0"/>
            </a:endParaRPr>
          </a:p>
          <a:p>
            <a:pPr algn="just"/>
            <a:r>
              <a:rPr lang="vi-VN"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Nêu</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được</a:t>
            </a:r>
            <a:r>
              <a:rPr lang="es-ES" sz="2800" b="1" dirty="0">
                <a:solidFill>
                  <a:srgbClr val="0000FF"/>
                </a:solidFill>
                <a:latin typeface="Arial" panose="020B0604020202020204" pitchFamily="34" charset="0"/>
                <a:cs typeface="Arial" panose="020B0604020202020204" pitchFamily="34" charset="0"/>
              </a:rPr>
              <a:t> con </a:t>
            </a:r>
            <a:r>
              <a:rPr lang="es-ES" sz="2800" b="1" dirty="0" err="1">
                <a:solidFill>
                  <a:srgbClr val="0000FF"/>
                </a:solidFill>
                <a:latin typeface="Arial" panose="020B0604020202020204" pitchFamily="34" charset="0"/>
                <a:cs typeface="Arial" panose="020B0604020202020204" pitchFamily="34" charset="0"/>
              </a:rPr>
              <a:t>trai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và</a:t>
            </a:r>
            <a:r>
              <a:rPr lang="es-ES" sz="2800" b="1" dirty="0">
                <a:solidFill>
                  <a:srgbClr val="0000FF"/>
                </a:solidFill>
                <a:latin typeface="Arial" panose="020B0604020202020204" pitchFamily="34" charset="0"/>
                <a:cs typeface="Arial" panose="020B0604020202020204" pitchFamily="34" charset="0"/>
              </a:rPr>
              <a:t> con </a:t>
            </a:r>
            <a:r>
              <a:rPr lang="es-ES" sz="2800" b="1" dirty="0" err="1">
                <a:solidFill>
                  <a:srgbClr val="0000FF"/>
                </a:solidFill>
                <a:latin typeface="Arial" panose="020B0604020202020204" pitchFamily="34" charset="0"/>
                <a:cs typeface="Arial" panose="020B0604020202020204" pitchFamily="34" charset="0"/>
              </a:rPr>
              <a:t>gái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đều</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bình</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đẳng</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và</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có</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quyền</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như</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nhau</a:t>
            </a:r>
            <a:r>
              <a:rPr lang="es-ES" sz="2800" b="1" dirty="0">
                <a:solidFill>
                  <a:srgbClr val="0000FF"/>
                </a:solidFill>
                <a:latin typeface="Arial" panose="020B0604020202020204" pitchFamily="34" charset="0"/>
                <a:cs typeface="Arial" panose="020B0604020202020204" pitchFamily="34" charset="0"/>
              </a:rPr>
              <a:t>.</a:t>
            </a:r>
            <a:endParaRPr lang="en-US" sz="2800" b="1" dirty="0">
              <a:solidFill>
                <a:srgbClr val="0000FF"/>
              </a:solidFill>
              <a:latin typeface="Arial" panose="020B0604020202020204" pitchFamily="34" charset="0"/>
              <a:cs typeface="Arial" panose="020B0604020202020204" pitchFamily="34" charset="0"/>
            </a:endParaRPr>
          </a:p>
          <a:p>
            <a:pPr algn="just"/>
            <a:r>
              <a:rPr lang="vi-VN" sz="2800" b="1" dirty="0">
                <a:solidFill>
                  <a:srgbClr val="0000FF"/>
                </a:solidFill>
                <a:latin typeface="Arial" panose="020B0604020202020204" pitchFamily="34" charset="0"/>
                <a:cs typeface="Arial" panose="020B0604020202020204" pitchFamily="34" charset="0"/>
              </a:rPr>
              <a:t>-</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Tôn</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trọng</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các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bạn</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cùng</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giới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và</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khác</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giới</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không</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phân</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biệt</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nam</a:t>
            </a:r>
            <a:r>
              <a:rPr lang="es-ES" sz="2800" b="1" dirty="0">
                <a:solidFill>
                  <a:srgbClr val="0000FF"/>
                </a:solidFill>
                <a:latin typeface="Arial" panose="020B0604020202020204" pitchFamily="34" charset="0"/>
                <a:cs typeface="Arial" panose="020B0604020202020204" pitchFamily="34" charset="0"/>
              </a:rPr>
              <a:t>, </a:t>
            </a:r>
            <a:r>
              <a:rPr lang="es-ES" sz="2800" b="1" dirty="0" err="1">
                <a:solidFill>
                  <a:srgbClr val="0000FF"/>
                </a:solidFill>
                <a:latin typeface="Arial" panose="020B0604020202020204" pitchFamily="34" charset="0"/>
                <a:cs typeface="Arial" panose="020B0604020202020204" pitchFamily="34" charset="0"/>
              </a:rPr>
              <a:t>nữ</a:t>
            </a:r>
            <a:r>
              <a:rPr lang="es-ES" sz="2800" b="1" dirty="0">
                <a:solidFill>
                  <a:srgbClr val="0000FF"/>
                </a:solidFill>
                <a:latin typeface="Arial" panose="020B0604020202020204" pitchFamily="34" charset="0"/>
                <a:cs typeface="Arial" panose="020B0604020202020204" pitchFamily="34" charset="0"/>
              </a:rPr>
              <a:t>.</a:t>
            </a:r>
            <a:endParaRPr lang="en-US" sz="2800" b="1" i="1" dirty="0">
              <a:solidFill>
                <a:srgbClr val="0000FF"/>
              </a:solidFill>
              <a:latin typeface="Arial" panose="020B0604020202020204" pitchFamily="34" charset="0"/>
              <a:cs typeface="Arial" panose="020B0604020202020204" pitchFamily="34" charset="0"/>
            </a:endParaRPr>
          </a:p>
        </p:txBody>
      </p:sp>
      <p:sp>
        <p:nvSpPr>
          <p:cNvPr id="9"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animBg="1"/>
    </p:bldLst>
  </p:timing>
</p:sld>
</file>

<file path=ppt/theme/theme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On-screen Show (4:3)</PresentationFormat>
  <Paragraphs>110</Paragraphs>
  <Slides>29</Slides>
  <Notes>0</Notes>
  <HiddenSlides>0</HiddenSlides>
  <MMClips>5</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29</vt:i4>
      </vt:variant>
    </vt:vector>
  </HeadingPairs>
  <TitlesOfParts>
    <vt:vector size="50" baseType="lpstr">
      <vt:lpstr>.VnTime</vt:lpstr>
      <vt:lpstr>Aaril</vt:lpstr>
      <vt:lpstr>-apple-system</vt:lpstr>
      <vt:lpstr>Arial</vt:lpstr>
      <vt:lpstr>Calibri</vt:lpstr>
      <vt:lpstr>Impact</vt:lpstr>
      <vt:lpstr>Times</vt:lpstr>
      <vt:lpstr>Times New Roman</vt:lpstr>
      <vt:lpstr>Trebuchet MS</vt:lpstr>
      <vt:lpstr>Verdana</vt:lpstr>
      <vt:lpstr>VnBangkok</vt:lpstr>
      <vt:lpstr>VNbritannic</vt:lpstr>
      <vt:lpstr>Wingdings</vt:lpstr>
      <vt:lpstr>8_Default Design</vt:lpstr>
      <vt:lpstr>10_Default Design</vt:lpstr>
      <vt:lpstr>9_Default Design</vt:lpstr>
      <vt:lpstr>11_Default Design</vt:lpstr>
      <vt:lpstr>12_Default Design</vt:lpstr>
      <vt:lpstr>6_Default Design</vt:lpstr>
      <vt:lpstr>13_Default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Nguyễn Minh Ánh</cp:lastModifiedBy>
  <cp:revision>121</cp:revision>
  <dcterms:created xsi:type="dcterms:W3CDTF">2021-08-24T07:24:00Z</dcterms:created>
  <dcterms:modified xsi:type="dcterms:W3CDTF">2024-01-05T13:41:07Z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A1B5CAC393E74D16B7773B8AEBF8606B_12</vt:lpwstr>
  </property>
  <property fmtid="{D5CDD505-2E9C-101B-9397-08002B2CF9AE}" pid="3" name="KSOProductBuildVer">
    <vt:lpwstr>1033-12.2.0.13201</vt:lpwstr>
  </property>
</Properties>
</file>