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8" r:id="rId11"/>
    <p:sldId id="269" r:id="rId12"/>
    <p:sldId id="266" r:id="rId13"/>
    <p:sldId id="267" r:id="rId14"/>
    <p:sldId id="270" r:id="rId15"/>
    <p:sldId id="271" r:id="rId16"/>
    <p:sldId id="272" r:id="rId17"/>
    <p:sldId id="273" r:id="rId18"/>
    <p:sldId id="274" r:id="rId19"/>
    <p:sldId id="275" r:id="rId20"/>
    <p:sldId id="276" r:id="rId21"/>
    <p:sldId id="277" r:id="rId22"/>
    <p:sldId id="303" r:id="rId23"/>
    <p:sldId id="279" r:id="rId24"/>
    <p:sldId id="280" r:id="rId25"/>
    <p:sldId id="299" r:id="rId26"/>
    <p:sldId id="297" r:id="rId27"/>
    <p:sldId id="298" r:id="rId28"/>
    <p:sldId id="285" r:id="rId29"/>
    <p:sldId id="284" r:id="rId30"/>
    <p:sldId id="286" r:id="rId31"/>
    <p:sldId id="287" r:id="rId32"/>
    <p:sldId id="290" r:id="rId33"/>
    <p:sldId id="291" r:id="rId34"/>
    <p:sldId id="301" r:id="rId35"/>
    <p:sldId id="293" r:id="rId36"/>
    <p:sldId id="294" r:id="rId37"/>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01B0A-9E81-438E-B01D-EBC56769B775}" type="datetimeFigureOut">
              <a:rPr lang="en-US" smtClean="0"/>
              <a:t>5/11/2021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38D71-BBC8-480B-ACBF-FE7AB716CD01}" type="slidenum">
              <a:rPr lang="en-US" smtClean="0"/>
              <a:t>‹#›</a:t>
            </a:fld>
            <a:endParaRPr lang="en-US"/>
          </a:p>
        </p:txBody>
      </p:sp>
    </p:spTree>
    <p:extLst>
      <p:ext uri="{BB962C8B-B14F-4D97-AF65-F5344CB8AC3E}">
        <p14:creationId xmlns:p14="http://schemas.microsoft.com/office/powerpoint/2010/main" val="281833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1EBD89C0-AC67-4DF7-AC04-364B529E9CA4}" type="slidenum">
              <a:rPr lang="vi-VN" altLang="en-US">
                <a:solidFill>
                  <a:prstClr val="black"/>
                </a:solidFill>
              </a:rPr>
              <a:pPr/>
              <a:t>32</a:t>
            </a:fld>
            <a:endParaRPr lang="vi-V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FE6A52-F124-47E0-AE97-73539515310F}" type="datetimeFigureOut">
              <a:rPr lang="en-US" smtClean="0"/>
              <a:pPr/>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D206B-FE52-47F1-96F7-C11F31A851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E6A52-F124-47E0-AE97-73539515310F}" type="datetimeFigureOut">
              <a:rPr lang="en-US" smtClean="0"/>
              <a:pPr/>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D206B-FE52-47F1-96F7-C11F31A851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E6A52-F124-47E0-AE97-73539515310F}" type="datetimeFigureOut">
              <a:rPr lang="en-US" smtClean="0"/>
              <a:pPr/>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D206B-FE52-47F1-96F7-C11F31A851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B4AD9989-B855-42A5-8852-DB029621F12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81236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E6A52-F124-47E0-AE97-73539515310F}" type="datetimeFigureOut">
              <a:rPr lang="en-US" smtClean="0"/>
              <a:pPr/>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D206B-FE52-47F1-96F7-C11F31A851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FE6A52-F124-47E0-AE97-73539515310F}" type="datetimeFigureOut">
              <a:rPr lang="en-US" smtClean="0"/>
              <a:pPr/>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D206B-FE52-47F1-96F7-C11F31A851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FE6A52-F124-47E0-AE97-73539515310F}" type="datetimeFigureOut">
              <a:rPr lang="en-US" smtClean="0"/>
              <a:pPr/>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D206B-FE52-47F1-96F7-C11F31A851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FE6A52-F124-47E0-AE97-73539515310F}" type="datetimeFigureOut">
              <a:rPr lang="en-US" smtClean="0"/>
              <a:pPr/>
              <a:t>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D206B-FE52-47F1-96F7-C11F31A851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E6A52-F124-47E0-AE97-73539515310F}" type="datetimeFigureOut">
              <a:rPr lang="en-US" smtClean="0"/>
              <a:pPr/>
              <a:t>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D206B-FE52-47F1-96F7-C11F31A851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E6A52-F124-47E0-AE97-73539515310F}" type="datetimeFigureOut">
              <a:rPr lang="en-US" smtClean="0"/>
              <a:pPr/>
              <a:t>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D206B-FE52-47F1-96F7-C11F31A851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E6A52-F124-47E0-AE97-73539515310F}" type="datetimeFigureOut">
              <a:rPr lang="en-US" smtClean="0"/>
              <a:pPr/>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D206B-FE52-47F1-96F7-C11F31A851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E6A52-F124-47E0-AE97-73539515310F}" type="datetimeFigureOut">
              <a:rPr lang="en-US" smtClean="0"/>
              <a:pPr/>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D206B-FE52-47F1-96F7-C11F31A851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E6A52-F124-47E0-AE97-73539515310F}" type="datetimeFigureOut">
              <a:rPr lang="en-US" smtClean="0"/>
              <a:pPr/>
              <a:t>5/11/2021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D206B-FE52-47F1-96F7-C11F31A851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340768"/>
            <a:ext cx="8763000" cy="1077218"/>
          </a:xfrm>
          <a:prstGeom prst="rect">
            <a:avLst/>
          </a:prstGeom>
          <a:noFill/>
        </p:spPr>
        <p:txBody>
          <a:bodyPr wrap="square" rtlCol="0">
            <a:spAutoFit/>
          </a:bodyPr>
          <a:lstStyle/>
          <a:p>
            <a:pPr algn="ctr"/>
            <a:r>
              <a:rPr lang="en-US" sz="3200" dirty="0" err="1" smtClean="0">
                <a:solidFill>
                  <a:srgbClr val="FF0000"/>
                </a:solidFill>
                <a:latin typeface="Times New Roman" pitchFamily="18" charset="0"/>
                <a:cs typeface="Times New Roman" pitchFamily="18" charset="0"/>
              </a:rPr>
              <a:t>Bài</a:t>
            </a:r>
            <a:r>
              <a:rPr lang="en-US" sz="3200" dirty="0" smtClean="0">
                <a:solidFill>
                  <a:srgbClr val="FF0000"/>
                </a:solidFill>
                <a:latin typeface="Times New Roman" pitchFamily="18" charset="0"/>
                <a:cs typeface="Times New Roman" pitchFamily="18" charset="0"/>
              </a:rPr>
              <a:t> 1: </a:t>
            </a:r>
            <a:r>
              <a:rPr lang="en-US" sz="3200" dirty="0" err="1" smtClean="0">
                <a:solidFill>
                  <a:srgbClr val="FF0000"/>
                </a:solidFill>
                <a:latin typeface="Times New Roman" pitchFamily="18" charset="0"/>
                <a:cs typeface="Times New Roman" pitchFamily="18" charset="0"/>
              </a:rPr>
              <a:t>Chuy</a:t>
            </a:r>
            <a:r>
              <a:rPr lang="vi-VN" sz="3200" dirty="0" smtClean="0">
                <a:solidFill>
                  <a:srgbClr val="FF0000"/>
                </a:solidFill>
                <a:latin typeface="Times New Roman" pitchFamily="18" charset="0"/>
                <a:cs typeface="Times New Roman" pitchFamily="18" charset="0"/>
              </a:rPr>
              <a:t>ện về Trương Định, Nguyễn Trường Tộ. Cuộc phản công ở kinh thành Huế </a:t>
            </a:r>
            <a:r>
              <a:rPr lang="vi-VN" sz="3200" dirty="0" smtClean="0">
                <a:latin typeface="+mj-lt"/>
              </a:rPr>
              <a:t>(Tiết 1)</a:t>
            </a:r>
            <a:endParaRPr lang="vi-VN" sz="3200" dirty="0">
              <a:latin typeface="+mj-lt"/>
            </a:endParaRPr>
          </a:p>
        </p:txBody>
      </p:sp>
      <p:sp>
        <p:nvSpPr>
          <p:cNvPr id="7" name="Title 1"/>
          <p:cNvSpPr txBox="1">
            <a:spLocks/>
          </p:cNvSpPr>
          <p:nvPr/>
        </p:nvSpPr>
        <p:spPr bwMode="auto">
          <a:xfrm>
            <a:off x="304800" y="2895600"/>
            <a:ext cx="8599984" cy="2286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just"/>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tiêu</a:t>
            </a:r>
            <a:r>
              <a:rPr lang="en-US" sz="2800" b="1" dirty="0" smtClean="0">
                <a:solidFill>
                  <a:srgbClr val="0000FF"/>
                </a:solidFill>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a:t>
            </a:r>
          </a:p>
          <a:p>
            <a:pPr algn="just">
              <a:buFontTx/>
              <a:buChar char="-"/>
            </a:pP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cảnh</a:t>
            </a:r>
            <a:r>
              <a:rPr lang="en-US" sz="2800" dirty="0" smtClean="0">
                <a:latin typeface="Times New Roman" pitchFamily="18" charset="0"/>
                <a:cs typeface="Times New Roman" pitchFamily="18" charset="0"/>
              </a:rPr>
              <a:t> </a:t>
            </a:r>
            <a:r>
              <a:rPr lang="en-US" sz="2800"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kỉ</a:t>
            </a:r>
            <a:r>
              <a:rPr lang="en-US" sz="2800" dirty="0" smtClean="0">
                <a:latin typeface="Times New Roman" pitchFamily="18" charset="0"/>
                <a:cs typeface="Times New Roman" pitchFamily="18" charset="0"/>
              </a:rPr>
              <a:t> XIX.</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a:t>
            </a:r>
          </a:p>
        </p:txBody>
      </p:sp>
      <p:sp>
        <p:nvSpPr>
          <p:cNvPr id="8" name="TextBox 7"/>
          <p:cNvSpPr txBox="1"/>
          <p:nvPr/>
        </p:nvSpPr>
        <p:spPr>
          <a:xfrm>
            <a:off x="827584" y="260648"/>
            <a:ext cx="7488832" cy="1080120"/>
          </a:xfrm>
          <a:prstGeom prst="rect">
            <a:avLst/>
          </a:prstGeom>
          <a:noFill/>
        </p:spPr>
        <p:txBody>
          <a:bodyPr wrap="square" rtlCol="0">
            <a:spAutoFit/>
          </a:bodyPr>
          <a:lstStyle/>
          <a:p>
            <a:pPr algn="ctr" eaLnBrk="1" fontAlgn="auto" hangingPunct="1">
              <a:spcBef>
                <a:spcPts val="0"/>
              </a:spcBef>
              <a:spcAft>
                <a:spcPts val="0"/>
              </a:spcAft>
            </a:pPr>
            <a:r>
              <a:rPr lang="vi-VN" sz="3200" kern="0" smtClean="0">
                <a:solidFill>
                  <a:sysClr val="windowText" lastClr="1F1F1F"/>
                </a:solidFill>
                <a:latin typeface="Times New Roman"/>
              </a:rPr>
              <a:t>Thứ </a:t>
            </a:r>
            <a:r>
              <a:rPr lang="en-US" sz="3200" kern="0" smtClean="0">
                <a:solidFill>
                  <a:sysClr val="windowText" lastClr="1F1F1F"/>
                </a:solidFill>
                <a:latin typeface="Times New Roman"/>
              </a:rPr>
              <a:t>sáu</a:t>
            </a:r>
            <a:r>
              <a:rPr lang="en-US" sz="3200" kern="0" smtClean="0">
                <a:solidFill>
                  <a:sysClr val="windowText" lastClr="1F1F1F"/>
                </a:solidFill>
                <a:latin typeface="Calibri"/>
              </a:rPr>
              <a:t>,</a:t>
            </a:r>
            <a:r>
              <a:rPr lang="vi-VN" sz="3200" kern="0" smtClean="0">
                <a:solidFill>
                  <a:sysClr val="windowText" lastClr="1F1F1F"/>
                </a:solidFill>
                <a:latin typeface="Times New Roman"/>
              </a:rPr>
              <a:t> ngày </a:t>
            </a:r>
            <a:r>
              <a:rPr lang="en-US" sz="3200" kern="0" smtClean="0">
                <a:solidFill>
                  <a:sysClr val="windowText" lastClr="1F1F1F"/>
                </a:solidFill>
                <a:latin typeface="Times New Roman" pitchFamily="18" charset="0"/>
                <a:cs typeface="Times New Roman" pitchFamily="18" charset="0"/>
              </a:rPr>
              <a:t>05</a:t>
            </a:r>
            <a:r>
              <a:rPr lang="vi-VN" sz="3200" kern="0" smtClean="0">
                <a:solidFill>
                  <a:sysClr val="windowText" lastClr="1F1F1F"/>
                </a:solidFill>
                <a:latin typeface="Times New Roman"/>
              </a:rPr>
              <a:t> tháng </a:t>
            </a:r>
            <a:r>
              <a:rPr lang="en-US" sz="3200" kern="0" smtClean="0">
                <a:solidFill>
                  <a:sysClr val="windowText" lastClr="1F1F1F"/>
                </a:solidFill>
                <a:latin typeface="Times New Roman" pitchFamily="18" charset="0"/>
                <a:cs typeface="Times New Roman" pitchFamily="18" charset="0"/>
              </a:rPr>
              <a:t>11</a:t>
            </a:r>
            <a:r>
              <a:rPr lang="vi-VN" sz="3200" kern="0" smtClean="0">
                <a:solidFill>
                  <a:sysClr val="windowText" lastClr="1F1F1F"/>
                </a:solidFill>
                <a:latin typeface="Times New Roman"/>
              </a:rPr>
              <a:t> </a:t>
            </a:r>
            <a:r>
              <a:rPr lang="vi-VN" sz="3200" kern="0" dirty="0" smtClean="0">
                <a:solidFill>
                  <a:sysClr val="windowText" lastClr="1F1F1F"/>
                </a:solidFill>
                <a:latin typeface="Times New Roman"/>
              </a:rPr>
              <a:t>năm 2021</a:t>
            </a:r>
            <a:br>
              <a:rPr lang="vi-VN" sz="3200" kern="0" dirty="0" smtClean="0">
                <a:solidFill>
                  <a:sysClr val="windowText" lastClr="1F1F1F"/>
                </a:solidFill>
                <a:latin typeface="Times New Roman"/>
              </a:rPr>
            </a:br>
            <a:r>
              <a:rPr lang="vi-VN" sz="3200" kern="0" dirty="0" smtClean="0">
                <a:solidFill>
                  <a:sysClr val="windowText" lastClr="1F1F1F"/>
                </a:solidFill>
                <a:latin typeface="Times New Roman"/>
              </a:rPr>
              <a:t>Lịch sử</a:t>
            </a:r>
            <a:endParaRPr lang="vi-VN" sz="3200" kern="0" dirty="0">
              <a:solidFill>
                <a:sysClr val="windowText" lastClr="1F1F1F"/>
              </a:solidFill>
              <a:latin typeface="Times New Roman"/>
            </a:endParaRPr>
          </a:p>
        </p:txBody>
      </p:sp>
    </p:spTree>
    <p:extLst>
      <p:ext uri="{BB962C8B-B14F-4D97-AF65-F5344CB8AC3E}">
        <p14:creationId xmlns:p14="http://schemas.microsoft.com/office/powerpoint/2010/main" val="131711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r="11620"/>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95943" y="381000"/>
            <a:ext cx="4343400" cy="2010146"/>
          </a:xfrm>
          <a:prstGeom prst="rect">
            <a:avLst/>
          </a:prstGeom>
          <a:solidFill>
            <a:srgbClr val="FF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b="1" dirty="0">
                <a:solidFill>
                  <a:srgbClr val="002060"/>
                </a:solidFill>
                <a:latin typeface="Times New Roman" pitchFamily="18" charset="0"/>
                <a:cs typeface="Times New Roman" pitchFamily="18" charset="0"/>
              </a:rPr>
              <a:t>Triều đình kí hòa ước với Pháp và lệnh cho ông giải tán lực lượng.</a:t>
            </a:r>
          </a:p>
        </p:txBody>
      </p:sp>
      <p:sp>
        <p:nvSpPr>
          <p:cNvPr id="7" name="Rectangle 6"/>
          <p:cNvSpPr/>
          <p:nvPr/>
        </p:nvSpPr>
        <p:spPr>
          <a:xfrm>
            <a:off x="4702629" y="381000"/>
            <a:ext cx="4343400" cy="2010146"/>
          </a:xfrm>
          <a:prstGeom prst="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b="1" dirty="0">
                <a:solidFill>
                  <a:srgbClr val="002060"/>
                </a:solidFill>
                <a:latin typeface="Times New Roman" pitchFamily="18" charset="0"/>
                <a:cs typeface="Times New Roman" pitchFamily="18" charset="0"/>
              </a:rPr>
              <a:t>Nhân dân suy tôn ông là “Bình Tây Đại Nguyên Soái”</a:t>
            </a:r>
          </a:p>
        </p:txBody>
      </p:sp>
      <p:cxnSp>
        <p:nvCxnSpPr>
          <p:cNvPr id="8" name="Straight Arrow Connector 7"/>
          <p:cNvCxnSpPr/>
          <p:nvPr/>
        </p:nvCxnSpPr>
        <p:spPr>
          <a:xfrm>
            <a:off x="2514600" y="2423803"/>
            <a:ext cx="1066800" cy="8673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5216013" y="2399805"/>
            <a:ext cx="1295400" cy="8913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2400300" y="3352800"/>
            <a:ext cx="4343400" cy="914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b="1" dirty="0">
                <a:solidFill>
                  <a:srgbClr val="FFFF00"/>
                </a:solidFill>
                <a:latin typeface="UTM Avo" pitchFamily="18" charset="0"/>
              </a:rPr>
              <a:t>TRƯƠNG ĐỊNH</a:t>
            </a:r>
          </a:p>
        </p:txBody>
      </p:sp>
      <p:cxnSp>
        <p:nvCxnSpPr>
          <p:cNvPr id="16" name="Straight Arrow Connector 15"/>
          <p:cNvCxnSpPr/>
          <p:nvPr/>
        </p:nvCxnSpPr>
        <p:spPr>
          <a:xfrm flipH="1">
            <a:off x="4642757" y="4267200"/>
            <a:ext cx="1"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1828800" y="5029200"/>
            <a:ext cx="6096000" cy="1066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30000"/>
              </a:lnSpc>
              <a:spcBef>
                <a:spcPct val="20000"/>
              </a:spcBef>
            </a:pPr>
            <a:r>
              <a:rPr lang="en-US" sz="2800" b="1" dirty="0" err="1">
                <a:solidFill>
                  <a:srgbClr val="002060"/>
                </a:solidFill>
                <a:latin typeface="Times New Roman" pitchFamily="18" charset="0"/>
                <a:cs typeface="Times New Roman" pitchFamily="18" charset="0"/>
              </a:rPr>
              <a:t>Quyết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tâm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chống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lệnh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vua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để</a:t>
            </a:r>
            <a:r>
              <a:rPr lang="en-US" sz="2800" b="1" dirty="0">
                <a:solidFill>
                  <a:srgbClr val="002060"/>
                </a:solidFill>
                <a:latin typeface="Times New Roman" pitchFamily="18" charset="0"/>
                <a:cs typeface="Times New Roman" pitchFamily="18" charset="0"/>
              </a:rPr>
              <a:t> ở </a:t>
            </a:r>
            <a:r>
              <a:rPr lang="en-US" sz="2800" b="1" dirty="0" err="1">
                <a:solidFill>
                  <a:srgbClr val="002060"/>
                </a:solidFill>
                <a:latin typeface="Times New Roman" pitchFamily="18" charset="0"/>
                <a:cs typeface="Times New Roman" pitchFamily="18" charset="0"/>
              </a:rPr>
              <a:t>lại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cùng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nhân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dân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đánh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giặc</a:t>
            </a:r>
            <a:endParaRPr lang="en-US" sz="2800" b="1" dirty="0">
              <a:solidFill>
                <a:srgbClr val="002060"/>
              </a:solidFill>
              <a:latin typeface="Times New Roman" pitchFamily="18" charset="0"/>
              <a:cs typeface="Times New Roman" pitchFamily="18" charset="0"/>
            </a:endParaRPr>
          </a:p>
        </p:txBody>
      </p:sp>
      <p:pic>
        <p:nvPicPr>
          <p:cNvPr id="14" name="Picture 7" descr="WhitecornerFl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48" y="3962400"/>
            <a:ext cx="2057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WhitecornerFl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972301" y="4686299"/>
            <a:ext cx="22098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4261794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9497" y="2469975"/>
            <a:ext cx="9173497" cy="4343401"/>
          </a:xfrm>
          <a:prstGeom prst="horizontalScroll">
            <a:avLst>
              <a:gd name="adj" fmla="val 13651"/>
            </a:avLst>
          </a:prstGeom>
          <a:solidFill>
            <a:srgbClr val="FFFF00"/>
          </a:solidFill>
          <a:ln w="55000" cap="flat" cmpd="thickThin" algn="ctr">
            <a:solidFill>
              <a:srgbClr val="2DA2BF">
                <a:shade val="50000"/>
              </a:srgbClr>
            </a:solidFill>
            <a:prstDash val="solid"/>
          </a:ln>
          <a:effectLst/>
        </p:spPr>
        <p:txBody>
          <a:bodyPr lIns="91055" tIns="45521" rIns="91055" bIns="45521" anchor="ctr"/>
          <a:lstStyle/>
          <a:p>
            <a:pPr algn="just">
              <a:lnSpc>
                <a:spcPct val="130000"/>
              </a:lnSpc>
            </a:pPr>
            <a:r>
              <a:rPr lang="vi-VN" sz="3200" dirty="0" smtClean="0">
                <a:solidFill>
                  <a:prstClr val="black"/>
                </a:solidFill>
                <a:latin typeface="UTM Avo" pitchFamily="18" charset="0"/>
              </a:rPr>
              <a:t>      </a:t>
            </a:r>
            <a:r>
              <a:rPr lang="en-US" sz="3200" b="1" dirty="0" err="1" smtClean="0">
                <a:solidFill>
                  <a:srgbClr val="FF0000"/>
                </a:solidFill>
                <a:latin typeface="Times New Roman" pitchFamily="18" charset="0"/>
                <a:cs typeface="Times New Roman" pitchFamily="18" charset="0"/>
              </a:rPr>
              <a:t>Năm</a:t>
            </a:r>
            <a:r>
              <a:rPr lang="en-US" sz="3200" b="1" dirty="0" smtClean="0">
                <a:solidFill>
                  <a:srgbClr val="FF0000"/>
                </a:solidFill>
                <a:latin typeface="Times New Roman" pitchFamily="18" charset="0"/>
                <a:cs typeface="Times New Roman" pitchFamily="18" charset="0"/>
              </a:rPr>
              <a:t> 1862, </a:t>
            </a:r>
            <a:r>
              <a:rPr lang="en-US" sz="3200" b="1" dirty="0" err="1" smtClean="0">
                <a:solidFill>
                  <a:srgbClr val="FF0000"/>
                </a:solidFill>
                <a:latin typeface="Times New Roman" pitchFamily="18" charset="0"/>
                <a:cs typeface="Times New Roman" pitchFamily="18" charset="0"/>
              </a:rPr>
              <a:t>triều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đình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Nguyễn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hòa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ước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nhường</a:t>
            </a:r>
            <a:r>
              <a:rPr lang="en-US" sz="3200" b="1" dirty="0" smtClean="0">
                <a:solidFill>
                  <a:srgbClr val="FF0000"/>
                </a:solidFill>
                <a:latin typeface="Times New Roman" pitchFamily="18" charset="0"/>
                <a:cs typeface="Times New Roman" pitchFamily="18" charset="0"/>
              </a:rPr>
              <a:t> 3 </a:t>
            </a:r>
            <a:r>
              <a:rPr lang="en-US" sz="3200" b="1" dirty="0" err="1" smtClean="0">
                <a:solidFill>
                  <a:srgbClr val="FF0000"/>
                </a:solidFill>
                <a:latin typeface="Times New Roman" pitchFamily="18" charset="0"/>
                <a:cs typeface="Times New Roman" pitchFamily="18" charset="0"/>
              </a:rPr>
              <a:t>tỉnh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Đông</a:t>
            </a:r>
            <a:r>
              <a:rPr lang="en-US" sz="3200" b="1" dirty="0" smtClean="0">
                <a:solidFill>
                  <a:srgbClr val="FF0000"/>
                </a:solidFill>
                <a:latin typeface="Times New Roman" pitchFamily="18" charset="0"/>
                <a:cs typeface="Times New Roman" pitchFamily="18" charset="0"/>
              </a:rPr>
              <a:t> Nam </a:t>
            </a:r>
            <a:r>
              <a:rPr lang="en-US" sz="3200" b="1" dirty="0" err="1" smtClean="0">
                <a:solidFill>
                  <a:srgbClr val="FF0000"/>
                </a:solidFill>
                <a:latin typeface="Times New Roman" pitchFamily="18" charset="0"/>
                <a:cs typeface="Times New Roman" pitchFamily="18" charset="0"/>
              </a:rPr>
              <a:t>Kì</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thực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Pháp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Vua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lệnh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Trương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Định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lượng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nhưng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kiên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quyết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cùng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chống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xâm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lược</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6"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
        <p:nvSpPr>
          <p:cNvPr id="7" name="TextBox 6"/>
          <p:cNvSpPr txBox="1"/>
          <p:nvPr/>
        </p:nvSpPr>
        <p:spPr>
          <a:xfrm>
            <a:off x="1835696" y="908720"/>
            <a:ext cx="4968552" cy="1200329"/>
          </a:xfrm>
          <a:prstGeom prst="rect">
            <a:avLst/>
          </a:prstGeom>
          <a:noFill/>
        </p:spPr>
        <p:txBody>
          <a:bodyPr wrap="square" rtlCol="0">
            <a:spAutoFit/>
          </a:bodyPr>
          <a:lstStyle/>
          <a:p>
            <a:r>
              <a:rPr lang="en-US" sz="7200" b="1" smtClean="0">
                <a:solidFill>
                  <a:srgbClr val="FF0000"/>
                </a:solidFill>
                <a:latin typeface="Times New Roman" pitchFamily="18" charset="0"/>
                <a:cs typeface="Times New Roman" pitchFamily="18" charset="0"/>
              </a:rPr>
              <a:t>GHI NHỚ</a:t>
            </a:r>
            <a:endParaRPr lang="en-US"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9015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06"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0" y="5780782"/>
            <a:ext cx="9144000" cy="1077218"/>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200" b="1" dirty="0" smtClean="0">
                <a:solidFill>
                  <a:srgbClr val="FFFF00"/>
                </a:solidFill>
                <a:latin typeface="Times New Roman" panose="02020603050405020304" pitchFamily="18" charset="0"/>
                <a:cs typeface="Times New Roman" panose="02020603050405020304" pitchFamily="18" charset="0"/>
                <a:sym typeface="Wingdings"/>
              </a:rPr>
              <a:t>    </a:t>
            </a:r>
            <a:r>
              <a:rPr lang="en-US" sz="3200" dirty="0" err="1" smtClean="0">
                <a:solidFill>
                  <a:srgbClr val="C00000"/>
                </a:solidFill>
                <a:latin typeface="Times New Roman" panose="02020603050405020304" pitchFamily="18" charset="0"/>
                <a:cs typeface="Times New Roman" panose="02020603050405020304" pitchFamily="18" charset="0"/>
              </a:rPr>
              <a:t>Ông</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là</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người</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yêu</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nước</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dũng</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cảm</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sẵn</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sàng</a:t>
            </a:r>
            <a:r>
              <a:rPr lang="en-US" sz="3200" dirty="0" smtClean="0">
                <a:solidFill>
                  <a:srgbClr val="C00000"/>
                </a:solidFill>
                <a:latin typeface="Times New Roman" panose="02020603050405020304" pitchFamily="18" charset="0"/>
                <a:cs typeface="Times New Roman" panose="02020603050405020304" pitchFamily="18" charset="0"/>
              </a:rPr>
              <a:t> hi </a:t>
            </a:r>
            <a:r>
              <a:rPr lang="en-US" sz="3200" dirty="0" err="1" smtClean="0">
                <a:solidFill>
                  <a:srgbClr val="C00000"/>
                </a:solidFill>
                <a:latin typeface="Times New Roman" panose="02020603050405020304" pitchFamily="18" charset="0"/>
                <a:cs typeface="Times New Roman" panose="02020603050405020304" pitchFamily="18" charset="0"/>
              </a:rPr>
              <a:t>sinh</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bản</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thân</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mình</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cho</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dân</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tộc</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cho</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đất</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nước</a:t>
            </a:r>
            <a:r>
              <a:rPr lang="en-US" sz="3200" dirty="0" smtClean="0">
                <a:solidFill>
                  <a:srgbClr val="C00000"/>
                </a:solidFill>
                <a:latin typeface="Times New Roman" panose="02020603050405020304" pitchFamily="18" charset="0"/>
                <a:cs typeface="Times New Roman" panose="02020603050405020304" pitchFamily="18" charset="0"/>
              </a:rPr>
              <a:t>.                                                                                                                    </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2930352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2699118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
        <p:nvSpPr>
          <p:cNvPr id="8" name="Rectangle 7"/>
          <p:cNvSpPr/>
          <p:nvPr/>
        </p:nvSpPr>
        <p:spPr>
          <a:xfrm>
            <a:off x="179512" y="895509"/>
            <a:ext cx="8820472" cy="4045659"/>
          </a:xfrm>
          <a:prstGeom prst="rect">
            <a:avLst/>
          </a:prstGeom>
        </p:spPr>
        <p:txBody>
          <a:bodyPr wrap="square">
            <a:spAutoFit/>
          </a:bodyPr>
          <a:lstStyle/>
          <a:p>
            <a:pPr algn="ctr" fontAlgn="base">
              <a:lnSpc>
                <a:spcPct val="150000"/>
              </a:lnSpc>
              <a:spcBef>
                <a:spcPct val="0"/>
              </a:spcBef>
              <a:spcAft>
                <a:spcPct val="0"/>
              </a:spcAft>
            </a:pPr>
            <a:r>
              <a:rPr lang="en-US" sz="4400" b="1" u="sng" kern="10" smtClean="0">
                <a:ln w="12700">
                  <a:noFill/>
                  <a:prstDash val="solid"/>
                </a:ln>
                <a:solidFill>
                  <a:srgbClr val="FF0000"/>
                </a:solidFill>
                <a:cs typeface="Times New Roman"/>
              </a:rPr>
              <a:t>Tiết 2</a:t>
            </a:r>
          </a:p>
          <a:p>
            <a:pPr algn="ctr" fontAlgn="base">
              <a:lnSpc>
                <a:spcPct val="150000"/>
              </a:lnSpc>
              <a:spcBef>
                <a:spcPct val="0"/>
              </a:spcBef>
              <a:spcAft>
                <a:spcPct val="0"/>
              </a:spcAft>
            </a:pPr>
            <a:r>
              <a:rPr lang="vi-VN" sz="4400" b="1" kern="10" smtClean="0">
                <a:ln w="12700">
                  <a:noFill/>
                  <a:prstDash val="solid"/>
                </a:ln>
                <a:solidFill>
                  <a:srgbClr val="FF0000"/>
                </a:solidFill>
                <a:effectLst>
                  <a:outerShdw blurRad="41275" dist="20320" dir="1800000" algn="tl" rotWithShape="0">
                    <a:srgbClr val="000000">
                      <a:alpha val="40000"/>
                    </a:srgbClr>
                  </a:outerShdw>
                </a:effectLst>
                <a:cs typeface="Times New Roman"/>
              </a:rPr>
              <a:t>NHỮNG ĐỀ NGHỊ CANH TÂN ĐẤT NƯỚC </a:t>
            </a:r>
          </a:p>
          <a:p>
            <a:pPr algn="ctr" fontAlgn="base">
              <a:lnSpc>
                <a:spcPct val="150000"/>
              </a:lnSpc>
              <a:spcBef>
                <a:spcPct val="0"/>
              </a:spcBef>
              <a:spcAft>
                <a:spcPct val="0"/>
              </a:spcAft>
            </a:pPr>
            <a:r>
              <a:rPr lang="vi-VN" sz="4400" b="1" kern="10" smtClean="0">
                <a:ln w="12700">
                  <a:noFill/>
                  <a:prstDash val="solid"/>
                </a:ln>
                <a:solidFill>
                  <a:srgbClr val="FF0000"/>
                </a:solidFill>
                <a:effectLst>
                  <a:outerShdw blurRad="41275" dist="20320" dir="1800000" algn="tl" rotWithShape="0">
                    <a:srgbClr val="000000">
                      <a:alpha val="40000"/>
                    </a:srgbClr>
                  </a:outerShdw>
                </a:effectLst>
                <a:cs typeface="Times New Roman"/>
              </a:rPr>
              <a:t>CỦA NGUYỄN TRƯỜNG TỘ</a:t>
            </a:r>
            <a:endParaRPr lang="en-US" sz="4400" b="1" kern="10" dirty="0">
              <a:ln w="12700">
                <a:noFill/>
                <a:prstDash val="solid"/>
              </a:ln>
              <a:solidFill>
                <a:srgbClr val="FF0000"/>
              </a:solidFill>
              <a:effectLst>
                <a:outerShdw blurRad="41275" dist="20320" dir="1800000" algn="tl" rotWithShape="0">
                  <a:srgbClr val="000000">
                    <a:alpha val="40000"/>
                  </a:srgbClr>
                </a:outerShdw>
              </a:effectLst>
              <a:cs typeface="Times New Roman"/>
            </a:endParaRPr>
          </a:p>
        </p:txBody>
      </p:sp>
    </p:spTree>
    <p:extLst>
      <p:ext uri="{BB962C8B-B14F-4D97-AF65-F5344CB8AC3E}">
        <p14:creationId xmlns:p14="http://schemas.microsoft.com/office/powerpoint/2010/main" val="2642835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81000" y="1295400"/>
            <a:ext cx="8458200" cy="685800"/>
          </a:xfrm>
        </p:spPr>
        <p:txBody>
          <a:bodyPr/>
          <a:lstStyle/>
          <a:p>
            <a:pPr algn="l" eaLnBrk="1" hangingPunct="1">
              <a:buClr>
                <a:schemeClr val="tx1"/>
              </a:buClr>
              <a:buFont typeface="Wingdings" pitchFamily="2" charset="2"/>
              <a:buNone/>
              <a:defRPr/>
            </a:pPr>
            <a:r>
              <a:rPr lang="en-US" sz="2800" u="sng" smtClean="0">
                <a:solidFill>
                  <a:srgbClr val="F72B09"/>
                </a:solidFill>
                <a:latin typeface="Arial"/>
              </a:rPr>
              <a:t>1. Giới thiệu về Nguyễn Trường Tộ:</a:t>
            </a:r>
          </a:p>
        </p:txBody>
      </p:sp>
      <p:sp>
        <p:nvSpPr>
          <p:cNvPr id="2052" name="Text Box 4"/>
          <p:cNvSpPr txBox="1">
            <a:spLocks noChangeArrowheads="1"/>
          </p:cNvSpPr>
          <p:nvPr/>
        </p:nvSpPr>
        <p:spPr bwMode="auto">
          <a:xfrm>
            <a:off x="533400" y="2057400"/>
            <a:ext cx="8077200" cy="830263"/>
          </a:xfrm>
          <a:prstGeom prst="rect">
            <a:avLst/>
          </a:prstGeom>
          <a:noFill/>
          <a:ln w="9525">
            <a:noFill/>
            <a:miter lim="800000"/>
            <a:headEnd/>
            <a:tailEnd/>
          </a:ln>
        </p:spPr>
        <p:txBody>
          <a:bodyPr>
            <a:spAutoFit/>
          </a:bodyPr>
          <a:lstStyle/>
          <a:p>
            <a:pPr fontAlgn="base">
              <a:spcBef>
                <a:spcPct val="50000"/>
              </a:spcBef>
              <a:spcAft>
                <a:spcPct val="0"/>
              </a:spcAft>
            </a:pPr>
            <a:r>
              <a:rPr lang="en-US" sz="2400">
                <a:solidFill>
                  <a:srgbClr val="0000FF"/>
                </a:solidFill>
                <a:latin typeface="Arial" charset="0"/>
              </a:rPr>
              <a:t>Trước mối họa xâm lăng một số nhà nho yêu nước đã làm gì?</a:t>
            </a:r>
          </a:p>
        </p:txBody>
      </p:sp>
      <p:sp>
        <p:nvSpPr>
          <p:cNvPr id="2054" name="Text Box 6"/>
          <p:cNvSpPr txBox="1">
            <a:spLocks noChangeArrowheads="1"/>
          </p:cNvSpPr>
          <p:nvPr/>
        </p:nvSpPr>
        <p:spPr bwMode="auto">
          <a:xfrm>
            <a:off x="457200" y="3200400"/>
            <a:ext cx="7696200" cy="830263"/>
          </a:xfrm>
          <a:prstGeom prst="rect">
            <a:avLst/>
          </a:prstGeom>
          <a:noFill/>
          <a:ln w="9525">
            <a:noFill/>
            <a:miter lim="800000"/>
            <a:headEnd/>
            <a:tailEnd/>
          </a:ln>
        </p:spPr>
        <p:txBody>
          <a:bodyPr>
            <a:spAutoFit/>
          </a:bodyPr>
          <a:lstStyle/>
          <a:p>
            <a:pPr fontAlgn="base">
              <a:spcBef>
                <a:spcPct val="50000"/>
              </a:spcBef>
              <a:spcAft>
                <a:spcPct val="0"/>
              </a:spcAft>
            </a:pPr>
            <a:r>
              <a:rPr lang="en-US" sz="2400">
                <a:solidFill>
                  <a:srgbClr val="000000"/>
                </a:solidFill>
                <a:latin typeface="Arial" charset="0"/>
              </a:rPr>
              <a:t>Trước mối họa xâm lăng một số nhà nho yêu nước đã chủ trương canh tân đất nước để tự lập, tự cường.</a:t>
            </a:r>
          </a:p>
        </p:txBody>
      </p:sp>
      <p:sp>
        <p:nvSpPr>
          <p:cNvPr id="2055" name="Text Box 7"/>
          <p:cNvSpPr txBox="1">
            <a:spLocks noChangeArrowheads="1"/>
          </p:cNvSpPr>
          <p:nvPr/>
        </p:nvSpPr>
        <p:spPr bwMode="auto">
          <a:xfrm>
            <a:off x="609600" y="2133600"/>
            <a:ext cx="7239000" cy="461963"/>
          </a:xfrm>
          <a:prstGeom prst="rect">
            <a:avLst/>
          </a:prstGeom>
          <a:noFill/>
          <a:ln w="9525">
            <a:noFill/>
            <a:miter lim="800000"/>
            <a:headEnd/>
            <a:tailEnd/>
          </a:ln>
        </p:spPr>
        <p:txBody>
          <a:bodyPr>
            <a:spAutoFit/>
          </a:bodyPr>
          <a:lstStyle/>
          <a:p>
            <a:pPr fontAlgn="base">
              <a:spcBef>
                <a:spcPct val="50000"/>
              </a:spcBef>
              <a:spcAft>
                <a:spcPct val="0"/>
              </a:spcAft>
            </a:pPr>
            <a:r>
              <a:rPr lang="en-US" sz="2400">
                <a:solidFill>
                  <a:srgbClr val="0000FF"/>
                </a:solidFill>
                <a:latin typeface="Arial" charset="0"/>
              </a:rPr>
              <a:t>Thế nào là canh tân ?</a:t>
            </a:r>
          </a:p>
        </p:txBody>
      </p:sp>
      <p:sp>
        <p:nvSpPr>
          <p:cNvPr id="2056" name="Text Box 8"/>
          <p:cNvSpPr txBox="1">
            <a:spLocks noChangeArrowheads="1"/>
          </p:cNvSpPr>
          <p:nvPr/>
        </p:nvSpPr>
        <p:spPr bwMode="auto">
          <a:xfrm>
            <a:off x="533400" y="3124200"/>
            <a:ext cx="7239000" cy="1200150"/>
          </a:xfrm>
          <a:prstGeom prst="rect">
            <a:avLst/>
          </a:prstGeom>
          <a:solidFill>
            <a:schemeClr val="accent1"/>
          </a:solidFill>
          <a:ln w="12700">
            <a:solidFill>
              <a:schemeClr val="tx1"/>
            </a:solidFill>
            <a:miter lim="800000"/>
            <a:headEnd/>
            <a:tailEnd/>
          </a:ln>
        </p:spPr>
        <p:txBody>
          <a:bodyPr>
            <a:spAutoFit/>
          </a:bodyPr>
          <a:lstStyle/>
          <a:p>
            <a:pPr fontAlgn="base">
              <a:spcBef>
                <a:spcPct val="50000"/>
              </a:spcBef>
              <a:spcAft>
                <a:spcPct val="0"/>
              </a:spcAft>
            </a:pPr>
            <a:r>
              <a:rPr lang="en-US" sz="2400">
                <a:solidFill>
                  <a:srgbClr val="000000"/>
                </a:solidFill>
                <a:latin typeface="Arial" charset="0"/>
              </a:rPr>
              <a:t>“ Canh tân”  là từ bỏ những cách làm cũ, lạc hậu. Thực hiện cách làm mới để đạt được sự phát triển tốt đẹp hơn.</a:t>
            </a:r>
          </a:p>
        </p:txBody>
      </p:sp>
      <p:pic>
        <p:nvPicPr>
          <p:cNvPr id="2057" name="Picture 9" descr="DSCN0322"/>
          <p:cNvPicPr>
            <a:picLocks noChangeAspect="1" noChangeArrowheads="1"/>
          </p:cNvPicPr>
          <p:nvPr/>
        </p:nvPicPr>
        <p:blipFill>
          <a:blip r:embed="rId2" cstate="print">
            <a:clrChange>
              <a:clrFrom>
                <a:srgbClr val="A3B4C6"/>
              </a:clrFrom>
              <a:clrTo>
                <a:srgbClr val="A3B4C6">
                  <a:alpha val="0"/>
                </a:srgbClr>
              </a:clrTo>
            </a:clrChange>
            <a:lum contrast="24000"/>
          </a:blip>
          <a:srcRect l="5515" t="15074" r="12132" b="9467"/>
          <a:stretch>
            <a:fillRect/>
          </a:stretch>
        </p:blipFill>
        <p:spPr bwMode="auto">
          <a:xfrm>
            <a:off x="304800" y="2057400"/>
            <a:ext cx="3506788" cy="4267200"/>
          </a:xfrm>
          <a:prstGeom prst="rect">
            <a:avLst/>
          </a:prstGeom>
          <a:noFill/>
          <a:ln w="9525">
            <a:solidFill>
              <a:srgbClr val="FFFF66"/>
            </a:solidFill>
            <a:miter lim="800000"/>
            <a:headEnd/>
            <a:tailEnd/>
          </a:ln>
        </p:spPr>
      </p:pic>
      <p:sp>
        <p:nvSpPr>
          <p:cNvPr id="2058" name="Text Box 10"/>
          <p:cNvSpPr txBox="1">
            <a:spLocks noChangeArrowheads="1"/>
          </p:cNvSpPr>
          <p:nvPr/>
        </p:nvSpPr>
        <p:spPr bwMode="auto">
          <a:xfrm>
            <a:off x="3810000" y="2133600"/>
            <a:ext cx="5105400" cy="830263"/>
          </a:xfrm>
          <a:prstGeom prst="rect">
            <a:avLst/>
          </a:prstGeom>
          <a:noFill/>
          <a:ln w="9525">
            <a:noFill/>
            <a:miter lim="800000"/>
            <a:headEnd/>
            <a:tailEnd/>
          </a:ln>
        </p:spPr>
        <p:txBody>
          <a:bodyPr>
            <a:spAutoFit/>
          </a:bodyPr>
          <a:lstStyle/>
          <a:p>
            <a:pPr fontAlgn="base">
              <a:spcBef>
                <a:spcPct val="50000"/>
              </a:spcBef>
              <a:spcAft>
                <a:spcPct val="0"/>
              </a:spcAft>
            </a:pPr>
            <a:r>
              <a:rPr lang="en-US" sz="2400" dirty="0" err="1">
                <a:solidFill>
                  <a:srgbClr val="0000FF"/>
                </a:solidFill>
                <a:latin typeface="Arial" charset="0"/>
              </a:rPr>
              <a:t>Trình</a:t>
            </a:r>
            <a:r>
              <a:rPr lang="en-US" sz="2400" dirty="0">
                <a:solidFill>
                  <a:srgbClr val="0000FF"/>
                </a:solidFill>
                <a:latin typeface="Arial" charset="0"/>
              </a:rPr>
              <a:t> </a:t>
            </a:r>
            <a:r>
              <a:rPr lang="en-US" sz="2400" dirty="0" err="1">
                <a:solidFill>
                  <a:srgbClr val="0000FF"/>
                </a:solidFill>
                <a:latin typeface="Arial" charset="0"/>
              </a:rPr>
              <a:t>bày</a:t>
            </a:r>
            <a:r>
              <a:rPr lang="en-US" sz="2400" dirty="0">
                <a:solidFill>
                  <a:srgbClr val="0000FF"/>
                </a:solidFill>
                <a:latin typeface="Arial" charset="0"/>
              </a:rPr>
              <a:t> </a:t>
            </a:r>
            <a:r>
              <a:rPr lang="en-US" sz="2400" dirty="0" err="1">
                <a:solidFill>
                  <a:srgbClr val="0000FF"/>
                </a:solidFill>
                <a:latin typeface="Arial" charset="0"/>
              </a:rPr>
              <a:t>những</a:t>
            </a:r>
            <a:r>
              <a:rPr lang="en-US" sz="2400" dirty="0">
                <a:solidFill>
                  <a:srgbClr val="0000FF"/>
                </a:solidFill>
                <a:latin typeface="Arial" charset="0"/>
              </a:rPr>
              <a:t> </a:t>
            </a:r>
            <a:r>
              <a:rPr lang="en-US" sz="2400" dirty="0" err="1">
                <a:solidFill>
                  <a:srgbClr val="0000FF"/>
                </a:solidFill>
                <a:latin typeface="Arial" charset="0"/>
              </a:rPr>
              <a:t>thông</a:t>
            </a:r>
            <a:r>
              <a:rPr lang="en-US" sz="2400" dirty="0">
                <a:solidFill>
                  <a:srgbClr val="0000FF"/>
                </a:solidFill>
                <a:latin typeface="Arial" charset="0"/>
              </a:rPr>
              <a:t> tin </a:t>
            </a:r>
            <a:r>
              <a:rPr lang="en-US" sz="2400" dirty="0" err="1">
                <a:solidFill>
                  <a:srgbClr val="0000FF"/>
                </a:solidFill>
                <a:latin typeface="Arial" charset="0"/>
              </a:rPr>
              <a:t>em</a:t>
            </a:r>
            <a:r>
              <a:rPr lang="en-US" sz="2400" dirty="0">
                <a:solidFill>
                  <a:srgbClr val="0000FF"/>
                </a:solidFill>
                <a:latin typeface="Arial" charset="0"/>
              </a:rPr>
              <a:t> </a:t>
            </a:r>
            <a:r>
              <a:rPr lang="en-US" sz="2400" dirty="0" err="1">
                <a:solidFill>
                  <a:srgbClr val="0000FF"/>
                </a:solidFill>
                <a:latin typeface="Arial" charset="0"/>
              </a:rPr>
              <a:t>biết</a:t>
            </a:r>
            <a:r>
              <a:rPr lang="en-US" sz="2400" dirty="0">
                <a:solidFill>
                  <a:srgbClr val="0000FF"/>
                </a:solidFill>
                <a:latin typeface="Arial" charset="0"/>
              </a:rPr>
              <a:t> </a:t>
            </a:r>
            <a:r>
              <a:rPr lang="en-US" sz="2400" dirty="0" err="1">
                <a:solidFill>
                  <a:srgbClr val="0000FF"/>
                </a:solidFill>
                <a:latin typeface="Arial" charset="0"/>
              </a:rPr>
              <a:t>về</a:t>
            </a:r>
            <a:r>
              <a:rPr lang="en-US" sz="2400" dirty="0">
                <a:solidFill>
                  <a:srgbClr val="0000FF"/>
                </a:solidFill>
                <a:latin typeface="Arial" charset="0"/>
              </a:rPr>
              <a:t> </a:t>
            </a:r>
            <a:r>
              <a:rPr lang="en-US" sz="2400" dirty="0" err="1">
                <a:solidFill>
                  <a:srgbClr val="0000FF"/>
                </a:solidFill>
                <a:latin typeface="Arial" charset="0"/>
              </a:rPr>
              <a:t>Nguyễn</a:t>
            </a:r>
            <a:r>
              <a:rPr lang="en-US" sz="2400" dirty="0">
                <a:solidFill>
                  <a:srgbClr val="0000FF"/>
                </a:solidFill>
                <a:latin typeface="Arial" charset="0"/>
              </a:rPr>
              <a:t> </a:t>
            </a:r>
            <a:r>
              <a:rPr lang="en-US" sz="2400" dirty="0" err="1">
                <a:solidFill>
                  <a:srgbClr val="0000FF"/>
                </a:solidFill>
                <a:latin typeface="Arial" charset="0"/>
              </a:rPr>
              <a:t>Trường</a:t>
            </a:r>
            <a:r>
              <a:rPr lang="en-US" sz="2400" dirty="0">
                <a:solidFill>
                  <a:srgbClr val="0000FF"/>
                </a:solidFill>
                <a:latin typeface="Arial" charset="0"/>
              </a:rPr>
              <a:t> </a:t>
            </a:r>
            <a:r>
              <a:rPr lang="en-US" sz="2400" dirty="0" err="1">
                <a:solidFill>
                  <a:srgbClr val="0000FF"/>
                </a:solidFill>
                <a:latin typeface="Arial" charset="0"/>
              </a:rPr>
              <a:t>Tộ</a:t>
            </a:r>
            <a:r>
              <a:rPr lang="en-US" sz="2400" dirty="0">
                <a:solidFill>
                  <a:srgbClr val="0000FF"/>
                </a:solidFill>
                <a:latin typeface="Arial" charset="0"/>
              </a:rPr>
              <a:t>:</a:t>
            </a:r>
          </a:p>
        </p:txBody>
      </p:sp>
      <p:sp>
        <p:nvSpPr>
          <p:cNvPr id="2059" name="Text Box 11"/>
          <p:cNvSpPr txBox="1">
            <a:spLocks noChangeArrowheads="1"/>
          </p:cNvSpPr>
          <p:nvPr/>
        </p:nvSpPr>
        <p:spPr bwMode="auto">
          <a:xfrm>
            <a:off x="3962400" y="3124200"/>
            <a:ext cx="4191000" cy="2092325"/>
          </a:xfrm>
          <a:prstGeom prst="rect">
            <a:avLst/>
          </a:prstGeom>
          <a:solidFill>
            <a:schemeClr val="accent1"/>
          </a:solidFill>
          <a:ln w="9525">
            <a:noFill/>
            <a:miter lim="800000"/>
            <a:headEnd/>
            <a:tailEnd/>
          </a:ln>
        </p:spPr>
        <p:txBody>
          <a:bodyPr>
            <a:spAutoFit/>
          </a:bodyPr>
          <a:lstStyle/>
          <a:p>
            <a:pPr fontAlgn="base">
              <a:spcBef>
                <a:spcPct val="50000"/>
              </a:spcBef>
              <a:spcAft>
                <a:spcPct val="0"/>
              </a:spcAft>
              <a:buFontTx/>
              <a:buChar char="•"/>
            </a:pPr>
            <a:r>
              <a:rPr lang="en-US" sz="2000">
                <a:solidFill>
                  <a:srgbClr val="000000"/>
                </a:solidFill>
                <a:latin typeface="Arial" charset="0"/>
              </a:rPr>
              <a:t> Quê ở Nghệ An.</a:t>
            </a:r>
          </a:p>
          <a:p>
            <a:pPr fontAlgn="base">
              <a:spcBef>
                <a:spcPct val="50000"/>
              </a:spcBef>
              <a:spcAft>
                <a:spcPct val="0"/>
              </a:spcAft>
              <a:buFontTx/>
              <a:buChar char="•"/>
            </a:pPr>
            <a:r>
              <a:rPr lang="en-US" sz="2000">
                <a:solidFill>
                  <a:srgbClr val="000000"/>
                </a:solidFill>
                <a:latin typeface="Arial" charset="0"/>
              </a:rPr>
              <a:t> Là người thông minh.</a:t>
            </a:r>
          </a:p>
          <a:p>
            <a:pPr fontAlgn="base">
              <a:spcBef>
                <a:spcPct val="50000"/>
              </a:spcBef>
              <a:spcAft>
                <a:spcPct val="0"/>
              </a:spcAft>
              <a:buFontTx/>
              <a:buChar char="•"/>
            </a:pPr>
            <a:r>
              <a:rPr lang="en-US" sz="2000">
                <a:solidFill>
                  <a:srgbClr val="000000"/>
                </a:solidFill>
                <a:latin typeface="Arial" charset="0"/>
              </a:rPr>
              <a:t>1860, ông sang Pháp.</a:t>
            </a:r>
          </a:p>
          <a:p>
            <a:pPr fontAlgn="base">
              <a:spcBef>
                <a:spcPct val="50000"/>
              </a:spcBef>
              <a:spcAft>
                <a:spcPct val="0"/>
              </a:spcAft>
              <a:buFontTx/>
              <a:buChar char="•"/>
            </a:pPr>
            <a:r>
              <a:rPr lang="en-US" sz="2000">
                <a:solidFill>
                  <a:srgbClr val="000000"/>
                </a:solidFill>
                <a:latin typeface="Arial" charset="0"/>
              </a:rPr>
              <a:t>Trình lên vua Tự Đức nhiều bản điều trần.</a:t>
            </a:r>
          </a:p>
        </p:txBody>
      </p:sp>
      <p:sp>
        <p:nvSpPr>
          <p:cNvPr id="2074" name="Rectangle 26"/>
          <p:cNvSpPr>
            <a:spLocks noChangeArrowheads="1"/>
          </p:cNvSpPr>
          <p:nvPr/>
        </p:nvSpPr>
        <p:spPr bwMode="auto">
          <a:xfrm>
            <a:off x="0" y="228600"/>
            <a:ext cx="9144000" cy="838200"/>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2800" b="1">
                <a:solidFill>
                  <a:srgbClr val="FF0000"/>
                </a:solidFill>
                <a:effectLst>
                  <a:outerShdw blurRad="38100" dist="38100" dir="2700000" algn="tl">
                    <a:srgbClr val="000000"/>
                  </a:outerShdw>
                </a:effectLst>
                <a:latin typeface="Arial"/>
              </a:rPr>
              <a:t>NGUYỄN TR</a:t>
            </a:r>
            <a:r>
              <a:rPr lang="vi-VN" sz="2800" b="1">
                <a:solidFill>
                  <a:srgbClr val="FF0000"/>
                </a:solidFill>
                <a:effectLst>
                  <a:outerShdw blurRad="38100" dist="38100" dir="2700000" algn="tl">
                    <a:srgbClr val="000000"/>
                  </a:outerShdw>
                </a:effectLst>
                <a:latin typeface="Arial"/>
              </a:rPr>
              <a:t>Ư</a:t>
            </a:r>
            <a:r>
              <a:rPr lang="en-US" sz="2800" b="1">
                <a:solidFill>
                  <a:srgbClr val="FF0000"/>
                </a:solidFill>
                <a:effectLst>
                  <a:outerShdw blurRad="38100" dist="38100" dir="2700000" algn="tl">
                    <a:srgbClr val="000000"/>
                  </a:outerShdw>
                </a:effectLst>
                <a:latin typeface="Arial"/>
              </a:rPr>
              <a:t>ỜNG TỘ </a:t>
            </a:r>
            <a:br>
              <a:rPr lang="en-US" sz="2800" b="1">
                <a:solidFill>
                  <a:srgbClr val="FF0000"/>
                </a:solidFill>
                <a:effectLst>
                  <a:outerShdw blurRad="38100" dist="38100" dir="2700000" algn="tl">
                    <a:srgbClr val="000000"/>
                  </a:outerShdw>
                </a:effectLst>
                <a:latin typeface="Arial"/>
              </a:rPr>
            </a:br>
            <a:r>
              <a:rPr lang="en-US" sz="2800" b="1">
                <a:solidFill>
                  <a:srgbClr val="FF0000"/>
                </a:solidFill>
                <a:effectLst>
                  <a:outerShdw blurRad="38100" dist="38100" dir="2700000" algn="tl">
                    <a:srgbClr val="000000"/>
                  </a:outerShdw>
                </a:effectLst>
                <a:latin typeface="Arial"/>
              </a:rPr>
              <a:t>MONG MUỐN CANH TÂN ĐẤT N</a:t>
            </a:r>
            <a:r>
              <a:rPr lang="vi-VN" sz="2800" b="1">
                <a:solidFill>
                  <a:srgbClr val="FF0000"/>
                </a:solidFill>
                <a:effectLst>
                  <a:outerShdw blurRad="38100" dist="38100" dir="2700000" algn="tl">
                    <a:srgbClr val="000000"/>
                  </a:outerShdw>
                </a:effectLst>
                <a:latin typeface="Arial"/>
              </a:rPr>
              <a:t>Ư</a:t>
            </a:r>
            <a:r>
              <a:rPr lang="en-US" sz="2800" b="1">
                <a:solidFill>
                  <a:srgbClr val="FF0000"/>
                </a:solidFill>
                <a:effectLst>
                  <a:outerShdw blurRad="38100" dist="38100" dir="2700000" algn="tl">
                    <a:srgbClr val="000000"/>
                  </a:outerShdw>
                </a:effectLst>
                <a:latin typeface="Arial"/>
              </a:rPr>
              <a:t>ỚC</a:t>
            </a:r>
          </a:p>
        </p:txBody>
      </p:sp>
      <p:pic>
        <p:nvPicPr>
          <p:cNvPr id="4107" name="Picture 27" descr="POINSET2"/>
          <p:cNvPicPr>
            <a:picLocks noChangeAspect="1" noChangeArrowheads="1"/>
          </p:cNvPicPr>
          <p:nvPr/>
        </p:nvPicPr>
        <p:blipFill>
          <a:blip r:embed="rId3" cstate="print"/>
          <a:srcRect/>
          <a:stretch>
            <a:fillRect/>
          </a:stretch>
        </p:blipFill>
        <p:spPr bwMode="auto">
          <a:xfrm rot="5400000">
            <a:off x="7774782" y="2381"/>
            <a:ext cx="1371600" cy="1366837"/>
          </a:xfrm>
          <a:prstGeom prst="rect">
            <a:avLst/>
          </a:prstGeom>
          <a:noFill/>
          <a:ln w="9525">
            <a:noFill/>
            <a:miter lim="800000"/>
            <a:headEnd/>
            <a:tailEnd/>
          </a:ln>
        </p:spPr>
      </p:pic>
      <p:pic>
        <p:nvPicPr>
          <p:cNvPr id="4108" name="Picture 28" descr="POINSET2"/>
          <p:cNvPicPr>
            <a:picLocks noChangeAspect="1" noChangeArrowheads="1"/>
          </p:cNvPicPr>
          <p:nvPr/>
        </p:nvPicPr>
        <p:blipFill>
          <a:blip r:embed="rId3" cstate="print"/>
          <a:srcRect/>
          <a:stretch>
            <a:fillRect/>
          </a:stretch>
        </p:blipFill>
        <p:spPr bwMode="auto">
          <a:xfrm>
            <a:off x="-1588" y="1588"/>
            <a:ext cx="1371601" cy="1366837"/>
          </a:xfrm>
          <a:prstGeom prst="rect">
            <a:avLst/>
          </a:prstGeom>
          <a:noFill/>
          <a:ln w="9525">
            <a:noFill/>
            <a:miter lim="800000"/>
            <a:headEnd/>
            <a:tailEnd/>
          </a:ln>
        </p:spPr>
      </p:pic>
      <p:pic>
        <p:nvPicPr>
          <p:cNvPr id="4109" name="Picture 29" descr="POINSET2"/>
          <p:cNvPicPr>
            <a:picLocks noChangeAspect="1" noChangeArrowheads="1"/>
          </p:cNvPicPr>
          <p:nvPr/>
        </p:nvPicPr>
        <p:blipFill>
          <a:blip r:embed="rId3" cstate="print"/>
          <a:srcRect/>
          <a:stretch>
            <a:fillRect/>
          </a:stretch>
        </p:blipFill>
        <p:spPr bwMode="auto">
          <a:xfrm rot="-5400000">
            <a:off x="-793" y="5491956"/>
            <a:ext cx="1371600" cy="1366837"/>
          </a:xfrm>
          <a:prstGeom prst="rect">
            <a:avLst/>
          </a:prstGeom>
          <a:noFill/>
          <a:ln w="9525">
            <a:noFill/>
            <a:miter lim="800000"/>
            <a:headEnd/>
            <a:tailEnd/>
          </a:ln>
        </p:spPr>
      </p:pic>
      <p:pic>
        <p:nvPicPr>
          <p:cNvPr id="4110" name="Picture 30" descr="POINSET2"/>
          <p:cNvPicPr>
            <a:picLocks noChangeAspect="1" noChangeArrowheads="1"/>
          </p:cNvPicPr>
          <p:nvPr/>
        </p:nvPicPr>
        <p:blipFill>
          <a:blip r:embed="rId3" cstate="print"/>
          <a:srcRect/>
          <a:stretch>
            <a:fillRect/>
          </a:stretch>
        </p:blipFill>
        <p:spPr bwMode="auto">
          <a:xfrm rot="10800000">
            <a:off x="7772400" y="5491163"/>
            <a:ext cx="1371600" cy="1366837"/>
          </a:xfrm>
          <a:prstGeom prst="rect">
            <a:avLst/>
          </a:prstGeom>
          <a:noFill/>
          <a:ln w="9525">
            <a:noFill/>
            <a:miter lim="800000"/>
            <a:headEnd/>
            <a:tailEnd/>
          </a:ln>
        </p:spPr>
      </p:pic>
      <p:sp>
        <p:nvSpPr>
          <p:cNvPr id="4111" name="Line 31"/>
          <p:cNvSpPr>
            <a:spLocks noChangeShapeType="1"/>
          </p:cNvSpPr>
          <p:nvPr/>
        </p:nvSpPr>
        <p:spPr bwMode="auto">
          <a:xfrm>
            <a:off x="228600" y="1143000"/>
            <a:ext cx="8763000" cy="0"/>
          </a:xfrm>
          <a:prstGeom prst="line">
            <a:avLst/>
          </a:prstGeom>
          <a:noFill/>
          <a:ln w="28575">
            <a:solidFill>
              <a:srgbClr val="0000FF"/>
            </a:solidFill>
            <a:round/>
            <a:headEnd/>
            <a:tailEnd/>
          </a:ln>
        </p:spPr>
        <p:txBody>
          <a:bodyPr/>
          <a:lstStyle/>
          <a:p>
            <a:pPr fontAlgn="base">
              <a:spcBef>
                <a:spcPct val="0"/>
              </a:spcBef>
              <a:spcAft>
                <a:spcPct val="0"/>
              </a:spcAft>
            </a:pPr>
            <a:endParaRPr lang="en-US">
              <a:solidFill>
                <a:srgbClr val="FFFFFF"/>
              </a:solidFill>
            </a:endParaRPr>
          </a:p>
        </p:txBody>
      </p:sp>
      <p:sp>
        <p:nvSpPr>
          <p:cNvPr id="16"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2538040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slide(fromBottom)">
                                      <p:cBhvr>
                                        <p:cTn id="7" dur="5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dissolve">
                                      <p:cBhvr>
                                        <p:cTn id="12" dur="500"/>
                                        <p:tgtEl>
                                          <p:spTgt spid="2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1" nodeType="clickEffect">
                                  <p:stCondLst>
                                    <p:cond delay="0"/>
                                  </p:stCondLst>
                                  <p:childTnLst>
                                    <p:animEffect transition="out" filter="fade">
                                      <p:cBhvr>
                                        <p:cTn id="22" dur="500"/>
                                        <p:tgtEl>
                                          <p:spTgt spid="2052"/>
                                        </p:tgtEl>
                                      </p:cBhvr>
                                    </p:animEffect>
                                    <p:set>
                                      <p:cBhvr>
                                        <p:cTn id="23" dur="1" fill="hold">
                                          <p:stCondLst>
                                            <p:cond delay="499"/>
                                          </p:stCondLst>
                                        </p:cTn>
                                        <p:tgtEl>
                                          <p:spTgt spid="205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054"/>
                                        </p:tgtEl>
                                      </p:cBhvr>
                                    </p:animEffect>
                                    <p:set>
                                      <p:cBhvr>
                                        <p:cTn id="26" dur="1" fill="hold">
                                          <p:stCondLst>
                                            <p:cond delay="499"/>
                                          </p:stCondLst>
                                        </p:cTn>
                                        <p:tgtEl>
                                          <p:spTgt spid="205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5"/>
                                        </p:tgtEl>
                                        <p:attrNameLst>
                                          <p:attrName>style.visibility</p:attrName>
                                        </p:attrNameLst>
                                      </p:cBhvr>
                                      <p:to>
                                        <p:strVal val="visible"/>
                                      </p:to>
                                    </p:set>
                                    <p:anim calcmode="lin" valueType="num">
                                      <p:cBhvr additive="base">
                                        <p:cTn id="31" dur="500" fill="hold"/>
                                        <p:tgtEl>
                                          <p:spTgt spid="2055"/>
                                        </p:tgtEl>
                                        <p:attrNameLst>
                                          <p:attrName>ppt_x</p:attrName>
                                        </p:attrNameLst>
                                      </p:cBhvr>
                                      <p:tavLst>
                                        <p:tav tm="0">
                                          <p:val>
                                            <p:strVal val="#ppt_x"/>
                                          </p:val>
                                        </p:tav>
                                        <p:tav tm="100000">
                                          <p:val>
                                            <p:strVal val="#ppt_x"/>
                                          </p:val>
                                        </p:tav>
                                      </p:tavLst>
                                    </p:anim>
                                    <p:anim calcmode="lin" valueType="num">
                                      <p:cBhvr additive="base">
                                        <p:cTn id="32"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056"/>
                                        </p:tgtEl>
                                        <p:attrNameLst>
                                          <p:attrName>style.visibility</p:attrName>
                                        </p:attrNameLst>
                                      </p:cBhvr>
                                      <p:to>
                                        <p:strVal val="visible"/>
                                      </p:to>
                                    </p:set>
                                    <p:anim to="" calcmode="lin" valueType="num">
                                      <p:cBhvr>
                                        <p:cTn id="37" dur="1" fill="hold"/>
                                        <p:tgtEl>
                                          <p:spTgt spid="2056"/>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1" nodeType="clickEffect">
                                  <p:stCondLst>
                                    <p:cond delay="0"/>
                                  </p:stCondLst>
                                  <p:childTnLst>
                                    <p:animEffect transition="out" filter="fade">
                                      <p:cBhvr>
                                        <p:cTn id="41" dur="1000"/>
                                        <p:tgtEl>
                                          <p:spTgt spid="2055"/>
                                        </p:tgtEl>
                                      </p:cBhvr>
                                    </p:animEffect>
                                    <p:set>
                                      <p:cBhvr>
                                        <p:cTn id="42" dur="1" fill="hold">
                                          <p:stCondLst>
                                            <p:cond delay="999"/>
                                          </p:stCondLst>
                                        </p:cTn>
                                        <p:tgtEl>
                                          <p:spTgt spid="205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2056"/>
                                        </p:tgtEl>
                                      </p:cBhvr>
                                    </p:animEffect>
                                    <p:set>
                                      <p:cBhvr>
                                        <p:cTn id="45" dur="1" fill="hold">
                                          <p:stCondLst>
                                            <p:cond delay="1999"/>
                                          </p:stCondLst>
                                        </p:cTn>
                                        <p:tgtEl>
                                          <p:spTgt spid="2056"/>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nodeType="clickEffect">
                                  <p:stCondLst>
                                    <p:cond delay="0"/>
                                  </p:stCondLst>
                                  <p:childTnLst>
                                    <p:set>
                                      <p:cBhvr>
                                        <p:cTn id="49" dur="1" fill="hold">
                                          <p:stCondLst>
                                            <p:cond delay="0"/>
                                          </p:stCondLst>
                                        </p:cTn>
                                        <p:tgtEl>
                                          <p:spTgt spid="2057"/>
                                        </p:tgtEl>
                                        <p:attrNameLst>
                                          <p:attrName>style.visibility</p:attrName>
                                        </p:attrNameLst>
                                      </p:cBhvr>
                                      <p:to>
                                        <p:strVal val="visible"/>
                                      </p:to>
                                    </p:set>
                                    <p:animEffect transition="in" filter="diamond(in)">
                                      <p:cBhvr>
                                        <p:cTn id="50" dur="2000"/>
                                        <p:tgtEl>
                                          <p:spTgt spid="205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058"/>
                                        </p:tgtEl>
                                        <p:attrNameLst>
                                          <p:attrName>style.visibility</p:attrName>
                                        </p:attrNameLst>
                                      </p:cBhvr>
                                      <p:to>
                                        <p:strVal val="visible"/>
                                      </p:to>
                                    </p:set>
                                    <p:animEffect transition="in" filter="box(in)">
                                      <p:cBhvr>
                                        <p:cTn id="55" dur="500"/>
                                        <p:tgtEl>
                                          <p:spTgt spid="205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2059"/>
                                        </p:tgtEl>
                                        <p:attrNameLst>
                                          <p:attrName>style.visibility</p:attrName>
                                        </p:attrNameLst>
                                      </p:cBhvr>
                                      <p:to>
                                        <p:strVal val="visible"/>
                                      </p:to>
                                    </p:set>
                                    <p:animEffect transition="in" filter="strips(downLeft)">
                                      <p:cBhvr>
                                        <p:cTn id="60"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2" grpId="0"/>
      <p:bldP spid="2052" grpId="1"/>
      <p:bldP spid="2054" grpId="0"/>
      <p:bldP spid="2054" grpId="1"/>
      <p:bldP spid="2055" grpId="0"/>
      <p:bldP spid="2055" grpId="1"/>
      <p:bldP spid="2056" grpId="0" animBg="1"/>
      <p:bldP spid="2056" grpId="1" animBg="1"/>
      <p:bldP spid="2058" grpId="0"/>
      <p:bldP spid="20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228600" y="609600"/>
            <a:ext cx="8686800" cy="1938992"/>
          </a:xfrm>
          <a:prstGeom prst="rect">
            <a:avLst/>
          </a:prstGeom>
          <a:noFill/>
          <a:ln w="9525">
            <a:noFill/>
            <a:miter lim="800000"/>
            <a:headEnd/>
            <a:tailEnd/>
          </a:ln>
        </p:spPr>
        <p:txBody>
          <a:bodyPr wrap="square">
            <a:spAutoFit/>
          </a:bodyPr>
          <a:lstStyle/>
          <a:p>
            <a:pPr algn="just">
              <a:spcBef>
                <a:spcPct val="50000"/>
              </a:spcBef>
            </a:pPr>
            <a:r>
              <a:rPr lang="en-US" sz="3600" dirty="0">
                <a:solidFill>
                  <a:srgbClr val="FF0000"/>
                </a:solidFill>
                <a:latin typeface="Arial" charset="0"/>
              </a:rPr>
              <a:t>- </a:t>
            </a:r>
            <a:r>
              <a:rPr lang="en-US" sz="4000" dirty="0">
                <a:solidFill>
                  <a:srgbClr val="FF0000"/>
                </a:solidFill>
                <a:latin typeface="Arial" charset="0"/>
              </a:rPr>
              <a:t>Qua </a:t>
            </a:r>
            <a:r>
              <a:rPr lang="en-US" sz="4000" dirty="0" err="1">
                <a:solidFill>
                  <a:srgbClr val="FF0000"/>
                </a:solidFill>
                <a:latin typeface="Arial" charset="0"/>
              </a:rPr>
              <a:t>những</a:t>
            </a:r>
            <a:r>
              <a:rPr lang="en-US" sz="4000" dirty="0">
                <a:solidFill>
                  <a:srgbClr val="FF0000"/>
                </a:solidFill>
                <a:latin typeface="Arial" charset="0"/>
              </a:rPr>
              <a:t> </a:t>
            </a:r>
            <a:r>
              <a:rPr lang="en-US" sz="4000" dirty="0" err="1">
                <a:solidFill>
                  <a:srgbClr val="FF0000"/>
                </a:solidFill>
                <a:latin typeface="Arial" charset="0"/>
              </a:rPr>
              <a:t>đề</a:t>
            </a:r>
            <a:r>
              <a:rPr lang="en-US" sz="4000" dirty="0">
                <a:solidFill>
                  <a:srgbClr val="FF0000"/>
                </a:solidFill>
                <a:latin typeface="Arial" charset="0"/>
              </a:rPr>
              <a:t> </a:t>
            </a:r>
            <a:r>
              <a:rPr lang="en-US" sz="4000" dirty="0" err="1">
                <a:solidFill>
                  <a:srgbClr val="FF0000"/>
                </a:solidFill>
                <a:latin typeface="Arial" charset="0"/>
              </a:rPr>
              <a:t>nghị</a:t>
            </a:r>
            <a:r>
              <a:rPr lang="en-US" sz="4000" dirty="0">
                <a:solidFill>
                  <a:srgbClr val="FF0000"/>
                </a:solidFill>
                <a:latin typeface="Arial" charset="0"/>
              </a:rPr>
              <a:t> </a:t>
            </a:r>
            <a:r>
              <a:rPr lang="en-US" sz="4000" dirty="0" err="1">
                <a:solidFill>
                  <a:srgbClr val="FF0000"/>
                </a:solidFill>
                <a:latin typeface="Arial" charset="0"/>
              </a:rPr>
              <a:t>canh</a:t>
            </a:r>
            <a:r>
              <a:rPr lang="en-US" sz="4000" dirty="0">
                <a:solidFill>
                  <a:srgbClr val="FF0000"/>
                </a:solidFill>
                <a:latin typeface="Arial" charset="0"/>
              </a:rPr>
              <a:t> </a:t>
            </a:r>
            <a:r>
              <a:rPr lang="en-US" sz="4000" dirty="0" err="1">
                <a:solidFill>
                  <a:srgbClr val="FF0000"/>
                </a:solidFill>
                <a:latin typeface="Arial" charset="0"/>
              </a:rPr>
              <a:t>tân</a:t>
            </a:r>
            <a:r>
              <a:rPr lang="en-US" sz="4000" dirty="0">
                <a:solidFill>
                  <a:srgbClr val="FF0000"/>
                </a:solidFill>
                <a:latin typeface="Arial" charset="0"/>
              </a:rPr>
              <a:t> </a:t>
            </a:r>
            <a:r>
              <a:rPr lang="en-US" sz="4000" dirty="0" err="1">
                <a:solidFill>
                  <a:srgbClr val="FF0000"/>
                </a:solidFill>
                <a:latin typeface="Arial" charset="0"/>
              </a:rPr>
              <a:t>đất</a:t>
            </a:r>
            <a:r>
              <a:rPr lang="en-US" sz="4000" dirty="0">
                <a:solidFill>
                  <a:srgbClr val="FF0000"/>
                </a:solidFill>
                <a:latin typeface="Arial" charset="0"/>
              </a:rPr>
              <a:t> </a:t>
            </a:r>
            <a:r>
              <a:rPr lang="en-US" sz="4000" dirty="0" err="1" smtClean="0">
                <a:solidFill>
                  <a:srgbClr val="FF0000"/>
                </a:solidFill>
                <a:latin typeface="Arial" charset="0"/>
              </a:rPr>
              <a:t>nước</a:t>
            </a:r>
            <a:r>
              <a:rPr lang="vi-VN" sz="4000" dirty="0" smtClean="0">
                <a:solidFill>
                  <a:srgbClr val="FF0000"/>
                </a:solidFill>
                <a:latin typeface="Arial" charset="0"/>
              </a:rPr>
              <a:t>,</a:t>
            </a:r>
            <a:r>
              <a:rPr lang="en-US" sz="4000" dirty="0" smtClean="0">
                <a:solidFill>
                  <a:srgbClr val="FF0000"/>
                </a:solidFill>
                <a:latin typeface="Arial" charset="0"/>
              </a:rPr>
              <a:t> </a:t>
            </a:r>
            <a:r>
              <a:rPr lang="en-US" sz="4000" dirty="0" err="1">
                <a:solidFill>
                  <a:srgbClr val="FF0000"/>
                </a:solidFill>
                <a:latin typeface="Arial" charset="0"/>
              </a:rPr>
              <a:t>Nguyễn</a:t>
            </a:r>
            <a:r>
              <a:rPr lang="en-US" sz="4000" dirty="0">
                <a:solidFill>
                  <a:srgbClr val="FF0000"/>
                </a:solidFill>
                <a:latin typeface="Arial" charset="0"/>
              </a:rPr>
              <a:t> </a:t>
            </a:r>
            <a:r>
              <a:rPr lang="en-US" sz="4000" dirty="0" err="1">
                <a:solidFill>
                  <a:srgbClr val="FF0000"/>
                </a:solidFill>
                <a:latin typeface="Arial" charset="0"/>
              </a:rPr>
              <a:t>Trường</a:t>
            </a:r>
            <a:r>
              <a:rPr lang="en-US" sz="4000" dirty="0">
                <a:solidFill>
                  <a:srgbClr val="FF0000"/>
                </a:solidFill>
                <a:latin typeface="Arial" charset="0"/>
              </a:rPr>
              <a:t> </a:t>
            </a:r>
            <a:r>
              <a:rPr lang="en-US" sz="4000" dirty="0" err="1">
                <a:solidFill>
                  <a:srgbClr val="FF0000"/>
                </a:solidFill>
                <a:latin typeface="Arial" charset="0"/>
              </a:rPr>
              <a:t>Tộ</a:t>
            </a:r>
            <a:r>
              <a:rPr lang="en-US" sz="4000" dirty="0">
                <a:solidFill>
                  <a:srgbClr val="FF0000"/>
                </a:solidFill>
                <a:latin typeface="Arial" charset="0"/>
              </a:rPr>
              <a:t> </a:t>
            </a:r>
            <a:r>
              <a:rPr lang="en-US" sz="4000" dirty="0" err="1">
                <a:solidFill>
                  <a:srgbClr val="FF0000"/>
                </a:solidFill>
                <a:latin typeface="Arial" charset="0"/>
              </a:rPr>
              <a:t>mong</a:t>
            </a:r>
            <a:r>
              <a:rPr lang="en-US" sz="4000" dirty="0">
                <a:solidFill>
                  <a:srgbClr val="FF0000"/>
                </a:solidFill>
                <a:latin typeface="Arial" charset="0"/>
              </a:rPr>
              <a:t> </a:t>
            </a:r>
            <a:r>
              <a:rPr lang="en-US" sz="4000" dirty="0" err="1">
                <a:solidFill>
                  <a:srgbClr val="FF0000"/>
                </a:solidFill>
                <a:latin typeface="Arial" charset="0"/>
              </a:rPr>
              <a:t>muốn</a:t>
            </a:r>
            <a:r>
              <a:rPr lang="en-US" sz="4000" dirty="0">
                <a:solidFill>
                  <a:srgbClr val="FF0000"/>
                </a:solidFill>
                <a:latin typeface="Arial" charset="0"/>
              </a:rPr>
              <a:t> </a:t>
            </a:r>
            <a:r>
              <a:rPr lang="en-US" sz="4000" dirty="0" err="1">
                <a:solidFill>
                  <a:srgbClr val="FF0000"/>
                </a:solidFill>
                <a:latin typeface="Arial" charset="0"/>
              </a:rPr>
              <a:t>điều</a:t>
            </a:r>
            <a:r>
              <a:rPr lang="en-US" sz="4000" dirty="0">
                <a:solidFill>
                  <a:srgbClr val="FF0000"/>
                </a:solidFill>
                <a:latin typeface="Arial" charset="0"/>
              </a:rPr>
              <a:t> </a:t>
            </a:r>
            <a:r>
              <a:rPr lang="en-US" sz="4000" dirty="0" err="1" smtClean="0">
                <a:solidFill>
                  <a:srgbClr val="FF0000"/>
                </a:solidFill>
                <a:latin typeface="Arial" charset="0"/>
              </a:rPr>
              <a:t>gì</a:t>
            </a:r>
            <a:r>
              <a:rPr lang="en-US" sz="4000" dirty="0" smtClean="0">
                <a:solidFill>
                  <a:srgbClr val="FF0000"/>
                </a:solidFill>
                <a:latin typeface="Arial" charset="0"/>
              </a:rPr>
              <a:t>?</a:t>
            </a:r>
            <a:endParaRPr lang="en-US" sz="4000" dirty="0">
              <a:solidFill>
                <a:srgbClr val="FF0000"/>
              </a:solidFill>
              <a:latin typeface="Arial" charset="0"/>
            </a:endParaRPr>
          </a:p>
        </p:txBody>
      </p:sp>
      <p:sp>
        <p:nvSpPr>
          <p:cNvPr id="5" name="Text Box 9"/>
          <p:cNvSpPr txBox="1">
            <a:spLocks noChangeArrowheads="1"/>
          </p:cNvSpPr>
          <p:nvPr/>
        </p:nvSpPr>
        <p:spPr bwMode="auto">
          <a:xfrm>
            <a:off x="228600" y="2971800"/>
            <a:ext cx="8676968" cy="2554545"/>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vi-VN" sz="3600" i="0" u="none" strike="noStrike" kern="0" cap="none" spc="0" normalizeH="0" baseline="0" noProof="0" dirty="0" smtClean="0">
                <a:ln>
                  <a:noFill/>
                </a:ln>
                <a:effectLst/>
                <a:uLnTx/>
                <a:uFillTx/>
                <a:latin typeface="Arial" charset="0"/>
              </a:rPr>
              <a:t>    </a:t>
            </a:r>
            <a:r>
              <a:rPr kumimoji="0" lang="en-US" sz="4000" i="0" u="none" strike="noStrike" kern="0" cap="none" spc="0" normalizeH="0" baseline="0" noProof="0" dirty="0" smtClean="0">
                <a:ln>
                  <a:noFill/>
                </a:ln>
                <a:effectLst/>
                <a:uLnTx/>
                <a:uFillTx/>
                <a:latin typeface="Arial" charset="0"/>
              </a:rPr>
              <a:t>Qua </a:t>
            </a:r>
            <a:r>
              <a:rPr kumimoji="0" lang="en-US" sz="4000" i="0" u="none" strike="noStrike" kern="0" cap="none" spc="0" normalizeH="0" baseline="0" noProof="0" dirty="0" err="1">
                <a:ln>
                  <a:noFill/>
                </a:ln>
                <a:effectLst/>
                <a:uLnTx/>
                <a:uFillTx/>
                <a:latin typeface="Arial" charset="0"/>
              </a:rPr>
              <a:t>những</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đề</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nghị</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canh</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tân</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đất</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nước</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Nguyễn</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Trường</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Tộ</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mong</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muốn</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làm</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cho</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đất</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nước</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giàu</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mạnh</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tiến</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kịp</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các</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nước</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phát</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triển</a:t>
            </a:r>
            <a:r>
              <a:rPr kumimoji="0" lang="en-US" sz="4000" i="0" u="none" strike="noStrike" kern="0" cap="none" spc="0" normalizeH="0" baseline="0" noProof="0" dirty="0">
                <a:ln>
                  <a:noFill/>
                </a:ln>
                <a:effectLst/>
                <a:uLnTx/>
                <a:uFillTx/>
                <a:latin typeface="Arial" charset="0"/>
              </a:rPr>
              <a:t> </a:t>
            </a:r>
            <a:r>
              <a:rPr kumimoji="0" lang="en-US" sz="4000" i="0" u="none" strike="noStrike" kern="0" cap="none" spc="0" normalizeH="0" baseline="0" noProof="0" dirty="0" err="1">
                <a:ln>
                  <a:noFill/>
                </a:ln>
                <a:effectLst/>
                <a:uLnTx/>
                <a:uFillTx/>
                <a:latin typeface="Arial" charset="0"/>
              </a:rPr>
              <a:t>khác</a:t>
            </a:r>
            <a:r>
              <a:rPr kumimoji="0" lang="en-US" sz="4000" i="0" u="none" strike="noStrike" kern="0" cap="none" spc="0" normalizeH="0" baseline="0" noProof="0" dirty="0">
                <a:ln>
                  <a:noFill/>
                </a:ln>
                <a:effectLst/>
                <a:uLnTx/>
                <a:uFillTx/>
                <a:latin typeface="Arial" charset="0"/>
              </a:rPr>
              <a:t>.</a:t>
            </a:r>
          </a:p>
        </p:txBody>
      </p:sp>
      <p:sp>
        <p:nvSpPr>
          <p:cNvPr id="6"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143491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1"/>
          <p:cNvSpPr>
            <a:spLocks noChangeArrowheads="1"/>
          </p:cNvSpPr>
          <p:nvPr/>
        </p:nvSpPr>
        <p:spPr bwMode="auto">
          <a:xfrm>
            <a:off x="152400" y="457200"/>
            <a:ext cx="8686800" cy="3429000"/>
          </a:xfrm>
          <a:prstGeom prst="cloudCallout">
            <a:avLst>
              <a:gd name="adj1" fmla="val -47505"/>
              <a:gd name="adj2" fmla="val 98306"/>
            </a:avLst>
          </a:prstGeom>
          <a:solidFill>
            <a:srgbClr val="00B0F0"/>
          </a:solidFill>
          <a:ln w="9525">
            <a:solidFill>
              <a:schemeClr val="bg1"/>
            </a:solidFill>
            <a:round/>
            <a:headEnd/>
            <a:tailEnd/>
          </a:ln>
          <a:effectLst>
            <a:prstShdw prst="shdw13" dist="157090" dir="15357825">
              <a:srgbClr val="FF3300">
                <a:alpha val="50000"/>
              </a:srgbClr>
            </a:prstShdw>
          </a:effectLst>
        </p:spPr>
        <p:txBody>
          <a:bodyPr/>
          <a:lstStyle/>
          <a:p>
            <a:pPr algn="ctr" fontAlgn="base">
              <a:spcBef>
                <a:spcPct val="0"/>
              </a:spcBef>
              <a:spcAft>
                <a:spcPct val="0"/>
              </a:spcAft>
            </a:pPr>
            <a:r>
              <a:rPr lang="en-US" sz="4400" b="1" kern="0" dirty="0" err="1">
                <a:solidFill>
                  <a:srgbClr val="FF0000"/>
                </a:solidFill>
                <a:latin typeface="Arial" charset="0"/>
              </a:rPr>
              <a:t>Những</a:t>
            </a:r>
            <a:r>
              <a:rPr lang="en-US" sz="4400" b="1" kern="0" dirty="0">
                <a:solidFill>
                  <a:srgbClr val="FF0000"/>
                </a:solidFill>
                <a:latin typeface="Arial" charset="0"/>
              </a:rPr>
              <a:t> </a:t>
            </a:r>
            <a:r>
              <a:rPr lang="en-US" sz="4400" b="1" kern="0" dirty="0" err="1">
                <a:solidFill>
                  <a:srgbClr val="FF0000"/>
                </a:solidFill>
                <a:latin typeface="Arial" charset="0"/>
              </a:rPr>
              <a:t>đề</a:t>
            </a:r>
            <a:r>
              <a:rPr lang="en-US" sz="4400" b="1" kern="0" dirty="0">
                <a:solidFill>
                  <a:srgbClr val="FF0000"/>
                </a:solidFill>
                <a:latin typeface="Arial" charset="0"/>
              </a:rPr>
              <a:t> </a:t>
            </a:r>
            <a:r>
              <a:rPr lang="en-US" sz="4400" b="1" kern="0" dirty="0" err="1">
                <a:solidFill>
                  <a:srgbClr val="FF0000"/>
                </a:solidFill>
                <a:latin typeface="Arial" charset="0"/>
              </a:rPr>
              <a:t>nghị</a:t>
            </a:r>
            <a:r>
              <a:rPr lang="en-US" sz="4400" b="1" kern="0" dirty="0">
                <a:solidFill>
                  <a:srgbClr val="FF0000"/>
                </a:solidFill>
                <a:latin typeface="Arial" charset="0"/>
              </a:rPr>
              <a:t> </a:t>
            </a:r>
            <a:r>
              <a:rPr lang="en-US" sz="4400" b="1" kern="0" dirty="0" err="1">
                <a:solidFill>
                  <a:srgbClr val="FF0000"/>
                </a:solidFill>
                <a:latin typeface="Arial" charset="0"/>
              </a:rPr>
              <a:t>canh</a:t>
            </a:r>
            <a:r>
              <a:rPr lang="en-US" sz="4400" b="1" kern="0" dirty="0">
                <a:solidFill>
                  <a:srgbClr val="FF0000"/>
                </a:solidFill>
                <a:latin typeface="Arial" charset="0"/>
              </a:rPr>
              <a:t> </a:t>
            </a:r>
            <a:r>
              <a:rPr lang="en-US" sz="4400" b="1" kern="0" dirty="0" err="1">
                <a:solidFill>
                  <a:srgbClr val="FF0000"/>
                </a:solidFill>
                <a:latin typeface="Arial" charset="0"/>
              </a:rPr>
              <a:t>tân</a:t>
            </a:r>
            <a:r>
              <a:rPr lang="en-US" sz="4400" b="1" kern="0" dirty="0">
                <a:solidFill>
                  <a:srgbClr val="FF0000"/>
                </a:solidFill>
                <a:latin typeface="Arial" charset="0"/>
              </a:rPr>
              <a:t> </a:t>
            </a:r>
            <a:r>
              <a:rPr lang="en-US" sz="4400" b="1" kern="0" dirty="0" err="1">
                <a:solidFill>
                  <a:srgbClr val="FF0000"/>
                </a:solidFill>
                <a:latin typeface="Arial" charset="0"/>
              </a:rPr>
              <a:t>đất</a:t>
            </a:r>
            <a:r>
              <a:rPr lang="en-US" sz="4400" b="1" kern="0" dirty="0">
                <a:solidFill>
                  <a:srgbClr val="FF0000"/>
                </a:solidFill>
                <a:latin typeface="Arial" charset="0"/>
              </a:rPr>
              <a:t> </a:t>
            </a:r>
            <a:r>
              <a:rPr lang="en-US" sz="4400" b="1" kern="0" dirty="0" err="1">
                <a:solidFill>
                  <a:srgbClr val="FF0000"/>
                </a:solidFill>
                <a:latin typeface="Arial" charset="0"/>
              </a:rPr>
              <a:t>nước</a:t>
            </a:r>
            <a:r>
              <a:rPr lang="en-US" sz="4400" b="1" kern="0" dirty="0">
                <a:solidFill>
                  <a:srgbClr val="FF0000"/>
                </a:solidFill>
                <a:latin typeface="Arial" charset="0"/>
              </a:rPr>
              <a:t> </a:t>
            </a:r>
            <a:r>
              <a:rPr lang="en-US" sz="4400" b="1" kern="0" dirty="0" err="1">
                <a:solidFill>
                  <a:srgbClr val="FF0000"/>
                </a:solidFill>
                <a:latin typeface="Arial" charset="0"/>
              </a:rPr>
              <a:t>của</a:t>
            </a:r>
            <a:r>
              <a:rPr lang="en-US" sz="4400" b="1" kern="0" dirty="0">
                <a:solidFill>
                  <a:srgbClr val="FF0000"/>
                </a:solidFill>
                <a:latin typeface="Arial" charset="0"/>
              </a:rPr>
              <a:t> </a:t>
            </a:r>
            <a:r>
              <a:rPr lang="en-US" sz="4400" b="1" kern="0" dirty="0" err="1">
                <a:solidFill>
                  <a:srgbClr val="FF0000"/>
                </a:solidFill>
                <a:latin typeface="Arial" charset="0"/>
              </a:rPr>
              <a:t>Nguyễn</a:t>
            </a:r>
            <a:r>
              <a:rPr lang="en-US" sz="4400" b="1" kern="0" dirty="0">
                <a:solidFill>
                  <a:srgbClr val="FF0000"/>
                </a:solidFill>
                <a:latin typeface="Arial" charset="0"/>
              </a:rPr>
              <a:t> </a:t>
            </a:r>
            <a:r>
              <a:rPr lang="en-US" sz="4400" b="1" kern="0" dirty="0" err="1">
                <a:solidFill>
                  <a:srgbClr val="FF0000"/>
                </a:solidFill>
                <a:latin typeface="Arial" charset="0"/>
              </a:rPr>
              <a:t>Trường</a:t>
            </a:r>
            <a:r>
              <a:rPr lang="en-US" sz="4400" b="1" kern="0" dirty="0">
                <a:solidFill>
                  <a:srgbClr val="FF0000"/>
                </a:solidFill>
                <a:latin typeface="Arial" charset="0"/>
              </a:rPr>
              <a:t> </a:t>
            </a:r>
            <a:r>
              <a:rPr lang="en-US" sz="4400" b="1" kern="0" dirty="0" err="1">
                <a:solidFill>
                  <a:srgbClr val="FF0000"/>
                </a:solidFill>
                <a:latin typeface="Arial" charset="0"/>
              </a:rPr>
              <a:t>Tộ</a:t>
            </a:r>
            <a:r>
              <a:rPr lang="en-US" sz="4400" b="1" kern="0" dirty="0">
                <a:solidFill>
                  <a:srgbClr val="FF0000"/>
                </a:solidFill>
                <a:latin typeface="Arial" charset="0"/>
              </a:rPr>
              <a:t> </a:t>
            </a:r>
            <a:r>
              <a:rPr lang="en-US" sz="4400" b="1" kern="0" dirty="0" err="1">
                <a:solidFill>
                  <a:srgbClr val="FF0000"/>
                </a:solidFill>
                <a:latin typeface="Arial" charset="0"/>
              </a:rPr>
              <a:t>là</a:t>
            </a:r>
            <a:r>
              <a:rPr lang="en-US" sz="4400" b="1" kern="0" dirty="0">
                <a:solidFill>
                  <a:srgbClr val="FF0000"/>
                </a:solidFill>
                <a:latin typeface="Arial" charset="0"/>
              </a:rPr>
              <a:t> </a:t>
            </a:r>
            <a:r>
              <a:rPr lang="en-US" sz="4400" b="1" kern="0" dirty="0" err="1">
                <a:solidFill>
                  <a:srgbClr val="FF0000"/>
                </a:solidFill>
                <a:latin typeface="Arial" charset="0"/>
              </a:rPr>
              <a:t>gì</a:t>
            </a:r>
            <a:r>
              <a:rPr lang="en-US" sz="4400" b="1" kern="0" dirty="0">
                <a:solidFill>
                  <a:srgbClr val="FF0000"/>
                </a:solidFill>
                <a:latin typeface="Arial" charset="0"/>
              </a:rPr>
              <a:t>?</a:t>
            </a:r>
            <a:endParaRPr lang="en-US" altLang="en-US" sz="4400" b="1" dirty="0">
              <a:solidFill>
                <a:srgbClr val="FF0000"/>
              </a:solidFill>
              <a:latin typeface="Aaril"/>
            </a:endParaRPr>
          </a:p>
        </p:txBody>
      </p:sp>
      <p:sp>
        <p:nvSpPr>
          <p:cNvPr id="6" name="AutoShape 11"/>
          <p:cNvSpPr>
            <a:spLocks noChangeArrowheads="1"/>
          </p:cNvSpPr>
          <p:nvPr/>
        </p:nvSpPr>
        <p:spPr bwMode="auto">
          <a:xfrm>
            <a:off x="152400" y="609600"/>
            <a:ext cx="8686800" cy="3886200"/>
          </a:xfrm>
          <a:prstGeom prst="cloudCallout">
            <a:avLst>
              <a:gd name="adj1" fmla="val -47505"/>
              <a:gd name="adj2" fmla="val 98306"/>
            </a:avLst>
          </a:prstGeom>
          <a:solidFill>
            <a:srgbClr val="002060"/>
          </a:solidFill>
          <a:ln w="9525">
            <a:solidFill>
              <a:schemeClr val="bg1"/>
            </a:solidFill>
            <a:round/>
            <a:headEnd/>
            <a:tailEnd/>
          </a:ln>
          <a:effectLst>
            <a:prstShdw prst="shdw13" dist="157090" dir="15357825">
              <a:srgbClr val="FF3300">
                <a:alpha val="50000"/>
              </a:srgbClr>
            </a:prstShdw>
          </a:effectLst>
        </p:spPr>
        <p:txBody>
          <a:bodyPr/>
          <a:lstStyle/>
          <a:p>
            <a:pPr>
              <a:spcBef>
                <a:spcPct val="50000"/>
              </a:spcBef>
              <a:buFont typeface="Wingdings" pitchFamily="2" charset="2"/>
              <a:buChar char="Ø"/>
            </a:pPr>
            <a:r>
              <a:rPr lang="en-US" sz="2800" b="1" dirty="0" err="1">
                <a:solidFill>
                  <a:srgbClr val="FFFF00"/>
                </a:solidFill>
                <a:latin typeface="Arial" charset="0"/>
              </a:rPr>
              <a:t>Mở</a:t>
            </a:r>
            <a:r>
              <a:rPr lang="en-US" sz="2800" b="1" dirty="0">
                <a:solidFill>
                  <a:srgbClr val="FFFF00"/>
                </a:solidFill>
                <a:latin typeface="Arial" charset="0"/>
              </a:rPr>
              <a:t> </a:t>
            </a:r>
            <a:r>
              <a:rPr lang="en-US" sz="2800" b="1" dirty="0" err="1">
                <a:solidFill>
                  <a:srgbClr val="FFFF00"/>
                </a:solidFill>
                <a:latin typeface="Arial" charset="0"/>
              </a:rPr>
              <a:t>rộng</a:t>
            </a:r>
            <a:r>
              <a:rPr lang="en-US" sz="2800" b="1" dirty="0">
                <a:solidFill>
                  <a:srgbClr val="FFFF00"/>
                </a:solidFill>
                <a:latin typeface="Arial" charset="0"/>
              </a:rPr>
              <a:t> </a:t>
            </a:r>
            <a:r>
              <a:rPr lang="en-US" sz="2800" b="1" dirty="0" err="1">
                <a:solidFill>
                  <a:srgbClr val="FFFF00"/>
                </a:solidFill>
                <a:latin typeface="Arial" charset="0"/>
              </a:rPr>
              <a:t>quan</a:t>
            </a:r>
            <a:r>
              <a:rPr lang="en-US" sz="2800" b="1" dirty="0">
                <a:solidFill>
                  <a:srgbClr val="FFFF00"/>
                </a:solidFill>
                <a:latin typeface="Arial" charset="0"/>
              </a:rPr>
              <a:t> </a:t>
            </a:r>
            <a:r>
              <a:rPr lang="en-US" sz="2800" b="1" dirty="0" err="1">
                <a:solidFill>
                  <a:srgbClr val="FFFF00"/>
                </a:solidFill>
                <a:latin typeface="Arial" charset="0"/>
              </a:rPr>
              <a:t>hệ</a:t>
            </a:r>
            <a:r>
              <a:rPr lang="en-US" sz="2800" b="1" dirty="0">
                <a:solidFill>
                  <a:srgbClr val="FFFF00"/>
                </a:solidFill>
                <a:latin typeface="Arial" charset="0"/>
              </a:rPr>
              <a:t> </a:t>
            </a:r>
            <a:r>
              <a:rPr lang="en-US" sz="2800" b="1" dirty="0" err="1">
                <a:solidFill>
                  <a:srgbClr val="FFFF00"/>
                </a:solidFill>
                <a:latin typeface="Arial" charset="0"/>
              </a:rPr>
              <a:t>ngoại</a:t>
            </a:r>
            <a:r>
              <a:rPr lang="en-US" sz="2800" b="1" dirty="0">
                <a:solidFill>
                  <a:srgbClr val="FFFF00"/>
                </a:solidFill>
                <a:latin typeface="Arial" charset="0"/>
              </a:rPr>
              <a:t> </a:t>
            </a:r>
            <a:r>
              <a:rPr lang="en-US" sz="2800" b="1" dirty="0" err="1" smtClean="0">
                <a:solidFill>
                  <a:srgbClr val="FFFF00"/>
                </a:solidFill>
                <a:latin typeface="Arial" charset="0"/>
              </a:rPr>
              <a:t>giao</a:t>
            </a:r>
            <a:r>
              <a:rPr lang="vi-VN" sz="2800" b="1" dirty="0" smtClean="0">
                <a:solidFill>
                  <a:srgbClr val="FFFF00"/>
                </a:solidFill>
                <a:latin typeface="Arial" charset="0"/>
              </a:rPr>
              <a:t>.</a:t>
            </a:r>
            <a:endParaRPr lang="en-US" sz="2800" b="1" dirty="0">
              <a:solidFill>
                <a:srgbClr val="FFFF00"/>
              </a:solidFill>
              <a:latin typeface="Arial" charset="0"/>
            </a:endParaRPr>
          </a:p>
          <a:p>
            <a:pPr>
              <a:spcBef>
                <a:spcPct val="50000"/>
              </a:spcBef>
              <a:buFont typeface="Wingdings" pitchFamily="2" charset="2"/>
              <a:buChar char="Ø"/>
            </a:pPr>
            <a:r>
              <a:rPr lang="en-US" sz="2800" b="1" dirty="0" err="1">
                <a:solidFill>
                  <a:srgbClr val="FFFF00"/>
                </a:solidFill>
                <a:latin typeface="Arial" charset="0"/>
              </a:rPr>
              <a:t>Thuê</a:t>
            </a:r>
            <a:r>
              <a:rPr lang="en-US" sz="2800" b="1" dirty="0">
                <a:solidFill>
                  <a:srgbClr val="FFFF00"/>
                </a:solidFill>
                <a:latin typeface="Arial" charset="0"/>
              </a:rPr>
              <a:t> </a:t>
            </a:r>
            <a:r>
              <a:rPr lang="en-US" sz="2800" b="1" dirty="0" err="1">
                <a:solidFill>
                  <a:srgbClr val="FFFF00"/>
                </a:solidFill>
                <a:latin typeface="Arial" charset="0"/>
              </a:rPr>
              <a:t>chuyên</a:t>
            </a:r>
            <a:r>
              <a:rPr lang="en-US" sz="2800" b="1" dirty="0">
                <a:solidFill>
                  <a:srgbClr val="FFFF00"/>
                </a:solidFill>
                <a:latin typeface="Arial" charset="0"/>
              </a:rPr>
              <a:t> </a:t>
            </a:r>
            <a:r>
              <a:rPr lang="en-US" sz="2800" b="1" dirty="0" err="1">
                <a:solidFill>
                  <a:srgbClr val="FFFF00"/>
                </a:solidFill>
                <a:latin typeface="Arial" charset="0"/>
              </a:rPr>
              <a:t>gia</a:t>
            </a:r>
            <a:r>
              <a:rPr lang="en-US" sz="2800" b="1" dirty="0">
                <a:solidFill>
                  <a:srgbClr val="FFFF00"/>
                </a:solidFill>
                <a:latin typeface="Arial" charset="0"/>
              </a:rPr>
              <a:t> </a:t>
            </a:r>
            <a:r>
              <a:rPr lang="en-US" sz="2800" b="1" dirty="0" err="1">
                <a:solidFill>
                  <a:srgbClr val="FFFF00"/>
                </a:solidFill>
                <a:latin typeface="Arial" charset="0"/>
              </a:rPr>
              <a:t>nước</a:t>
            </a:r>
            <a:r>
              <a:rPr lang="en-US" sz="2800" b="1" dirty="0">
                <a:solidFill>
                  <a:srgbClr val="FFFF00"/>
                </a:solidFill>
                <a:latin typeface="Arial" charset="0"/>
              </a:rPr>
              <a:t> </a:t>
            </a:r>
            <a:r>
              <a:rPr lang="en-US" sz="2800" b="1" dirty="0" err="1" smtClean="0">
                <a:solidFill>
                  <a:srgbClr val="FFFF00"/>
                </a:solidFill>
                <a:latin typeface="Arial" charset="0"/>
              </a:rPr>
              <a:t>ngoài</a:t>
            </a:r>
            <a:r>
              <a:rPr lang="vi-VN" sz="2800" b="1" dirty="0" smtClean="0">
                <a:solidFill>
                  <a:srgbClr val="FFFF00"/>
                </a:solidFill>
                <a:latin typeface="Arial" charset="0"/>
              </a:rPr>
              <a:t>.</a:t>
            </a:r>
            <a:endParaRPr lang="en-US" sz="2800" b="1" dirty="0">
              <a:solidFill>
                <a:srgbClr val="FFFF00"/>
              </a:solidFill>
              <a:latin typeface="Arial" charset="0"/>
            </a:endParaRPr>
          </a:p>
          <a:p>
            <a:pPr>
              <a:spcBef>
                <a:spcPct val="50000"/>
              </a:spcBef>
              <a:buFont typeface="Wingdings" pitchFamily="2" charset="2"/>
              <a:buChar char="Ø"/>
            </a:pPr>
            <a:r>
              <a:rPr lang="en-US" sz="2800" b="1" dirty="0" err="1">
                <a:solidFill>
                  <a:srgbClr val="FFFF00"/>
                </a:solidFill>
                <a:latin typeface="Arial" charset="0"/>
              </a:rPr>
              <a:t>Mở</a:t>
            </a:r>
            <a:r>
              <a:rPr lang="en-US" sz="2800" b="1" dirty="0">
                <a:solidFill>
                  <a:srgbClr val="FFFF00"/>
                </a:solidFill>
                <a:latin typeface="Arial" charset="0"/>
              </a:rPr>
              <a:t> </a:t>
            </a:r>
            <a:r>
              <a:rPr lang="vi-VN" sz="2800" b="1" dirty="0" smtClean="0">
                <a:solidFill>
                  <a:srgbClr val="FFFF00"/>
                </a:solidFill>
                <a:latin typeface="Arial" charset="0"/>
              </a:rPr>
              <a:t>các </a:t>
            </a:r>
            <a:r>
              <a:rPr lang="en-US" sz="2800" b="1" dirty="0" err="1" smtClean="0">
                <a:solidFill>
                  <a:srgbClr val="FFFF00"/>
                </a:solidFill>
                <a:latin typeface="Arial" charset="0"/>
              </a:rPr>
              <a:t>trường</a:t>
            </a:r>
            <a:r>
              <a:rPr lang="vi-VN" sz="2800" b="1" dirty="0" smtClean="0">
                <a:solidFill>
                  <a:srgbClr val="FFFF00"/>
                </a:solidFill>
                <a:latin typeface="Arial" charset="0"/>
              </a:rPr>
              <a:t> dạy đóng tàu, đúc súng, sử dụng máy móc, ...</a:t>
            </a:r>
            <a:endParaRPr lang="en-US" sz="2800" b="1" dirty="0">
              <a:solidFill>
                <a:srgbClr val="FFFF00"/>
              </a:solidFill>
              <a:latin typeface="Arial" charset="0"/>
            </a:endParaRPr>
          </a:p>
          <a:p>
            <a:pPr>
              <a:spcBef>
                <a:spcPct val="50000"/>
              </a:spcBef>
              <a:buFont typeface="Wingdings" pitchFamily="2" charset="2"/>
              <a:buChar char="Ø"/>
            </a:pPr>
            <a:r>
              <a:rPr lang="en-US" sz="2800" b="1" dirty="0" err="1">
                <a:solidFill>
                  <a:srgbClr val="FFFF00"/>
                </a:solidFill>
                <a:latin typeface="Arial" charset="0"/>
              </a:rPr>
              <a:t>Xây</a:t>
            </a:r>
            <a:r>
              <a:rPr lang="en-US" sz="2800" b="1" dirty="0">
                <a:solidFill>
                  <a:srgbClr val="FFFF00"/>
                </a:solidFill>
                <a:latin typeface="Arial" charset="0"/>
              </a:rPr>
              <a:t> </a:t>
            </a:r>
            <a:r>
              <a:rPr lang="en-US" sz="2800" b="1" dirty="0" err="1">
                <a:solidFill>
                  <a:srgbClr val="FFFF00"/>
                </a:solidFill>
                <a:latin typeface="Arial" charset="0"/>
              </a:rPr>
              <a:t>dựng</a:t>
            </a:r>
            <a:r>
              <a:rPr lang="en-US" sz="2800" b="1" dirty="0">
                <a:solidFill>
                  <a:srgbClr val="FFFF00"/>
                </a:solidFill>
                <a:latin typeface="Arial" charset="0"/>
              </a:rPr>
              <a:t> </a:t>
            </a:r>
            <a:r>
              <a:rPr lang="en-US" sz="2800" b="1" dirty="0" err="1">
                <a:solidFill>
                  <a:srgbClr val="FFFF00"/>
                </a:solidFill>
                <a:latin typeface="Arial" charset="0"/>
              </a:rPr>
              <a:t>quân</a:t>
            </a:r>
            <a:r>
              <a:rPr lang="en-US" sz="2800" b="1" dirty="0">
                <a:solidFill>
                  <a:srgbClr val="FFFF00"/>
                </a:solidFill>
                <a:latin typeface="Arial" charset="0"/>
              </a:rPr>
              <a:t> </a:t>
            </a:r>
            <a:r>
              <a:rPr lang="en-US" sz="2800" b="1" dirty="0" err="1" smtClean="0">
                <a:solidFill>
                  <a:srgbClr val="FFFF00"/>
                </a:solidFill>
                <a:latin typeface="Arial" charset="0"/>
              </a:rPr>
              <a:t>đội</a:t>
            </a:r>
            <a:r>
              <a:rPr lang="vi-VN" sz="2800" b="1" dirty="0" smtClean="0">
                <a:solidFill>
                  <a:srgbClr val="FFFF00"/>
                </a:solidFill>
                <a:latin typeface="Arial" charset="0"/>
              </a:rPr>
              <a:t>.</a:t>
            </a:r>
            <a:endParaRPr lang="en-US" sz="2800" b="1" dirty="0">
              <a:solidFill>
                <a:srgbClr val="FFFF00"/>
              </a:solidFill>
              <a:latin typeface="Arial" charset="0"/>
            </a:endParaRPr>
          </a:p>
        </p:txBody>
      </p:sp>
      <p:sp>
        <p:nvSpPr>
          <p:cNvPr id="8"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209522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304800" y="1714501"/>
            <a:ext cx="8686800" cy="3429000"/>
          </a:xfrm>
          <a:prstGeom prst="cloudCallout">
            <a:avLst>
              <a:gd name="adj1" fmla="val -47505"/>
              <a:gd name="adj2" fmla="val 98306"/>
            </a:avLst>
          </a:prstGeom>
          <a:solidFill>
            <a:srgbClr val="00B0F0"/>
          </a:solidFill>
          <a:ln w="9525">
            <a:solidFill>
              <a:schemeClr val="bg1"/>
            </a:solidFill>
            <a:round/>
            <a:headEnd/>
            <a:tailEnd/>
          </a:ln>
          <a:effectLst>
            <a:prstShdw prst="shdw13" dist="157090" dir="15357825">
              <a:srgbClr val="FF3300">
                <a:alpha val="50000"/>
              </a:srgbClr>
            </a:prstShdw>
          </a:effectLst>
        </p:spPr>
        <p:txBody>
          <a:bodyPr/>
          <a:lstStyle/>
          <a:p>
            <a:pPr algn="ctr" fontAlgn="base">
              <a:spcBef>
                <a:spcPct val="0"/>
              </a:spcBef>
              <a:spcAft>
                <a:spcPct val="0"/>
              </a:spcAft>
            </a:pPr>
            <a:r>
              <a:rPr lang="vi-VN" sz="3200" b="1" dirty="0">
                <a:solidFill>
                  <a:srgbClr val="FFFF00"/>
                </a:solidFill>
                <a:latin typeface="+mj-lt"/>
              </a:rPr>
              <a:t>Vì sao những đề nghị canh tân đất nước của Nguyễn Trường Tộ không được vua Tự Đức và triều đình chấp nhận?</a:t>
            </a:r>
          </a:p>
          <a:p>
            <a:pPr algn="ctr" fontAlgn="base">
              <a:spcBef>
                <a:spcPct val="0"/>
              </a:spcBef>
              <a:spcAft>
                <a:spcPct val="0"/>
              </a:spcAft>
            </a:pPr>
            <a:endParaRPr lang="en-US" altLang="en-US" sz="4400" b="1" dirty="0">
              <a:solidFill>
                <a:srgbClr val="FFFF00"/>
              </a:solidFill>
              <a:latin typeface="Aaril"/>
            </a:endParaRPr>
          </a:p>
        </p:txBody>
      </p:sp>
      <p:pic>
        <p:nvPicPr>
          <p:cNvPr id="3" name="Picture 13" descr="1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381" y="208935"/>
            <a:ext cx="1005051" cy="1371600"/>
          </a:xfrm>
          <a:prstGeom prst="rect">
            <a:avLst/>
          </a:prstGeom>
          <a:solidFill>
            <a:srgbClr val="002060"/>
          </a:solidFill>
          <a:ln>
            <a:noFill/>
          </a:ln>
          <a:extLst/>
        </p:spPr>
      </p:pic>
      <p:sp>
        <p:nvSpPr>
          <p:cNvPr id="7" name="Rectangle 36"/>
          <p:cNvSpPr>
            <a:spLocks noChangeArrowheads="1"/>
          </p:cNvSpPr>
          <p:nvPr/>
        </p:nvSpPr>
        <p:spPr bwMode="auto">
          <a:xfrm>
            <a:off x="0" y="1"/>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val="37359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304800" y="381001"/>
            <a:ext cx="8610600" cy="4312062"/>
          </a:xfrm>
          <a:prstGeom prst="cloudCallout">
            <a:avLst>
              <a:gd name="adj1" fmla="val -47505"/>
              <a:gd name="adj2" fmla="val 98306"/>
            </a:avLst>
          </a:prstGeom>
          <a:solidFill>
            <a:srgbClr val="7030A0"/>
          </a:solidFill>
          <a:ln w="9525">
            <a:solidFill>
              <a:schemeClr val="bg1"/>
            </a:solidFill>
            <a:round/>
            <a:headEnd/>
            <a:tailEnd/>
          </a:ln>
          <a:effectLst>
            <a:prstShdw prst="shdw13" dist="157090" dir="15357825">
              <a:srgbClr val="FF3300">
                <a:alpha val="50000"/>
              </a:srgbClr>
            </a:prstShdw>
          </a:effectLst>
        </p:spPr>
        <p:txBody>
          <a:bodyPr/>
          <a:lstStyle/>
          <a:p>
            <a:pPr algn="just"/>
            <a:r>
              <a:rPr lang="vi-VN" sz="2800" b="1" dirty="0" smtClean="0">
                <a:solidFill>
                  <a:srgbClr val="FFFF00"/>
                </a:solidFill>
              </a:rPr>
              <a:t>    Những </a:t>
            </a:r>
            <a:r>
              <a:rPr lang="vi-VN" sz="2800" b="1" dirty="0">
                <a:solidFill>
                  <a:srgbClr val="FFFF00"/>
                </a:solidFill>
              </a:rPr>
              <a:t>đề nghị canh tân đất nước của Nguyễn Trường Tộ không được vua Tự Đức và triều đình chấp nhận vì: Theo vua Tự Đức, những phương pháp cũ đã đủ để điều khiển quốc gia rồi.</a:t>
            </a:r>
          </a:p>
        </p:txBody>
      </p:sp>
      <p:pic>
        <p:nvPicPr>
          <p:cNvPr id="3" name="Picture 37" descr="blumen-pflanzen108"/>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967748"/>
            <a:ext cx="2599944" cy="189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tulips_yellow_md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443537"/>
            <a:ext cx="16002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tulips_yellow_md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181600"/>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ulips_yellow_md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634036"/>
            <a:ext cx="1456944" cy="116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ulips_yellow_md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181600"/>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ulips_yellow_md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1152" y="5181600"/>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tulips_yellow_md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23267"/>
            <a:ext cx="1453200" cy="16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tulips_yellow_md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733800"/>
            <a:ext cx="1621536" cy="191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6"/>
          <p:cNvSpPr>
            <a:spLocks noChangeArrowheads="1"/>
          </p:cNvSpPr>
          <p:nvPr/>
        </p:nvSpPr>
        <p:spPr bwMode="auto">
          <a:xfrm>
            <a:off x="46597" y="65703"/>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val="209168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04800" y="838200"/>
            <a:ext cx="859998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just"/>
            <a:r>
              <a:rPr lang="en-US" sz="3200" dirty="0" smtClean="0">
                <a:solidFill>
                  <a:srgbClr val="0000FF"/>
                </a:solidFill>
                <a:latin typeface="Times New Roman" pitchFamily="18" charset="0"/>
                <a:cs typeface="Times New Roman" pitchFamily="18" charset="0"/>
              </a:rPr>
              <a:t>1</a:t>
            </a:r>
            <a:r>
              <a:rPr lang="en-US" sz="3200" dirty="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Khám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phá</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bối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cảnh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nước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ta</a:t>
            </a:r>
            <a:r>
              <a:rPr lang="en-US" sz="3200" dirty="0" smtClean="0">
                <a:solidFill>
                  <a:srgbClr val="0000FF"/>
                </a:solidFill>
                <a:latin typeface="Times New Roman" pitchFamily="18" charset="0"/>
                <a:cs typeface="Times New Roman" pitchFamily="18" charset="0"/>
              </a:rPr>
              <a:t> ở </a:t>
            </a:r>
            <a:r>
              <a:rPr lang="en-US" sz="3200" dirty="0" err="1" smtClean="0">
                <a:solidFill>
                  <a:srgbClr val="0000FF"/>
                </a:solidFill>
                <a:latin typeface="Times New Roman" pitchFamily="18" charset="0"/>
                <a:cs typeface="Times New Roman" pitchFamily="18" charset="0"/>
              </a:rPr>
              <a:t>cuối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thế</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kỉ</a:t>
            </a:r>
            <a:r>
              <a:rPr lang="en-US" sz="3200" dirty="0" smtClean="0">
                <a:solidFill>
                  <a:srgbClr val="0000FF"/>
                </a:solidFill>
                <a:latin typeface="Times New Roman" pitchFamily="18" charset="0"/>
                <a:cs typeface="Times New Roman" pitchFamily="18" charset="0"/>
              </a:rPr>
              <a:t> XIX</a:t>
            </a:r>
          </a:p>
        </p:txBody>
      </p:sp>
      <p:sp>
        <p:nvSpPr>
          <p:cNvPr id="6" name="Rectangle 5"/>
          <p:cNvSpPr/>
          <p:nvPr/>
        </p:nvSpPr>
        <p:spPr>
          <a:xfrm>
            <a:off x="2514600" y="228600"/>
            <a:ext cx="4317144" cy="523220"/>
          </a:xfrm>
          <a:prstGeom prst="rect">
            <a:avLst/>
          </a:prstGeom>
        </p:spPr>
        <p:txBody>
          <a:bodyPr wrap="none">
            <a:spAutoFit/>
          </a:bodyPr>
          <a:lstStyle/>
          <a:p>
            <a:r>
              <a:rPr lang="en-US" sz="2800" b="1" dirty="0" smtClean="0">
                <a:latin typeface="Times New Roman" pitchFamily="18" charset="0"/>
                <a:cs typeface="Times New Roman" pitchFamily="18" charset="0"/>
              </a:rPr>
              <a:t>A. HOẠT ĐỘNG CƠ BẢN</a:t>
            </a:r>
          </a:p>
        </p:txBody>
      </p:sp>
      <p:sp>
        <p:nvSpPr>
          <p:cNvPr id="8" name="TextBox 7"/>
          <p:cNvSpPr txBox="1"/>
          <p:nvPr/>
        </p:nvSpPr>
        <p:spPr>
          <a:xfrm>
            <a:off x="304800" y="1447800"/>
            <a:ext cx="6934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 </a:t>
            </a:r>
            <a:r>
              <a:rPr lang="en-US" sz="2800" err="1" smtClean="0">
                <a:latin typeface="Times New Roman" pitchFamily="18" charset="0"/>
                <a:cs typeface="Times New Roman" pitchFamily="18" charset="0"/>
              </a:rPr>
              <a:t>Lắng</a:t>
            </a:r>
            <a:r>
              <a:rPr lang="en-US"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nghe </a:t>
            </a:r>
            <a:r>
              <a:rPr lang="en-US" sz="2800" dirty="0" err="1" smtClean="0">
                <a:latin typeface="Times New Roman" pitchFamily="18" charset="0"/>
                <a:cs typeface="Times New Roman" pitchFamily="18" charset="0"/>
              </a:rPr>
              <a:t>giới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thiệu</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10" name="TextBox 9"/>
          <p:cNvSpPr txBox="1"/>
          <p:nvPr/>
        </p:nvSpPr>
        <p:spPr>
          <a:xfrm>
            <a:off x="228600" y="1981200"/>
            <a:ext cx="868680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dirty="0" smtClean="0"/>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1858,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Đà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Nẵng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kỉ</a:t>
            </a:r>
            <a:r>
              <a:rPr lang="en-US" sz="2800" dirty="0" smtClean="0">
                <a:latin typeface="Times New Roman" pitchFamily="18" charset="0"/>
                <a:cs typeface="Times New Roman" pitchFamily="18" charset="0"/>
              </a:rPr>
              <a:t> XIX, </a:t>
            </a:r>
            <a:r>
              <a:rPr lang="en-US" sz="2800" dirty="0" err="1" smtClean="0">
                <a:latin typeface="Times New Roman" pitchFamily="18" charset="0"/>
                <a:cs typeface="Times New Roman" pitchFamily="18" charset="0"/>
              </a:rPr>
              <a:t>triều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11" name="Rectangle 10"/>
          <p:cNvSpPr/>
          <p:nvPr/>
        </p:nvSpPr>
        <p:spPr>
          <a:xfrm>
            <a:off x="228600" y="4343400"/>
            <a:ext cx="8686800" cy="523220"/>
          </a:xfrm>
          <a:prstGeom prst="rect">
            <a:avLst/>
          </a:prstGeom>
        </p:spPr>
        <p:txBody>
          <a:bodyPr wrap="square">
            <a:spAutoFit/>
          </a:bodyP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Vận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12" name="Rectangle 11"/>
          <p:cNvSpPr/>
          <p:nvPr/>
        </p:nvSpPr>
        <p:spPr>
          <a:xfrm>
            <a:off x="228600" y="4876800"/>
            <a:ext cx="8686800" cy="1384995"/>
          </a:xfrm>
          <a:prstGeom prst="rect">
            <a:avLst/>
          </a:prstGeom>
        </p:spPr>
        <p:txBody>
          <a:bodyPr wrap="square">
            <a:spAutoFit/>
          </a:bodyPr>
          <a:lstStyle/>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cuối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kỉ</a:t>
            </a:r>
            <a:r>
              <a:rPr lang="en-US" sz="2800" dirty="0" smtClean="0">
                <a:latin typeface="Times New Roman" pitchFamily="18" charset="0"/>
                <a:cs typeface="Times New Roman" pitchFamily="18" charset="0"/>
              </a:rPr>
              <a:t> XIX?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5173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4)">
                                      <p:cBhvr>
                                        <p:cTn id="19" dur="1000"/>
                                        <p:tgtEl>
                                          <p:spTgt spid="11"/>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887682"/>
            <a:ext cx="8851489" cy="3970318"/>
          </a:xfrm>
          <a:prstGeom prst="rect">
            <a:avLst/>
          </a:prstGeom>
          <a:solidFill>
            <a:srgbClr val="FFFF00"/>
          </a:solidFill>
        </p:spPr>
        <p:txBody>
          <a:bodyPr wrap="square">
            <a:spAutoFit/>
          </a:bodyPr>
          <a:lstStyle/>
          <a:p>
            <a:pPr algn="just"/>
            <a:r>
              <a:rPr lang="vi-VN" sz="3600" b="1" dirty="0" smtClean="0">
                <a:solidFill>
                  <a:srgbClr val="FF0000"/>
                </a:solidFill>
                <a:latin typeface="Open Sans"/>
              </a:rPr>
              <a:t>     Nguyễn </a:t>
            </a:r>
            <a:r>
              <a:rPr lang="vi-VN" sz="3600" b="1" dirty="0">
                <a:solidFill>
                  <a:srgbClr val="FF0000"/>
                </a:solidFill>
                <a:latin typeface="Open Sans"/>
              </a:rPr>
              <a:t>Trường Tộ là một người giàu lòng yêu nước. Ông luôn nghĩ cho đất nước, cho nhân dân, muốn tìm cách đưa đất nước ngày càng giàu mạnh. Nhưng tiếc thay, những đề nghị canh tân đất nước của ông đều bị Vua Tự Đức từ chối. </a:t>
            </a:r>
            <a:endParaRPr lang="en-US" sz="3600" b="1" dirty="0">
              <a:solidFill>
                <a:srgbClr val="FF0000"/>
              </a:solidFill>
            </a:endParaRPr>
          </a:p>
        </p:txBody>
      </p:sp>
      <p:sp>
        <p:nvSpPr>
          <p:cNvPr id="6" name="AutoShape 11"/>
          <p:cNvSpPr>
            <a:spLocks noChangeArrowheads="1"/>
          </p:cNvSpPr>
          <p:nvPr/>
        </p:nvSpPr>
        <p:spPr bwMode="auto">
          <a:xfrm>
            <a:off x="331839" y="457199"/>
            <a:ext cx="8126361" cy="2177845"/>
          </a:xfrm>
          <a:prstGeom prst="cloudCallout">
            <a:avLst>
              <a:gd name="adj1" fmla="val -47505"/>
              <a:gd name="adj2" fmla="val 98306"/>
            </a:avLst>
          </a:prstGeom>
          <a:solidFill>
            <a:srgbClr val="002060"/>
          </a:solidFill>
          <a:ln w="9525">
            <a:solidFill>
              <a:schemeClr val="bg1"/>
            </a:solidFill>
            <a:round/>
            <a:headEnd/>
            <a:tailEnd/>
          </a:ln>
          <a:effectLst>
            <a:prstShdw prst="shdw13" dist="157090" dir="15357825">
              <a:srgbClr val="FF3300">
                <a:alpha val="50000"/>
              </a:srgbClr>
            </a:prstShdw>
          </a:effectLst>
        </p:spPr>
        <p:txBody>
          <a:bodyPr/>
          <a:lstStyle/>
          <a:p>
            <a:pPr lvl="0" algn="ctr"/>
            <a:r>
              <a:rPr lang="vi-VN" sz="3600" b="1" dirty="0">
                <a:solidFill>
                  <a:srgbClr val="FFFF00"/>
                </a:solidFill>
                <a:latin typeface="+mj-lt"/>
              </a:rPr>
              <a:t>Nêu ý kiến của em về nhân vật </a:t>
            </a:r>
            <a:endParaRPr lang="vi-VN" sz="3600" b="1" dirty="0" smtClean="0">
              <a:solidFill>
                <a:srgbClr val="FFFF00"/>
              </a:solidFill>
              <a:latin typeface="+mj-lt"/>
            </a:endParaRPr>
          </a:p>
          <a:p>
            <a:pPr lvl="0" algn="ctr"/>
            <a:r>
              <a:rPr lang="vi-VN" sz="3600" b="1" dirty="0" smtClean="0">
                <a:solidFill>
                  <a:srgbClr val="FFFF00"/>
                </a:solidFill>
                <a:latin typeface="+mj-lt"/>
              </a:rPr>
              <a:t>Nguyễn </a:t>
            </a:r>
            <a:r>
              <a:rPr lang="vi-VN" sz="3600" b="1" dirty="0">
                <a:solidFill>
                  <a:srgbClr val="FFFF00"/>
                </a:solidFill>
                <a:latin typeface="+mj-lt"/>
              </a:rPr>
              <a:t>Trường Tộ.</a:t>
            </a:r>
          </a:p>
        </p:txBody>
      </p:sp>
      <p:sp>
        <p:nvSpPr>
          <p:cNvPr id="4"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276219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228600" y="408039"/>
            <a:ext cx="8534400" cy="4343401"/>
          </a:xfrm>
          <a:prstGeom prst="horizontalScroll">
            <a:avLst>
              <a:gd name="adj" fmla="val 13651"/>
            </a:avLst>
          </a:prstGeom>
          <a:solidFill>
            <a:srgbClr val="FFFF00"/>
          </a:solidFill>
          <a:ln w="55000" cap="flat" cmpd="thickThin" algn="ctr">
            <a:solidFill>
              <a:srgbClr val="2DA2BF">
                <a:shade val="50000"/>
              </a:srgbClr>
            </a:solidFill>
            <a:prstDash val="solid"/>
          </a:ln>
          <a:effectLst/>
        </p:spPr>
        <p:txBody>
          <a:bodyPr lIns="91055" tIns="45521" rIns="91055" bIns="45521" anchor="ctr"/>
          <a:lstStyle/>
          <a:p>
            <a:pPr algn="just" eaLnBrk="0" hangingPunct="0">
              <a:defRPr/>
            </a:pPr>
            <a:r>
              <a:rPr lang="vi-VN" sz="3200" dirty="0" smtClean="0">
                <a:solidFill>
                  <a:prstClr val="black"/>
                </a:solidFill>
                <a:latin typeface="UTM Avo" pitchFamily="18" charset="0"/>
              </a:rPr>
              <a:t>      </a:t>
            </a:r>
            <a:r>
              <a:rPr lang="en-US" sz="3600" b="1" i="1" dirty="0" err="1">
                <a:solidFill>
                  <a:srgbClr val="0000FF"/>
                </a:solidFill>
                <a:effectLst>
                  <a:outerShdw blurRad="38100" dist="38100" dir="2700000" algn="tl">
                    <a:srgbClr val="000000"/>
                  </a:outerShdw>
                </a:effectLst>
              </a:rPr>
              <a:t>Nguyễn</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Tr</a:t>
            </a:r>
            <a:r>
              <a:rPr lang="vi-VN" sz="3600" b="1" i="1" dirty="0">
                <a:solidFill>
                  <a:srgbClr val="0000FF"/>
                </a:solidFill>
                <a:effectLst>
                  <a:outerShdw blurRad="38100" dist="38100" dir="2700000" algn="tl">
                    <a:srgbClr val="000000"/>
                  </a:outerShdw>
                </a:effectLst>
              </a:rPr>
              <a:t>ư</a:t>
            </a:r>
            <a:r>
              <a:rPr lang="en-US" sz="3600" b="1" i="1" dirty="0" err="1">
                <a:solidFill>
                  <a:srgbClr val="0000FF"/>
                </a:solidFill>
                <a:effectLst>
                  <a:outerShdw blurRad="38100" dist="38100" dir="2700000" algn="tl">
                    <a:srgbClr val="000000"/>
                  </a:outerShdw>
                </a:effectLst>
              </a:rPr>
              <a:t>ờng</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Tộ</a:t>
            </a:r>
            <a:r>
              <a:rPr lang="en-US" sz="3600" b="1" i="1" dirty="0">
                <a:solidFill>
                  <a:srgbClr val="0000FF"/>
                </a:solidFill>
                <a:effectLst>
                  <a:outerShdw blurRad="38100" dist="38100" dir="2700000" algn="tl">
                    <a:srgbClr val="000000"/>
                  </a:outerShdw>
                </a:effectLst>
              </a:rPr>
              <a:t> </a:t>
            </a:r>
            <a:r>
              <a:rPr lang="vi-VN" sz="3600" b="1" i="1" dirty="0">
                <a:solidFill>
                  <a:srgbClr val="0000FF"/>
                </a:solidFill>
                <a:effectLst>
                  <a:outerShdw blurRad="38100" dist="38100" dir="2700000" algn="tl">
                    <a:srgbClr val="000000"/>
                  </a:outerShdw>
                </a:effectLst>
              </a:rPr>
              <a:t>đ</a:t>
            </a:r>
            <a:r>
              <a:rPr lang="en-US" sz="3600" b="1" i="1" dirty="0">
                <a:solidFill>
                  <a:srgbClr val="0000FF"/>
                </a:solidFill>
                <a:effectLst>
                  <a:outerShdw blurRad="38100" dist="38100" dir="2700000" algn="tl">
                    <a:srgbClr val="000000"/>
                  </a:outerShdw>
                </a:effectLst>
              </a:rPr>
              <a:t>ã </a:t>
            </a:r>
            <a:r>
              <a:rPr lang="en-US" sz="3600" b="1" i="1" dirty="0" err="1">
                <a:solidFill>
                  <a:srgbClr val="0000FF"/>
                </a:solidFill>
                <a:effectLst>
                  <a:outerShdw blurRad="38100" dist="38100" dir="2700000" algn="tl">
                    <a:srgbClr val="000000"/>
                  </a:outerShdw>
                </a:effectLst>
              </a:rPr>
              <a:t>nhiều</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lần</a:t>
            </a:r>
            <a:r>
              <a:rPr lang="en-US" sz="3600" b="1" i="1" dirty="0">
                <a:solidFill>
                  <a:srgbClr val="0000FF"/>
                </a:solidFill>
                <a:effectLst>
                  <a:outerShdw blurRad="38100" dist="38100" dir="2700000" algn="tl">
                    <a:srgbClr val="000000"/>
                  </a:outerShdw>
                </a:effectLst>
              </a:rPr>
              <a:t> </a:t>
            </a:r>
            <a:r>
              <a:rPr lang="vi-VN" sz="3600" b="1" i="1" dirty="0">
                <a:solidFill>
                  <a:srgbClr val="0000FF"/>
                </a:solidFill>
                <a:effectLst>
                  <a:outerShdw blurRad="38100" dist="38100" dir="2700000" algn="tl">
                    <a:srgbClr val="000000"/>
                  </a:outerShdw>
                </a:effectLst>
              </a:rPr>
              <a:t>đ</a:t>
            </a:r>
            <a:r>
              <a:rPr lang="en-US" sz="3600" b="1" i="1" dirty="0">
                <a:solidFill>
                  <a:srgbClr val="0000FF"/>
                </a:solidFill>
                <a:effectLst>
                  <a:outerShdw blurRad="38100" dist="38100" dir="2700000" algn="tl">
                    <a:srgbClr val="000000"/>
                  </a:outerShdw>
                </a:effectLst>
              </a:rPr>
              <a:t>ề </a:t>
            </a:r>
            <a:r>
              <a:rPr lang="en-US" sz="3600" b="1" i="1" dirty="0" err="1">
                <a:solidFill>
                  <a:srgbClr val="0000FF"/>
                </a:solidFill>
                <a:effectLst>
                  <a:outerShdw blurRad="38100" dist="38100" dir="2700000" algn="tl">
                    <a:srgbClr val="000000"/>
                  </a:outerShdw>
                </a:effectLst>
              </a:rPr>
              <a:t>nghị</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canh</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tân</a:t>
            </a:r>
            <a:r>
              <a:rPr lang="en-US" sz="3600" b="1" i="1" dirty="0">
                <a:solidFill>
                  <a:srgbClr val="0000FF"/>
                </a:solidFill>
                <a:effectLst>
                  <a:outerShdw blurRad="38100" dist="38100" dir="2700000" algn="tl">
                    <a:srgbClr val="000000"/>
                  </a:outerShdw>
                </a:effectLst>
              </a:rPr>
              <a:t> </a:t>
            </a:r>
            <a:r>
              <a:rPr lang="vi-VN" sz="3600" b="1" i="1" dirty="0">
                <a:solidFill>
                  <a:srgbClr val="0000FF"/>
                </a:solidFill>
                <a:effectLst>
                  <a:outerShdw blurRad="38100" dist="38100" dir="2700000" algn="tl">
                    <a:srgbClr val="000000"/>
                  </a:outerShdw>
                </a:effectLst>
              </a:rPr>
              <a:t>đ</a:t>
            </a:r>
            <a:r>
              <a:rPr lang="en-US" sz="3600" b="1" i="1" dirty="0" err="1">
                <a:solidFill>
                  <a:srgbClr val="0000FF"/>
                </a:solidFill>
                <a:effectLst>
                  <a:outerShdw blurRad="38100" dist="38100" dir="2700000" algn="tl">
                    <a:srgbClr val="000000"/>
                  </a:outerShdw>
                </a:effectLst>
              </a:rPr>
              <a:t>ất</a:t>
            </a:r>
            <a:r>
              <a:rPr lang="en-US" sz="3600" b="1" i="1" dirty="0">
                <a:solidFill>
                  <a:srgbClr val="0000FF"/>
                </a:solidFill>
                <a:effectLst>
                  <a:outerShdw blurRad="38100" dist="38100" dir="2700000" algn="tl">
                    <a:srgbClr val="000000"/>
                  </a:outerShdw>
                </a:effectLst>
              </a:rPr>
              <a:t> n</a:t>
            </a:r>
            <a:r>
              <a:rPr lang="vi-VN" sz="3600" b="1" i="1" dirty="0">
                <a:solidFill>
                  <a:srgbClr val="0000FF"/>
                </a:solidFill>
                <a:effectLst>
                  <a:outerShdw blurRad="38100" dist="38100" dir="2700000" algn="tl">
                    <a:srgbClr val="000000"/>
                  </a:outerShdw>
                </a:effectLst>
              </a:rPr>
              <a:t>ư</a:t>
            </a:r>
            <a:r>
              <a:rPr lang="en-US" sz="3600" b="1" i="1" dirty="0" err="1">
                <a:solidFill>
                  <a:srgbClr val="0000FF"/>
                </a:solidFill>
                <a:effectLst>
                  <a:outerShdw blurRad="38100" dist="38100" dir="2700000" algn="tl">
                    <a:srgbClr val="000000"/>
                  </a:outerShdw>
                </a:effectLst>
              </a:rPr>
              <a:t>ớc</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Nh</a:t>
            </a:r>
            <a:r>
              <a:rPr lang="vi-VN" sz="3600" b="1" i="1" dirty="0">
                <a:solidFill>
                  <a:srgbClr val="0000FF"/>
                </a:solidFill>
                <a:effectLst>
                  <a:outerShdw blurRad="38100" dist="38100" dir="2700000" algn="tl">
                    <a:srgbClr val="000000"/>
                  </a:outerShdw>
                </a:effectLst>
              </a:rPr>
              <a:t>ư</a:t>
            </a:r>
            <a:r>
              <a:rPr lang="en-US" sz="3600" b="1" i="1" dirty="0" err="1">
                <a:solidFill>
                  <a:srgbClr val="0000FF"/>
                </a:solidFill>
                <a:effectLst>
                  <a:outerShdw blurRad="38100" dist="38100" dir="2700000" algn="tl">
                    <a:srgbClr val="000000"/>
                  </a:outerShdw>
                </a:effectLst>
              </a:rPr>
              <a:t>ng</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những</a:t>
            </a:r>
            <a:r>
              <a:rPr lang="en-US" sz="3600" b="1" i="1" dirty="0">
                <a:solidFill>
                  <a:srgbClr val="0000FF"/>
                </a:solidFill>
                <a:effectLst>
                  <a:outerShdw blurRad="38100" dist="38100" dir="2700000" algn="tl">
                    <a:srgbClr val="000000"/>
                  </a:outerShdw>
                </a:effectLst>
              </a:rPr>
              <a:t> </a:t>
            </a:r>
            <a:r>
              <a:rPr lang="vi-VN" sz="3600" b="1" i="1" dirty="0">
                <a:solidFill>
                  <a:srgbClr val="0000FF"/>
                </a:solidFill>
                <a:effectLst>
                  <a:outerShdw blurRad="38100" dist="38100" dir="2700000" algn="tl">
                    <a:srgbClr val="000000"/>
                  </a:outerShdw>
                </a:effectLst>
              </a:rPr>
              <a:t>đ</a:t>
            </a:r>
            <a:r>
              <a:rPr lang="en-US" sz="3600" b="1" i="1" dirty="0">
                <a:solidFill>
                  <a:srgbClr val="0000FF"/>
                </a:solidFill>
                <a:effectLst>
                  <a:outerShdw blurRad="38100" dist="38100" dir="2700000" algn="tl">
                    <a:srgbClr val="000000"/>
                  </a:outerShdw>
                </a:effectLst>
              </a:rPr>
              <a:t>ề </a:t>
            </a:r>
            <a:r>
              <a:rPr lang="en-US" sz="3600" b="1" i="1" dirty="0" err="1">
                <a:solidFill>
                  <a:srgbClr val="0000FF"/>
                </a:solidFill>
                <a:effectLst>
                  <a:outerShdw blurRad="38100" dist="38100" dir="2700000" algn="tl">
                    <a:srgbClr val="000000"/>
                  </a:outerShdw>
                </a:effectLst>
              </a:rPr>
              <a:t>nghị</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của</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ông</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không</a:t>
            </a:r>
            <a:r>
              <a:rPr lang="en-US" sz="3600" b="1" i="1" dirty="0">
                <a:solidFill>
                  <a:srgbClr val="0000FF"/>
                </a:solidFill>
                <a:effectLst>
                  <a:outerShdw blurRad="38100" dist="38100" dir="2700000" algn="tl">
                    <a:srgbClr val="000000"/>
                  </a:outerShdw>
                </a:effectLst>
              </a:rPr>
              <a:t> </a:t>
            </a:r>
            <a:r>
              <a:rPr lang="vi-VN" sz="3600" b="1" i="1" dirty="0">
                <a:solidFill>
                  <a:srgbClr val="0000FF"/>
                </a:solidFill>
                <a:effectLst>
                  <a:outerShdw blurRad="38100" dist="38100" dir="2700000" algn="tl">
                    <a:srgbClr val="000000"/>
                  </a:outerShdw>
                </a:effectLst>
              </a:rPr>
              <a:t>đư</a:t>
            </a:r>
            <a:r>
              <a:rPr lang="en-US" sz="3600" b="1" i="1" dirty="0" err="1">
                <a:solidFill>
                  <a:srgbClr val="0000FF"/>
                </a:solidFill>
                <a:effectLst>
                  <a:outerShdw blurRad="38100" dist="38100" dir="2700000" algn="tl">
                    <a:srgbClr val="000000"/>
                  </a:outerShdw>
                </a:effectLst>
              </a:rPr>
              <a:t>ợc</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vua</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quan</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nhà</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Nguyễn</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nghe</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theo</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và</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thực</a:t>
            </a:r>
            <a:r>
              <a:rPr lang="en-US" sz="3600" b="1" i="1" dirty="0">
                <a:solidFill>
                  <a:srgbClr val="0000FF"/>
                </a:solidFill>
                <a:effectLst>
                  <a:outerShdw blurRad="38100" dist="38100" dir="2700000" algn="tl">
                    <a:srgbClr val="000000"/>
                  </a:outerShdw>
                </a:effectLst>
              </a:rPr>
              <a:t> </a:t>
            </a:r>
            <a:r>
              <a:rPr lang="en-US" sz="3600" b="1" i="1" dirty="0" err="1">
                <a:solidFill>
                  <a:srgbClr val="0000FF"/>
                </a:solidFill>
                <a:effectLst>
                  <a:outerShdw blurRad="38100" dist="38100" dir="2700000" algn="tl">
                    <a:srgbClr val="000000"/>
                  </a:outerShdw>
                </a:effectLst>
              </a:rPr>
              <a:t>hiện</a:t>
            </a:r>
            <a:r>
              <a:rPr lang="en-US" sz="3600" b="1" i="1" dirty="0">
                <a:solidFill>
                  <a:srgbClr val="0000FF"/>
                </a:solidFill>
                <a:effectLst>
                  <a:outerShdw blurRad="38100" dist="38100" dir="2700000" algn="tl">
                    <a:srgbClr val="000000"/>
                  </a:outerShdw>
                </a:effectLst>
              </a:rPr>
              <a:t>.</a:t>
            </a:r>
            <a:endParaRPr lang="en-US" sz="3600" b="1" dirty="0">
              <a:solidFill>
                <a:srgbClr val="0000FF"/>
              </a:solidFill>
              <a:effectLst>
                <a:outerShdw blurRad="38100" dist="38100" dir="2700000" algn="tl">
                  <a:srgbClr val="000000"/>
                </a:outerShdw>
              </a:effectLst>
            </a:endParaRPr>
          </a:p>
        </p:txBody>
      </p:sp>
      <p:sp>
        <p:nvSpPr>
          <p:cNvPr id="3"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pic>
        <p:nvPicPr>
          <p:cNvPr id="4" name="Picture 14" descr="POINSET2"/>
          <p:cNvPicPr>
            <a:picLocks noChangeAspect="1" noChangeArrowheads="1"/>
          </p:cNvPicPr>
          <p:nvPr/>
        </p:nvPicPr>
        <p:blipFill>
          <a:blip r:embed="rId2" cstate="print"/>
          <a:srcRect/>
          <a:stretch>
            <a:fillRect/>
          </a:stretch>
        </p:blipFill>
        <p:spPr bwMode="auto">
          <a:xfrm rot="10800000">
            <a:off x="5410200" y="4427235"/>
            <a:ext cx="3583794" cy="2438394"/>
          </a:xfrm>
          <a:prstGeom prst="rect">
            <a:avLst/>
          </a:prstGeom>
          <a:noFill/>
          <a:ln w="9525">
            <a:noFill/>
            <a:miter lim="800000"/>
            <a:headEnd/>
            <a:tailEnd/>
          </a:ln>
        </p:spPr>
      </p:pic>
      <p:pic>
        <p:nvPicPr>
          <p:cNvPr id="5" name="Picture 14" descr="POINSET2"/>
          <p:cNvPicPr>
            <a:picLocks noChangeAspect="1" noChangeArrowheads="1"/>
          </p:cNvPicPr>
          <p:nvPr/>
        </p:nvPicPr>
        <p:blipFill>
          <a:blip r:embed="rId2" cstate="print"/>
          <a:srcRect/>
          <a:stretch>
            <a:fillRect/>
          </a:stretch>
        </p:blipFill>
        <p:spPr bwMode="auto">
          <a:xfrm rot="16200000">
            <a:off x="341702" y="3613642"/>
            <a:ext cx="3126594" cy="3352802"/>
          </a:xfrm>
          <a:prstGeom prst="rect">
            <a:avLst/>
          </a:prstGeom>
          <a:noFill/>
          <a:ln w="9525">
            <a:noFill/>
            <a:miter lim="800000"/>
            <a:headEnd/>
            <a:tailEnd/>
          </a:ln>
        </p:spPr>
      </p:pic>
    </p:spTree>
    <p:extLst>
      <p:ext uri="{BB962C8B-B14F-4D97-AF65-F5344CB8AC3E}">
        <p14:creationId xmlns:p14="http://schemas.microsoft.com/office/powerpoint/2010/main" val="154751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
        <p:nvSpPr>
          <p:cNvPr id="4" name="Rectangle 3"/>
          <p:cNvSpPr/>
          <p:nvPr/>
        </p:nvSpPr>
        <p:spPr>
          <a:xfrm>
            <a:off x="323528" y="1556792"/>
            <a:ext cx="8496944" cy="3785652"/>
          </a:xfrm>
          <a:prstGeom prst="rect">
            <a:avLst/>
          </a:prstGeom>
        </p:spPr>
        <p:txBody>
          <a:bodyPr wrap="square">
            <a:spAutoFit/>
          </a:bodyPr>
          <a:lstStyle/>
          <a:p>
            <a:pPr algn="ctr" fontAlgn="base">
              <a:spcBef>
                <a:spcPct val="0"/>
              </a:spcBef>
              <a:spcAft>
                <a:spcPct val="0"/>
              </a:spcAft>
            </a:pPr>
            <a:r>
              <a:rPr lang="vi-VN" sz="6000" b="1" kern="1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Times New Roman"/>
              </a:rPr>
              <a:t>Tìm hiểu về Tôn Thất Thuyết và cuộc phản công quân Pháp ở kinh thành Huế</a:t>
            </a:r>
            <a:endParaRPr lang="en-US" sz="6000" b="1" kern="1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Times New Roman"/>
            </a:endParaRPr>
          </a:p>
        </p:txBody>
      </p:sp>
      <p:sp>
        <p:nvSpPr>
          <p:cNvPr id="5" name="Rectangle 4"/>
          <p:cNvSpPr/>
          <p:nvPr/>
        </p:nvSpPr>
        <p:spPr>
          <a:xfrm>
            <a:off x="2852192" y="332656"/>
            <a:ext cx="3087960" cy="1015663"/>
          </a:xfrm>
          <a:prstGeom prst="rect">
            <a:avLst/>
          </a:prstGeom>
        </p:spPr>
        <p:txBody>
          <a:bodyPr wrap="square">
            <a:spAutoFit/>
          </a:bodyPr>
          <a:lstStyle/>
          <a:p>
            <a:pPr algn="ctr" fontAlgn="base">
              <a:spcBef>
                <a:spcPct val="0"/>
              </a:spcBef>
              <a:spcAft>
                <a:spcPct val="0"/>
              </a:spcAft>
            </a:pPr>
            <a:r>
              <a:rPr lang="vi-VN" sz="6000" b="1" u="sng" kern="10" smtClean="0">
                <a:ln w="12700">
                  <a:solidFill>
                    <a:schemeClr val="tx2">
                      <a:satMod val="155000"/>
                    </a:schemeClr>
                  </a:solidFill>
                  <a:prstDash val="solid"/>
                </a:ln>
                <a:solidFill>
                  <a:srgbClr val="FF0000"/>
                </a:solidFill>
                <a:cs typeface="Times New Roman"/>
              </a:rPr>
              <a:t>T</a:t>
            </a:r>
            <a:r>
              <a:rPr lang="en-US" sz="6000" b="1" u="sng" kern="10" smtClean="0">
                <a:ln w="12700">
                  <a:solidFill>
                    <a:schemeClr val="tx2">
                      <a:satMod val="155000"/>
                    </a:schemeClr>
                  </a:solidFill>
                  <a:prstDash val="solid"/>
                </a:ln>
                <a:solidFill>
                  <a:srgbClr val="FF0000"/>
                </a:solidFill>
                <a:cs typeface="Times New Roman"/>
              </a:rPr>
              <a:t>iết 3</a:t>
            </a:r>
            <a:endParaRPr lang="en-US" sz="6000" b="1" u="sng" kern="10" dirty="0">
              <a:ln w="12700">
                <a:solidFill>
                  <a:schemeClr val="tx2">
                    <a:satMod val="155000"/>
                  </a:schemeClr>
                </a:solidFill>
                <a:prstDash val="solid"/>
              </a:ln>
              <a:solidFill>
                <a:srgbClr val="FF0000"/>
              </a:solidFill>
              <a:cs typeface="Times New Roman"/>
            </a:endParaRPr>
          </a:p>
        </p:txBody>
      </p:sp>
    </p:spTree>
    <p:extLst>
      <p:ext uri="{BB962C8B-B14F-4D97-AF65-F5344CB8AC3E}">
        <p14:creationId xmlns:p14="http://schemas.microsoft.com/office/powerpoint/2010/main" val="2642835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0" y="152400"/>
            <a:ext cx="9067799" cy="2895600"/>
          </a:xfrm>
          <a:prstGeom prst="rect">
            <a:avLst/>
          </a:prstGeom>
          <a:noFill/>
        </p:spPr>
        <p:txBody>
          <a:bodyPr wrap="none" fromWordArt="1">
            <a:prstTxWarp prst="textPlain">
              <a:avLst>
                <a:gd name="adj" fmla="val 50000"/>
              </a:avLst>
            </a:prstTxWarp>
          </a:bodyPr>
          <a:lstStyle/>
          <a:p>
            <a:pPr algn="ctr" fontAlgn="base">
              <a:spcBef>
                <a:spcPct val="0"/>
              </a:spcBef>
              <a:spcAft>
                <a:spcPct val="0"/>
              </a:spcAft>
            </a:pPr>
            <a:r>
              <a:rPr lang="vi-VN" sz="3600" b="1" kern="1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cs typeface="Times New Roman"/>
              </a:rPr>
              <a:t>4</a:t>
            </a:r>
            <a:r>
              <a:rPr lang="vi-VN" sz="3600" b="1" kern="1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cs typeface="Times New Roman"/>
              </a:rPr>
              <a:t>. Tìm hiểu về Tôn Thất Thuyết và </a:t>
            </a:r>
          </a:p>
          <a:p>
            <a:pPr algn="ctr" fontAlgn="base">
              <a:spcBef>
                <a:spcPct val="0"/>
              </a:spcBef>
              <a:spcAft>
                <a:spcPct val="0"/>
              </a:spcAft>
            </a:pPr>
            <a:r>
              <a:rPr lang="vi-VN" sz="3600" b="1" kern="1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cs typeface="Times New Roman"/>
              </a:rPr>
              <a:t>cuộc phản công quân Pháp ở kinh thành Huế</a:t>
            </a:r>
            <a:endParaRPr lang="en-US" sz="3600" b="1" kern="1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cs typeface="Times New Roman"/>
            </a:endParaRPr>
          </a:p>
        </p:txBody>
      </p:sp>
      <p:pic>
        <p:nvPicPr>
          <p:cNvPr id="5" name="Picture 16" descr="vn_w8x6_0083_demngom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429000"/>
            <a:ext cx="453389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206949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n_That_Thuy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752599"/>
            <a:ext cx="4038600" cy="472239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descr="Vua_Ham_Nghi"/>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533400" y="1752598"/>
            <a:ext cx="4038600" cy="4876801"/>
          </a:xfrm>
          <a:prstGeom prst="rect">
            <a:avLst/>
          </a:prstGeom>
          <a:noFill/>
          <a:ln w="28575">
            <a:solidFill>
              <a:schemeClr val="tx1"/>
            </a:solidFill>
            <a:miter lim="800000"/>
            <a:headEnd/>
            <a:tailEnd/>
          </a:ln>
        </p:spPr>
      </p:pic>
      <p:sp>
        <p:nvSpPr>
          <p:cNvPr id="8" name="Text Box 7"/>
          <p:cNvSpPr txBox="1">
            <a:spLocks noChangeArrowheads="1"/>
          </p:cNvSpPr>
          <p:nvPr/>
        </p:nvSpPr>
        <p:spPr bwMode="auto">
          <a:xfrm>
            <a:off x="548148" y="5877580"/>
            <a:ext cx="381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ct val="50000"/>
              </a:spcBef>
            </a:pPr>
            <a:r>
              <a:rPr lang="vi-VN" altLang="en-US" sz="3200" b="1" dirty="0" smtClean="0">
                <a:solidFill>
                  <a:srgbClr val="FF0000"/>
                </a:solidFill>
                <a:latin typeface="Times New Roman" pitchFamily="18" charset="0"/>
              </a:rPr>
              <a:t>Vua Hàm Nghi</a:t>
            </a:r>
            <a:endParaRPr lang="en-US" altLang="en-US" sz="3200" b="1" dirty="0">
              <a:solidFill>
                <a:srgbClr val="FF0000"/>
              </a:solidFill>
              <a:latin typeface="Times New Roman" pitchFamily="18" charset="0"/>
            </a:endParaRPr>
          </a:p>
        </p:txBody>
      </p:sp>
      <p:sp>
        <p:nvSpPr>
          <p:cNvPr id="9" name="Text Box 7"/>
          <p:cNvSpPr txBox="1">
            <a:spLocks noChangeArrowheads="1"/>
          </p:cNvSpPr>
          <p:nvPr/>
        </p:nvSpPr>
        <p:spPr bwMode="auto">
          <a:xfrm>
            <a:off x="5029200" y="5890218"/>
            <a:ext cx="381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ct val="50000"/>
              </a:spcBef>
            </a:pPr>
            <a:r>
              <a:rPr lang="vi-VN" altLang="en-US" sz="3200" b="1" dirty="0" smtClean="0">
                <a:solidFill>
                  <a:srgbClr val="FF0000"/>
                </a:solidFill>
                <a:latin typeface="Times New Roman" pitchFamily="18" charset="0"/>
              </a:rPr>
              <a:t>Tôn Thất Thuyết</a:t>
            </a:r>
            <a:endParaRPr lang="en-US" altLang="en-US" sz="3200" b="1" dirty="0">
              <a:solidFill>
                <a:srgbClr val="FF0000"/>
              </a:solidFill>
              <a:latin typeface="Times New Roman" pitchFamily="18" charset="0"/>
            </a:endParaRPr>
          </a:p>
        </p:txBody>
      </p:sp>
      <p:sp>
        <p:nvSpPr>
          <p:cNvPr id="10"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
        <p:nvSpPr>
          <p:cNvPr id="11" name="TextBox 10"/>
          <p:cNvSpPr txBox="1"/>
          <p:nvPr/>
        </p:nvSpPr>
        <p:spPr>
          <a:xfrm>
            <a:off x="323528" y="332656"/>
            <a:ext cx="8640960"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a) Quan sát tranh và đọc kĩ đoạn thoại dưới đây</a:t>
            </a:r>
            <a:endParaRPr lang="en-US"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7495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anim calcmode="lin" valueType="num">
                                      <p:cBhvr>
                                        <p:cTn id="19" dur="2000" fill="hold"/>
                                        <p:tgtEl>
                                          <p:spTgt spid="8"/>
                                        </p:tgtEl>
                                        <p:attrNameLst>
                                          <p:attrName>ppt_x</p:attrName>
                                        </p:attrNameLst>
                                      </p:cBhvr>
                                      <p:tavLst>
                                        <p:tav tm="0">
                                          <p:val>
                                            <p:strVal val="#ppt_x"/>
                                          </p:val>
                                        </p:tav>
                                        <p:tav tm="100000">
                                          <p:val>
                                            <p:strVal val="#ppt_x"/>
                                          </p:val>
                                        </p:tav>
                                      </p:tavLst>
                                    </p:anim>
                                    <p:anim calcmode="lin" valueType="num">
                                      <p:cBhvr>
                                        <p:cTn id="20" dur="2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anim calcmode="lin" valueType="num">
                                      <p:cBhvr>
                                        <p:cTn id="25" dur="2000" fill="hold"/>
                                        <p:tgtEl>
                                          <p:spTgt spid="9"/>
                                        </p:tgtEl>
                                        <p:attrNameLst>
                                          <p:attrName>ppt_x</p:attrName>
                                        </p:attrNameLst>
                                      </p:cBhvr>
                                      <p:tavLst>
                                        <p:tav tm="0">
                                          <p:val>
                                            <p:strVal val="#ppt_x"/>
                                          </p:val>
                                        </p:tav>
                                        <p:tav tm="100000">
                                          <p:val>
                                            <p:strVal val="#ppt_x"/>
                                          </p:val>
                                        </p:tav>
                                      </p:tavLst>
                                    </p:anim>
                                    <p:anim calcmode="lin" valueType="num">
                                      <p:cBhvr>
                                        <p:cTn id="26"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 1.jpg"/>
          <p:cNvPicPr>
            <a:picLocks noChangeAspect="1"/>
          </p:cNvPicPr>
          <p:nvPr/>
        </p:nvPicPr>
        <p:blipFill>
          <a:blip r:embed="rId2" cstate="print"/>
          <a:stretch>
            <a:fillRect/>
          </a:stretch>
        </p:blipFill>
        <p:spPr>
          <a:xfrm>
            <a:off x="827584" y="0"/>
            <a:ext cx="7416824" cy="6858000"/>
          </a:xfrm>
          <a:prstGeom prst="rect">
            <a:avLst/>
          </a:prstGeom>
          <a:ln>
            <a:solidFill>
              <a:srgbClr val="FF0000"/>
            </a:solidFill>
          </a:ln>
        </p:spPr>
      </p:pic>
      <p:sp>
        <p:nvSpPr>
          <p:cNvPr id="5" name="Rectangle 4"/>
          <p:cNvSpPr/>
          <p:nvPr/>
        </p:nvSpPr>
        <p:spPr>
          <a:xfrm>
            <a:off x="827584" y="-6872"/>
            <a:ext cx="3456384" cy="400110"/>
          </a:xfrm>
          <a:prstGeom prst="rect">
            <a:avLst/>
          </a:prstGeom>
          <a:solidFill>
            <a:schemeClr val="bg1"/>
          </a:solidFill>
          <a:ln>
            <a:solidFill>
              <a:srgbClr val="FF0000"/>
            </a:solidFill>
          </a:ln>
        </p:spPr>
        <p:txBody>
          <a:bodyPr wrap="square">
            <a:spAutoFit/>
          </a:bodyPr>
          <a:lstStyle/>
          <a:p>
            <a:r>
              <a:rPr lang="en-US" sz="2000" b="1" smtClean="0">
                <a:solidFill>
                  <a:srgbClr val="FF0000"/>
                </a:solidFill>
                <a:latin typeface="Times New Roman" pitchFamily="18" charset="0"/>
                <a:cs typeface="Times New Roman" pitchFamily="18" charset="0"/>
              </a:rPr>
              <a:t>a) Đọc kĩ đoạn thoại dưới đây</a:t>
            </a:r>
            <a:endParaRPr lang="en-US" sz="2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61564"/>
            <a:ext cx="8458200" cy="523220"/>
          </a:xfrm>
          <a:prstGeom prst="rect">
            <a:avLst/>
          </a:prstGeom>
        </p:spPr>
        <p:txBody>
          <a:bodyPr wrap="square">
            <a:spAutoFit/>
          </a:bodyPr>
          <a:lstStyle/>
          <a:p>
            <a:pPr algn="just"/>
            <a:r>
              <a:rPr lang="en-US" sz="2800" smtClean="0">
                <a:solidFill>
                  <a:srgbClr val="FF0000"/>
                </a:solidFill>
                <a:latin typeface="+mj-lt"/>
              </a:rPr>
              <a:t>-</a:t>
            </a:r>
            <a:r>
              <a:rPr lang="vi-VN" sz="2800" smtClean="0">
                <a:solidFill>
                  <a:srgbClr val="FF0000"/>
                </a:solidFill>
                <a:latin typeface="+mj-lt"/>
              </a:rPr>
              <a:t> </a:t>
            </a:r>
            <a:r>
              <a:rPr lang="vi-VN" sz="2800" dirty="0" smtClean="0">
                <a:solidFill>
                  <a:srgbClr val="FF0000"/>
                </a:solidFill>
                <a:latin typeface="+mj-lt"/>
              </a:rPr>
              <a:t>Tôn </a:t>
            </a:r>
            <a:r>
              <a:rPr lang="vi-VN" sz="2800" dirty="0">
                <a:solidFill>
                  <a:srgbClr val="FF0000"/>
                </a:solidFill>
                <a:latin typeface="+mj-lt"/>
              </a:rPr>
              <a:t>Thất </a:t>
            </a:r>
            <a:r>
              <a:rPr lang="vi-VN" sz="2800" dirty="0" smtClean="0">
                <a:solidFill>
                  <a:srgbClr val="FF0000"/>
                </a:solidFill>
                <a:latin typeface="+mj-lt"/>
              </a:rPr>
              <a:t>Thuyết </a:t>
            </a:r>
            <a:r>
              <a:rPr lang="vi-VN" sz="2800" dirty="0">
                <a:solidFill>
                  <a:srgbClr val="FF0000"/>
                </a:solidFill>
                <a:latin typeface="+mj-lt"/>
              </a:rPr>
              <a:t>là ai</a:t>
            </a:r>
            <a:r>
              <a:rPr lang="vi-VN" sz="2800" dirty="0" smtClean="0">
                <a:solidFill>
                  <a:srgbClr val="FF0000"/>
                </a:solidFill>
                <a:latin typeface="+mj-lt"/>
              </a:rPr>
              <a:t>?</a:t>
            </a:r>
            <a:endParaRPr lang="vi-VN" sz="2800" dirty="0">
              <a:solidFill>
                <a:srgbClr val="FF0000"/>
              </a:solidFill>
              <a:latin typeface="+mj-lt"/>
            </a:endParaRPr>
          </a:p>
        </p:txBody>
      </p:sp>
      <p:sp>
        <p:nvSpPr>
          <p:cNvPr id="5" name="Rectangle 4"/>
          <p:cNvSpPr/>
          <p:nvPr/>
        </p:nvSpPr>
        <p:spPr>
          <a:xfrm>
            <a:off x="228600" y="1683965"/>
            <a:ext cx="8665905" cy="1384995"/>
          </a:xfrm>
          <a:prstGeom prst="rect">
            <a:avLst/>
          </a:prstGeom>
        </p:spPr>
        <p:txBody>
          <a:bodyPr wrap="square">
            <a:spAutoFit/>
          </a:bodyPr>
          <a:lstStyle/>
          <a:p>
            <a:pPr lvl="0" algn="just"/>
            <a:r>
              <a:rPr lang="vi-VN" sz="2800" dirty="0" smtClean="0">
                <a:solidFill>
                  <a:srgbClr val="002060"/>
                </a:solidFill>
                <a:latin typeface="+mj-lt"/>
              </a:rPr>
              <a:t>     Tôn </a:t>
            </a:r>
            <a:r>
              <a:rPr lang="vi-VN" sz="2800" dirty="0">
                <a:solidFill>
                  <a:srgbClr val="002060"/>
                </a:solidFill>
                <a:latin typeface="+mj-lt"/>
              </a:rPr>
              <a:t>Thất Thuyết là người đại diện phái chủ chiến trong triều đình nhà Nguyễn, chủ trương cùng nhân dân chiến đấu chống Pháp, giành lại độc lập dân tộc.</a:t>
            </a:r>
          </a:p>
        </p:txBody>
      </p:sp>
      <p:sp>
        <p:nvSpPr>
          <p:cNvPr id="6" name="Rectangle 5"/>
          <p:cNvSpPr/>
          <p:nvPr/>
        </p:nvSpPr>
        <p:spPr>
          <a:xfrm>
            <a:off x="451053" y="3284984"/>
            <a:ext cx="8458200" cy="954107"/>
          </a:xfrm>
          <a:prstGeom prst="rect">
            <a:avLst/>
          </a:prstGeom>
        </p:spPr>
        <p:txBody>
          <a:bodyPr wrap="square">
            <a:spAutoFit/>
          </a:bodyPr>
          <a:lstStyle/>
          <a:p>
            <a:pPr algn="just"/>
            <a:r>
              <a:rPr lang="en-US" sz="2800" smtClean="0">
                <a:solidFill>
                  <a:srgbClr val="FF0000"/>
                </a:solidFill>
                <a:latin typeface="+mj-lt"/>
              </a:rPr>
              <a:t>-</a:t>
            </a:r>
            <a:r>
              <a:rPr lang="vi-VN" sz="2800" smtClean="0">
                <a:solidFill>
                  <a:srgbClr val="FF0000"/>
                </a:solidFill>
                <a:latin typeface="+mj-lt"/>
              </a:rPr>
              <a:t> </a:t>
            </a:r>
            <a:r>
              <a:rPr lang="vi-VN" sz="2800" dirty="0" smtClean="0">
                <a:solidFill>
                  <a:srgbClr val="FF0000"/>
                </a:solidFill>
                <a:latin typeface="+mj-lt"/>
              </a:rPr>
              <a:t>Vì </a:t>
            </a:r>
            <a:r>
              <a:rPr lang="vi-VN" sz="2800" dirty="0">
                <a:solidFill>
                  <a:srgbClr val="FF0000"/>
                </a:solidFill>
                <a:latin typeface="+mj-lt"/>
              </a:rPr>
              <a:t>sao Tôn Thất </a:t>
            </a:r>
            <a:r>
              <a:rPr lang="vi-VN" sz="2800" dirty="0" smtClean="0">
                <a:solidFill>
                  <a:srgbClr val="FF0000"/>
                </a:solidFill>
                <a:latin typeface="+mj-lt"/>
              </a:rPr>
              <a:t>Thuyết </a:t>
            </a:r>
            <a:r>
              <a:rPr lang="vi-VN" sz="2800" dirty="0">
                <a:solidFill>
                  <a:srgbClr val="FF0000"/>
                </a:solidFill>
                <a:latin typeface="+mj-lt"/>
              </a:rPr>
              <a:t>quyết định phản công quân Pháp ở kinh thành Huế</a:t>
            </a:r>
            <a:r>
              <a:rPr lang="vi-VN" sz="2800" dirty="0" smtClean="0">
                <a:solidFill>
                  <a:srgbClr val="FF0000"/>
                </a:solidFill>
                <a:latin typeface="+mj-lt"/>
              </a:rPr>
              <a:t>?</a:t>
            </a:r>
            <a:endParaRPr lang="vi-VN" sz="2800" dirty="0">
              <a:solidFill>
                <a:srgbClr val="FF0000"/>
              </a:solidFill>
              <a:latin typeface="+mj-lt"/>
            </a:endParaRPr>
          </a:p>
        </p:txBody>
      </p:sp>
      <p:sp>
        <p:nvSpPr>
          <p:cNvPr id="7" name="Rectangle 6"/>
          <p:cNvSpPr/>
          <p:nvPr/>
        </p:nvSpPr>
        <p:spPr>
          <a:xfrm>
            <a:off x="455969" y="4422591"/>
            <a:ext cx="8436511" cy="2246769"/>
          </a:xfrm>
          <a:prstGeom prst="rect">
            <a:avLst/>
          </a:prstGeom>
        </p:spPr>
        <p:txBody>
          <a:bodyPr wrap="square">
            <a:spAutoFit/>
          </a:bodyPr>
          <a:lstStyle/>
          <a:p>
            <a:pPr algn="just"/>
            <a:r>
              <a:rPr lang="vi-VN" sz="2800" dirty="0" smtClean="0">
                <a:solidFill>
                  <a:srgbClr val="002060"/>
                </a:solidFill>
                <a:latin typeface="+mj-lt"/>
              </a:rPr>
              <a:t>      Tôn </a:t>
            </a:r>
            <a:r>
              <a:rPr lang="vi-VN" sz="2800" dirty="0">
                <a:solidFill>
                  <a:srgbClr val="002060"/>
                </a:solidFill>
                <a:latin typeface="+mj-lt"/>
              </a:rPr>
              <a:t>Thất </a:t>
            </a:r>
            <a:r>
              <a:rPr lang="vi-VN" sz="2800" dirty="0" smtClean="0">
                <a:solidFill>
                  <a:srgbClr val="002060"/>
                </a:solidFill>
                <a:latin typeface="+mj-lt"/>
              </a:rPr>
              <a:t>Thuyết </a:t>
            </a:r>
            <a:r>
              <a:rPr lang="vi-VN" sz="2800" dirty="0">
                <a:solidFill>
                  <a:srgbClr val="002060"/>
                </a:solidFill>
                <a:latin typeface="+mj-lt"/>
              </a:rPr>
              <a:t>quyết định phản công quân Pháp ở kinh thành Huế vì </a:t>
            </a:r>
            <a:r>
              <a:rPr lang="vi-VN" sz="2800" dirty="0" smtClean="0">
                <a:solidFill>
                  <a:srgbClr val="002060"/>
                </a:solidFill>
                <a:latin typeface="+mj-lt"/>
              </a:rPr>
              <a:t>khi </a:t>
            </a:r>
            <a:r>
              <a:rPr lang="vi-VN" sz="2800" dirty="0">
                <a:solidFill>
                  <a:srgbClr val="002060"/>
                </a:solidFill>
                <a:latin typeface="+mj-lt"/>
              </a:rPr>
              <a:t>biết Tôn Thất Thuyết chuẩn bị chống Pháp. Giặc Pháp vờ mời ông đến họp để bắt ông. Biết được âm mưu của giặc, Tôn Thất Thuyết </a:t>
            </a:r>
            <a:r>
              <a:rPr lang="vi-VN" sz="2800" dirty="0" smtClean="0">
                <a:solidFill>
                  <a:srgbClr val="002060"/>
                </a:solidFill>
                <a:latin typeface="+mj-lt"/>
              </a:rPr>
              <a:t>quyết </a:t>
            </a:r>
            <a:r>
              <a:rPr lang="vi-VN" sz="2800" dirty="0">
                <a:solidFill>
                  <a:srgbClr val="002060"/>
                </a:solidFill>
                <a:latin typeface="+mj-lt"/>
              </a:rPr>
              <a:t>định nổ súng để giành thế chủ động.</a:t>
            </a:r>
            <a:endParaRPr lang="en-US" sz="2800" dirty="0">
              <a:solidFill>
                <a:srgbClr val="002060"/>
              </a:solidFill>
              <a:latin typeface="+mj-lt"/>
            </a:endParaRPr>
          </a:p>
        </p:txBody>
      </p:sp>
      <p:sp>
        <p:nvSpPr>
          <p:cNvPr id="8"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
        <p:nvSpPr>
          <p:cNvPr id="9" name="Rectangle 8"/>
          <p:cNvSpPr/>
          <p:nvPr/>
        </p:nvSpPr>
        <p:spPr>
          <a:xfrm>
            <a:off x="2738536" y="116632"/>
            <a:ext cx="3201616"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Trả lời câu hỏi</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2991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24744"/>
            <a:ext cx="8763000" cy="4832092"/>
          </a:xfrm>
          <a:prstGeom prst="rect">
            <a:avLst/>
          </a:prstGeom>
        </p:spPr>
        <p:txBody>
          <a:bodyPr wrap="square">
            <a:spAutoFit/>
          </a:bodyPr>
          <a:lstStyle/>
          <a:p>
            <a:pPr marL="457200" indent="-457200" algn="just">
              <a:buFont typeface="Wingdings" pitchFamily="2" charset="2"/>
              <a:buChar char="v"/>
            </a:pPr>
            <a:r>
              <a:rPr lang="vi-VN" sz="2800" dirty="0" smtClean="0">
                <a:solidFill>
                  <a:srgbClr val="FF0000"/>
                </a:solidFill>
                <a:latin typeface="+mj-lt"/>
              </a:rPr>
              <a:t>Diễn </a:t>
            </a:r>
            <a:r>
              <a:rPr lang="vi-VN" sz="2800" dirty="0">
                <a:solidFill>
                  <a:srgbClr val="FF0000"/>
                </a:solidFill>
                <a:latin typeface="+mj-lt"/>
              </a:rPr>
              <a:t>biến của sự kiện:</a:t>
            </a:r>
          </a:p>
          <a:p>
            <a:pPr algn="just"/>
            <a:r>
              <a:rPr lang="vi-VN" sz="2800" dirty="0" smtClean="0">
                <a:solidFill>
                  <a:srgbClr val="7030A0"/>
                </a:solidFill>
                <a:latin typeface="+mj-lt"/>
              </a:rPr>
              <a:t>      </a:t>
            </a:r>
            <a:r>
              <a:rPr lang="vi-VN" sz="2800" dirty="0" smtClean="0">
                <a:solidFill>
                  <a:srgbClr val="002060"/>
                </a:solidFill>
                <a:latin typeface="+mj-lt"/>
              </a:rPr>
              <a:t>Đêm </a:t>
            </a:r>
            <a:r>
              <a:rPr lang="vi-VN" sz="2800" dirty="0">
                <a:solidFill>
                  <a:srgbClr val="002060"/>
                </a:solidFill>
                <a:latin typeface="+mj-lt"/>
              </a:rPr>
              <a:t>mồng 4 rạng sáng mồng 5 - 7 - 1885, trong cảnh khuya vắng lặng của kinh thành Huế, bỗng có tiếng súng thần công nổ rầm trời, lửa cháy sáng rực. Đó là cuộc tấn công vào đồn Mang Cá và tòa Khâm sứ Pháp của các đạo quân theo lệnh của Tôn Thất Thuyết. Bị đánh bất ngờ, quân Pháp vô cùng bối rối, ra sức cố thủ. Đến gần sáng, chúng tố chức đánh trả </a:t>
            </a:r>
            <a:r>
              <a:rPr lang="vi-VN" sz="2800">
                <a:solidFill>
                  <a:srgbClr val="002060"/>
                </a:solidFill>
                <a:latin typeface="+mj-lt"/>
              </a:rPr>
              <a:t>lại</a:t>
            </a:r>
            <a:r>
              <a:rPr lang="vi-VN" sz="2800" smtClean="0">
                <a:solidFill>
                  <a:srgbClr val="002060"/>
                </a:solidFill>
                <a:latin typeface="+mj-lt"/>
              </a:rPr>
              <a:t>.</a:t>
            </a:r>
            <a:endParaRPr lang="en-US" sz="2800" smtClean="0">
              <a:solidFill>
                <a:srgbClr val="002060"/>
              </a:solidFill>
              <a:latin typeface="+mj-lt"/>
            </a:endParaRPr>
          </a:p>
          <a:p>
            <a:pPr algn="just"/>
            <a:endParaRPr lang="vi-VN" sz="2800" dirty="0">
              <a:solidFill>
                <a:srgbClr val="002060"/>
              </a:solidFill>
              <a:latin typeface="+mj-lt"/>
            </a:endParaRPr>
          </a:p>
          <a:p>
            <a:pPr algn="just"/>
            <a:r>
              <a:rPr lang="vi-VN" sz="2800" dirty="0">
                <a:solidFill>
                  <a:srgbClr val="FF0000"/>
                </a:solidFill>
                <a:latin typeface="+mj-lt"/>
              </a:rPr>
              <a:t>=&gt; Kết quả</a:t>
            </a:r>
            <a:r>
              <a:rPr lang="vi-VN" sz="2800" dirty="0">
                <a:solidFill>
                  <a:srgbClr val="7030A0"/>
                </a:solidFill>
                <a:latin typeface="+mj-lt"/>
              </a:rPr>
              <a:t>: </a:t>
            </a:r>
            <a:r>
              <a:rPr lang="vi-VN" sz="2800" dirty="0">
                <a:solidFill>
                  <a:srgbClr val="C00000"/>
                </a:solidFill>
                <a:latin typeface="+mj-lt"/>
              </a:rPr>
              <a:t>Quân ta thua, Tôn Thất Thuyết đưa vua Hàm Nghi rút lên vùng rừng núi, </a:t>
            </a:r>
            <a:r>
              <a:rPr lang="vi-VN" sz="2800" dirty="0" smtClean="0">
                <a:solidFill>
                  <a:srgbClr val="C00000"/>
                </a:solidFill>
                <a:latin typeface="+mj-lt"/>
              </a:rPr>
              <a:t>tiếp </a:t>
            </a:r>
            <a:r>
              <a:rPr lang="vi-VN" sz="2800" dirty="0">
                <a:solidFill>
                  <a:srgbClr val="C00000"/>
                </a:solidFill>
                <a:latin typeface="+mj-lt"/>
              </a:rPr>
              <a:t>tục kháng chiến.</a:t>
            </a:r>
          </a:p>
        </p:txBody>
      </p:sp>
      <p:sp>
        <p:nvSpPr>
          <p:cNvPr id="5" name="Rectangle 4"/>
          <p:cNvSpPr/>
          <p:nvPr/>
        </p:nvSpPr>
        <p:spPr>
          <a:xfrm>
            <a:off x="152400" y="152400"/>
            <a:ext cx="8763000" cy="523220"/>
          </a:xfrm>
          <a:prstGeom prst="rect">
            <a:avLst/>
          </a:prstGeom>
        </p:spPr>
        <p:txBody>
          <a:bodyPr wrap="square">
            <a:spAutoFit/>
          </a:bodyPr>
          <a:lstStyle/>
          <a:p>
            <a:pPr algn="just"/>
            <a:r>
              <a:rPr lang="en-US" sz="2800" smtClean="0">
                <a:solidFill>
                  <a:srgbClr val="FF0000"/>
                </a:solidFill>
                <a:latin typeface="+mj-lt"/>
              </a:rPr>
              <a:t>- </a:t>
            </a:r>
            <a:r>
              <a:rPr lang="vi-VN" sz="2800" smtClean="0">
                <a:solidFill>
                  <a:srgbClr val="FF0000"/>
                </a:solidFill>
                <a:latin typeface="+mj-lt"/>
              </a:rPr>
              <a:t>Diễn </a:t>
            </a:r>
            <a:r>
              <a:rPr lang="vi-VN" sz="2800" dirty="0">
                <a:solidFill>
                  <a:srgbClr val="FF0000"/>
                </a:solidFill>
                <a:latin typeface="+mj-lt"/>
              </a:rPr>
              <a:t>biến của sự kiện ra sao? Kết quả thế nào?</a:t>
            </a:r>
          </a:p>
        </p:txBody>
      </p:sp>
      <p:sp>
        <p:nvSpPr>
          <p:cNvPr id="6"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z="2800" smtClean="0">
              <a:solidFill>
                <a:prstClr val="black"/>
              </a:solidFill>
              <a:latin typeface="+mj-lt"/>
              <a:cs typeface="Arial" charset="0"/>
            </a:endParaRPr>
          </a:p>
        </p:txBody>
      </p:sp>
    </p:spTree>
    <p:extLst>
      <p:ext uri="{BB962C8B-B14F-4D97-AF65-F5344CB8AC3E}">
        <p14:creationId xmlns:p14="http://schemas.microsoft.com/office/powerpoint/2010/main" val="183083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254892" y="260648"/>
            <a:ext cx="8637588" cy="1352550"/>
          </a:xfrm>
          <a:noFill/>
        </p:spPr>
        <p:txBody>
          <a:bodyPr>
            <a:normAutofit/>
          </a:bodyPr>
          <a:lstStyle/>
          <a:p>
            <a:pPr algn="just">
              <a:buFontTx/>
              <a:buNone/>
            </a:pPr>
            <a:r>
              <a:rPr lang="en-US" altLang="en-US" smtClean="0">
                <a:solidFill>
                  <a:srgbClr val="FF0000"/>
                </a:solidFill>
                <a:latin typeface="Times New Roman" pitchFamily="18" charset="0"/>
                <a:cs typeface="Times New Roman" pitchFamily="18" charset="0"/>
              </a:rPr>
              <a:t>- Sau </a:t>
            </a:r>
            <a:r>
              <a:rPr lang="en-US" altLang="en-US" dirty="0" err="1" smtClean="0">
                <a:solidFill>
                  <a:srgbClr val="FF0000"/>
                </a:solidFill>
                <a:latin typeface="Times New Roman" pitchFamily="18" charset="0"/>
                <a:cs typeface="Times New Roman" pitchFamily="18" charset="0"/>
              </a:rPr>
              <a:t>khi</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cuộc</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phản</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công</a:t>
            </a:r>
            <a:r>
              <a:rPr lang="en-US" altLang="en-US" dirty="0" smtClean="0">
                <a:solidFill>
                  <a:srgbClr val="FF0000"/>
                </a:solidFill>
                <a:latin typeface="Times New Roman" pitchFamily="18" charset="0"/>
                <a:cs typeface="Times New Roman" pitchFamily="18" charset="0"/>
              </a:rPr>
              <a:t> ở </a:t>
            </a:r>
            <a:r>
              <a:rPr lang="en-US" altLang="en-US" dirty="0" err="1" smtClean="0">
                <a:solidFill>
                  <a:srgbClr val="FF0000"/>
                </a:solidFill>
                <a:latin typeface="Times New Roman" pitchFamily="18" charset="0"/>
                <a:cs typeface="Times New Roman" pitchFamily="18" charset="0"/>
              </a:rPr>
              <a:t>kinh</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thành</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Huế</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thất</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bại</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Tôn</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Thất</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Thuyết</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đã</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làm</a:t>
            </a:r>
            <a:r>
              <a:rPr lang="en-US" altLang="en-US" dirty="0" smtClean="0">
                <a:solidFill>
                  <a:srgbClr val="FF0000"/>
                </a:solidFill>
                <a:latin typeface="Times New Roman" pitchFamily="18" charset="0"/>
                <a:cs typeface="Times New Roman" pitchFamily="18" charset="0"/>
              </a:rPr>
              <a:t> </a:t>
            </a:r>
            <a:r>
              <a:rPr lang="en-US" altLang="en-US" dirty="0" err="1" smtClean="0">
                <a:solidFill>
                  <a:srgbClr val="FF0000"/>
                </a:solidFill>
                <a:latin typeface="Times New Roman" pitchFamily="18" charset="0"/>
                <a:cs typeface="Times New Roman" pitchFamily="18" charset="0"/>
              </a:rPr>
              <a:t>gì</a:t>
            </a:r>
            <a:r>
              <a:rPr lang="en-US" altLang="en-US" dirty="0" smtClean="0">
                <a:solidFill>
                  <a:srgbClr val="FF0000"/>
                </a:solidFill>
                <a:latin typeface="Times New Roman" pitchFamily="18" charset="0"/>
                <a:cs typeface="Times New Roman" pitchFamily="18" charset="0"/>
              </a:rPr>
              <a:t>? </a:t>
            </a:r>
          </a:p>
        </p:txBody>
      </p:sp>
      <p:sp>
        <p:nvSpPr>
          <p:cNvPr id="10244" name="Rectangle 4"/>
          <p:cNvSpPr>
            <a:spLocks noChangeArrowheads="1"/>
          </p:cNvSpPr>
          <p:nvPr/>
        </p:nvSpPr>
        <p:spPr bwMode="auto">
          <a:xfrm>
            <a:off x="190500" y="1700808"/>
            <a:ext cx="8763000" cy="4191000"/>
          </a:xfrm>
          <a:prstGeom prst="rect">
            <a:avLst/>
          </a:prstGeom>
          <a:noFill/>
          <a:ln>
            <a:noFill/>
          </a:ln>
          <a:extLst/>
        </p:spPr>
        <p:txBody>
          <a:bodyPr/>
          <a:lstStyle/>
          <a:p>
            <a:pPr marL="342900" indent="-342900" algn="just" fontAlgn="base">
              <a:spcBef>
                <a:spcPct val="20000"/>
              </a:spcBef>
              <a:spcAft>
                <a:spcPct val="0"/>
              </a:spcAft>
              <a:buFontTx/>
              <a:buChar char="•"/>
            </a:pPr>
            <a:r>
              <a:rPr lang="en-US" altLang="en-US" sz="3200" dirty="0" err="1" smtClean="0">
                <a:solidFill>
                  <a:srgbClr val="0000FF"/>
                </a:solidFill>
                <a:latin typeface="Times New Roman" pitchFamily="18" charset="0"/>
                <a:cs typeface="Times New Roman" pitchFamily="18" charset="0"/>
              </a:rPr>
              <a:t>Sau</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khi</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cuộc</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phản</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công</a:t>
            </a:r>
            <a:r>
              <a:rPr lang="en-US" altLang="en-US" sz="3200" dirty="0" smtClean="0">
                <a:solidFill>
                  <a:srgbClr val="0000FF"/>
                </a:solidFill>
                <a:latin typeface="Times New Roman" pitchFamily="18" charset="0"/>
                <a:cs typeface="Times New Roman" pitchFamily="18" charset="0"/>
              </a:rPr>
              <a:t> ở </a:t>
            </a:r>
            <a:r>
              <a:rPr lang="en-US" altLang="en-US" sz="3200" dirty="0" err="1" smtClean="0">
                <a:solidFill>
                  <a:srgbClr val="0000FF"/>
                </a:solidFill>
                <a:latin typeface="Times New Roman" pitchFamily="18" charset="0"/>
                <a:cs typeface="Times New Roman" pitchFamily="18" charset="0"/>
              </a:rPr>
              <a:t>kinh</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thành</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Huế</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thất</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bại</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Tôn</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Thất</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Thuyết</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đã</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đưa</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vua</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Hàm</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Nghi</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lên</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vùng</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rừng</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núi</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Quảng</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Trị</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để</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tiếp</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tục</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kháng</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chiến</a:t>
            </a:r>
            <a:r>
              <a:rPr lang="en-US" altLang="en-US" sz="3200" dirty="0" smtClean="0">
                <a:solidFill>
                  <a:srgbClr val="0000FF"/>
                </a:solidFill>
                <a:latin typeface="Times New Roman" pitchFamily="18" charset="0"/>
                <a:cs typeface="Times New Roman" pitchFamily="18" charset="0"/>
              </a:rPr>
              <a:t>.</a:t>
            </a:r>
          </a:p>
          <a:p>
            <a:pPr marL="342900" indent="-342900" algn="just" fontAlgn="base">
              <a:spcBef>
                <a:spcPct val="20000"/>
              </a:spcBef>
              <a:spcAft>
                <a:spcPct val="0"/>
              </a:spcAft>
              <a:buFontTx/>
              <a:buChar char="•"/>
            </a:pPr>
            <a:r>
              <a:rPr lang="en-US" altLang="en-US" sz="3200" dirty="0" err="1" smtClean="0">
                <a:solidFill>
                  <a:srgbClr val="0000FF"/>
                </a:solidFill>
                <a:latin typeface="Times New Roman" pitchFamily="18" charset="0"/>
                <a:cs typeface="Times New Roman" pitchFamily="18" charset="0"/>
              </a:rPr>
              <a:t>Tại</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đây</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ông</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đã</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lấy</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danh</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nghĩa</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vua</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Hàm</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Nghi</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ra</a:t>
            </a:r>
            <a:r>
              <a:rPr lang="en-US" altLang="en-US" sz="3200" dirty="0" smtClean="0">
                <a:solidFill>
                  <a:srgbClr val="0000FF"/>
                </a:solidFill>
                <a:latin typeface="Times New Roman" pitchFamily="18" charset="0"/>
                <a:cs typeface="Times New Roman" pitchFamily="18" charset="0"/>
              </a:rPr>
              <a:t> </a:t>
            </a:r>
            <a:r>
              <a:rPr lang="vi-VN" altLang="en-US" sz="3200" dirty="0" err="1">
                <a:solidFill>
                  <a:srgbClr val="0000FF"/>
                </a:solidFill>
                <a:latin typeface="Times New Roman" pitchFamily="18" charset="0"/>
                <a:cs typeface="Times New Roman" pitchFamily="18" charset="0"/>
              </a:rPr>
              <a:t>C</a:t>
            </a:r>
            <a:r>
              <a:rPr lang="en-US" altLang="en-US" sz="3200" dirty="0" err="1" smtClean="0">
                <a:solidFill>
                  <a:srgbClr val="0000FF"/>
                </a:solidFill>
                <a:latin typeface="Times New Roman" pitchFamily="18" charset="0"/>
                <a:cs typeface="Times New Roman" pitchFamily="18" charset="0"/>
              </a:rPr>
              <a:t>hiếu</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Cần</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Vương</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kêu</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gọi</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nhân</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dân</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cả</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nước</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đứng</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lên</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giúp</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vua</a:t>
            </a:r>
            <a:r>
              <a:rPr lang="en-US" altLang="en-US" sz="3200" dirty="0" smtClean="0">
                <a:solidFill>
                  <a:srgbClr val="0000FF"/>
                </a:solidFill>
                <a:latin typeface="Times New Roman" pitchFamily="18" charset="0"/>
                <a:cs typeface="Times New Roman" pitchFamily="18" charset="0"/>
              </a:rPr>
              <a:t>.</a:t>
            </a:r>
          </a:p>
          <a:p>
            <a:pPr marL="342900" indent="-342900" fontAlgn="base">
              <a:spcBef>
                <a:spcPct val="20000"/>
              </a:spcBef>
              <a:spcAft>
                <a:spcPct val="0"/>
              </a:spcAft>
              <a:buFontTx/>
              <a:buChar char="•"/>
            </a:pPr>
            <a:endParaRPr lang="en-US" altLang="en-US" sz="3200" dirty="0" smtClean="0">
              <a:solidFill>
                <a:srgbClr val="0000FF"/>
              </a:solidFill>
              <a:latin typeface="Times New Roman" pitchFamily="18" charset="0"/>
              <a:cs typeface="Times New Roman" pitchFamily="18" charset="0"/>
            </a:endParaRPr>
          </a:p>
        </p:txBody>
      </p:sp>
      <p:sp>
        <p:nvSpPr>
          <p:cNvPr id="13317" name="Rectangle 5"/>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406541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fade">
                                      <p:cBhvr>
                                        <p:cTn id="14" dur="1000"/>
                                        <p:tgtEl>
                                          <p:spTgt spid="10244"/>
                                        </p:tgtEl>
                                      </p:cBhvr>
                                    </p:animEffect>
                                    <p:anim calcmode="lin" valueType="num">
                                      <p:cBhvr>
                                        <p:cTn id="15" dur="1000" fill="hold"/>
                                        <p:tgtEl>
                                          <p:spTgt spid="10244"/>
                                        </p:tgtEl>
                                        <p:attrNameLst>
                                          <p:attrName>ppt_x</p:attrName>
                                        </p:attrNameLst>
                                      </p:cBhvr>
                                      <p:tavLst>
                                        <p:tav tm="0">
                                          <p:val>
                                            <p:strVal val="#ppt_x"/>
                                          </p:val>
                                        </p:tav>
                                        <p:tav tm="100000">
                                          <p:val>
                                            <p:strVal val="#ppt_x"/>
                                          </p:val>
                                        </p:tav>
                                      </p:tavLst>
                                    </p:anim>
                                    <p:anim calcmode="lin" valueType="num">
                                      <p:cBhvr>
                                        <p:cTn id="16"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ungthanco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52400"/>
            <a:ext cx="8763000" cy="6553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5" name="Text Box 3"/>
          <p:cNvSpPr txBox="1">
            <a:spLocks noChangeArrowheads="1"/>
          </p:cNvSpPr>
          <p:nvPr/>
        </p:nvSpPr>
        <p:spPr bwMode="auto">
          <a:xfrm>
            <a:off x="1509464" y="188640"/>
            <a:ext cx="7239000" cy="584775"/>
          </a:xfrm>
          <a:prstGeom prst="rect">
            <a:avLst/>
          </a:prstGeom>
          <a:noFill/>
          <a:ln>
            <a:noFill/>
          </a:ln>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fontAlgn="base">
              <a:spcBef>
                <a:spcPct val="50000"/>
              </a:spcBef>
              <a:spcAft>
                <a:spcPct val="0"/>
              </a:spcAft>
            </a:pPr>
            <a:r>
              <a:rPr lang="en-US" altLang="en-US" sz="3200" b="1" dirty="0" smtClean="0">
                <a:solidFill>
                  <a:srgbClr val="FF0000"/>
                </a:solidFill>
                <a:latin typeface="Times New Roman" pitchFamily="18" charset="0"/>
              </a:rPr>
              <a:t>SÚNG THẦN CÔNG TRIỀU NGUYỄN</a:t>
            </a:r>
          </a:p>
        </p:txBody>
      </p:sp>
      <p:sp>
        <p:nvSpPr>
          <p:cNvPr id="12292" name="Rectangle 4"/>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156201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1000" fill="hold"/>
                                        <p:tgtEl>
                                          <p:spTgt spid="389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38915"/>
                                        </p:tgtEl>
                                        <p:attrNameLst>
                                          <p:attrName>style.visibility</p:attrName>
                                        </p:attrNameLst>
                                      </p:cBhvr>
                                      <p:to>
                                        <p:strVal val="visible"/>
                                      </p:to>
                                    </p:set>
                                    <p:animEffect transition="in" filter="wedge">
                                      <p:cBhvr>
                                        <p:cTn id="13" dur="2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86800" cy="6247864"/>
          </a:xfrm>
          <a:prstGeom prst="rect">
            <a:avLst/>
          </a:prstGeom>
        </p:spPr>
        <p:txBody>
          <a:bodyPr wrap="square">
            <a:spAutoFit/>
          </a:bodyPr>
          <a:lstStyle/>
          <a:p>
            <a:pPr algn="just"/>
            <a:r>
              <a:rPr lang="vi-VN" sz="2500" dirty="0" smtClean="0">
                <a:solidFill>
                  <a:srgbClr val="7030A0"/>
                </a:solidFill>
                <a:latin typeface="Times New Roman" pitchFamily="18" charset="0"/>
                <a:cs typeface="Times New Roman" pitchFamily="18" charset="0"/>
              </a:rPr>
              <a:t>- </a:t>
            </a:r>
            <a:r>
              <a:rPr lang="vi-VN" sz="2500" dirty="0" smtClean="0">
                <a:solidFill>
                  <a:srgbClr val="FF0000"/>
                </a:solidFill>
                <a:latin typeface="Times New Roman" pitchFamily="18" charset="0"/>
                <a:cs typeface="Times New Roman" pitchFamily="18" charset="0"/>
              </a:rPr>
              <a:t>Nhân vật lịch sử tiêu biểu cho cuộc kháng chiến chống Pháp cuối thế kỉ XIX là: </a:t>
            </a:r>
            <a:r>
              <a:rPr lang="vi-VN" sz="2500" dirty="0" smtClean="0">
                <a:latin typeface="Times New Roman" pitchFamily="18" charset="0"/>
                <a:cs typeface="Times New Roman" pitchFamily="18" charset="0"/>
              </a:rPr>
              <a:t>Trương Định, Nguyễn Trường Tộ, Tôn Thất Thuyết, Nguyễn Trung Trực...</a:t>
            </a:r>
          </a:p>
          <a:p>
            <a:pPr algn="just"/>
            <a:r>
              <a:rPr lang="vi-VN" sz="2500" dirty="0" smtClean="0">
                <a:solidFill>
                  <a:srgbClr val="7030A0"/>
                </a:solidFill>
                <a:latin typeface="Times New Roman" pitchFamily="18" charset="0"/>
                <a:cs typeface="Times New Roman" pitchFamily="18" charset="0"/>
              </a:rPr>
              <a:t>- </a:t>
            </a:r>
            <a:r>
              <a:rPr lang="vi-VN" sz="2500" dirty="0" smtClean="0">
                <a:solidFill>
                  <a:srgbClr val="FF0000"/>
                </a:solidFill>
                <a:latin typeface="Times New Roman" pitchFamily="18" charset="0"/>
                <a:cs typeface="Times New Roman" pitchFamily="18" charset="0"/>
              </a:rPr>
              <a:t>Một số nét về các nhân vật lịch sử đó là:</a:t>
            </a:r>
          </a:p>
          <a:p>
            <a:pPr algn="just"/>
            <a:r>
              <a:rPr lang="vi-VN" sz="2500" dirty="0" smtClean="0">
                <a:solidFill>
                  <a:srgbClr val="7030A0"/>
                </a:solidFill>
                <a:latin typeface="Times New Roman" pitchFamily="18" charset="0"/>
                <a:cs typeface="Times New Roman" pitchFamily="18" charset="0"/>
              </a:rPr>
              <a:t>   </a:t>
            </a:r>
            <a:r>
              <a:rPr lang="vi-VN" sz="2500" dirty="0" smtClean="0">
                <a:latin typeface="Times New Roman" pitchFamily="18" charset="0"/>
                <a:cs typeface="Times New Roman" pitchFamily="18" charset="0"/>
              </a:rPr>
              <a:t>+ Tôn Thất Thuyết (1839 – 1913), là quan phụ chính đại thần, nhiếp chính dưới triều Dục Đức, Hiệp Hòa, Kiến Phúc và Hàm Nghi của triều đại nhà Nguyễn trong lịch sử Việt Nam.</a:t>
            </a:r>
          </a:p>
          <a:p>
            <a:pPr algn="just"/>
            <a:r>
              <a:rPr lang="vi-VN" sz="2500" dirty="0" smtClean="0">
                <a:latin typeface="Times New Roman" pitchFamily="18" charset="0"/>
                <a:cs typeface="Times New Roman" pitchFamily="18" charset="0"/>
              </a:rPr>
              <a:t>     Ông là người đã phế lập Dục Đức, Hiệp Hòa, Kiến Phúc và Hàm Nghi trong một thời gian ngắn của lịch sử, gây nên một cuộc khủng hoảng nghiêm trọng bên trong hoàng tộc. Khi thất bại trong một cuộc binh biến năm 1885. Tôn Thất Thuyết đã phò tá vua Hàm Nghi đi Quảng Trị, tổ chức nghĩa quân chống Pháp và chính ông nhân danh Hàm Nghi đã ra chiếu Cần Vương, bản chiếu thư nổi tiếng kêu gọi nhân dân Việt Nam chống Pháp. Toàn bộ gia đình ông cũng tham gia kháng chiến và nhiều người đã hy sinh, được người dân ca tụng là "Toàn gia yêu nước".</a:t>
            </a:r>
            <a:endParaRPr lang="vi-VN" sz="2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ImageView"/>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52400" y="228600"/>
            <a:ext cx="8839200" cy="5872163"/>
          </a:xfrm>
          <a:noFill/>
        </p:spPr>
      </p:pic>
      <p:sp>
        <p:nvSpPr>
          <p:cNvPr id="71686" name="Text Box 6"/>
          <p:cNvSpPr txBox="1">
            <a:spLocks noChangeArrowheads="1"/>
          </p:cNvSpPr>
          <p:nvPr/>
        </p:nvSpPr>
        <p:spPr bwMode="auto">
          <a:xfrm>
            <a:off x="1676400" y="6172200"/>
            <a:ext cx="5638800" cy="646331"/>
          </a:xfrm>
          <a:prstGeom prst="rect">
            <a:avLst/>
          </a:prstGeom>
          <a:solidFill>
            <a:srgbClr val="002060"/>
          </a:solidFill>
          <a:ln>
            <a:noFill/>
          </a:ln>
          <a:extLst/>
        </p:spPr>
        <p:txBody>
          <a:bodyPr wrap="square">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fontAlgn="base">
              <a:spcBef>
                <a:spcPct val="0"/>
              </a:spcBef>
              <a:spcAft>
                <a:spcPct val="0"/>
              </a:spcAft>
            </a:pPr>
            <a:r>
              <a:rPr lang="en-US" altLang="en-US" sz="3600" b="1" dirty="0" smtClean="0">
                <a:solidFill>
                  <a:srgbClr val="FFFF00"/>
                </a:solidFill>
                <a:latin typeface="Times New Roman" pitchFamily="18" charset="0"/>
              </a:rPr>
              <a:t>CHIẾU CẦN VƯƠNG</a:t>
            </a:r>
          </a:p>
        </p:txBody>
      </p:sp>
      <p:sp>
        <p:nvSpPr>
          <p:cNvPr id="14340" name="Rectangle 7"/>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1563400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1686"/>
                                        </p:tgtEl>
                                        <p:attrNameLst>
                                          <p:attrName>style.visibility</p:attrName>
                                        </p:attrNameLst>
                                      </p:cBhvr>
                                      <p:to>
                                        <p:strVal val="visible"/>
                                      </p:to>
                                    </p:set>
                                    <p:anim by="(-#ppt_w*2)" calcmode="lin" valueType="num">
                                      <p:cBhvr rctx="PPT">
                                        <p:cTn id="7" dur="500" autoRev="1" fill="hold">
                                          <p:stCondLst>
                                            <p:cond delay="0"/>
                                          </p:stCondLst>
                                        </p:cTn>
                                        <p:tgtEl>
                                          <p:spTgt spid="71686"/>
                                        </p:tgtEl>
                                        <p:attrNameLst>
                                          <p:attrName>ppt_w</p:attrName>
                                        </p:attrNameLst>
                                      </p:cBhvr>
                                    </p:anim>
                                    <p:anim by="(#ppt_w*0.50)" calcmode="lin" valueType="num">
                                      <p:cBhvr>
                                        <p:cTn id="8" dur="500" decel="50000" autoRev="1" fill="hold">
                                          <p:stCondLst>
                                            <p:cond delay="0"/>
                                          </p:stCondLst>
                                        </p:cTn>
                                        <p:tgtEl>
                                          <p:spTgt spid="71686"/>
                                        </p:tgtEl>
                                        <p:attrNameLst>
                                          <p:attrName>ppt_x</p:attrName>
                                        </p:attrNameLst>
                                      </p:cBhvr>
                                    </p:anim>
                                    <p:anim from="(-#ppt_h/2)" to="(#ppt_y)" calcmode="lin" valueType="num">
                                      <p:cBhvr>
                                        <p:cTn id="9" dur="1000" fill="hold">
                                          <p:stCondLst>
                                            <p:cond delay="0"/>
                                          </p:stCondLst>
                                        </p:cTn>
                                        <p:tgtEl>
                                          <p:spTgt spid="71686"/>
                                        </p:tgtEl>
                                        <p:attrNameLst>
                                          <p:attrName>ppt_y</p:attrName>
                                        </p:attrNameLst>
                                      </p:cBhvr>
                                    </p:anim>
                                    <p:animRot by="21600000">
                                      <p:cBhvr>
                                        <p:cTn id="10" dur="1000" fill="hold">
                                          <p:stCondLst>
                                            <p:cond delay="0"/>
                                          </p:stCondLst>
                                        </p:cTn>
                                        <p:tgtEl>
                                          <p:spTgt spid="716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899592" y="304800"/>
            <a:ext cx="7086600" cy="914400"/>
          </a:xfrm>
          <a:noFill/>
        </p:spPr>
        <p:txBody>
          <a:bodyPr/>
          <a:lstStyle/>
          <a:p>
            <a:r>
              <a:rPr lang="en-US" altLang="en-US" sz="4000" b="1" dirty="0" err="1" smtClean="0">
                <a:solidFill>
                  <a:srgbClr val="FF0000"/>
                </a:solidFill>
                <a:latin typeface="Times New Roman" pitchFamily="18" charset="0"/>
              </a:rPr>
              <a:t>Giới</a:t>
            </a:r>
            <a:r>
              <a:rPr lang="en-US" altLang="en-US" sz="4000" b="1" dirty="0" smtClean="0">
                <a:solidFill>
                  <a:srgbClr val="FF0000"/>
                </a:solidFill>
                <a:latin typeface="Times New Roman" pitchFamily="18" charset="0"/>
              </a:rPr>
              <a:t> </a:t>
            </a:r>
            <a:r>
              <a:rPr lang="en-US" altLang="en-US" sz="4000" b="1" dirty="0" err="1" smtClean="0">
                <a:solidFill>
                  <a:srgbClr val="FF0000"/>
                </a:solidFill>
                <a:latin typeface="Times New Roman" pitchFamily="18" charset="0"/>
              </a:rPr>
              <a:t>thiệu</a:t>
            </a:r>
            <a:r>
              <a:rPr lang="en-US" altLang="en-US" sz="4000" b="1" dirty="0" smtClean="0">
                <a:solidFill>
                  <a:srgbClr val="FF0000"/>
                </a:solidFill>
                <a:latin typeface="Times New Roman" pitchFamily="18" charset="0"/>
              </a:rPr>
              <a:t> </a:t>
            </a:r>
            <a:r>
              <a:rPr lang="en-US" altLang="en-US" sz="4000" b="1" dirty="0" err="1" smtClean="0">
                <a:solidFill>
                  <a:srgbClr val="FF0000"/>
                </a:solidFill>
                <a:latin typeface="Times New Roman" pitchFamily="18" charset="0"/>
              </a:rPr>
              <a:t>về</a:t>
            </a:r>
            <a:r>
              <a:rPr lang="en-US" altLang="en-US" sz="4000" b="1" dirty="0" smtClean="0">
                <a:solidFill>
                  <a:srgbClr val="FF0000"/>
                </a:solidFill>
                <a:latin typeface="Times New Roman" pitchFamily="18" charset="0"/>
              </a:rPr>
              <a:t> </a:t>
            </a:r>
            <a:r>
              <a:rPr lang="en-US" altLang="en-US" sz="4000" b="1" dirty="0" err="1" smtClean="0">
                <a:solidFill>
                  <a:srgbClr val="FF0000"/>
                </a:solidFill>
                <a:latin typeface="Times New Roman" pitchFamily="18" charset="0"/>
              </a:rPr>
              <a:t>vua</a:t>
            </a:r>
            <a:r>
              <a:rPr lang="en-US" altLang="en-US" sz="4000" b="1" dirty="0" smtClean="0">
                <a:solidFill>
                  <a:srgbClr val="FF0000"/>
                </a:solidFill>
                <a:latin typeface="Times New Roman" pitchFamily="18" charset="0"/>
              </a:rPr>
              <a:t> </a:t>
            </a:r>
            <a:r>
              <a:rPr lang="en-US" altLang="en-US" sz="4000" b="1" dirty="0" err="1" smtClean="0">
                <a:solidFill>
                  <a:srgbClr val="FF0000"/>
                </a:solidFill>
                <a:latin typeface="Times New Roman" pitchFamily="18" charset="0"/>
              </a:rPr>
              <a:t>Hàm</a:t>
            </a:r>
            <a:r>
              <a:rPr lang="en-US" altLang="en-US" sz="4000" b="1" dirty="0" smtClean="0">
                <a:solidFill>
                  <a:srgbClr val="FF0000"/>
                </a:solidFill>
                <a:latin typeface="Times New Roman" pitchFamily="18" charset="0"/>
              </a:rPr>
              <a:t> </a:t>
            </a:r>
            <a:r>
              <a:rPr lang="en-US" altLang="en-US" sz="4000" b="1" dirty="0" err="1" smtClean="0">
                <a:solidFill>
                  <a:srgbClr val="FF0000"/>
                </a:solidFill>
                <a:latin typeface="Times New Roman" pitchFamily="18" charset="0"/>
              </a:rPr>
              <a:t>Nghi</a:t>
            </a:r>
            <a:endParaRPr lang="en-US" altLang="en-US" sz="4000" b="1" dirty="0" smtClean="0">
              <a:solidFill>
                <a:srgbClr val="FF0000"/>
              </a:solidFill>
              <a:latin typeface="Times New Roman" pitchFamily="18" charset="0"/>
            </a:endParaRPr>
          </a:p>
        </p:txBody>
      </p:sp>
      <p:sp>
        <p:nvSpPr>
          <p:cNvPr id="21507" name="Rectangle 3"/>
          <p:cNvSpPr>
            <a:spLocks noGrp="1"/>
          </p:cNvSpPr>
          <p:nvPr>
            <p:ph idx="1"/>
          </p:nvPr>
        </p:nvSpPr>
        <p:spPr>
          <a:xfrm>
            <a:off x="2771800" y="1556792"/>
            <a:ext cx="6092990" cy="4577680"/>
          </a:xfrm>
        </p:spPr>
        <p:txBody>
          <a:bodyPr>
            <a:noAutofit/>
          </a:bodyPr>
          <a:lstStyle/>
          <a:p>
            <a:pPr algn="just">
              <a:lnSpc>
                <a:spcPts val="4000"/>
              </a:lnSpc>
              <a:spcBef>
                <a:spcPts val="0"/>
              </a:spcBef>
              <a:buNone/>
            </a:pPr>
            <a:r>
              <a:rPr lang="en-US" altLang="en-US" sz="2400" smtClean="0">
                <a:solidFill>
                  <a:srgbClr val="002060"/>
                </a:solidFill>
                <a:latin typeface="Times New Roman" pitchFamily="18" charset="0"/>
                <a:cs typeface="Times New Roman" pitchFamily="18" charset="0"/>
              </a:rPr>
              <a:t>       Nhà </a:t>
            </a:r>
            <a:r>
              <a:rPr lang="en-US" altLang="en-US" sz="2400" dirty="0" err="1" smtClean="0">
                <a:solidFill>
                  <a:srgbClr val="002060"/>
                </a:solidFill>
                <a:latin typeface="Times New Roman" pitchFamily="18" charset="0"/>
                <a:cs typeface="Times New Roman" pitchFamily="18" charset="0"/>
              </a:rPr>
              <a:t>vua</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tên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thật</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là</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Nguyễn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Phúc</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Ưng</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Lịch</a:t>
            </a:r>
            <a:r>
              <a:rPr lang="en-US" altLang="en-US" sz="2400" dirty="0" smtClean="0">
                <a:solidFill>
                  <a:srgbClr val="002060"/>
                </a:solidFill>
                <a:latin typeface="Times New Roman" pitchFamily="18" charset="0"/>
                <a:cs typeface="Times New Roman" pitchFamily="18" charset="0"/>
              </a:rPr>
              <a:t> (1872-1943)  </a:t>
            </a:r>
            <a:r>
              <a:rPr lang="en-US" altLang="en-US" sz="2400" dirty="0" err="1" smtClean="0">
                <a:solidFill>
                  <a:srgbClr val="002060"/>
                </a:solidFill>
                <a:latin typeface="Times New Roman" pitchFamily="18" charset="0"/>
                <a:cs typeface="Times New Roman" pitchFamily="18" charset="0"/>
              </a:rPr>
              <a:t>lên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ngôi</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vua</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ngày</a:t>
            </a:r>
            <a:r>
              <a:rPr lang="en-US" altLang="en-US" sz="2400" dirty="0" smtClean="0">
                <a:solidFill>
                  <a:srgbClr val="002060"/>
                </a:solidFill>
                <a:latin typeface="Times New Roman" pitchFamily="18" charset="0"/>
                <a:cs typeface="Times New Roman" pitchFamily="18" charset="0"/>
              </a:rPr>
              <a:t> 1-7-1884. </a:t>
            </a:r>
            <a:r>
              <a:rPr lang="en-US" altLang="en-US" sz="2400" dirty="0" err="1" smtClean="0">
                <a:solidFill>
                  <a:srgbClr val="002060"/>
                </a:solidFill>
                <a:latin typeface="Times New Roman" pitchFamily="18" charset="0"/>
                <a:cs typeface="Times New Roman" pitchFamily="18" charset="0"/>
              </a:rPr>
              <a:t>Khi</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kinh</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thành</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Huế</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thất</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thủ</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Tôn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Thất</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Thuyết</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hạ</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lệnh</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bỏ</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kinh</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thành</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đưa</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nhà</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vua</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rời</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xa</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kinh</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thành</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chạy</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ra</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Tân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Sở</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lúc</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đó</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nhà</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vua</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mới</a:t>
            </a:r>
            <a:r>
              <a:rPr lang="en-US" altLang="en-US" sz="2400" dirty="0" smtClean="0">
                <a:solidFill>
                  <a:srgbClr val="002060"/>
                </a:solidFill>
                <a:latin typeface="Times New Roman" pitchFamily="18" charset="0"/>
                <a:cs typeface="Times New Roman" pitchFamily="18" charset="0"/>
              </a:rPr>
              <a:t> 14 </a:t>
            </a:r>
            <a:r>
              <a:rPr lang="en-US" altLang="en-US" sz="2400" dirty="0" err="1" smtClean="0">
                <a:solidFill>
                  <a:srgbClr val="002060"/>
                </a:solidFill>
                <a:latin typeface="Times New Roman" pitchFamily="18" charset="0"/>
                <a:cs typeface="Times New Roman" pitchFamily="18" charset="0"/>
              </a:rPr>
              <a:t>tuổi</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Ngày</a:t>
            </a:r>
            <a:r>
              <a:rPr lang="en-US" altLang="en-US" sz="2400" dirty="0" smtClean="0">
                <a:solidFill>
                  <a:srgbClr val="002060"/>
                </a:solidFill>
                <a:latin typeface="Times New Roman" pitchFamily="18" charset="0"/>
                <a:cs typeface="Times New Roman" pitchFamily="18" charset="0"/>
              </a:rPr>
              <a:t> 13-7-1885, </a:t>
            </a:r>
            <a:r>
              <a:rPr lang="en-US" altLang="en-US" sz="2400" dirty="0" err="1" smtClean="0">
                <a:solidFill>
                  <a:srgbClr val="002060"/>
                </a:solidFill>
                <a:latin typeface="Times New Roman" pitchFamily="18" charset="0"/>
                <a:cs typeface="Times New Roman" pitchFamily="18" charset="0"/>
              </a:rPr>
              <a:t>đến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Tân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Sở</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Tôn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Thất</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Thuyết</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xin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vua</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phê</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chuẩn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chiếu</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Cần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Vương</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Vua</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Hàm</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Nghi</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chăm</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chú</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đọc</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tờ</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chiếu</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hai</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lần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rồi</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phê</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chuẩn</a:t>
            </a:r>
            <a:r>
              <a:rPr lang="en-US" altLang="en-US" sz="2400" dirty="0" smtClean="0">
                <a:solidFill>
                  <a:srgbClr val="002060"/>
                </a:solidFill>
                <a:latin typeface="Times New Roman" pitchFamily="18" charset="0"/>
                <a:cs typeface="Times New Roman" pitchFamily="18" charset="0"/>
              </a:rPr>
              <a:t>.</a:t>
            </a:r>
          </a:p>
        </p:txBody>
      </p:sp>
      <p:sp>
        <p:nvSpPr>
          <p:cNvPr id="16389" name="Rectangle 5"/>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pic>
        <p:nvPicPr>
          <p:cNvPr id="6" name="Picture 5" descr="ham nghi.jpg"/>
          <p:cNvPicPr>
            <a:picLocks noChangeAspect="1"/>
          </p:cNvPicPr>
          <p:nvPr/>
        </p:nvPicPr>
        <p:blipFill>
          <a:blip r:embed="rId2" cstate="print"/>
          <a:stretch>
            <a:fillRect/>
          </a:stretch>
        </p:blipFill>
        <p:spPr>
          <a:xfrm>
            <a:off x="257200" y="2026615"/>
            <a:ext cx="2514600" cy="3418609"/>
          </a:xfrm>
          <a:prstGeom prst="rect">
            <a:avLst/>
          </a:prstGeom>
          <a:ln>
            <a:solidFill>
              <a:srgbClr val="FF0000"/>
            </a:solidFill>
          </a:ln>
        </p:spPr>
      </p:pic>
    </p:spTree>
    <p:extLst>
      <p:ext uri="{BB962C8B-B14F-4D97-AF65-F5344CB8AC3E}">
        <p14:creationId xmlns:p14="http://schemas.microsoft.com/office/powerpoint/2010/main" val="259242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heel(8)">
                                      <p:cBhvr>
                                        <p:cTn id="7" dur="10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p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0"/>
            <a:ext cx="7620000" cy="53244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8611" name="Text Box 3"/>
          <p:cNvSpPr txBox="1">
            <a:spLocks noChangeArrowheads="1"/>
          </p:cNvSpPr>
          <p:nvPr/>
        </p:nvSpPr>
        <p:spPr bwMode="auto">
          <a:xfrm>
            <a:off x="3429000" y="60960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fontAlgn="base">
              <a:spcBef>
                <a:spcPct val="50000"/>
              </a:spcBef>
              <a:spcAft>
                <a:spcPct val="0"/>
              </a:spcAft>
            </a:pPr>
            <a:r>
              <a:rPr lang="en-US" altLang="en-US" sz="3200" b="1" smtClean="0">
                <a:solidFill>
                  <a:srgbClr val="FF0000"/>
                </a:solidFill>
                <a:latin typeface="Times New Roman" pitchFamily="18" charset="0"/>
              </a:rPr>
              <a:t>Đại nội</a:t>
            </a:r>
          </a:p>
        </p:txBody>
      </p:sp>
      <p:sp>
        <p:nvSpPr>
          <p:cNvPr id="68612" name="Text Box 4"/>
          <p:cNvSpPr txBox="1">
            <a:spLocks noChangeArrowheads="1"/>
          </p:cNvSpPr>
          <p:nvPr/>
        </p:nvSpPr>
        <p:spPr bwMode="auto">
          <a:xfrm>
            <a:off x="1981200" y="152400"/>
            <a:ext cx="586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fontAlgn="base">
              <a:spcBef>
                <a:spcPct val="50000"/>
              </a:spcBef>
              <a:spcAft>
                <a:spcPct val="0"/>
              </a:spcAft>
            </a:pPr>
            <a:r>
              <a:rPr lang="en-US" altLang="en-US" sz="2800" b="1" smtClean="0">
                <a:solidFill>
                  <a:srgbClr val="FF0000"/>
                </a:solidFill>
                <a:latin typeface="Times New Roman" pitchFamily="18" charset="0"/>
              </a:rPr>
              <a:t>MỘT SỐ CẢNH ĐẸP Ở HUẾ </a:t>
            </a:r>
          </a:p>
        </p:txBody>
      </p:sp>
      <p:pic>
        <p:nvPicPr>
          <p:cNvPr id="68613" name="Picture 5" descr="kinh-thanh-hue_bieu-tuo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 y="60325"/>
            <a:ext cx="8947150" cy="668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hue-viet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0" y="30163"/>
            <a:ext cx="8947150" cy="671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8" descr="cautrangti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88" y="80963"/>
            <a:ext cx="8939212"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Text Box 9"/>
          <p:cNvSpPr txBox="1">
            <a:spLocks noChangeArrowheads="1"/>
          </p:cNvSpPr>
          <p:nvPr/>
        </p:nvSpPr>
        <p:spPr bwMode="auto">
          <a:xfrm>
            <a:off x="173038" y="6172200"/>
            <a:ext cx="28749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fontAlgn="base">
              <a:spcBef>
                <a:spcPct val="50000"/>
              </a:spcBef>
              <a:spcAft>
                <a:spcPct val="0"/>
              </a:spcAft>
            </a:pPr>
            <a:r>
              <a:rPr lang="en-US" altLang="en-US" sz="2800" b="1" smtClean="0">
                <a:solidFill>
                  <a:prstClr val="white"/>
                </a:solidFill>
                <a:latin typeface="Times New Roman" pitchFamily="18" charset="0"/>
              </a:rPr>
              <a:t>Cầu Trường Tiền</a:t>
            </a:r>
          </a:p>
        </p:txBody>
      </p:sp>
      <p:pic>
        <p:nvPicPr>
          <p:cNvPr id="68618" name="Picture 10" descr="00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175" y="60325"/>
            <a:ext cx="8734425" cy="668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11" descr="AHA_416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88" y="80963"/>
            <a:ext cx="8939212"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12" descr="dainoi%5B1%5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388" y="30163"/>
            <a:ext cx="8939212" cy="671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1" name="Picture 13" descr="ahha_DaiNoiBanDem427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500" y="60325"/>
            <a:ext cx="8928100" cy="668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2" name="Picture 14" descr="dainoi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388" y="80963"/>
            <a:ext cx="8939212"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16" descr="camthan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438" y="92075"/>
            <a:ext cx="8920162"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6" name="Picture 18" descr="10(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450" y="69850"/>
            <a:ext cx="9023350"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19" descr="hue-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00" y="85725"/>
            <a:ext cx="8991600"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
        <p:nvSpPr>
          <p:cNvPr id="19" name="Text Box 7"/>
          <p:cNvSpPr txBox="1">
            <a:spLocks noChangeArrowheads="1"/>
          </p:cNvSpPr>
          <p:nvPr/>
        </p:nvSpPr>
        <p:spPr bwMode="auto">
          <a:xfrm>
            <a:off x="1227137" y="429162"/>
            <a:ext cx="6600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ct val="50000"/>
              </a:spcBef>
            </a:pPr>
            <a:r>
              <a:rPr lang="en-US" altLang="en-US" sz="3600" b="1" dirty="0">
                <a:solidFill>
                  <a:srgbClr val="FF0000"/>
                </a:solidFill>
                <a:latin typeface="Times New Roman" pitchFamily="18" charset="0"/>
              </a:rPr>
              <a:t>MỘT SỐ CẢNH ĐẸP Ở HUẾ </a:t>
            </a:r>
          </a:p>
        </p:txBody>
      </p:sp>
    </p:spTree>
    <p:extLst>
      <p:ext uri="{BB962C8B-B14F-4D97-AF65-F5344CB8AC3E}">
        <p14:creationId xmlns:p14="http://schemas.microsoft.com/office/powerpoint/2010/main" val="3304958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1000"/>
                                        <p:tgtEl>
                                          <p:spTgt spid="68610"/>
                                        </p:tgtEl>
                                      </p:cBhvr>
                                    </p:animEffect>
                                    <p:anim calcmode="lin" valueType="num">
                                      <p:cBhvr>
                                        <p:cTn id="8" dur="1000" fill="hold"/>
                                        <p:tgtEl>
                                          <p:spTgt spid="68610"/>
                                        </p:tgtEl>
                                        <p:attrNameLst>
                                          <p:attrName>ppt_x</p:attrName>
                                        </p:attrNameLst>
                                      </p:cBhvr>
                                      <p:tavLst>
                                        <p:tav tm="0">
                                          <p:val>
                                            <p:strVal val="#ppt_x"/>
                                          </p:val>
                                        </p:tav>
                                        <p:tav tm="100000">
                                          <p:val>
                                            <p:strVal val="#ppt_x"/>
                                          </p:val>
                                        </p:tav>
                                      </p:tavLst>
                                    </p:anim>
                                    <p:anim calcmode="lin" valueType="num">
                                      <p:cBhvr>
                                        <p:cTn id="9" dur="1000" fill="hold"/>
                                        <p:tgtEl>
                                          <p:spTgt spid="686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8611"/>
                                        </p:tgtEl>
                                        <p:attrNameLst>
                                          <p:attrName>style.visibility</p:attrName>
                                        </p:attrNameLst>
                                      </p:cBhvr>
                                      <p:to>
                                        <p:strVal val="visible"/>
                                      </p:to>
                                    </p:set>
                                    <p:animEffect transition="in" filter="fade">
                                      <p:cBhvr>
                                        <p:cTn id="13" dur="2000"/>
                                        <p:tgtEl>
                                          <p:spTgt spid="68611"/>
                                        </p:tgtEl>
                                      </p:cBhvr>
                                    </p:animEffect>
                                    <p:anim calcmode="lin" valueType="num">
                                      <p:cBhvr>
                                        <p:cTn id="14" dur="2000" fill="hold"/>
                                        <p:tgtEl>
                                          <p:spTgt spid="68611"/>
                                        </p:tgtEl>
                                        <p:attrNameLst>
                                          <p:attrName>ppt_x</p:attrName>
                                        </p:attrNameLst>
                                      </p:cBhvr>
                                      <p:tavLst>
                                        <p:tav tm="0">
                                          <p:val>
                                            <p:strVal val="#ppt_x"/>
                                          </p:val>
                                        </p:tav>
                                        <p:tav tm="100000">
                                          <p:val>
                                            <p:strVal val="#ppt_x"/>
                                          </p:val>
                                        </p:tav>
                                      </p:tavLst>
                                    </p:anim>
                                    <p:anim calcmode="lin" valueType="num">
                                      <p:cBhvr>
                                        <p:cTn id="15" dur="2000" fill="hold"/>
                                        <p:tgtEl>
                                          <p:spTgt spid="6861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68612"/>
                                        </p:tgtEl>
                                        <p:attrNameLst>
                                          <p:attrName>style.visibility</p:attrName>
                                        </p:attrNameLst>
                                      </p:cBhvr>
                                      <p:to>
                                        <p:strVal val="visible"/>
                                      </p:to>
                                    </p:set>
                                    <p:animEffect transition="in" filter="fade">
                                      <p:cBhvr>
                                        <p:cTn id="19" dur="2000"/>
                                        <p:tgtEl>
                                          <p:spTgt spid="68612"/>
                                        </p:tgtEl>
                                      </p:cBhvr>
                                    </p:animEffect>
                                    <p:anim calcmode="lin" valueType="num">
                                      <p:cBhvr>
                                        <p:cTn id="20" dur="2000" fill="hold"/>
                                        <p:tgtEl>
                                          <p:spTgt spid="68612"/>
                                        </p:tgtEl>
                                        <p:attrNameLst>
                                          <p:attrName>ppt_x</p:attrName>
                                        </p:attrNameLst>
                                      </p:cBhvr>
                                      <p:tavLst>
                                        <p:tav tm="0">
                                          <p:val>
                                            <p:strVal val="#ppt_x"/>
                                          </p:val>
                                        </p:tav>
                                        <p:tav tm="100000">
                                          <p:val>
                                            <p:strVal val="#ppt_x"/>
                                          </p:val>
                                        </p:tav>
                                      </p:tavLst>
                                    </p:anim>
                                    <p:anim calcmode="lin" valueType="num">
                                      <p:cBhvr>
                                        <p:cTn id="21" dur="2000" fill="hold"/>
                                        <p:tgtEl>
                                          <p:spTgt spid="6861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5000"/>
                            </p:stCondLst>
                            <p:childTnLst>
                              <p:par>
                                <p:cTn id="23" presetID="47" presetClass="entr" presetSubtype="0" fill="hold" nodeType="afterEffect">
                                  <p:stCondLst>
                                    <p:cond delay="0"/>
                                  </p:stCondLst>
                                  <p:childTnLst>
                                    <p:set>
                                      <p:cBhvr>
                                        <p:cTn id="24" dur="1" fill="hold">
                                          <p:stCondLst>
                                            <p:cond delay="0"/>
                                          </p:stCondLst>
                                        </p:cTn>
                                        <p:tgtEl>
                                          <p:spTgt spid="68613"/>
                                        </p:tgtEl>
                                        <p:attrNameLst>
                                          <p:attrName>style.visibility</p:attrName>
                                        </p:attrNameLst>
                                      </p:cBhvr>
                                      <p:to>
                                        <p:strVal val="visible"/>
                                      </p:to>
                                    </p:set>
                                    <p:animEffect transition="in" filter="fade">
                                      <p:cBhvr>
                                        <p:cTn id="25" dur="2000"/>
                                        <p:tgtEl>
                                          <p:spTgt spid="68613"/>
                                        </p:tgtEl>
                                      </p:cBhvr>
                                    </p:animEffect>
                                    <p:anim calcmode="lin" valueType="num">
                                      <p:cBhvr>
                                        <p:cTn id="26" dur="2000" fill="hold"/>
                                        <p:tgtEl>
                                          <p:spTgt spid="68613"/>
                                        </p:tgtEl>
                                        <p:attrNameLst>
                                          <p:attrName>ppt_x</p:attrName>
                                        </p:attrNameLst>
                                      </p:cBhvr>
                                      <p:tavLst>
                                        <p:tav tm="0">
                                          <p:val>
                                            <p:strVal val="#ppt_x"/>
                                          </p:val>
                                        </p:tav>
                                        <p:tav tm="100000">
                                          <p:val>
                                            <p:strVal val="#ppt_x"/>
                                          </p:val>
                                        </p:tav>
                                      </p:tavLst>
                                    </p:anim>
                                    <p:anim calcmode="lin" valueType="num">
                                      <p:cBhvr>
                                        <p:cTn id="27" dur="2000" fill="hold"/>
                                        <p:tgtEl>
                                          <p:spTgt spid="6861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7000"/>
                            </p:stCondLst>
                            <p:childTnLst>
                              <p:par>
                                <p:cTn id="29" presetID="55" presetClass="entr" presetSubtype="0" fill="hold" nodeType="afterEffect">
                                  <p:stCondLst>
                                    <p:cond delay="0"/>
                                  </p:stCondLst>
                                  <p:childTnLst>
                                    <p:set>
                                      <p:cBhvr>
                                        <p:cTn id="30" dur="1" fill="hold">
                                          <p:stCondLst>
                                            <p:cond delay="0"/>
                                          </p:stCondLst>
                                        </p:cTn>
                                        <p:tgtEl>
                                          <p:spTgt spid="68614"/>
                                        </p:tgtEl>
                                        <p:attrNameLst>
                                          <p:attrName>style.visibility</p:attrName>
                                        </p:attrNameLst>
                                      </p:cBhvr>
                                      <p:to>
                                        <p:strVal val="visible"/>
                                      </p:to>
                                    </p:set>
                                    <p:anim calcmode="lin" valueType="num">
                                      <p:cBhvr>
                                        <p:cTn id="31" dur="2000" fill="hold"/>
                                        <p:tgtEl>
                                          <p:spTgt spid="68614"/>
                                        </p:tgtEl>
                                        <p:attrNameLst>
                                          <p:attrName>ppt_w</p:attrName>
                                        </p:attrNameLst>
                                      </p:cBhvr>
                                      <p:tavLst>
                                        <p:tav tm="0">
                                          <p:val>
                                            <p:strVal val="#ppt_w*0.70"/>
                                          </p:val>
                                        </p:tav>
                                        <p:tav tm="100000">
                                          <p:val>
                                            <p:strVal val="#ppt_w"/>
                                          </p:val>
                                        </p:tav>
                                      </p:tavLst>
                                    </p:anim>
                                    <p:anim calcmode="lin" valueType="num">
                                      <p:cBhvr>
                                        <p:cTn id="32" dur="2000" fill="hold"/>
                                        <p:tgtEl>
                                          <p:spTgt spid="68614"/>
                                        </p:tgtEl>
                                        <p:attrNameLst>
                                          <p:attrName>ppt_h</p:attrName>
                                        </p:attrNameLst>
                                      </p:cBhvr>
                                      <p:tavLst>
                                        <p:tav tm="0">
                                          <p:val>
                                            <p:strVal val="#ppt_h"/>
                                          </p:val>
                                        </p:tav>
                                        <p:tav tm="100000">
                                          <p:val>
                                            <p:strVal val="#ppt_h"/>
                                          </p:val>
                                        </p:tav>
                                      </p:tavLst>
                                    </p:anim>
                                    <p:animEffect transition="in" filter="fade">
                                      <p:cBhvr>
                                        <p:cTn id="33" dur="2000"/>
                                        <p:tgtEl>
                                          <p:spTgt spid="68614"/>
                                        </p:tgtEl>
                                      </p:cBhvr>
                                    </p:animEffect>
                                  </p:childTnLst>
                                </p:cTn>
                              </p:par>
                            </p:childTnLst>
                          </p:cTn>
                        </p:par>
                        <p:par>
                          <p:cTn id="34" fill="hold" nodeType="afterGroup">
                            <p:stCondLst>
                              <p:cond delay="9000"/>
                            </p:stCondLst>
                            <p:childTnLst>
                              <p:par>
                                <p:cTn id="35" presetID="47" presetClass="entr" presetSubtype="0" fill="hold" nodeType="afterEffect">
                                  <p:stCondLst>
                                    <p:cond delay="0"/>
                                  </p:stCondLst>
                                  <p:childTnLst>
                                    <p:set>
                                      <p:cBhvr>
                                        <p:cTn id="36" dur="1" fill="hold">
                                          <p:stCondLst>
                                            <p:cond delay="0"/>
                                          </p:stCondLst>
                                        </p:cTn>
                                        <p:tgtEl>
                                          <p:spTgt spid="68616"/>
                                        </p:tgtEl>
                                        <p:attrNameLst>
                                          <p:attrName>style.visibility</p:attrName>
                                        </p:attrNameLst>
                                      </p:cBhvr>
                                      <p:to>
                                        <p:strVal val="visible"/>
                                      </p:to>
                                    </p:set>
                                    <p:animEffect transition="in" filter="fade">
                                      <p:cBhvr>
                                        <p:cTn id="37" dur="2000"/>
                                        <p:tgtEl>
                                          <p:spTgt spid="68616"/>
                                        </p:tgtEl>
                                      </p:cBhvr>
                                    </p:animEffect>
                                    <p:anim calcmode="lin" valueType="num">
                                      <p:cBhvr>
                                        <p:cTn id="38" dur="2000" fill="hold"/>
                                        <p:tgtEl>
                                          <p:spTgt spid="68616"/>
                                        </p:tgtEl>
                                        <p:attrNameLst>
                                          <p:attrName>ppt_x</p:attrName>
                                        </p:attrNameLst>
                                      </p:cBhvr>
                                      <p:tavLst>
                                        <p:tav tm="0">
                                          <p:val>
                                            <p:strVal val="#ppt_x"/>
                                          </p:val>
                                        </p:tav>
                                        <p:tav tm="100000">
                                          <p:val>
                                            <p:strVal val="#ppt_x"/>
                                          </p:val>
                                        </p:tav>
                                      </p:tavLst>
                                    </p:anim>
                                    <p:anim calcmode="lin" valueType="num">
                                      <p:cBhvr>
                                        <p:cTn id="39" dur="2000" fill="hold"/>
                                        <p:tgtEl>
                                          <p:spTgt spid="68616"/>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1000"/>
                            </p:stCondLst>
                            <p:childTnLst>
                              <p:par>
                                <p:cTn id="41" presetID="47" presetClass="entr" presetSubtype="0" fill="hold" grpId="0" nodeType="afterEffect">
                                  <p:stCondLst>
                                    <p:cond delay="0"/>
                                  </p:stCondLst>
                                  <p:childTnLst>
                                    <p:set>
                                      <p:cBhvr>
                                        <p:cTn id="42" dur="1" fill="hold">
                                          <p:stCondLst>
                                            <p:cond delay="0"/>
                                          </p:stCondLst>
                                        </p:cTn>
                                        <p:tgtEl>
                                          <p:spTgt spid="68617"/>
                                        </p:tgtEl>
                                        <p:attrNameLst>
                                          <p:attrName>style.visibility</p:attrName>
                                        </p:attrNameLst>
                                      </p:cBhvr>
                                      <p:to>
                                        <p:strVal val="visible"/>
                                      </p:to>
                                    </p:set>
                                    <p:animEffect transition="in" filter="fade">
                                      <p:cBhvr>
                                        <p:cTn id="43" dur="2000"/>
                                        <p:tgtEl>
                                          <p:spTgt spid="68617"/>
                                        </p:tgtEl>
                                      </p:cBhvr>
                                    </p:animEffect>
                                    <p:anim calcmode="lin" valueType="num">
                                      <p:cBhvr>
                                        <p:cTn id="44" dur="2000" fill="hold"/>
                                        <p:tgtEl>
                                          <p:spTgt spid="68617"/>
                                        </p:tgtEl>
                                        <p:attrNameLst>
                                          <p:attrName>ppt_x</p:attrName>
                                        </p:attrNameLst>
                                      </p:cBhvr>
                                      <p:tavLst>
                                        <p:tav tm="0">
                                          <p:val>
                                            <p:strVal val="#ppt_x"/>
                                          </p:val>
                                        </p:tav>
                                        <p:tav tm="100000">
                                          <p:val>
                                            <p:strVal val="#ppt_x"/>
                                          </p:val>
                                        </p:tav>
                                      </p:tavLst>
                                    </p:anim>
                                    <p:anim calcmode="lin" valueType="num">
                                      <p:cBhvr>
                                        <p:cTn id="45" dur="2000" fill="hold"/>
                                        <p:tgtEl>
                                          <p:spTgt spid="68617"/>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13000"/>
                            </p:stCondLst>
                            <p:childTnLst>
                              <p:par>
                                <p:cTn id="47" presetID="17" presetClass="entr" presetSubtype="10" fill="hold" nodeType="afterEffect">
                                  <p:stCondLst>
                                    <p:cond delay="0"/>
                                  </p:stCondLst>
                                  <p:childTnLst>
                                    <p:set>
                                      <p:cBhvr>
                                        <p:cTn id="48" dur="1" fill="hold">
                                          <p:stCondLst>
                                            <p:cond delay="0"/>
                                          </p:stCondLst>
                                        </p:cTn>
                                        <p:tgtEl>
                                          <p:spTgt spid="68618"/>
                                        </p:tgtEl>
                                        <p:attrNameLst>
                                          <p:attrName>style.visibility</p:attrName>
                                        </p:attrNameLst>
                                      </p:cBhvr>
                                      <p:to>
                                        <p:strVal val="visible"/>
                                      </p:to>
                                    </p:set>
                                    <p:anim calcmode="lin" valueType="num">
                                      <p:cBhvr>
                                        <p:cTn id="49" dur="500" fill="hold"/>
                                        <p:tgtEl>
                                          <p:spTgt spid="68618"/>
                                        </p:tgtEl>
                                        <p:attrNameLst>
                                          <p:attrName>ppt_w</p:attrName>
                                        </p:attrNameLst>
                                      </p:cBhvr>
                                      <p:tavLst>
                                        <p:tav tm="0">
                                          <p:val>
                                            <p:fltVal val="0"/>
                                          </p:val>
                                        </p:tav>
                                        <p:tav tm="100000">
                                          <p:val>
                                            <p:strVal val="#ppt_w"/>
                                          </p:val>
                                        </p:tav>
                                      </p:tavLst>
                                    </p:anim>
                                    <p:anim calcmode="lin" valueType="num">
                                      <p:cBhvr>
                                        <p:cTn id="50" dur="500" fill="hold"/>
                                        <p:tgtEl>
                                          <p:spTgt spid="68618"/>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3500"/>
                            </p:stCondLst>
                            <p:childTnLst>
                              <p:par>
                                <p:cTn id="52" presetID="55" presetClass="entr" presetSubtype="0" fill="hold" nodeType="afterEffect">
                                  <p:stCondLst>
                                    <p:cond delay="0"/>
                                  </p:stCondLst>
                                  <p:childTnLst>
                                    <p:set>
                                      <p:cBhvr>
                                        <p:cTn id="53" dur="1" fill="hold">
                                          <p:stCondLst>
                                            <p:cond delay="0"/>
                                          </p:stCondLst>
                                        </p:cTn>
                                        <p:tgtEl>
                                          <p:spTgt spid="68619"/>
                                        </p:tgtEl>
                                        <p:attrNameLst>
                                          <p:attrName>style.visibility</p:attrName>
                                        </p:attrNameLst>
                                      </p:cBhvr>
                                      <p:to>
                                        <p:strVal val="visible"/>
                                      </p:to>
                                    </p:set>
                                    <p:anim calcmode="lin" valueType="num">
                                      <p:cBhvr>
                                        <p:cTn id="54" dur="2000" fill="hold"/>
                                        <p:tgtEl>
                                          <p:spTgt spid="68619"/>
                                        </p:tgtEl>
                                        <p:attrNameLst>
                                          <p:attrName>ppt_w</p:attrName>
                                        </p:attrNameLst>
                                      </p:cBhvr>
                                      <p:tavLst>
                                        <p:tav tm="0">
                                          <p:val>
                                            <p:strVal val="#ppt_w*0.70"/>
                                          </p:val>
                                        </p:tav>
                                        <p:tav tm="100000">
                                          <p:val>
                                            <p:strVal val="#ppt_w"/>
                                          </p:val>
                                        </p:tav>
                                      </p:tavLst>
                                    </p:anim>
                                    <p:anim calcmode="lin" valueType="num">
                                      <p:cBhvr>
                                        <p:cTn id="55" dur="2000" fill="hold"/>
                                        <p:tgtEl>
                                          <p:spTgt spid="68619"/>
                                        </p:tgtEl>
                                        <p:attrNameLst>
                                          <p:attrName>ppt_h</p:attrName>
                                        </p:attrNameLst>
                                      </p:cBhvr>
                                      <p:tavLst>
                                        <p:tav tm="0">
                                          <p:val>
                                            <p:strVal val="#ppt_h"/>
                                          </p:val>
                                        </p:tav>
                                        <p:tav tm="100000">
                                          <p:val>
                                            <p:strVal val="#ppt_h"/>
                                          </p:val>
                                        </p:tav>
                                      </p:tavLst>
                                    </p:anim>
                                    <p:animEffect transition="in" filter="fade">
                                      <p:cBhvr>
                                        <p:cTn id="56" dur="2000"/>
                                        <p:tgtEl>
                                          <p:spTgt spid="68619"/>
                                        </p:tgtEl>
                                      </p:cBhvr>
                                    </p:animEffect>
                                  </p:childTnLst>
                                </p:cTn>
                              </p:par>
                            </p:childTnLst>
                          </p:cTn>
                        </p:par>
                        <p:par>
                          <p:cTn id="57" fill="hold" nodeType="afterGroup">
                            <p:stCondLst>
                              <p:cond delay="15500"/>
                            </p:stCondLst>
                            <p:childTnLst>
                              <p:par>
                                <p:cTn id="58" presetID="55" presetClass="entr" presetSubtype="0" fill="hold" nodeType="afterEffect">
                                  <p:stCondLst>
                                    <p:cond delay="0"/>
                                  </p:stCondLst>
                                  <p:childTnLst>
                                    <p:set>
                                      <p:cBhvr>
                                        <p:cTn id="59" dur="1" fill="hold">
                                          <p:stCondLst>
                                            <p:cond delay="0"/>
                                          </p:stCondLst>
                                        </p:cTn>
                                        <p:tgtEl>
                                          <p:spTgt spid="68620"/>
                                        </p:tgtEl>
                                        <p:attrNameLst>
                                          <p:attrName>style.visibility</p:attrName>
                                        </p:attrNameLst>
                                      </p:cBhvr>
                                      <p:to>
                                        <p:strVal val="visible"/>
                                      </p:to>
                                    </p:set>
                                    <p:anim calcmode="lin" valueType="num">
                                      <p:cBhvr>
                                        <p:cTn id="60" dur="2000" fill="hold"/>
                                        <p:tgtEl>
                                          <p:spTgt spid="68620"/>
                                        </p:tgtEl>
                                        <p:attrNameLst>
                                          <p:attrName>ppt_w</p:attrName>
                                        </p:attrNameLst>
                                      </p:cBhvr>
                                      <p:tavLst>
                                        <p:tav tm="0">
                                          <p:val>
                                            <p:strVal val="#ppt_w*0.70"/>
                                          </p:val>
                                        </p:tav>
                                        <p:tav tm="100000">
                                          <p:val>
                                            <p:strVal val="#ppt_w"/>
                                          </p:val>
                                        </p:tav>
                                      </p:tavLst>
                                    </p:anim>
                                    <p:anim calcmode="lin" valueType="num">
                                      <p:cBhvr>
                                        <p:cTn id="61" dur="2000" fill="hold"/>
                                        <p:tgtEl>
                                          <p:spTgt spid="68620"/>
                                        </p:tgtEl>
                                        <p:attrNameLst>
                                          <p:attrName>ppt_h</p:attrName>
                                        </p:attrNameLst>
                                      </p:cBhvr>
                                      <p:tavLst>
                                        <p:tav tm="0">
                                          <p:val>
                                            <p:strVal val="#ppt_h"/>
                                          </p:val>
                                        </p:tav>
                                        <p:tav tm="100000">
                                          <p:val>
                                            <p:strVal val="#ppt_h"/>
                                          </p:val>
                                        </p:tav>
                                      </p:tavLst>
                                    </p:anim>
                                    <p:animEffect transition="in" filter="fade">
                                      <p:cBhvr>
                                        <p:cTn id="62" dur="2000"/>
                                        <p:tgtEl>
                                          <p:spTgt spid="68620"/>
                                        </p:tgtEl>
                                      </p:cBhvr>
                                    </p:animEffect>
                                  </p:childTnLst>
                                </p:cTn>
                              </p:par>
                            </p:childTnLst>
                          </p:cTn>
                        </p:par>
                        <p:par>
                          <p:cTn id="63" fill="hold" nodeType="afterGroup">
                            <p:stCondLst>
                              <p:cond delay="17500"/>
                            </p:stCondLst>
                            <p:childTnLst>
                              <p:par>
                                <p:cTn id="64" presetID="47" presetClass="entr" presetSubtype="0" fill="hold" nodeType="afterEffect">
                                  <p:stCondLst>
                                    <p:cond delay="0"/>
                                  </p:stCondLst>
                                  <p:childTnLst>
                                    <p:set>
                                      <p:cBhvr>
                                        <p:cTn id="65" dur="1" fill="hold">
                                          <p:stCondLst>
                                            <p:cond delay="0"/>
                                          </p:stCondLst>
                                        </p:cTn>
                                        <p:tgtEl>
                                          <p:spTgt spid="68621"/>
                                        </p:tgtEl>
                                        <p:attrNameLst>
                                          <p:attrName>style.visibility</p:attrName>
                                        </p:attrNameLst>
                                      </p:cBhvr>
                                      <p:to>
                                        <p:strVal val="visible"/>
                                      </p:to>
                                    </p:set>
                                    <p:animEffect transition="in" filter="fade">
                                      <p:cBhvr>
                                        <p:cTn id="66" dur="2000"/>
                                        <p:tgtEl>
                                          <p:spTgt spid="68621"/>
                                        </p:tgtEl>
                                      </p:cBhvr>
                                    </p:animEffect>
                                    <p:anim calcmode="lin" valueType="num">
                                      <p:cBhvr>
                                        <p:cTn id="67" dur="2000" fill="hold"/>
                                        <p:tgtEl>
                                          <p:spTgt spid="68621"/>
                                        </p:tgtEl>
                                        <p:attrNameLst>
                                          <p:attrName>ppt_x</p:attrName>
                                        </p:attrNameLst>
                                      </p:cBhvr>
                                      <p:tavLst>
                                        <p:tav tm="0">
                                          <p:val>
                                            <p:strVal val="#ppt_x"/>
                                          </p:val>
                                        </p:tav>
                                        <p:tav tm="100000">
                                          <p:val>
                                            <p:strVal val="#ppt_x"/>
                                          </p:val>
                                        </p:tav>
                                      </p:tavLst>
                                    </p:anim>
                                    <p:anim calcmode="lin" valueType="num">
                                      <p:cBhvr>
                                        <p:cTn id="68" dur="2000" fill="hold"/>
                                        <p:tgtEl>
                                          <p:spTgt spid="68621"/>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19500"/>
                            </p:stCondLst>
                            <p:childTnLst>
                              <p:par>
                                <p:cTn id="70" presetID="47" presetClass="entr" presetSubtype="0" fill="hold" nodeType="afterEffect">
                                  <p:stCondLst>
                                    <p:cond delay="0"/>
                                  </p:stCondLst>
                                  <p:childTnLst>
                                    <p:set>
                                      <p:cBhvr>
                                        <p:cTn id="71" dur="1" fill="hold">
                                          <p:stCondLst>
                                            <p:cond delay="0"/>
                                          </p:stCondLst>
                                        </p:cTn>
                                        <p:tgtEl>
                                          <p:spTgt spid="68622"/>
                                        </p:tgtEl>
                                        <p:attrNameLst>
                                          <p:attrName>style.visibility</p:attrName>
                                        </p:attrNameLst>
                                      </p:cBhvr>
                                      <p:to>
                                        <p:strVal val="visible"/>
                                      </p:to>
                                    </p:set>
                                    <p:animEffect transition="in" filter="fade">
                                      <p:cBhvr>
                                        <p:cTn id="72" dur="2000"/>
                                        <p:tgtEl>
                                          <p:spTgt spid="68622"/>
                                        </p:tgtEl>
                                      </p:cBhvr>
                                    </p:animEffect>
                                    <p:anim calcmode="lin" valueType="num">
                                      <p:cBhvr>
                                        <p:cTn id="73" dur="2000" fill="hold"/>
                                        <p:tgtEl>
                                          <p:spTgt spid="68622"/>
                                        </p:tgtEl>
                                        <p:attrNameLst>
                                          <p:attrName>ppt_x</p:attrName>
                                        </p:attrNameLst>
                                      </p:cBhvr>
                                      <p:tavLst>
                                        <p:tav tm="0">
                                          <p:val>
                                            <p:strVal val="#ppt_x"/>
                                          </p:val>
                                        </p:tav>
                                        <p:tav tm="100000">
                                          <p:val>
                                            <p:strVal val="#ppt_x"/>
                                          </p:val>
                                        </p:tav>
                                      </p:tavLst>
                                    </p:anim>
                                    <p:anim calcmode="lin" valueType="num">
                                      <p:cBhvr>
                                        <p:cTn id="74" dur="2000" fill="hold"/>
                                        <p:tgtEl>
                                          <p:spTgt spid="68622"/>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21500"/>
                            </p:stCondLst>
                            <p:childTnLst>
                              <p:par>
                                <p:cTn id="76" presetID="55" presetClass="entr" presetSubtype="0" fill="hold" nodeType="afterEffect">
                                  <p:stCondLst>
                                    <p:cond delay="0"/>
                                  </p:stCondLst>
                                  <p:childTnLst>
                                    <p:set>
                                      <p:cBhvr>
                                        <p:cTn id="77" dur="1" fill="hold">
                                          <p:stCondLst>
                                            <p:cond delay="0"/>
                                          </p:stCondLst>
                                        </p:cTn>
                                        <p:tgtEl>
                                          <p:spTgt spid="68624"/>
                                        </p:tgtEl>
                                        <p:attrNameLst>
                                          <p:attrName>style.visibility</p:attrName>
                                        </p:attrNameLst>
                                      </p:cBhvr>
                                      <p:to>
                                        <p:strVal val="visible"/>
                                      </p:to>
                                    </p:set>
                                    <p:anim calcmode="lin" valueType="num">
                                      <p:cBhvr>
                                        <p:cTn id="78" dur="2000" fill="hold"/>
                                        <p:tgtEl>
                                          <p:spTgt spid="68624"/>
                                        </p:tgtEl>
                                        <p:attrNameLst>
                                          <p:attrName>ppt_w</p:attrName>
                                        </p:attrNameLst>
                                      </p:cBhvr>
                                      <p:tavLst>
                                        <p:tav tm="0">
                                          <p:val>
                                            <p:strVal val="#ppt_w*0.70"/>
                                          </p:val>
                                        </p:tav>
                                        <p:tav tm="100000">
                                          <p:val>
                                            <p:strVal val="#ppt_w"/>
                                          </p:val>
                                        </p:tav>
                                      </p:tavLst>
                                    </p:anim>
                                    <p:anim calcmode="lin" valueType="num">
                                      <p:cBhvr>
                                        <p:cTn id="79" dur="2000" fill="hold"/>
                                        <p:tgtEl>
                                          <p:spTgt spid="68624"/>
                                        </p:tgtEl>
                                        <p:attrNameLst>
                                          <p:attrName>ppt_h</p:attrName>
                                        </p:attrNameLst>
                                      </p:cBhvr>
                                      <p:tavLst>
                                        <p:tav tm="0">
                                          <p:val>
                                            <p:strVal val="#ppt_h"/>
                                          </p:val>
                                        </p:tav>
                                        <p:tav tm="100000">
                                          <p:val>
                                            <p:strVal val="#ppt_h"/>
                                          </p:val>
                                        </p:tav>
                                      </p:tavLst>
                                    </p:anim>
                                    <p:animEffect transition="in" filter="fade">
                                      <p:cBhvr>
                                        <p:cTn id="80" dur="2000"/>
                                        <p:tgtEl>
                                          <p:spTgt spid="68624"/>
                                        </p:tgtEl>
                                      </p:cBhvr>
                                    </p:animEffect>
                                  </p:childTnLst>
                                </p:cTn>
                              </p:par>
                            </p:childTnLst>
                          </p:cTn>
                        </p:par>
                        <p:par>
                          <p:cTn id="81" fill="hold" nodeType="afterGroup">
                            <p:stCondLst>
                              <p:cond delay="23500"/>
                            </p:stCondLst>
                            <p:childTnLst>
                              <p:par>
                                <p:cTn id="82" presetID="17" presetClass="entr" presetSubtype="10" fill="hold" nodeType="afterEffect">
                                  <p:stCondLst>
                                    <p:cond delay="0"/>
                                  </p:stCondLst>
                                  <p:childTnLst>
                                    <p:set>
                                      <p:cBhvr>
                                        <p:cTn id="83" dur="1" fill="hold">
                                          <p:stCondLst>
                                            <p:cond delay="0"/>
                                          </p:stCondLst>
                                        </p:cTn>
                                        <p:tgtEl>
                                          <p:spTgt spid="68626"/>
                                        </p:tgtEl>
                                        <p:attrNameLst>
                                          <p:attrName>style.visibility</p:attrName>
                                        </p:attrNameLst>
                                      </p:cBhvr>
                                      <p:to>
                                        <p:strVal val="visible"/>
                                      </p:to>
                                    </p:set>
                                    <p:anim calcmode="lin" valueType="num">
                                      <p:cBhvr>
                                        <p:cTn id="84" dur="2000" fill="hold"/>
                                        <p:tgtEl>
                                          <p:spTgt spid="68626"/>
                                        </p:tgtEl>
                                        <p:attrNameLst>
                                          <p:attrName>ppt_w</p:attrName>
                                        </p:attrNameLst>
                                      </p:cBhvr>
                                      <p:tavLst>
                                        <p:tav tm="0">
                                          <p:val>
                                            <p:fltVal val="0"/>
                                          </p:val>
                                        </p:tav>
                                        <p:tav tm="100000">
                                          <p:val>
                                            <p:strVal val="#ppt_w"/>
                                          </p:val>
                                        </p:tav>
                                      </p:tavLst>
                                    </p:anim>
                                    <p:anim calcmode="lin" valueType="num">
                                      <p:cBhvr>
                                        <p:cTn id="85" dur="2000" fill="hold"/>
                                        <p:tgtEl>
                                          <p:spTgt spid="68626"/>
                                        </p:tgtEl>
                                        <p:attrNameLst>
                                          <p:attrName>ppt_h</p:attrName>
                                        </p:attrNameLst>
                                      </p:cBhvr>
                                      <p:tavLst>
                                        <p:tav tm="0">
                                          <p:val>
                                            <p:strVal val="#ppt_h"/>
                                          </p:val>
                                        </p:tav>
                                        <p:tav tm="100000">
                                          <p:val>
                                            <p:strVal val="#ppt_h"/>
                                          </p:val>
                                        </p:tav>
                                      </p:tavLst>
                                    </p:anim>
                                  </p:childTnLst>
                                </p:cTn>
                              </p:par>
                            </p:childTnLst>
                          </p:cTn>
                        </p:par>
                        <p:par>
                          <p:cTn id="86" fill="hold" nodeType="afterGroup">
                            <p:stCondLst>
                              <p:cond delay="25500"/>
                            </p:stCondLst>
                            <p:childTnLst>
                              <p:par>
                                <p:cTn id="87" presetID="31" presetClass="entr" presetSubtype="0" fill="hold" nodeType="afterEffect">
                                  <p:stCondLst>
                                    <p:cond delay="0"/>
                                  </p:stCondLst>
                                  <p:iterate type="lt">
                                    <p:tmPct val="5000"/>
                                  </p:iterate>
                                  <p:childTnLst>
                                    <p:set>
                                      <p:cBhvr>
                                        <p:cTn id="88" dur="1" fill="hold">
                                          <p:stCondLst>
                                            <p:cond delay="0"/>
                                          </p:stCondLst>
                                        </p:cTn>
                                        <p:tgtEl>
                                          <p:spTgt spid="68627"/>
                                        </p:tgtEl>
                                        <p:attrNameLst>
                                          <p:attrName>style.visibility</p:attrName>
                                        </p:attrNameLst>
                                      </p:cBhvr>
                                      <p:to>
                                        <p:strVal val="visible"/>
                                      </p:to>
                                    </p:set>
                                    <p:anim calcmode="lin" valueType="num">
                                      <p:cBhvr>
                                        <p:cTn id="89" dur="2000" fill="hold"/>
                                        <p:tgtEl>
                                          <p:spTgt spid="68627"/>
                                        </p:tgtEl>
                                        <p:attrNameLst>
                                          <p:attrName>ppt_w</p:attrName>
                                        </p:attrNameLst>
                                      </p:cBhvr>
                                      <p:tavLst>
                                        <p:tav tm="0">
                                          <p:val>
                                            <p:fltVal val="0"/>
                                          </p:val>
                                        </p:tav>
                                        <p:tav tm="100000">
                                          <p:val>
                                            <p:strVal val="#ppt_w"/>
                                          </p:val>
                                        </p:tav>
                                      </p:tavLst>
                                    </p:anim>
                                    <p:anim calcmode="lin" valueType="num">
                                      <p:cBhvr>
                                        <p:cTn id="90" dur="2000" fill="hold"/>
                                        <p:tgtEl>
                                          <p:spTgt spid="68627"/>
                                        </p:tgtEl>
                                        <p:attrNameLst>
                                          <p:attrName>ppt_h</p:attrName>
                                        </p:attrNameLst>
                                      </p:cBhvr>
                                      <p:tavLst>
                                        <p:tav tm="0">
                                          <p:val>
                                            <p:fltVal val="0"/>
                                          </p:val>
                                        </p:tav>
                                        <p:tav tm="100000">
                                          <p:val>
                                            <p:strVal val="#ppt_h"/>
                                          </p:val>
                                        </p:tav>
                                      </p:tavLst>
                                    </p:anim>
                                    <p:anim calcmode="lin" valueType="num">
                                      <p:cBhvr>
                                        <p:cTn id="91" dur="2000" fill="hold"/>
                                        <p:tgtEl>
                                          <p:spTgt spid="68627"/>
                                        </p:tgtEl>
                                        <p:attrNameLst>
                                          <p:attrName>style.rotation</p:attrName>
                                        </p:attrNameLst>
                                      </p:cBhvr>
                                      <p:tavLst>
                                        <p:tav tm="0">
                                          <p:val>
                                            <p:fltVal val="90"/>
                                          </p:val>
                                        </p:tav>
                                        <p:tav tm="100000">
                                          <p:val>
                                            <p:fltVal val="0"/>
                                          </p:val>
                                        </p:tav>
                                      </p:tavLst>
                                    </p:anim>
                                    <p:animEffect transition="in" filter="fade">
                                      <p:cBhvr>
                                        <p:cTn id="92" dur="2000"/>
                                        <p:tgtEl>
                                          <p:spTgt spid="68627"/>
                                        </p:tgtEl>
                                      </p:cBhvr>
                                    </p:animEffect>
                                  </p:childTnLst>
                                </p:cTn>
                              </p:par>
                            </p:childTnLst>
                          </p:cTn>
                        </p:par>
                        <p:par>
                          <p:cTn id="93" fill="hold">
                            <p:stCondLst>
                              <p:cond delay="27500"/>
                            </p:stCondLst>
                            <p:childTnLst>
                              <p:par>
                                <p:cTn id="94" presetID="47" presetClass="entr" presetSubtype="0"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2000"/>
                                        <p:tgtEl>
                                          <p:spTgt spid="19"/>
                                        </p:tgtEl>
                                      </p:cBhvr>
                                    </p:animEffect>
                                    <p:anim calcmode="lin" valueType="num">
                                      <p:cBhvr>
                                        <p:cTn id="97" dur="2000" fill="hold"/>
                                        <p:tgtEl>
                                          <p:spTgt spid="19"/>
                                        </p:tgtEl>
                                        <p:attrNameLst>
                                          <p:attrName>ppt_x</p:attrName>
                                        </p:attrNameLst>
                                      </p:cBhvr>
                                      <p:tavLst>
                                        <p:tav tm="0">
                                          <p:val>
                                            <p:strVal val="#ppt_x"/>
                                          </p:val>
                                        </p:tav>
                                        <p:tav tm="100000">
                                          <p:val>
                                            <p:strVal val="#ppt_x"/>
                                          </p:val>
                                        </p:tav>
                                      </p:tavLst>
                                    </p:anim>
                                    <p:anim calcmode="lin" valueType="num">
                                      <p:cBhvr>
                                        <p:cTn id="98"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P spid="68617"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9497" y="-14750"/>
            <a:ext cx="9021097" cy="6872749"/>
          </a:xfrm>
          <a:prstGeom prst="horizontalScroll">
            <a:avLst>
              <a:gd name="adj" fmla="val 6976"/>
            </a:avLst>
          </a:prstGeom>
          <a:solidFill>
            <a:srgbClr val="FFFF66"/>
          </a:solidFill>
          <a:ln w="55000" cap="flat" cmpd="thickThin" algn="ctr">
            <a:solidFill>
              <a:srgbClr val="2DA2BF">
                <a:shade val="50000"/>
              </a:srgbClr>
            </a:solidFill>
            <a:prstDash val="solid"/>
          </a:ln>
          <a:effectLst/>
        </p:spPr>
        <p:txBody>
          <a:bodyPr lIns="91055" tIns="45521" rIns="91055" bIns="45521" anchor="ctr"/>
          <a:lstStyle/>
          <a:p>
            <a:pPr algn="just"/>
            <a:r>
              <a:rPr lang="en-US" sz="3200" b="1" smtClean="0">
                <a:solidFill>
                  <a:srgbClr val="7030A0"/>
                </a:solidFill>
              </a:rPr>
              <a:t>                      </a:t>
            </a:r>
            <a:r>
              <a:rPr lang="vi-VN" sz="3200" b="1" smtClean="0">
                <a:solidFill>
                  <a:srgbClr val="7030A0"/>
                </a:solidFill>
              </a:rPr>
              <a:t>5</a:t>
            </a:r>
            <a:r>
              <a:rPr lang="vi-VN" sz="3200" b="1" dirty="0" smtClean="0">
                <a:solidFill>
                  <a:srgbClr val="7030A0"/>
                </a:solidFill>
              </a:rPr>
              <a:t>. Đọc và ghi vào vở</a:t>
            </a:r>
          </a:p>
          <a:p>
            <a:pPr algn="just">
              <a:lnSpc>
                <a:spcPct val="150000"/>
              </a:lnSpc>
            </a:pPr>
            <a:r>
              <a:rPr lang="vi-VN" sz="2800" b="1" dirty="0" smtClean="0">
                <a:solidFill>
                  <a:srgbClr val="FF0000"/>
                </a:solidFill>
              </a:rPr>
              <a:t>     </a:t>
            </a:r>
            <a:r>
              <a:rPr lang="vi-VN" sz="2400" dirty="0" smtClean="0">
                <a:solidFill>
                  <a:srgbClr val="FF0000"/>
                </a:solidFill>
              </a:rPr>
              <a:t>Trương Định không theo lệnh vua mà đứng về phía nhân dân chống Pháp. Nguyễn Trường Tộ mong muốn canh tân đất nước để làm cho đất nước giàu mạnh. Là người đứng đầu phe chủ chiến, dù nhà Nguyễn kí hiệp ước đầu hàng hoàn toàn thực dân Pháp, nhưng Tôn Thất Thuyết cùng vua Hàm Nghi vẫn lãnh đạo nhân dân chống pháp. Ý nguyện của Trương Định, Nguyễn Trường Tộ, Tôn Thất </a:t>
            </a:r>
            <a:r>
              <a:rPr lang="vi-VN" sz="2400" dirty="0">
                <a:solidFill>
                  <a:srgbClr val="FF0000"/>
                </a:solidFill>
              </a:rPr>
              <a:t>T</a:t>
            </a:r>
            <a:r>
              <a:rPr lang="vi-VN" sz="2400" dirty="0" smtClean="0">
                <a:solidFill>
                  <a:srgbClr val="FF0000"/>
                </a:solidFill>
              </a:rPr>
              <a:t>huyết cuối cùng đều không đạt được, song muôn đời sau, nhân dân vẫn ghi nhớ tinh thần yêu nước của các ông.</a:t>
            </a:r>
            <a:endParaRPr lang="en-US" sz="2400" dirty="0">
              <a:solidFill>
                <a:srgbClr val="FF0000"/>
              </a:solidFill>
            </a:endParaRPr>
          </a:p>
        </p:txBody>
      </p:sp>
      <p:sp>
        <p:nvSpPr>
          <p:cNvPr id="3"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70382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8"/>
          <p:cNvGrpSpPr>
            <a:grpSpLocks/>
          </p:cNvGrpSpPr>
          <p:nvPr/>
        </p:nvGrpSpPr>
        <p:grpSpPr bwMode="auto">
          <a:xfrm>
            <a:off x="2253011" y="2992647"/>
            <a:ext cx="4690885" cy="2236553"/>
            <a:chOff x="5225" y="9335"/>
            <a:chExt cx="2520" cy="1750"/>
          </a:xfrm>
        </p:grpSpPr>
        <p:sp>
          <p:nvSpPr>
            <p:cNvPr id="5"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2"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pPr>
              <a:endParaRPr lang="en-US">
                <a:solidFill>
                  <a:srgbClr val="000000"/>
                </a:solidFill>
                <a:cs typeface="Arial" pitchFamily="34" charset="0"/>
              </a:endParaRPr>
            </a:p>
          </p:txBody>
        </p:sp>
        <p:pic>
          <p:nvPicPr>
            <p:cNvPr id="6" name="Picture 26" descr="cosm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BOO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BOO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QUILL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pPr>
              <a:r>
                <a:rPr lang="en-US" altLang="vi-VN" sz="800" b="1">
                  <a:solidFill>
                    <a:srgbClr val="000000"/>
                  </a:solidFill>
                  <a:latin typeface="VnBangkok"/>
                  <a:cs typeface="Times New Roman" pitchFamily="18" charset="0"/>
                </a:rPr>
                <a:t> </a:t>
              </a:r>
              <a:endParaRPr lang="en-US" altLang="vi-VN" sz="4800">
                <a:solidFill>
                  <a:srgbClr val="000000"/>
                </a:solidFill>
                <a:cs typeface="Times New Roman" pitchFamily="18" charset="0"/>
              </a:endParaRPr>
            </a:p>
          </p:txBody>
        </p:sp>
        <p:sp>
          <p:nvSpPr>
            <p:cNvPr id="11"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endParaRPr lang="vi-VN" altLang="vi-VN" sz="4800">
                <a:solidFill>
                  <a:srgbClr val="000000"/>
                </a:solidFill>
              </a:endParaRPr>
            </a:p>
          </p:txBody>
        </p:sp>
        <p:sp>
          <p:nvSpPr>
            <p:cNvPr id="12"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eaLnBrk="0" fontAlgn="base" hangingPunct="0">
                <a:spcBef>
                  <a:spcPct val="0"/>
                </a:spcBef>
                <a:spcAft>
                  <a:spcPct val="0"/>
                </a:spcAft>
              </a:pPr>
              <a:r>
                <a:rPr lang="en-US" b="1" kern="10">
                  <a:solidFill>
                    <a:srgbClr val="FFFFFF"/>
                  </a:solidFill>
                  <a:latin typeface="VNbritannic"/>
                  <a:cs typeface="Arial" pitchFamily="34" charset="0"/>
                </a:rPr>
                <a:t>NÀM </a:t>
              </a:r>
            </a:p>
          </p:txBody>
        </p:sp>
        <p:sp>
          <p:nvSpPr>
            <p:cNvPr id="13"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Calibri" pitchFamily="34" charset="0"/>
                  <a:cs typeface="Arial" pitchFamily="34" charset="0"/>
                </a:defRPr>
              </a:lvl1pPr>
              <a:lvl2pPr marL="742950" indent="-285750" defTabSz="912813">
                <a:defRPr>
                  <a:solidFill>
                    <a:schemeClr val="tx1"/>
                  </a:solidFill>
                  <a:latin typeface="Calibri" pitchFamily="34" charset="0"/>
                  <a:cs typeface="Arial" pitchFamily="34" charset="0"/>
                </a:defRPr>
              </a:lvl2pPr>
              <a:lvl3pPr marL="1143000" indent="-228600" defTabSz="912813">
                <a:defRPr>
                  <a:solidFill>
                    <a:schemeClr val="tx1"/>
                  </a:solidFill>
                  <a:latin typeface="Calibri" pitchFamily="34" charset="0"/>
                  <a:cs typeface="Arial" pitchFamily="34" charset="0"/>
                </a:defRPr>
              </a:lvl3pPr>
              <a:lvl4pPr marL="1600200" indent="-228600" defTabSz="912813">
                <a:defRPr>
                  <a:solidFill>
                    <a:schemeClr val="tx1"/>
                  </a:solidFill>
                  <a:latin typeface="Calibri" pitchFamily="34" charset="0"/>
                  <a:cs typeface="Arial" pitchFamily="34" charset="0"/>
                </a:defRPr>
              </a:lvl4pPr>
              <a:lvl5pPr marL="2057400" indent="-228600" defTabSz="912813">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endParaRPr lang="vi-VN" altLang="vi-VN" sz="4800">
                <a:solidFill>
                  <a:srgbClr val="000000"/>
                </a:solidFill>
              </a:endParaRPr>
            </a:p>
          </p:txBody>
        </p:sp>
      </p:grpSp>
      <p:sp>
        <p:nvSpPr>
          <p:cNvPr id="14" name="TextBox 13"/>
          <p:cNvSpPr txBox="1"/>
          <p:nvPr/>
        </p:nvSpPr>
        <p:spPr>
          <a:xfrm>
            <a:off x="899592" y="980728"/>
            <a:ext cx="8496944" cy="1107996"/>
          </a:xfrm>
          <a:prstGeom prst="rect">
            <a:avLst/>
          </a:prstGeom>
          <a:noFill/>
        </p:spPr>
        <p:txBody>
          <a:bodyPr wrap="square" rtlCol="0">
            <a:spAutoFit/>
          </a:bodyPr>
          <a:lstStyle/>
          <a:p>
            <a:r>
              <a:rPr lang="en-US" sz="6600" b="1" smtClean="0">
                <a:solidFill>
                  <a:srgbClr val="FF0000"/>
                </a:solidFill>
                <a:latin typeface="Times New Roman" pitchFamily="18" charset="0"/>
                <a:cs typeface="Times New Roman" pitchFamily="18" charset="0"/>
              </a:rPr>
              <a:t>Hoạt động thực hành</a:t>
            </a:r>
            <a:endParaRPr lang="en-US" sz="66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4426795"/>
              </p:ext>
            </p:extLst>
          </p:nvPr>
        </p:nvGraphicFramePr>
        <p:xfrm>
          <a:off x="258097" y="2514601"/>
          <a:ext cx="8686800" cy="3886199"/>
        </p:xfrm>
        <a:graphic>
          <a:graphicData uri="http://schemas.openxmlformats.org/drawingml/2006/table">
            <a:tbl>
              <a:tblPr>
                <a:tableStyleId>{69C7853C-536D-4A76-A0AE-DD22124D55A5}</a:tableStyleId>
              </a:tblPr>
              <a:tblGrid>
                <a:gridCol w="4495800"/>
                <a:gridCol w="4191000"/>
              </a:tblGrid>
              <a:tr h="1131570">
                <a:tc>
                  <a:txBody>
                    <a:bodyPr/>
                    <a:lstStyle/>
                    <a:p>
                      <a:pPr algn="ctr" fontAlgn="t">
                        <a:lnSpc>
                          <a:spcPct val="150000"/>
                        </a:lnSpc>
                      </a:pPr>
                      <a:r>
                        <a:rPr lang="en-US" sz="3200" dirty="0" err="1">
                          <a:effectLst/>
                        </a:rPr>
                        <a:t>Nhân</a:t>
                      </a:r>
                      <a:r>
                        <a:rPr lang="en-US" sz="3200" dirty="0">
                          <a:effectLst/>
                        </a:rPr>
                        <a:t> </a:t>
                      </a:r>
                      <a:r>
                        <a:rPr lang="en-US" sz="3200" dirty="0" err="1">
                          <a:effectLst/>
                        </a:rPr>
                        <a:t>vật</a:t>
                      </a:r>
                      <a:r>
                        <a:rPr lang="en-US" sz="3200" dirty="0">
                          <a:effectLst/>
                        </a:rPr>
                        <a:t> </a:t>
                      </a:r>
                      <a:r>
                        <a:rPr lang="en-US" sz="3200" dirty="0" err="1">
                          <a:effectLst/>
                        </a:rPr>
                        <a:t>lịch</a:t>
                      </a:r>
                      <a:r>
                        <a:rPr lang="en-US" sz="3200" dirty="0">
                          <a:effectLst/>
                        </a:rPr>
                        <a:t> </a:t>
                      </a:r>
                      <a:r>
                        <a:rPr lang="en-US" sz="3200" dirty="0" err="1">
                          <a:effectLst/>
                        </a:rPr>
                        <a:t>sử</a:t>
                      </a:r>
                      <a:endParaRPr lang="en-US" sz="3200" b="1" dirty="0">
                        <a:solidFill>
                          <a:srgbClr val="FF0000"/>
                        </a:solidFill>
                        <a:effectLst/>
                      </a:endParaRPr>
                    </a:p>
                  </a:txBody>
                  <a:tcPr marL="47625" marR="47625" marT="47625" marB="47625"/>
                </a:tc>
                <a:tc>
                  <a:txBody>
                    <a:bodyPr/>
                    <a:lstStyle/>
                    <a:p>
                      <a:pPr algn="ctr" fontAlgn="t">
                        <a:lnSpc>
                          <a:spcPct val="150000"/>
                        </a:lnSpc>
                      </a:pPr>
                      <a:r>
                        <a:rPr lang="en-US" sz="3200" dirty="0" err="1">
                          <a:effectLst/>
                        </a:rPr>
                        <a:t>Việc</a:t>
                      </a:r>
                      <a:r>
                        <a:rPr lang="en-US" sz="3200" dirty="0">
                          <a:effectLst/>
                        </a:rPr>
                        <a:t> </a:t>
                      </a:r>
                      <a:r>
                        <a:rPr lang="en-US" sz="3200" dirty="0" err="1">
                          <a:effectLst/>
                        </a:rPr>
                        <a:t>làm</a:t>
                      </a:r>
                      <a:endParaRPr lang="en-US" sz="3200" b="1" dirty="0">
                        <a:solidFill>
                          <a:srgbClr val="FF0000"/>
                        </a:solidFill>
                        <a:effectLst/>
                      </a:endParaRPr>
                    </a:p>
                  </a:txBody>
                  <a:tcPr marL="47625" marR="47625" marT="47625" marB="47625"/>
                </a:tc>
              </a:tr>
              <a:tr h="0">
                <a:tc>
                  <a:txBody>
                    <a:bodyPr/>
                    <a:lstStyle/>
                    <a:p>
                      <a:pPr algn="just" fontAlgn="t">
                        <a:lnSpc>
                          <a:spcPct val="150000"/>
                        </a:lnSpc>
                      </a:pPr>
                      <a:r>
                        <a:rPr lang="vi-VN" sz="3200" dirty="0">
                          <a:effectLst/>
                        </a:rPr>
                        <a:t>Trương Định</a:t>
                      </a:r>
                      <a:endParaRPr lang="vi-VN" sz="3200" b="1" dirty="0">
                        <a:solidFill>
                          <a:srgbClr val="002060"/>
                        </a:solidFill>
                        <a:effectLst/>
                      </a:endParaRPr>
                    </a:p>
                  </a:txBody>
                  <a:tcPr marL="47625" marR="47625" marT="47625" marB="47625"/>
                </a:tc>
                <a:tc>
                  <a:txBody>
                    <a:bodyPr/>
                    <a:lstStyle/>
                    <a:p>
                      <a:pPr algn="ctr" fontAlgn="t">
                        <a:lnSpc>
                          <a:spcPct val="150000"/>
                        </a:lnSpc>
                      </a:pPr>
                      <a:r>
                        <a:rPr lang="en-US" sz="3200" dirty="0">
                          <a:effectLst/>
                        </a:rPr>
                        <a:t>.....................</a:t>
                      </a:r>
                      <a:endParaRPr lang="en-US" sz="3200" b="1" dirty="0">
                        <a:solidFill>
                          <a:srgbClr val="002060"/>
                        </a:solidFill>
                        <a:effectLst/>
                      </a:endParaRPr>
                    </a:p>
                  </a:txBody>
                  <a:tcPr marL="47625" marR="47625" marT="47625" marB="47625"/>
                </a:tc>
              </a:tr>
              <a:tr h="0">
                <a:tc>
                  <a:txBody>
                    <a:bodyPr/>
                    <a:lstStyle/>
                    <a:p>
                      <a:pPr algn="just" fontAlgn="t">
                        <a:lnSpc>
                          <a:spcPct val="150000"/>
                        </a:lnSpc>
                      </a:pPr>
                      <a:r>
                        <a:rPr lang="vi-VN" sz="3200" dirty="0">
                          <a:effectLst/>
                        </a:rPr>
                        <a:t>Nguyễn Trường Tộ</a:t>
                      </a:r>
                      <a:endParaRPr lang="vi-VN" sz="3200" b="1" dirty="0">
                        <a:solidFill>
                          <a:srgbClr val="002060"/>
                        </a:solidFill>
                        <a:effectLst/>
                      </a:endParaRPr>
                    </a:p>
                  </a:txBody>
                  <a:tcPr marL="47625" marR="47625" marT="47625" marB="47625"/>
                </a:tc>
                <a:tc>
                  <a:txBody>
                    <a:bodyPr/>
                    <a:lstStyle/>
                    <a:p>
                      <a:pPr algn="ctr" fontAlgn="t">
                        <a:lnSpc>
                          <a:spcPct val="150000"/>
                        </a:lnSpc>
                      </a:pPr>
                      <a:r>
                        <a:rPr lang="en-US" sz="3200" dirty="0">
                          <a:effectLst/>
                        </a:rPr>
                        <a:t>.....................</a:t>
                      </a:r>
                      <a:endParaRPr lang="en-US" sz="3200" b="1" dirty="0">
                        <a:solidFill>
                          <a:srgbClr val="002060"/>
                        </a:solidFill>
                        <a:effectLst/>
                      </a:endParaRPr>
                    </a:p>
                  </a:txBody>
                  <a:tcPr marL="47625" marR="47625" marT="47625" marB="47625"/>
                </a:tc>
              </a:tr>
              <a:tr h="1101089">
                <a:tc>
                  <a:txBody>
                    <a:bodyPr/>
                    <a:lstStyle/>
                    <a:p>
                      <a:pPr algn="just" fontAlgn="t">
                        <a:lnSpc>
                          <a:spcPct val="150000"/>
                        </a:lnSpc>
                      </a:pPr>
                      <a:r>
                        <a:rPr lang="en-US" sz="3200" dirty="0" err="1">
                          <a:effectLst/>
                        </a:rPr>
                        <a:t>Tôn</a:t>
                      </a:r>
                      <a:r>
                        <a:rPr lang="en-US" sz="3200" dirty="0">
                          <a:effectLst/>
                        </a:rPr>
                        <a:t> </a:t>
                      </a:r>
                      <a:r>
                        <a:rPr lang="en-US" sz="3200" dirty="0" err="1">
                          <a:effectLst/>
                        </a:rPr>
                        <a:t>Thất</a:t>
                      </a:r>
                      <a:r>
                        <a:rPr lang="en-US" sz="3200" dirty="0">
                          <a:effectLst/>
                        </a:rPr>
                        <a:t> </a:t>
                      </a:r>
                      <a:r>
                        <a:rPr lang="en-US" sz="3200" dirty="0" err="1">
                          <a:effectLst/>
                        </a:rPr>
                        <a:t>Thuyết</a:t>
                      </a:r>
                      <a:endParaRPr lang="en-US" sz="3200" b="1" dirty="0">
                        <a:solidFill>
                          <a:srgbClr val="002060"/>
                        </a:solidFill>
                        <a:effectLst/>
                      </a:endParaRPr>
                    </a:p>
                  </a:txBody>
                  <a:tcPr marL="47625" marR="47625" marT="47625" marB="47625"/>
                </a:tc>
                <a:tc>
                  <a:txBody>
                    <a:bodyPr/>
                    <a:lstStyle/>
                    <a:p>
                      <a:pPr algn="ctr" fontAlgn="t">
                        <a:lnSpc>
                          <a:spcPct val="150000"/>
                        </a:lnSpc>
                      </a:pPr>
                      <a:r>
                        <a:rPr lang="en-US" sz="3200" dirty="0">
                          <a:effectLst/>
                        </a:rPr>
                        <a:t>.....................</a:t>
                      </a:r>
                      <a:endParaRPr lang="en-US" sz="3200" b="1" dirty="0">
                        <a:solidFill>
                          <a:srgbClr val="002060"/>
                        </a:solidFill>
                        <a:effectLst/>
                      </a:endParaRPr>
                    </a:p>
                  </a:txBody>
                  <a:tcPr marL="47625" marR="47625" marT="47625" marB="47625"/>
                </a:tc>
              </a:tr>
            </a:tbl>
          </a:graphicData>
        </a:graphic>
      </p:graphicFrame>
      <p:sp>
        <p:nvSpPr>
          <p:cNvPr id="5" name="Rectangle 1"/>
          <p:cNvSpPr>
            <a:spLocks noChangeArrowheads="1"/>
          </p:cNvSpPr>
          <p:nvPr/>
        </p:nvSpPr>
        <p:spPr bwMode="auto">
          <a:xfrm>
            <a:off x="152400" y="105490"/>
            <a:ext cx="8763000" cy="2062103"/>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smtClean="0">
                <a:ln>
                  <a:noFill/>
                </a:ln>
                <a:solidFill>
                  <a:srgbClr val="FF0000"/>
                </a:solidFill>
                <a:effectLst/>
                <a:latin typeface="Times New Roman" pitchFamily="18" charset="0"/>
                <a:cs typeface="Times New Roman" pitchFamily="18" charset="0"/>
              </a:rPr>
              <a:t>     1</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Hãy</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lập</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bảng</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theo</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mẫu</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sau</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vở</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điền</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nội</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dung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phù</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hợp</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cột</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để</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trông</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về</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những</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việc</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làm</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Trương</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Định</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Nguyễn</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Trường</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Tộ</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Tôn</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Thất</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i="0" u="none" strike="noStrike" cap="none" normalizeH="0" baseline="0" dirty="0" err="1" smtClean="0">
                <a:ln>
                  <a:noFill/>
                </a:ln>
                <a:solidFill>
                  <a:srgbClr val="FF0000"/>
                </a:solidFill>
                <a:effectLst/>
                <a:latin typeface="Times New Roman" pitchFamily="18" charset="0"/>
                <a:cs typeface="Times New Roman" pitchFamily="18" charset="0"/>
              </a:rPr>
              <a:t>Thuyết</a:t>
            </a:r>
            <a:r>
              <a:rPr kumimoji="0" lang="en-US" sz="3200" i="0" u="none" strike="noStrike" cap="none" normalizeH="0" baseline="0" dirty="0" smtClean="0">
                <a:ln>
                  <a:noFill/>
                </a:ln>
                <a:solidFill>
                  <a:srgbClr val="FF0000"/>
                </a:solidFill>
                <a:effectLst/>
                <a:latin typeface="Times New Roman" pitchFamily="18" charset="0"/>
                <a:cs typeface="Times New Roman" pitchFamily="18" charset="0"/>
              </a:rPr>
              <a:t>.</a:t>
            </a:r>
          </a:p>
        </p:txBody>
      </p:sp>
      <p:sp>
        <p:nvSpPr>
          <p:cNvPr id="6"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72761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72214245"/>
              </p:ext>
            </p:extLst>
          </p:nvPr>
        </p:nvGraphicFramePr>
        <p:xfrm>
          <a:off x="228600" y="457200"/>
          <a:ext cx="8686800" cy="5806440"/>
        </p:xfrm>
        <a:graphic>
          <a:graphicData uri="http://schemas.openxmlformats.org/drawingml/2006/table">
            <a:tbl>
              <a:tblPr>
                <a:tableStyleId>{69C7853C-536D-4A76-A0AE-DD22124D55A5}</a:tableStyleId>
              </a:tblPr>
              <a:tblGrid>
                <a:gridCol w="3124200"/>
                <a:gridCol w="5562600"/>
              </a:tblGrid>
              <a:tr h="826770">
                <a:tc>
                  <a:txBody>
                    <a:bodyPr/>
                    <a:lstStyle/>
                    <a:p>
                      <a:pPr algn="ctr" fontAlgn="t"/>
                      <a:r>
                        <a:rPr lang="en-US" sz="2800" b="1" dirty="0" err="1">
                          <a:solidFill>
                            <a:srgbClr val="FF0000"/>
                          </a:solidFill>
                          <a:effectLst/>
                        </a:rPr>
                        <a:t>Nhân</a:t>
                      </a:r>
                      <a:r>
                        <a:rPr lang="en-US" sz="2800" b="1" dirty="0">
                          <a:solidFill>
                            <a:srgbClr val="FF0000"/>
                          </a:solidFill>
                          <a:effectLst/>
                        </a:rPr>
                        <a:t> </a:t>
                      </a:r>
                      <a:r>
                        <a:rPr lang="en-US" sz="2800" b="1" dirty="0" err="1">
                          <a:solidFill>
                            <a:srgbClr val="FF0000"/>
                          </a:solidFill>
                          <a:effectLst/>
                        </a:rPr>
                        <a:t>vật</a:t>
                      </a:r>
                      <a:r>
                        <a:rPr lang="en-US" sz="2800" b="1" dirty="0">
                          <a:solidFill>
                            <a:srgbClr val="FF0000"/>
                          </a:solidFill>
                          <a:effectLst/>
                        </a:rPr>
                        <a:t> </a:t>
                      </a:r>
                      <a:r>
                        <a:rPr lang="en-US" sz="2800" b="1" dirty="0" err="1">
                          <a:solidFill>
                            <a:srgbClr val="FF0000"/>
                          </a:solidFill>
                          <a:effectLst/>
                        </a:rPr>
                        <a:t>lịch</a:t>
                      </a:r>
                      <a:r>
                        <a:rPr lang="en-US" sz="2800" b="1" dirty="0">
                          <a:solidFill>
                            <a:srgbClr val="FF0000"/>
                          </a:solidFill>
                          <a:effectLst/>
                        </a:rPr>
                        <a:t> </a:t>
                      </a:r>
                      <a:r>
                        <a:rPr lang="en-US" sz="2800" b="1" dirty="0" err="1">
                          <a:solidFill>
                            <a:srgbClr val="FF0000"/>
                          </a:solidFill>
                          <a:effectLst/>
                        </a:rPr>
                        <a:t>sử</a:t>
                      </a:r>
                      <a:endParaRPr lang="en-US" sz="2800" b="1" dirty="0">
                        <a:solidFill>
                          <a:srgbClr val="FF0000"/>
                        </a:solidFill>
                        <a:effectLst/>
                      </a:endParaRPr>
                    </a:p>
                  </a:txBody>
                  <a:tcPr marL="47625" marR="47625" marT="47625" marB="47625"/>
                </a:tc>
                <a:tc>
                  <a:txBody>
                    <a:bodyPr/>
                    <a:lstStyle/>
                    <a:p>
                      <a:pPr algn="ctr" fontAlgn="t"/>
                      <a:r>
                        <a:rPr lang="en-US" sz="2800" b="1" dirty="0" err="1">
                          <a:solidFill>
                            <a:srgbClr val="FF0000"/>
                          </a:solidFill>
                          <a:effectLst/>
                        </a:rPr>
                        <a:t>Việc</a:t>
                      </a:r>
                      <a:r>
                        <a:rPr lang="en-US" sz="2800" b="1" dirty="0">
                          <a:solidFill>
                            <a:srgbClr val="FF0000"/>
                          </a:solidFill>
                          <a:effectLst/>
                        </a:rPr>
                        <a:t> </a:t>
                      </a:r>
                      <a:r>
                        <a:rPr lang="en-US" sz="2800" b="1" dirty="0" err="1">
                          <a:solidFill>
                            <a:srgbClr val="FF0000"/>
                          </a:solidFill>
                          <a:effectLst/>
                        </a:rPr>
                        <a:t>làm</a:t>
                      </a:r>
                      <a:endParaRPr lang="en-US" sz="2800" b="1" dirty="0">
                        <a:solidFill>
                          <a:srgbClr val="FF0000"/>
                        </a:solidFill>
                        <a:effectLst/>
                      </a:endParaRPr>
                    </a:p>
                  </a:txBody>
                  <a:tcPr marL="47625" marR="47625" marT="47625" marB="47625"/>
                </a:tc>
              </a:tr>
              <a:tr h="0">
                <a:tc>
                  <a:txBody>
                    <a:bodyPr/>
                    <a:lstStyle/>
                    <a:p>
                      <a:pPr algn="l" fontAlgn="t"/>
                      <a:endParaRPr lang="en-US" sz="2800" smtClean="0">
                        <a:effectLst/>
                      </a:endParaRPr>
                    </a:p>
                    <a:p>
                      <a:pPr algn="l" fontAlgn="t"/>
                      <a:r>
                        <a:rPr lang="vi-VN" sz="2800" smtClean="0">
                          <a:effectLst/>
                        </a:rPr>
                        <a:t>Trương </a:t>
                      </a:r>
                      <a:r>
                        <a:rPr lang="vi-VN" sz="2800" dirty="0">
                          <a:effectLst/>
                        </a:rPr>
                        <a:t>Định</a:t>
                      </a:r>
                      <a:endParaRPr lang="vi-VN" sz="2800" b="0" dirty="0">
                        <a:solidFill>
                          <a:srgbClr val="7030A0"/>
                        </a:solidFill>
                        <a:effectLst/>
                      </a:endParaRPr>
                    </a:p>
                  </a:txBody>
                  <a:tcPr marL="47625" marR="47625" marT="47625" marB="47625"/>
                </a:tc>
                <a:tc>
                  <a:txBody>
                    <a:bodyPr/>
                    <a:lstStyle/>
                    <a:p>
                      <a:pPr algn="just" fontAlgn="t"/>
                      <a:r>
                        <a:rPr lang="en-US" sz="2800" smtClean="0">
                          <a:effectLst/>
                        </a:rPr>
                        <a:t>     </a:t>
                      </a:r>
                      <a:r>
                        <a:rPr lang="vi-VN" sz="2800" smtClean="0">
                          <a:effectLst/>
                        </a:rPr>
                        <a:t>Chống </a:t>
                      </a:r>
                      <a:r>
                        <a:rPr lang="vi-VN" sz="2800" dirty="0">
                          <a:effectLst/>
                        </a:rPr>
                        <a:t>lại lệnh vua, cùng nghĩa quân và nhân dân đứng lên chống giặc.</a:t>
                      </a:r>
                      <a:endParaRPr lang="vi-VN" sz="2800" b="0" dirty="0">
                        <a:solidFill>
                          <a:srgbClr val="7030A0"/>
                        </a:solidFill>
                        <a:effectLst/>
                      </a:endParaRPr>
                    </a:p>
                  </a:txBody>
                  <a:tcPr marL="47625" marR="47625" marT="47625" marB="47625"/>
                </a:tc>
              </a:tr>
              <a:tr h="0">
                <a:tc>
                  <a:txBody>
                    <a:bodyPr/>
                    <a:lstStyle/>
                    <a:p>
                      <a:pPr algn="ctr" fontAlgn="t"/>
                      <a:endParaRPr lang="en-US" sz="2800" smtClean="0">
                        <a:effectLst/>
                      </a:endParaRPr>
                    </a:p>
                    <a:p>
                      <a:pPr algn="ctr" fontAlgn="t"/>
                      <a:endParaRPr lang="en-US" sz="2800" smtClean="0">
                        <a:effectLst/>
                      </a:endParaRPr>
                    </a:p>
                    <a:p>
                      <a:pPr algn="ctr" fontAlgn="t"/>
                      <a:r>
                        <a:rPr lang="vi-VN" sz="2800" smtClean="0">
                          <a:effectLst/>
                        </a:rPr>
                        <a:t>Nguyễn </a:t>
                      </a:r>
                      <a:r>
                        <a:rPr lang="vi-VN" sz="2800" dirty="0">
                          <a:effectLst/>
                        </a:rPr>
                        <a:t>Trường Tộ</a:t>
                      </a:r>
                      <a:endParaRPr lang="vi-VN" sz="2800" b="0" dirty="0">
                        <a:solidFill>
                          <a:srgbClr val="7030A0"/>
                        </a:solidFill>
                        <a:effectLst/>
                      </a:endParaRPr>
                    </a:p>
                  </a:txBody>
                  <a:tcPr marL="47625" marR="47625" marT="47625" marB="47625"/>
                </a:tc>
                <a:tc>
                  <a:txBody>
                    <a:bodyPr/>
                    <a:lstStyle/>
                    <a:p>
                      <a:pPr algn="just" fontAlgn="t"/>
                      <a:r>
                        <a:rPr lang="en-US" sz="2800" smtClean="0">
                          <a:effectLst/>
                        </a:rPr>
                        <a:t>     </a:t>
                      </a:r>
                      <a:r>
                        <a:rPr lang="vi-VN" sz="2800" smtClean="0">
                          <a:effectLst/>
                        </a:rPr>
                        <a:t>Đưa </a:t>
                      </a:r>
                      <a:r>
                        <a:rPr lang="vi-VN" sz="2800" dirty="0">
                          <a:effectLst/>
                        </a:rPr>
                        <a:t>ra đề nghị canh tân đất nước với mong muốn giúp nước nhà thoát khỏi cảnh nghèo đói, góp phần đưa đất nước ngày càng giàu mạnh nhưng bị vua Tự Đức từ </a:t>
                      </a:r>
                      <a:r>
                        <a:rPr lang="vi-VN" sz="2800" dirty="0" smtClean="0">
                          <a:effectLst/>
                        </a:rPr>
                        <a:t>chối.</a:t>
                      </a:r>
                      <a:endParaRPr lang="vi-VN" sz="2800" b="0" dirty="0">
                        <a:solidFill>
                          <a:srgbClr val="7030A0"/>
                        </a:solidFill>
                        <a:effectLst/>
                      </a:endParaRPr>
                    </a:p>
                  </a:txBody>
                  <a:tcPr marL="47625" marR="47625" marT="47625" marB="47625"/>
                </a:tc>
              </a:tr>
              <a:tr h="0">
                <a:tc>
                  <a:txBody>
                    <a:bodyPr/>
                    <a:lstStyle/>
                    <a:p>
                      <a:pPr algn="l" fontAlgn="t"/>
                      <a:r>
                        <a:rPr lang="en-US" sz="2800" smtClean="0">
                          <a:effectLst/>
                        </a:rPr>
                        <a:t>Tôn </a:t>
                      </a:r>
                      <a:r>
                        <a:rPr lang="en-US" sz="2800" dirty="0" err="1">
                          <a:effectLst/>
                        </a:rPr>
                        <a:t>Thất</a:t>
                      </a:r>
                      <a:r>
                        <a:rPr lang="en-US" sz="2800" dirty="0">
                          <a:effectLst/>
                        </a:rPr>
                        <a:t> </a:t>
                      </a:r>
                      <a:r>
                        <a:rPr lang="en-US" sz="2800" dirty="0" err="1">
                          <a:effectLst/>
                        </a:rPr>
                        <a:t>Thuyết</a:t>
                      </a:r>
                      <a:endParaRPr lang="en-US" sz="2800" b="0" dirty="0">
                        <a:solidFill>
                          <a:srgbClr val="FF0000"/>
                        </a:solidFill>
                        <a:effectLst/>
                      </a:endParaRPr>
                    </a:p>
                  </a:txBody>
                  <a:tcPr marL="47625" marR="47625" marT="47625" marB="47625"/>
                </a:tc>
                <a:tc>
                  <a:txBody>
                    <a:bodyPr/>
                    <a:lstStyle/>
                    <a:p>
                      <a:pPr algn="just" fontAlgn="t"/>
                      <a:r>
                        <a:rPr lang="en-US" sz="2800" smtClean="0">
                          <a:effectLst/>
                        </a:rPr>
                        <a:t>     </a:t>
                      </a:r>
                      <a:r>
                        <a:rPr lang="vi-VN" sz="2800" smtClean="0">
                          <a:effectLst/>
                        </a:rPr>
                        <a:t>Cùng </a:t>
                      </a:r>
                      <a:r>
                        <a:rPr lang="vi-VN" sz="2800" dirty="0">
                          <a:effectLst/>
                        </a:rPr>
                        <a:t>vua Hàm Nghi lãnh đạo nhân dân chiến đấu chống </a:t>
                      </a:r>
                      <a:r>
                        <a:rPr lang="vi-VN" sz="2800" dirty="0" smtClean="0">
                          <a:effectLst/>
                        </a:rPr>
                        <a:t>Pháp.</a:t>
                      </a:r>
                      <a:endParaRPr lang="vi-VN" sz="2800" b="0" dirty="0">
                        <a:solidFill>
                          <a:srgbClr val="FF0000"/>
                        </a:solidFill>
                        <a:effectLst/>
                      </a:endParaRPr>
                    </a:p>
                  </a:txBody>
                  <a:tcPr marL="47625" marR="47625" marT="47625" marB="47625"/>
                </a:tc>
              </a:tr>
            </a:tbl>
          </a:graphicData>
        </a:graphic>
      </p:graphicFrame>
      <p:sp>
        <p:nvSpPr>
          <p:cNvPr id="6"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16092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1815882"/>
          </a:xfrm>
          <a:prstGeom prst="rect">
            <a:avLst/>
          </a:prstGeom>
        </p:spPr>
        <p:txBody>
          <a:bodyPr wrap="square">
            <a:spAutoFit/>
          </a:bodyPr>
          <a:lstStyle/>
          <a:p>
            <a:pPr algn="just"/>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Trương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Định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1820, </a:t>
            </a:r>
            <a:r>
              <a:rPr lang="en-US" sz="2800" dirty="0" err="1" smtClean="0">
                <a:latin typeface="Times New Roman" panose="02020603050405020304" pitchFamily="18" charset="0"/>
                <a:cs typeface="Times New Roman" panose="02020603050405020304" pitchFamily="18" charset="0"/>
              </a:rPr>
              <a:t>mất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1864, </a:t>
            </a:r>
            <a:r>
              <a:rPr lang="en-US" sz="2800" dirty="0" err="1" smtClean="0">
                <a:latin typeface="Times New Roman" panose="02020603050405020304" pitchFamily="18" charset="0"/>
                <a:cs typeface="Times New Roman" panose="02020603050405020304" pitchFamily="18" charset="0"/>
              </a:rPr>
              <a:t>tại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đoạn</a:t>
            </a:r>
            <a:r>
              <a:rPr lang="en-US" sz="2800" dirty="0" smtClean="0">
                <a:latin typeface="Times New Roman" panose="02020603050405020304" pitchFamily="18" charset="0"/>
                <a:cs typeface="Times New Roman" panose="02020603050405020304" pitchFamily="18" charset="0"/>
              </a:rPr>
              <a:t> 1859 – 1864,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vua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Đức</a:t>
            </a:r>
            <a:r>
              <a:rPr lang="en-US" sz="2800" dirty="0" smtClean="0">
                <a:latin typeface="Times New Roman" panose="02020603050405020304" pitchFamily="18" charset="0"/>
                <a:cs typeface="Times New Roman" panose="02020603050405020304" pitchFamily="18" charset="0"/>
              </a:rPr>
              <a:t>.</a:t>
            </a:r>
            <a:r>
              <a:rPr lang="en-US" sz="2800" b="1" dirty="0" smtClean="0">
                <a:solidFill>
                  <a:srgbClr val="FFFF00"/>
                </a:solidFill>
                <a:latin typeface="Times New Roman" panose="02020603050405020304" pitchFamily="18" charset="0"/>
                <a:ea typeface="HP001 5H" pitchFamily="34" charset="-127"/>
                <a:cs typeface="Times New Roman" panose="02020603050405020304" pitchFamily="18" charset="0"/>
              </a:rPr>
              <a:t> </a:t>
            </a:r>
            <a:r>
              <a:rPr lang="en-US" sz="2800" dirty="0" err="1" smtClean="0">
                <a:latin typeface="Times New Roman" panose="02020603050405020304" pitchFamily="18" charset="0"/>
                <a:ea typeface="HP001 5H" pitchFamily="34" charset="-127"/>
                <a:cs typeface="Times New Roman" panose="02020603050405020304" pitchFamily="18" charset="0"/>
              </a:rPr>
              <a:t>Ông</a:t>
            </a:r>
            <a:r>
              <a:rPr lang="en-US" sz="2800" b="1" dirty="0" smtClean="0">
                <a:solidFill>
                  <a:srgbClr val="FFFF00"/>
                </a:solidFill>
                <a:latin typeface="Times New Roman" panose="02020603050405020304" pitchFamily="18" charset="0"/>
                <a:ea typeface="HP001 5H" pitchFamily="34" charset="-127"/>
                <a:cs typeface="Times New Roman" panose="02020603050405020304" pitchFamily="18" charset="0"/>
              </a:rPr>
              <a:t> </a:t>
            </a:r>
            <a:r>
              <a:rPr lang="en-US" sz="2800" dirty="0" err="1" smtClean="0">
                <a:latin typeface="Times New Roman" panose="02020603050405020304" pitchFamily="18" charset="0"/>
                <a:ea typeface="HP001 5H" pitchFamily="34" charset="-127"/>
                <a:cs typeface="Times New Roman" panose="02020603050405020304" pitchFamily="18" charset="0"/>
              </a:rPr>
              <a:t>kiên</a:t>
            </a:r>
            <a:r>
              <a:rPr lang="en-US" sz="2800" dirty="0" smtClean="0">
                <a:latin typeface="Times New Roman" panose="02020603050405020304" pitchFamily="18" charset="0"/>
                <a:ea typeface="HP001 5H" pitchFamily="34" charset="-127"/>
                <a:cs typeface="Times New Roman" panose="02020603050405020304" pitchFamily="18" charset="0"/>
              </a:rPr>
              <a:t> </a:t>
            </a:r>
            <a:r>
              <a:rPr lang="en-US" sz="2800" dirty="0" err="1" smtClean="0">
                <a:latin typeface="Times New Roman" panose="02020603050405020304" pitchFamily="18" charset="0"/>
                <a:ea typeface="HP001 5H" pitchFamily="34" charset="-127"/>
                <a:cs typeface="Times New Roman" panose="02020603050405020304" pitchFamily="18" charset="0"/>
              </a:rPr>
              <a:t>quyết</a:t>
            </a:r>
            <a:r>
              <a:rPr lang="en-US" sz="2800" dirty="0" smtClean="0">
                <a:latin typeface="Times New Roman" panose="02020603050405020304" pitchFamily="18" charset="0"/>
                <a:ea typeface="HP001 5H" pitchFamily="34" charset="-127"/>
                <a:cs typeface="Times New Roman" panose="02020603050405020304" pitchFamily="18" charset="0"/>
              </a:rPr>
              <a:t> </a:t>
            </a:r>
            <a:r>
              <a:rPr lang="en-US" sz="2800" dirty="0" err="1" smtClean="0">
                <a:latin typeface="Times New Roman" panose="02020603050405020304" pitchFamily="18" charset="0"/>
                <a:ea typeface="HP001 5H" pitchFamily="34" charset="-127"/>
                <a:cs typeface="Times New Roman" panose="02020603050405020304" pitchFamily="18" charset="0"/>
              </a:rPr>
              <a:t>cùng</a:t>
            </a:r>
            <a:r>
              <a:rPr lang="en-US" sz="2800" dirty="0" smtClean="0">
                <a:latin typeface="Times New Roman" panose="02020603050405020304" pitchFamily="18" charset="0"/>
                <a:ea typeface="HP001 5H" pitchFamily="34" charset="-127"/>
                <a:cs typeface="Times New Roman" panose="02020603050405020304" pitchFamily="18" charset="0"/>
              </a:rPr>
              <a:t> </a:t>
            </a:r>
            <a:r>
              <a:rPr lang="en-US" sz="2800" dirty="0" err="1" smtClean="0">
                <a:latin typeface="Times New Roman" panose="02020603050405020304" pitchFamily="18" charset="0"/>
                <a:ea typeface="HP001 5H" pitchFamily="34" charset="-127"/>
                <a:cs typeface="Times New Roman" panose="02020603050405020304" pitchFamily="18" charset="0"/>
              </a:rPr>
              <a:t>nhân</a:t>
            </a:r>
            <a:r>
              <a:rPr lang="en-US" sz="2800" dirty="0" smtClean="0">
                <a:latin typeface="Times New Roman" panose="02020603050405020304" pitchFamily="18" charset="0"/>
                <a:ea typeface="HP001 5H" pitchFamily="34" charset="-127"/>
                <a:cs typeface="Times New Roman" panose="02020603050405020304" pitchFamily="18" charset="0"/>
              </a:rPr>
              <a:t> </a:t>
            </a:r>
            <a:r>
              <a:rPr lang="en-US" sz="2800" dirty="0" err="1" smtClean="0">
                <a:latin typeface="Times New Roman" panose="02020603050405020304" pitchFamily="18" charset="0"/>
                <a:ea typeface="HP001 5H" pitchFamily="34" charset="-127"/>
                <a:cs typeface="Times New Roman" panose="02020603050405020304" pitchFamily="18" charset="0"/>
              </a:rPr>
              <a:t>dân</a:t>
            </a:r>
            <a:r>
              <a:rPr lang="en-US" sz="2800" dirty="0" smtClean="0">
                <a:latin typeface="Times New Roman" panose="02020603050405020304" pitchFamily="18" charset="0"/>
                <a:ea typeface="HP001 5H" pitchFamily="34" charset="-127"/>
                <a:cs typeface="Times New Roman" panose="02020603050405020304" pitchFamily="18" charset="0"/>
              </a:rPr>
              <a:t> </a:t>
            </a:r>
            <a:r>
              <a:rPr lang="en-US" sz="2800" dirty="0" err="1" smtClean="0">
                <a:latin typeface="Times New Roman" panose="02020603050405020304" pitchFamily="18" charset="0"/>
                <a:ea typeface="HP001 5H" pitchFamily="34" charset="-127"/>
                <a:cs typeface="Times New Roman" panose="02020603050405020304" pitchFamily="18" charset="0"/>
              </a:rPr>
              <a:t>chống</a:t>
            </a:r>
            <a:r>
              <a:rPr lang="en-US" sz="2800" dirty="0" smtClean="0">
                <a:latin typeface="Times New Roman" panose="02020603050405020304" pitchFamily="18" charset="0"/>
                <a:ea typeface="HP001 5H" pitchFamily="34" charset="-127"/>
                <a:cs typeface="Times New Roman" panose="02020603050405020304" pitchFamily="18" charset="0"/>
              </a:rPr>
              <a:t> </a:t>
            </a:r>
            <a:r>
              <a:rPr lang="en-US" sz="2800" dirty="0" err="1" smtClean="0">
                <a:latin typeface="Times New Roman" panose="02020603050405020304" pitchFamily="18" charset="0"/>
                <a:ea typeface="HP001 5H" pitchFamily="34" charset="-127"/>
                <a:cs typeface="Times New Roman" panose="02020603050405020304" pitchFamily="18" charset="0"/>
              </a:rPr>
              <a:t>quân</a:t>
            </a:r>
            <a:r>
              <a:rPr lang="en-US" sz="2800" dirty="0" smtClean="0">
                <a:latin typeface="Times New Roman" panose="02020603050405020304" pitchFamily="18" charset="0"/>
                <a:ea typeface="HP001 5H" pitchFamily="34" charset="-127"/>
                <a:cs typeface="Times New Roman" panose="02020603050405020304" pitchFamily="18" charset="0"/>
              </a:rPr>
              <a:t> </a:t>
            </a:r>
            <a:r>
              <a:rPr lang="en-US" sz="2800" dirty="0" err="1" smtClean="0">
                <a:latin typeface="Times New Roman" panose="02020603050405020304" pitchFamily="18" charset="0"/>
                <a:ea typeface="HP001 5H" pitchFamily="34" charset="-127"/>
                <a:cs typeface="Times New Roman" panose="02020603050405020304" pitchFamily="18" charset="0"/>
              </a:rPr>
              <a:t>xâm</a:t>
            </a:r>
            <a:r>
              <a:rPr lang="en-US" sz="2800" dirty="0" smtClean="0">
                <a:latin typeface="Times New Roman" panose="02020603050405020304" pitchFamily="18" charset="0"/>
                <a:ea typeface="HP001 5H" pitchFamily="34" charset="-127"/>
                <a:cs typeface="Times New Roman" panose="02020603050405020304" pitchFamily="18" charset="0"/>
              </a:rPr>
              <a:t> </a:t>
            </a:r>
            <a:r>
              <a:rPr lang="en-US" sz="2800" dirty="0" err="1" smtClean="0">
                <a:latin typeface="Times New Roman" panose="02020603050405020304" pitchFamily="18" charset="0"/>
                <a:ea typeface="HP001 5H" pitchFamily="34" charset="-127"/>
                <a:cs typeface="Times New Roman" panose="02020603050405020304" pitchFamily="18" charset="0"/>
              </a:rPr>
              <a:t>lược</a:t>
            </a:r>
            <a:r>
              <a:rPr lang="en-US" sz="2800" dirty="0" smtClean="0">
                <a:latin typeface="Times New Roman" panose="02020603050405020304" pitchFamily="18" charset="0"/>
                <a:ea typeface="HP001 5H" pitchFamily="34" charset="-127"/>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5" name="Content Placeholder 4" descr="Tập tin:Trương Định.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2057400"/>
            <a:ext cx="44958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534400" cy="523220"/>
          </a:xfrm>
          <a:prstGeom prst="rect">
            <a:avLst/>
          </a:prstGeom>
          <a:noFill/>
        </p:spPr>
        <p:txBody>
          <a:bodyPr wrap="square" rtlCol="0">
            <a:spAutoFit/>
          </a:bodyPr>
          <a:lstStyle/>
          <a:p>
            <a:r>
              <a:rPr lang="en-US" sz="2800" dirty="0" smtClean="0">
                <a:solidFill>
                  <a:srgbClr val="0033CC"/>
                </a:solidFill>
                <a:latin typeface="Times New Roman" pitchFamily="18" charset="0"/>
                <a:cs typeface="Times New Roman" pitchFamily="18" charset="0"/>
              </a:rPr>
              <a:t>2. </a:t>
            </a:r>
            <a:r>
              <a:rPr lang="en-US" sz="2800" dirty="0" err="1" smtClean="0">
                <a:solidFill>
                  <a:srgbClr val="0033CC"/>
                </a:solidFill>
                <a:latin typeface="Times New Roman" pitchFamily="18" charset="0"/>
                <a:cs typeface="Times New Roman" pitchFamily="18" charset="0"/>
              </a:rPr>
              <a:t>Tìm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hiểu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về</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Bình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Tây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Đại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nguyên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soái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Trương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Định</a:t>
            </a:r>
            <a:endParaRPr lang="vi-VN" sz="2800" dirty="0">
              <a:solidFill>
                <a:srgbClr val="0033CC"/>
              </a:solidFill>
              <a:latin typeface="Times New Roman" pitchFamily="18" charset="0"/>
              <a:cs typeface="Times New Roman" pitchFamily="18" charset="0"/>
            </a:endParaRPr>
          </a:p>
        </p:txBody>
      </p:sp>
      <p:sp>
        <p:nvSpPr>
          <p:cNvPr id="5" name="TextBox 4"/>
          <p:cNvSpPr txBox="1"/>
          <p:nvPr/>
        </p:nvSpPr>
        <p:spPr>
          <a:xfrm>
            <a:off x="381000" y="609600"/>
            <a:ext cx="8458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vẽ</a:t>
            </a:r>
            <a:r>
              <a:rPr lang="en-US" dirty="0" smtClean="0"/>
              <a:t>:</a:t>
            </a:r>
            <a:endParaRPr lang="vi-VN" dirty="0"/>
          </a:p>
        </p:txBody>
      </p:sp>
      <p:sp>
        <p:nvSpPr>
          <p:cNvPr id="6" name="TextBox 5"/>
          <p:cNvSpPr txBox="1"/>
          <p:nvPr/>
        </p:nvSpPr>
        <p:spPr>
          <a:xfrm>
            <a:off x="152400" y="1143001"/>
            <a:ext cx="8839200" cy="55625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Định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quê</a:t>
            </a:r>
            <a:r>
              <a:rPr lang="en-US" sz="2100" dirty="0" smtClean="0">
                <a:latin typeface="Times New Roman" pitchFamily="18" charset="0"/>
                <a:cs typeface="Times New Roman" pitchFamily="18" charset="0"/>
              </a:rPr>
              <a:t> ở </a:t>
            </a:r>
            <a:r>
              <a:rPr lang="en-US" sz="2100" dirty="0" err="1" smtClean="0">
                <a:latin typeface="Times New Roman" pitchFamily="18" charset="0"/>
                <a:cs typeface="Times New Roman" pitchFamily="18" charset="0"/>
              </a:rPr>
              <a:t>Quảng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Ngãi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theo</a:t>
            </a:r>
            <a:r>
              <a:rPr lang="en-US" sz="2100" dirty="0" smtClean="0">
                <a:latin typeface="Times New Roman" pitchFamily="18" charset="0"/>
                <a:cs typeface="Times New Roman" pitchFamily="18" charset="0"/>
              </a:rPr>
              <a:t> cha </a:t>
            </a:r>
            <a:r>
              <a:rPr lang="en-US" sz="2100" dirty="0" err="1" smtClean="0">
                <a:latin typeface="Times New Roman" pitchFamily="18" charset="0"/>
                <a:cs typeface="Times New Roman" pitchFamily="18" charset="0"/>
              </a:rPr>
              <a:t>vào</a:t>
            </a:r>
            <a:r>
              <a:rPr lang="en-US" sz="2100" dirty="0" smtClean="0">
                <a:latin typeface="Times New Roman" pitchFamily="18" charset="0"/>
                <a:cs typeface="Times New Roman" pitchFamily="18" charset="0"/>
              </a:rPr>
              <a:t> Nam </a:t>
            </a:r>
            <a:r>
              <a:rPr lang="en-US" sz="2100" dirty="0" err="1" smtClean="0">
                <a:latin typeface="Times New Roman" pitchFamily="18" charset="0"/>
                <a:cs typeface="Times New Roman" pitchFamily="18" charset="0"/>
              </a:rPr>
              <a:t>lập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nghiệp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Ngay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từ</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thực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Pháp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xâm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lược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nước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Định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đã</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chiêu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mộ</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nghĩa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binh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đánh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Pháp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Năm</a:t>
            </a:r>
            <a:r>
              <a:rPr lang="en-US" sz="2100" dirty="0" smtClean="0">
                <a:latin typeface="Times New Roman" pitchFamily="18" charset="0"/>
                <a:cs typeface="Times New Roman" pitchFamily="18" charset="0"/>
              </a:rPr>
              <a:t> 1862, </a:t>
            </a:r>
            <a:r>
              <a:rPr lang="en-US" sz="2100" dirty="0" err="1" smtClean="0">
                <a:latin typeface="Times New Roman" pitchFamily="18" charset="0"/>
                <a:cs typeface="Times New Roman" pitchFamily="18" charset="0"/>
              </a:rPr>
              <a:t>giữa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lúc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nghĩa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Định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đang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được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thắng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lợi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làm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thực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Pháp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hoang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mang</a:t>
            </a:r>
            <a:r>
              <a:rPr lang="en-US" sz="2100" dirty="0" smtClean="0">
                <a:latin typeface="Times New Roman" pitchFamily="18" charset="0"/>
                <a:cs typeface="Times New Roman" pitchFamily="18" charset="0"/>
              </a:rPr>
              <a:t> lo </a:t>
            </a:r>
            <a:r>
              <a:rPr lang="en-US" sz="2100" dirty="0" err="1" smtClean="0">
                <a:latin typeface="Times New Roman" pitchFamily="18" charset="0"/>
                <a:cs typeface="Times New Roman" pitchFamily="18" charset="0"/>
              </a:rPr>
              <a:t>sợ</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thì</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triều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đình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nhà</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Nguyễn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kí</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hòa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ước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nhường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tỉnh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miền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Đông</a:t>
            </a:r>
            <a:r>
              <a:rPr lang="en-US" sz="2100" dirty="0" smtClean="0">
                <a:latin typeface="Times New Roman" pitchFamily="18" charset="0"/>
                <a:cs typeface="Times New Roman" pitchFamily="18" charset="0"/>
              </a:rPr>
              <a:t> Nam </a:t>
            </a:r>
            <a:r>
              <a:rPr lang="en-US" sz="2100" dirty="0" err="1" smtClean="0">
                <a:latin typeface="Times New Roman" pitchFamily="18" charset="0"/>
                <a:cs typeface="Times New Roman" pitchFamily="18" charset="0"/>
              </a:rPr>
              <a:t>Kì</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thực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Pháp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Vua</a:t>
            </a:r>
            <a:r>
              <a:rPr lang="en-US" sz="2100" dirty="0" smtClean="0">
                <a:latin typeface="Times New Roman" pitchFamily="18" charset="0"/>
                <a:cs typeface="Times New Roman" pitchFamily="18" charset="0"/>
              </a:rPr>
              <a:t> ban </a:t>
            </a:r>
            <a:r>
              <a:rPr lang="en-US" sz="2100" dirty="0" err="1" smtClean="0">
                <a:latin typeface="Times New Roman" pitchFamily="18" charset="0"/>
                <a:cs typeface="Times New Roman" pitchFamily="18" charset="0"/>
              </a:rPr>
              <a:t>lệnh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xuống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buộc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Định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phải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giải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tán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nghĩa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binh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và</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nhận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chức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Lãnh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binh</a:t>
            </a:r>
            <a:r>
              <a:rPr lang="en-US" sz="2100" dirty="0" smtClean="0">
                <a:latin typeface="Times New Roman" pitchFamily="18" charset="0"/>
                <a:cs typeface="Times New Roman" pitchFamily="18" charset="0"/>
              </a:rPr>
              <a:t> ở An </a:t>
            </a:r>
            <a:r>
              <a:rPr lang="en-US" sz="2100" dirty="0" err="1" smtClean="0">
                <a:latin typeface="Times New Roman" pitchFamily="18" charset="0"/>
                <a:cs typeface="Times New Roman" pitchFamily="18" charset="0"/>
              </a:rPr>
              <a:t>Giang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Nhận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được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lệnh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Định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băn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khoăn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suy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nghĩ</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rất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nhiều:làm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thì</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phải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tuân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lệnh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vua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nếu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sẽ</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phải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chịu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tội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phản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nghịch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nếu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tuân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lệnh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vua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là</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phản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bội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lại</a:t>
            </a:r>
            <a:r>
              <a:rPr lang="en-US" sz="2100" dirty="0" smtClean="0">
                <a:latin typeface="Times New Roman" pitchFamily="18" charset="0"/>
                <a:cs typeface="Times New Roman" pitchFamily="18" charset="0"/>
              </a:rPr>
              <a:t> ý </a:t>
            </a:r>
            <a:r>
              <a:rPr lang="en-US" sz="2100" dirty="0" err="1" smtClean="0">
                <a:latin typeface="Times New Roman" pitchFamily="18" charset="0"/>
                <a:cs typeface="Times New Roman" pitchFamily="18" charset="0"/>
              </a:rPr>
              <a:t>chí</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của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Giữa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lệnh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vua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và</a:t>
            </a:r>
            <a:r>
              <a:rPr lang="en-US" sz="2100" dirty="0" smtClean="0">
                <a:latin typeface="Times New Roman" pitchFamily="18" charset="0"/>
                <a:cs typeface="Times New Roman" pitchFamily="18" charset="0"/>
              </a:rPr>
              <a:t> ý </a:t>
            </a:r>
            <a:r>
              <a:rPr lang="en-US" sz="2100" dirty="0" err="1" smtClean="0">
                <a:latin typeface="Times New Roman" pitchFamily="18" charset="0"/>
                <a:cs typeface="Times New Roman" pitchFamily="18" charset="0"/>
              </a:rPr>
              <a:t>dân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Định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chưa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biết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làm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thế</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nào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phải</a:t>
            </a:r>
            <a:r>
              <a:rPr lang="en-US" sz="2100" dirty="0" smtClean="0">
                <a:latin typeface="Times New Roman" pitchFamily="18" charset="0"/>
                <a:cs typeface="Times New Roman" pitchFamily="18" charset="0"/>
              </a:rPr>
              <a:t>.</a:t>
            </a:r>
          </a:p>
          <a:p>
            <a:pPr algn="just"/>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Giữa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lúc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Định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còn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đang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băn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khoăn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đi</a:t>
            </a:r>
            <a:r>
              <a:rPr lang="en-US" sz="2100" dirty="0" smtClean="0">
                <a:latin typeface="Times New Roman" pitchFamily="18" charset="0"/>
                <a:cs typeface="Times New Roman" pitchFamily="18" charset="0"/>
              </a:rPr>
              <a:t> hay ở </a:t>
            </a:r>
            <a:r>
              <a:rPr lang="en-US" sz="2100" dirty="0" err="1" smtClean="0">
                <a:latin typeface="Times New Roman" pitchFamily="18" charset="0"/>
                <a:cs typeface="Times New Roman" pitchFamily="18" charset="0"/>
              </a:rPr>
              <a:t>thì</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trong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có</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truyền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khắp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nơi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suy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tôn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Định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làm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chủ</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soái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Đề</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xuất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đó</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được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chúng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và</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nghĩa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ủng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hộ</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họ</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làm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lễ</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tôn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Định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làm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Bình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Tây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Đại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nguyên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soái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Cảm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kích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trước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niềm</a:t>
            </a:r>
            <a:r>
              <a:rPr lang="en-US" sz="2100" dirty="0" smtClean="0">
                <a:latin typeface="Times New Roman" pitchFamily="18" charset="0"/>
                <a:cs typeface="Times New Roman" pitchFamily="18" charset="0"/>
              </a:rPr>
              <a:t> tin </a:t>
            </a:r>
            <a:r>
              <a:rPr lang="en-US" sz="2100" dirty="0" err="1" smtClean="0">
                <a:latin typeface="Times New Roman" pitchFamily="18" charset="0"/>
                <a:cs typeface="Times New Roman" pitchFamily="18" charset="0"/>
              </a:rPr>
              <a:t>yêu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của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nghĩa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và</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chúng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Định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đã</a:t>
            </a:r>
            <a:r>
              <a:rPr lang="en-US" sz="2100" dirty="0" smtClean="0">
                <a:latin typeface="Times New Roman" pitchFamily="18" charset="0"/>
                <a:cs typeface="Times New Roman" pitchFamily="18" charset="0"/>
              </a:rPr>
              <a:t> ở </a:t>
            </a:r>
            <a:r>
              <a:rPr lang="en-US" sz="2100" dirty="0" err="1" smtClean="0">
                <a:latin typeface="Times New Roman" pitchFamily="18" charset="0"/>
                <a:cs typeface="Times New Roman" pitchFamily="18" charset="0"/>
              </a:rPr>
              <a:t>lại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tiếp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tục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cùng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chống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giặc</a:t>
            </a:r>
            <a:r>
              <a:rPr lang="en-US" sz="2100" dirty="0" smtClean="0">
                <a:latin typeface="Times New Roman" pitchFamily="18" charset="0"/>
                <a:cs typeface="Times New Roman" pitchFamily="18" charset="0"/>
              </a:rPr>
              <a:t>.</a:t>
            </a:r>
          </a:p>
          <a:p>
            <a:pPr algn="just"/>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Đại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nguyên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soái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Định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đã</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phất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cờ</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Bình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Tây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chỉ</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huy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hàng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nghìn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nghĩa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hoạt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động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chống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thực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Pháp</a:t>
            </a:r>
            <a:r>
              <a:rPr lang="en-US" sz="2100" dirty="0" smtClean="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52400"/>
            <a:ext cx="8686800" cy="65531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l="1299" t="2540" r="2338" b="3261"/>
          <a:stretch/>
        </p:blipFill>
        <p:spPr>
          <a:xfrm>
            <a:off x="-29687" y="2721"/>
            <a:ext cx="9173688" cy="6855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1816611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954" y="152400"/>
            <a:ext cx="8959645" cy="523220"/>
          </a:xfrm>
          <a:prstGeom prst="rect">
            <a:avLst/>
          </a:prstGeom>
          <a:noFill/>
          <a:ln w="11429" cap="flat" cmpd="sng" algn="ctr">
            <a:noFill/>
            <a:prstDash val="sysDash"/>
          </a:ln>
          <a:effectLst/>
        </p:spPr>
        <p:txBody>
          <a:bodyPr wrap="square">
            <a:spAutoFit/>
          </a:bodyPr>
          <a:lstStyle/>
          <a:p>
            <a:pPr algn="just">
              <a:defRPr/>
            </a:pPr>
            <a:r>
              <a:rPr lang="en-US" sz="2800" kern="0" dirty="0" smtClean="0">
                <a:latin typeface="Times New Roman" pitchFamily="18" charset="0"/>
                <a:cs typeface="Times New Roman" pitchFamily="18" charset="0"/>
                <a:sym typeface="Wingdings"/>
              </a:rPr>
              <a:t>    </a:t>
            </a:r>
            <a:r>
              <a:rPr lang="en-US" sz="2700" kern="0" dirty="0" smtClean="0">
                <a:latin typeface="Times New Roman" pitchFamily="18" charset="0"/>
                <a:cs typeface="Times New Roman" pitchFamily="18" charset="0"/>
                <a:sym typeface="Wingdings"/>
              </a:rPr>
              <a:t>- </a:t>
            </a:r>
            <a:r>
              <a:rPr lang="en-US" sz="2700" kern="0" dirty="0" err="1" smtClean="0">
                <a:latin typeface="Times New Roman" pitchFamily="18" charset="0"/>
                <a:cs typeface="Times New Roman" pitchFamily="18" charset="0"/>
              </a:rPr>
              <a:t>Điều</a:t>
            </a:r>
            <a:r>
              <a:rPr lang="en-US" sz="2700" kern="0" dirty="0" smtClean="0">
                <a:latin typeface="Times New Roman" pitchFamily="18" charset="0"/>
                <a:cs typeface="Times New Roman" pitchFamily="18" charset="0"/>
              </a:rPr>
              <a:t> </a:t>
            </a:r>
            <a:r>
              <a:rPr lang="en-US" sz="2700" kern="0" dirty="0">
                <a:latin typeface="Times New Roman" pitchFamily="18" charset="0"/>
                <a:cs typeface="Times New Roman" pitchFamily="18" charset="0"/>
              </a:rPr>
              <a:t>gì khiến Trương </a:t>
            </a:r>
            <a:r>
              <a:rPr lang="en-US" sz="2700" kern="0" dirty="0" err="1">
                <a:latin typeface="Times New Roman" pitchFamily="18" charset="0"/>
                <a:cs typeface="Times New Roman" pitchFamily="18" charset="0"/>
              </a:rPr>
              <a:t>Định</a:t>
            </a:r>
            <a:r>
              <a:rPr lang="en-US" sz="2700" kern="0" dirty="0">
                <a:latin typeface="Times New Roman" pitchFamily="18" charset="0"/>
                <a:cs typeface="Times New Roman" pitchFamily="18" charset="0"/>
              </a:rPr>
              <a:t> </a:t>
            </a:r>
            <a:r>
              <a:rPr lang="en-US" sz="2700" kern="0" dirty="0" err="1" smtClean="0">
                <a:latin typeface="Times New Roman" pitchFamily="18" charset="0"/>
                <a:cs typeface="Times New Roman" pitchFamily="18" charset="0"/>
              </a:rPr>
              <a:t>phải</a:t>
            </a:r>
            <a:r>
              <a:rPr lang="en-US" sz="2700" kern="0" dirty="0" smtClean="0">
                <a:latin typeface="Times New Roman" pitchFamily="18" charset="0"/>
                <a:cs typeface="Times New Roman" pitchFamily="18" charset="0"/>
              </a:rPr>
              <a:t> </a:t>
            </a:r>
            <a:r>
              <a:rPr lang="en-US" sz="2700" kern="0" dirty="0">
                <a:latin typeface="Times New Roman" pitchFamily="18" charset="0"/>
                <a:cs typeface="Times New Roman" pitchFamily="18" charset="0"/>
              </a:rPr>
              <a:t>băn khoăn, lo </a:t>
            </a:r>
            <a:r>
              <a:rPr lang="en-US" sz="2700" kern="0" dirty="0" err="1" smtClean="0">
                <a:latin typeface="Times New Roman" pitchFamily="18" charset="0"/>
                <a:cs typeface="Times New Roman" pitchFamily="18" charset="0"/>
              </a:rPr>
              <a:t>nghĩ</a:t>
            </a:r>
            <a:r>
              <a:rPr lang="en-US" sz="2700" kern="0" dirty="0" smtClean="0">
                <a:latin typeface="Times New Roman" pitchFamily="18" charset="0"/>
                <a:cs typeface="Times New Roman" pitchFamily="18" charset="0"/>
              </a:rPr>
              <a:t>? </a:t>
            </a:r>
            <a:endParaRPr lang="en-US" sz="2700" kern="0" dirty="0">
              <a:latin typeface="Times New Roman" pitchFamily="18" charset="0"/>
              <a:cs typeface="Times New Roman" pitchFamily="18" charset="0"/>
            </a:endParaRPr>
          </a:p>
        </p:txBody>
      </p:sp>
      <p:sp>
        <p:nvSpPr>
          <p:cNvPr id="9" name="TextBox 8"/>
          <p:cNvSpPr txBox="1"/>
          <p:nvPr/>
        </p:nvSpPr>
        <p:spPr>
          <a:xfrm>
            <a:off x="152400" y="685800"/>
            <a:ext cx="8839200" cy="16927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600" dirty="0">
                <a:solidFill>
                  <a:srgbClr val="FFFF00"/>
                </a:solidFill>
                <a:latin typeface="Times New Roman" pitchFamily="18" charset="0"/>
                <a:cs typeface="Times New Roman" pitchFamily="18" charset="0"/>
                <a:sym typeface="Wingdings"/>
              </a:rPr>
              <a:t> </a:t>
            </a:r>
            <a:r>
              <a:rPr lang="en-US" sz="2600" dirty="0" smtClean="0">
                <a:solidFill>
                  <a:srgbClr val="FFFF00"/>
                </a:solidFill>
                <a:latin typeface="Times New Roman" pitchFamily="18" charset="0"/>
                <a:cs typeface="Times New Roman" pitchFamily="18" charset="0"/>
                <a:sym typeface="Wingdings"/>
              </a:rPr>
              <a:t> </a:t>
            </a:r>
            <a:r>
              <a:rPr lang="en-US" sz="2600" dirty="0" smtClean="0">
                <a:solidFill>
                  <a:srgbClr val="FFFF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Điều</a:t>
            </a:r>
            <a:r>
              <a:rPr lang="en-US" sz="2600" dirty="0" smtClean="0">
                <a:solidFill>
                  <a:srgbClr val="C00000"/>
                </a:solidFill>
                <a:latin typeface="Times New Roman" pitchFamily="18" charset="0"/>
                <a:cs typeface="Times New Roman" pitchFamily="18" charset="0"/>
              </a:rPr>
              <a:t> </a:t>
            </a:r>
            <a:r>
              <a:rPr lang="en-US" sz="2600" dirty="0">
                <a:solidFill>
                  <a:srgbClr val="C00000"/>
                </a:solidFill>
                <a:latin typeface="Times New Roman" pitchFamily="18" charset="0"/>
                <a:cs typeface="Times New Roman" pitchFamily="18" charset="0"/>
              </a:rPr>
              <a:t>khiến Trương </a:t>
            </a:r>
            <a:r>
              <a:rPr lang="en-US" sz="2600" dirty="0" err="1">
                <a:solidFill>
                  <a:srgbClr val="C00000"/>
                </a:solidFill>
                <a:latin typeface="Times New Roman" pitchFamily="18" charset="0"/>
                <a:cs typeface="Times New Roman" pitchFamily="18" charset="0"/>
              </a:rPr>
              <a:t>Định</a:t>
            </a:r>
            <a:r>
              <a:rPr lang="en-US" sz="2600" dirty="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phải</a:t>
            </a:r>
            <a:r>
              <a:rPr lang="en-US" sz="2600" dirty="0" smtClean="0">
                <a:solidFill>
                  <a:srgbClr val="C00000"/>
                </a:solidFill>
                <a:latin typeface="Times New Roman" pitchFamily="18" charset="0"/>
                <a:cs typeface="Times New Roman" pitchFamily="18" charset="0"/>
              </a:rPr>
              <a:t> </a:t>
            </a:r>
            <a:r>
              <a:rPr lang="en-US" sz="2600" dirty="0">
                <a:solidFill>
                  <a:srgbClr val="C00000"/>
                </a:solidFill>
                <a:latin typeface="Times New Roman" pitchFamily="18" charset="0"/>
                <a:cs typeface="Times New Roman" pitchFamily="18" charset="0"/>
              </a:rPr>
              <a:t>băn khoăn, lo nghĩ là làm quan thì phải tuân lệnh vua, nếu không sẽ chịu tội phản nghịch; </a:t>
            </a:r>
            <a:r>
              <a:rPr lang="en-US" sz="2600" dirty="0" err="1" smtClean="0">
                <a:solidFill>
                  <a:srgbClr val="C00000"/>
                </a:solidFill>
                <a:latin typeface="Times New Roman" pitchFamily="18" charset="0"/>
                <a:cs typeface="Times New Roman" pitchFamily="18" charset="0"/>
              </a:rPr>
              <a:t>nhưng</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nếu</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tuân</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lệnh</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vua</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là</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phản</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bội</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lại</a:t>
            </a:r>
            <a:r>
              <a:rPr lang="en-US" sz="2600" dirty="0" smtClean="0">
                <a:solidFill>
                  <a:srgbClr val="C00000"/>
                </a:solidFill>
                <a:latin typeface="Times New Roman" pitchFamily="18" charset="0"/>
                <a:cs typeface="Times New Roman" pitchFamily="18" charset="0"/>
              </a:rPr>
              <a:t> ý </a:t>
            </a:r>
            <a:r>
              <a:rPr lang="en-US" sz="2600" dirty="0" err="1" smtClean="0">
                <a:solidFill>
                  <a:srgbClr val="C00000"/>
                </a:solidFill>
                <a:latin typeface="Times New Roman" pitchFamily="18" charset="0"/>
                <a:cs typeface="Times New Roman" pitchFamily="18" charset="0"/>
              </a:rPr>
              <a:t>chí</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của</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nhân</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dân</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Giữa</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lệnh</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vua</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và</a:t>
            </a:r>
            <a:r>
              <a:rPr lang="en-US" sz="2600" dirty="0" smtClean="0">
                <a:solidFill>
                  <a:srgbClr val="C00000"/>
                </a:solidFill>
                <a:latin typeface="Times New Roman" pitchFamily="18" charset="0"/>
                <a:cs typeface="Times New Roman" pitchFamily="18" charset="0"/>
              </a:rPr>
              <a:t> ý </a:t>
            </a:r>
            <a:r>
              <a:rPr lang="en-US" sz="2600" dirty="0" err="1" smtClean="0">
                <a:solidFill>
                  <a:srgbClr val="C00000"/>
                </a:solidFill>
                <a:latin typeface="Times New Roman" pitchFamily="18" charset="0"/>
                <a:cs typeface="Times New Roman" pitchFamily="18" charset="0"/>
              </a:rPr>
              <a:t>dân</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Trương</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Định</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chưa</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biết</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nên</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làm</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thế</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nào</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cho</a:t>
            </a:r>
            <a:r>
              <a:rPr lang="en-US" sz="2600" dirty="0" smtClean="0">
                <a:solidFill>
                  <a:srgbClr val="C00000"/>
                </a:solidFill>
                <a:latin typeface="Times New Roman" pitchFamily="18" charset="0"/>
                <a:cs typeface="Times New Roman" pitchFamily="18" charset="0"/>
              </a:rPr>
              <a:t> </a:t>
            </a:r>
            <a:r>
              <a:rPr lang="en-US" sz="2600" dirty="0" err="1" smtClean="0">
                <a:solidFill>
                  <a:srgbClr val="C00000"/>
                </a:solidFill>
                <a:latin typeface="Times New Roman" pitchFamily="18" charset="0"/>
                <a:cs typeface="Times New Roman" pitchFamily="18" charset="0"/>
              </a:rPr>
              <a:t>phải</a:t>
            </a:r>
            <a:r>
              <a:rPr lang="en-US" sz="2600" dirty="0" smtClean="0">
                <a:solidFill>
                  <a:srgbClr val="C00000"/>
                </a:solidFill>
                <a:latin typeface="Times New Roman" pitchFamily="18" charset="0"/>
                <a:cs typeface="Times New Roman" pitchFamily="18" charset="0"/>
              </a:rPr>
              <a:t>.</a:t>
            </a:r>
            <a:endParaRPr lang="en-US" sz="2600" dirty="0">
              <a:solidFill>
                <a:srgbClr val="C00000"/>
              </a:solidFill>
              <a:latin typeface="Times New Roman" pitchFamily="18" charset="0"/>
              <a:cs typeface="Times New Roman" pitchFamily="18" charset="0"/>
            </a:endParaRPr>
          </a:p>
        </p:txBody>
      </p:sp>
      <p:sp>
        <p:nvSpPr>
          <p:cNvPr id="4" name="Rectangle 3"/>
          <p:cNvSpPr/>
          <p:nvPr/>
        </p:nvSpPr>
        <p:spPr>
          <a:xfrm>
            <a:off x="152400" y="2514600"/>
            <a:ext cx="8839200" cy="17851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dirty="0" smtClean="0">
                <a:solidFill>
                  <a:schemeClr val="tx1"/>
                </a:solidFill>
                <a:latin typeface="Times New Roman" pitchFamily="18" charset="0"/>
                <a:cs typeface="Times New Roman" pitchFamily="18" charset="0"/>
              </a:rPr>
              <a:t>  </a:t>
            </a:r>
            <a:r>
              <a:rPr lang="vi-VN" sz="2700" dirty="0" smtClean="0">
                <a:solidFill>
                  <a:schemeClr val="tx1"/>
                </a:solidFill>
                <a:latin typeface="Times New Roman" pitchFamily="18" charset="0"/>
                <a:cs typeface="Times New Roman" pitchFamily="18" charset="0"/>
              </a:rPr>
              <a:t>- Vì sao Trương Định không nghe lệnh triều đình, quyết tâm chống Pháp?</a:t>
            </a:r>
            <a:r>
              <a:rPr lang="vi-VN" sz="2700" b="1" dirty="0" smtClean="0">
                <a:solidFill>
                  <a:srgbClr val="FFFF00"/>
                </a:solidFill>
                <a:latin typeface="Times New Roman" pitchFamily="18" charset="0"/>
                <a:cs typeface="Times New Roman" pitchFamily="18" charset="0"/>
              </a:rPr>
              <a:t> </a:t>
            </a:r>
            <a:r>
              <a:rPr lang="vi-VN" sz="2700" dirty="0" smtClean="0">
                <a:solidFill>
                  <a:schemeClr val="tx1"/>
                </a:solidFill>
                <a:latin typeface="Times New Roman" pitchFamily="18" charset="0"/>
                <a:cs typeface="Times New Roman" pitchFamily="18" charset="0"/>
              </a:rPr>
              <a:t>Em hãy chứng minh điều đó qua bức tranh và đoạn văn trên.</a:t>
            </a:r>
            <a:endParaRPr lang="en-US" sz="2700" dirty="0" smtClean="0">
              <a:solidFill>
                <a:srgbClr val="FFFF00"/>
              </a:solidFill>
              <a:latin typeface="Times New Roman" pitchFamily="18" charset="0"/>
              <a:cs typeface="Times New Roman" pitchFamily="18" charset="0"/>
            </a:endParaRPr>
          </a:p>
          <a:p>
            <a:pPr algn="just"/>
            <a:endParaRPr lang="en-US" sz="2800" dirty="0">
              <a:solidFill>
                <a:schemeClr val="tx1"/>
              </a:solidFill>
              <a:latin typeface="Times New Roman" pitchFamily="18" charset="0"/>
              <a:cs typeface="Times New Roman" pitchFamily="18" charset="0"/>
            </a:endParaRPr>
          </a:p>
        </p:txBody>
      </p:sp>
      <p:sp>
        <p:nvSpPr>
          <p:cNvPr id="5" name="Rectangle 4"/>
          <p:cNvSpPr/>
          <p:nvPr/>
        </p:nvSpPr>
        <p:spPr>
          <a:xfrm>
            <a:off x="152400" y="3810000"/>
            <a:ext cx="8807245" cy="344709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dirty="0" smtClean="0">
                <a:solidFill>
                  <a:srgbClr val="C00000"/>
                </a:solidFill>
                <a:latin typeface="Times New Roman" panose="02020603050405020304" pitchFamily="18" charset="0"/>
                <a:cs typeface="Times New Roman" panose="02020603050405020304" pitchFamily="18" charset="0"/>
                <a:sym typeface="Wingdings"/>
              </a:rPr>
              <a:t>    </a:t>
            </a:r>
            <a:r>
              <a:rPr lang="vi-VN" sz="2800" dirty="0" smtClean="0">
                <a:solidFill>
                  <a:srgbClr val="C00000"/>
                </a:solidFill>
                <a:latin typeface="Times New Roman" pitchFamily="18" charset="0"/>
                <a:cs typeface="Times New Roman" pitchFamily="18" charset="0"/>
              </a:rPr>
              <a:t>-</a:t>
            </a:r>
            <a:r>
              <a:rPr lang="vi-VN" sz="2700" dirty="0" smtClean="0">
                <a:solidFill>
                  <a:srgbClr val="C00000"/>
                </a:solidFill>
                <a:latin typeface="Times New Roman" pitchFamily="18" charset="0"/>
                <a:cs typeface="Times New Roman" pitchFamily="18" charset="0"/>
              </a:rPr>
              <a:t> Trương Định không nghe lệnh triều đình, quyết tâm chống Pháp vì:</a:t>
            </a:r>
          </a:p>
          <a:p>
            <a:pPr algn="just"/>
            <a:r>
              <a:rPr lang="vi-VN" sz="2700" dirty="0" smtClean="0">
                <a:solidFill>
                  <a:srgbClr val="C00000"/>
                </a:solidFill>
                <a:latin typeface="Times New Roman" pitchFamily="18" charset="0"/>
                <a:cs typeface="Times New Roman" pitchFamily="18" charset="0"/>
              </a:rPr>
              <a:t>   + Lúc ông đang băn khoăn trước sự lựa chọn của mình thì trong nhân gian, mọi người truyền thư đi khắp nơi, suy tôn ông lên làm chủ soái và được nhiều người ủng hộ.</a:t>
            </a:r>
          </a:p>
          <a:p>
            <a:pPr algn="just"/>
            <a:r>
              <a:rPr lang="vi-VN" sz="2700" dirty="0" smtClean="0">
                <a:solidFill>
                  <a:srgbClr val="C00000"/>
                </a:solidFill>
                <a:latin typeface="Times New Roman" pitchFamily="18" charset="0"/>
                <a:cs typeface="Times New Roman" pitchFamily="18" charset="0"/>
              </a:rPr>
              <a:t>  + Cảm kích trước niềm tin yêu của nghĩa quân và dân chúng, từ già trẻ, trai gái, nhất là các bô lão.</a:t>
            </a:r>
          </a:p>
          <a:p>
            <a:pPr algn="just"/>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370770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8382000" cy="523220"/>
          </a:xfrm>
          <a:prstGeom prst="rect">
            <a:avLst/>
          </a:prstGeom>
        </p:spPr>
        <p:txBody>
          <a:bodyPr wrap="square">
            <a:spAutoFit/>
          </a:bodyPr>
          <a:lstStyle/>
          <a:p>
            <a:r>
              <a:rPr lang="vi-VN" sz="2800" dirty="0" smtClean="0">
                <a:latin typeface="Times New Roman" pitchFamily="18" charset="0"/>
                <a:cs typeface="Times New Roman" pitchFamily="18" charset="0"/>
              </a:rPr>
              <a:t>- Em có nhận xét gì về hành động của Trương Định?</a:t>
            </a:r>
            <a:endParaRPr lang="en-US" altLang="en-US" sz="2800" dirty="0">
              <a:latin typeface="Times New Roman" pitchFamily="18" charset="0"/>
              <a:cs typeface="Times New Roman" pitchFamily="18" charset="0"/>
            </a:endParaRPr>
          </a:p>
        </p:txBody>
      </p:sp>
      <p:sp>
        <p:nvSpPr>
          <p:cNvPr id="5" name="Rectangle 4"/>
          <p:cNvSpPr/>
          <p:nvPr/>
        </p:nvSpPr>
        <p:spPr>
          <a:xfrm>
            <a:off x="228600" y="762000"/>
            <a:ext cx="8686800" cy="3970318"/>
          </a:xfrm>
          <a:prstGeom prst="rect">
            <a:avLst/>
          </a:prstGeom>
        </p:spPr>
        <p:txBody>
          <a:bodyPr wrap="square">
            <a:spAutoFit/>
          </a:bodyPr>
          <a:lstStyle/>
          <a:p>
            <a:pPr marL="0" indent="0" algn="just">
              <a:buNone/>
            </a:pPr>
            <a:r>
              <a:rPr lang="vi-VN" sz="2800" dirty="0" smtClean="0">
                <a:solidFill>
                  <a:srgbClr val="C00000"/>
                </a:solidFill>
                <a:latin typeface="Times New Roman" pitchFamily="18" charset="0"/>
                <a:cs typeface="Times New Roman" pitchFamily="18" charset="0"/>
              </a:rPr>
              <a:t>   - Hành động của Trương Định thể hiện tinh thần yêu nước, ông sẵn sàng phản lại lệnh vua để cùng nhân dân đánh giặc.</a:t>
            </a:r>
          </a:p>
          <a:p>
            <a:pPr marL="0" indent="0" algn="just">
              <a:buNone/>
            </a:pPr>
            <a:r>
              <a:rPr lang="vi-VN" sz="2800" dirty="0" smtClean="0">
                <a:solidFill>
                  <a:srgbClr val="C00000"/>
                </a:solidFill>
                <a:latin typeface="Times New Roman" pitchFamily="18" charset="0"/>
                <a:cs typeface="Times New Roman" pitchFamily="18" charset="0"/>
              </a:rPr>
              <a:t>   + Cố gắng đem lại cuộc sống bình yên cho nhân dân.</a:t>
            </a:r>
          </a:p>
          <a:p>
            <a:pPr marL="0" indent="0" algn="just">
              <a:buNone/>
            </a:pPr>
            <a:r>
              <a:rPr lang="vi-VN" sz="2800" dirty="0" smtClean="0">
                <a:solidFill>
                  <a:srgbClr val="C00000"/>
                </a:solidFill>
                <a:latin typeface="Times New Roman" pitchFamily="18" charset="0"/>
                <a:cs typeface="Times New Roman" pitchFamily="18" charset="0"/>
              </a:rPr>
              <a:t>  + Ông luôn đặt nhân dân lên hàng đầu, không quan tâm đến tính mạng của bản thân.</a:t>
            </a:r>
          </a:p>
          <a:p>
            <a:pPr marL="0" indent="0" algn="just">
              <a:buNone/>
            </a:pPr>
            <a:r>
              <a:rPr lang="vi-VN" sz="2800" dirty="0" smtClean="0">
                <a:solidFill>
                  <a:srgbClr val="C00000"/>
                </a:solidFill>
                <a:latin typeface="Times New Roman" pitchFamily="18" charset="0"/>
                <a:cs typeface="Times New Roman" pitchFamily="18" charset="0"/>
              </a:rPr>
              <a:t>  + Hành động của Trương Định hoàn toàn đúng, ông đã vì dân vì nước mà phất cao cờ “Bình Tây”. Ông là một người yêu nước.</a:t>
            </a:r>
            <a:endParaRPr lang="vi-VN"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quot;/&gt;&lt;property id=&quot;20307&quot; value=&quot;264&quot;/&gt;&lt;/object&gt;&lt;object type=&quot;3&quot; unique_id=&quot;10012&quot;&gt;&lt;property id=&quot;20148&quot; value=&quot;5&quot;/&gt;&lt;property id=&quot;20300&quot; value=&quot;Slide 9&quot;/&gt;&lt;property id=&quot;20307&quot; value=&quot;265&quot;/&gt;&lt;/object&gt;&lt;object type=&quot;3&quot; unique_id=&quot;10013&quot;&gt;&lt;property id=&quot;20148&quot; value=&quot;5&quot;/&gt;&lt;property id=&quot;20300&quot; value=&quot;Slide 12&quot;/&gt;&lt;property id=&quot;20307&quot; value=&quot;266&quot;/&gt;&lt;/object&gt;&lt;object type=&quot;3&quot; unique_id=&quot;10014&quot;&gt;&lt;property id=&quot;20148&quot; value=&quot;5&quot;/&gt;&lt;property id=&quot;20300&quot; value=&quot;Slide 13&quot;/&gt;&lt;property id=&quot;20307&quot; value=&quot;267&quot;/&gt;&lt;/object&gt;&lt;object type=&quot;3&quot; unique_id=&quot;10392&quot;&gt;&lt;property id=&quot;20148&quot; value=&quot;5&quot;/&gt;&lt;property id=&quot;20300&quot; value=&quot;Slide 10&quot;/&gt;&lt;property id=&quot;20307&quot; value=&quot;268&quot;/&gt;&lt;/object&gt;&lt;object type=&quot;3&quot; unique_id=&quot;10393&quot;&gt;&lt;property id=&quot;20148&quot; value=&quot;5&quot;/&gt;&lt;property id=&quot;20300&quot; value=&quot;Slide 11&quot;/&gt;&lt;property id=&quot;20307&quot; value=&quot;269&quot;/&gt;&lt;/object&gt;&lt;object type=&quot;3&quot; unique_id=&quot;10394&quot;&gt;&lt;property id=&quot;20148&quot; value=&quot;5&quot;/&gt;&lt;property id=&quot;20300&quot; value=&quot;Slide 14&quot;/&gt;&lt;property id=&quot;20307&quot; value=&quot;270&quot;/&gt;&lt;/object&gt;&lt;object type=&quot;3&quot; unique_id=&quot;10395&quot;&gt;&lt;property id=&quot;20148&quot; value=&quot;5&quot;/&gt;&lt;property id=&quot;20300&quot; value=&quot;Slide 15&quot;/&gt;&lt;property id=&quot;20307&quot; value=&quot;271&quot;/&gt;&lt;/object&gt;&lt;object type=&quot;3&quot; unique_id=&quot;10396&quot;&gt;&lt;property id=&quot;20148&quot; value=&quot;5&quot;/&gt;&lt;property id=&quot;20300&quot; value=&quot;Slide 16&quot;/&gt;&lt;property id=&quot;20307&quot; value=&quot;272&quot;/&gt;&lt;/object&gt;&lt;object type=&quot;3&quot; unique_id=&quot;10397&quot;&gt;&lt;property id=&quot;20148&quot; value=&quot;5&quot;/&gt;&lt;property id=&quot;20300&quot; value=&quot;Slide 17&quot;/&gt;&lt;property id=&quot;20307&quot; value=&quot;273&quot;/&gt;&lt;/object&gt;&lt;object type=&quot;3&quot; unique_id=&quot;10398&quot;&gt;&lt;property id=&quot;20148&quot; value=&quot;5&quot;/&gt;&lt;property id=&quot;20300&quot; value=&quot;Slide 18&quot;/&gt;&lt;property id=&quot;20307&quot; value=&quot;274&quot;/&gt;&lt;/object&gt;&lt;object type=&quot;3&quot; unique_id=&quot;10399&quot;&gt;&lt;property id=&quot;20148&quot; value=&quot;5&quot;/&gt;&lt;property id=&quot;20300&quot; value=&quot;Slide 19&quot;/&gt;&lt;property id=&quot;20307&quot; value=&quot;275&quot;/&gt;&lt;/object&gt;&lt;object type=&quot;3&quot; unique_id=&quot;10400&quot;&gt;&lt;property id=&quot;20148&quot; value=&quot;5&quot;/&gt;&lt;property id=&quot;20300&quot; value=&quot;Slide 20&quot;/&gt;&lt;property id=&quot;20307&quot; value=&quot;276&quot;/&gt;&lt;/object&gt;&lt;object type=&quot;3&quot; unique_id=&quot;10401&quot;&gt;&lt;property id=&quot;20148&quot; value=&quot;5&quot;/&gt;&lt;property id=&quot;20300&quot; value=&quot;Slide 21&quot;/&gt;&lt;property id=&quot;20307&quot; value=&quot;277&quot;/&gt;&lt;/object&gt;&lt;object type=&quot;3&quot; unique_id=&quot;10402&quot;&gt;&lt;property id=&quot;20148&quot; value=&quot;5&quot;/&gt;&lt;property id=&quot;20300&quot; value=&quot;Slide 22&quot;/&gt;&lt;property id=&quot;20307&quot; value=&quot;278&quot;/&gt;&lt;/object&gt;&lt;object type=&quot;3&quot; unique_id=&quot;10403&quot;&gt;&lt;property id=&quot;20148&quot; value=&quot;5&quot;/&gt;&lt;property id=&quot;20300&quot; value=&quot;Slide 24&quot;/&gt;&lt;property id=&quot;20307&quot; value=&quot;279&quot;/&gt;&lt;/object&gt;&lt;object type=&quot;3&quot; unique_id=&quot;10404&quot;&gt;&lt;property id=&quot;20148&quot; value=&quot;5&quot;/&gt;&lt;property id=&quot;20300&quot; value=&quot;Slide 25&quot;/&gt;&lt;property id=&quot;20307&quot; value=&quot;280&quot;/&gt;&lt;/object&gt;&lt;object type=&quot;3&quot; unique_id=&quot;10408&quot;&gt;&lt;property id=&quot;20148&quot; value=&quot;5&quot;/&gt;&lt;property id=&quot;20300&quot; value=&quot;Slide 30&quot;/&gt;&lt;property id=&quot;20307&quot; value=&quot;284&quot;/&gt;&lt;/object&gt;&lt;object type=&quot;3&quot; unique_id=&quot;10409&quot;&gt;&lt;property id=&quot;20148&quot; value=&quot;5&quot;/&gt;&lt;property id=&quot;20300&quot; value=&quot;Slide 29&quot;/&gt;&lt;property id=&quot;20307&quot; value=&quot;285&quot;/&gt;&lt;/object&gt;&lt;object type=&quot;3&quot; unique_id=&quot;10410&quot;&gt;&lt;property id=&quot;20148&quot; value=&quot;5&quot;/&gt;&lt;property id=&quot;20300&quot; value=&quot;Slide 31&quot;/&gt;&lt;property id=&quot;20307&quot; value=&quot;286&quot;/&gt;&lt;/object&gt;&lt;object type=&quot;3&quot; unique_id=&quot;10411&quot;&gt;&lt;property id=&quot;20148&quot; value=&quot;5&quot;/&gt;&lt;property id=&quot;20300&quot; value=&quot;Slide 32 - &amp;quot;Giới thiệu về vua Hàm Nghi&amp;quot;&quot;/&gt;&lt;property id=&quot;20307&quot; value=&quot;287&quot;/&gt;&lt;/object&gt;&lt;object type=&quot;3&quot; unique_id=&quot;10412&quot;&gt;&lt;property id=&quot;20148&quot; value=&quot;5&quot;/&gt;&lt;property id=&quot;20300&quot; value=&quot;Slide 33&quot;/&gt;&lt;property id=&quot;20307&quot; value=&quot;288&quot;/&gt;&lt;/object&gt;&lt;object type=&quot;3&quot; unique_id=&quot;10413&quot;&gt;&lt;property id=&quot;20148&quot; value=&quot;5&quot;/&gt;&lt;property id=&quot;20300&quot; value=&quot;Slide 34&quot;/&gt;&lt;property id=&quot;20307&quot; value=&quot;289&quot;/&gt;&lt;/object&gt;&lt;object type=&quot;3&quot; unique_id=&quot;10414&quot;&gt;&lt;property id=&quot;20148&quot; value=&quot;5&quot;/&gt;&lt;property id=&quot;20300&quot; value=&quot;Slide 35&quot;/&gt;&lt;property id=&quot;20307&quot; value=&quot;290&quot;/&gt;&lt;/object&gt;&lt;object type=&quot;3&quot; unique_id=&quot;10415&quot;&gt;&lt;property id=&quot;20148&quot; value=&quot;5&quot;/&gt;&lt;property id=&quot;20300&quot; value=&quot;Slide 36&quot;/&gt;&lt;property id=&quot;20307&quot; value=&quot;291&quot;/&gt;&lt;/object&gt;&lt;object type=&quot;3&quot; unique_id=&quot;10417&quot;&gt;&lt;property id=&quot;20148&quot; value=&quot;5&quot;/&gt;&lt;property id=&quot;20300&quot; value=&quot;Slide 38&quot;/&gt;&lt;property id=&quot;20307&quot; value=&quot;293&quot;/&gt;&lt;/object&gt;&lt;object type=&quot;3&quot; unique_id=&quot;10418&quot;&gt;&lt;property id=&quot;20148&quot; value=&quot;5&quot;/&gt;&lt;property id=&quot;20300&quot; value=&quot;Slide 39&quot;/&gt;&lt;property id=&quot;20307&quot; value=&quot;294&quot;/&gt;&lt;/object&gt;&lt;object type=&quot;3&quot; unique_id=&quot;10419&quot;&gt;&lt;property id=&quot;20148&quot; value=&quot;5&quot;/&gt;&lt;property id=&quot;20300&quot; value=&quot;Slide 40&quot;/&gt;&lt;property id=&quot;20307&quot; value=&quot;295&quot;/&gt;&lt;/object&gt;&lt;object type=&quot;3&quot; unique_id=&quot;10420&quot;&gt;&lt;property id=&quot;20148&quot; value=&quot;5&quot;/&gt;&lt;property id=&quot;20300&quot; value=&quot;Slide 41&quot;/&gt;&lt;property id=&quot;20307&quot; value=&quot;296&quot;/&gt;&lt;/object&gt;&lt;object type=&quot;3&quot; unique_id=&quot;10631&quot;&gt;&lt;property id=&quot;20148&quot; value=&quot;5&quot;/&gt;&lt;property id=&quot;20300&quot; value=&quot;Slide 27&quot;/&gt;&lt;property id=&quot;20307&quot; value=&quot;297&quot;/&gt;&lt;/object&gt;&lt;object type=&quot;3&quot; unique_id=&quot;10632&quot;&gt;&lt;property id=&quot;20148&quot; value=&quot;5&quot;/&gt;&lt;property id=&quot;20300&quot; value=&quot;Slide 28&quot;/&gt;&lt;property id=&quot;20307&quot; value=&quot;298&quot;/&gt;&lt;/object&gt;&lt;object type=&quot;3&quot; unique_id=&quot;10761&quot;&gt;&lt;property id=&quot;20148&quot; value=&quot;5&quot;/&gt;&lt;property id=&quot;20300&quot; value=&quot;Slide 26&quot;/&gt;&lt;property id=&quot;20307&quot; value=&quot;299&quot;/&gt;&lt;/object&gt;&lt;object type=&quot;3&quot; unique_id=&quot;11099&quot;&gt;&lt;property id=&quot;20148&quot; value=&quot;5&quot;/&gt;&lt;property id=&quot;20300&quot; value=&quot;Slide 23&quot;/&gt;&lt;property id=&quot;20307&quot; value=&quot;303&quot;/&gt;&lt;/object&gt;&lt;object type=&quot;3&quot; unique_id=&quot;11101&quot;&gt;&lt;property id=&quot;20148&quot; value=&quot;5&quot;/&gt;&lt;property id=&quot;20300&quot; value=&quot;Slide 37&quot;/&gt;&lt;property id=&quot;20307&quot; value=&quot;30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1949</Words>
  <Application>Microsoft Office PowerPoint</Application>
  <PresentationFormat>On-screen Show (4:3)</PresentationFormat>
  <Paragraphs>122</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về vua Hàm Nghi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Admin</cp:lastModifiedBy>
  <cp:revision>24</cp:revision>
  <dcterms:created xsi:type="dcterms:W3CDTF">2021-10-15T13:19:31Z</dcterms:created>
  <dcterms:modified xsi:type="dcterms:W3CDTF">2021-11-05T02:26:33Z</dcterms:modified>
</cp:coreProperties>
</file>