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303" r:id="rId2"/>
    <p:sldId id="298" r:id="rId3"/>
    <p:sldId id="296" r:id="rId4"/>
    <p:sldId id="284" r:id="rId5"/>
    <p:sldId id="295" r:id="rId6"/>
    <p:sldId id="285" r:id="rId7"/>
    <p:sldId id="265" r:id="rId8"/>
    <p:sldId id="266" r:id="rId9"/>
    <p:sldId id="267" r:id="rId10"/>
    <p:sldId id="269" r:id="rId11"/>
    <p:sldId id="288" r:id="rId12"/>
    <p:sldId id="271" r:id="rId13"/>
    <p:sldId id="304" r:id="rId14"/>
    <p:sldId id="307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792" y="6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êu đề bản chiế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ctrTitle"/>
          </p:nvPr>
        </p:nvSpPr>
        <p:spPr>
          <a:xfrm>
            <a:off x="914400" y="2130427"/>
            <a:ext cx="10363200" cy="1470025"/>
          </a:xfrm>
        </p:spPr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Tiêu đề phụ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vi-VN"/>
              <a:t>Bấm &amp; sửa kiểu phụ đề</a:t>
            </a:r>
            <a:endParaRPr lang="en-US"/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15598-F945-49B0-A10B-450DAC82F1A7}" type="datetimeFigureOut">
              <a:rPr lang="en-US" smtClean="0"/>
              <a:pPr/>
              <a:t>14/01/2024</a:t>
            </a:fld>
            <a:endParaRPr lang="en-US"/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E9BBC-F6A7-4C88-B40D-6886A3A1FA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êu đề và Văn bản dọ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Văn bản Dọc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15598-F945-49B0-A10B-450DAC82F1A7}" type="datetimeFigureOut">
              <a:rPr lang="en-US" smtClean="0"/>
              <a:pPr/>
              <a:t>14/01/2024</a:t>
            </a:fld>
            <a:endParaRPr lang="en-US"/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E9BBC-F6A7-4C88-B40D-6886A3A1FA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êu đề dọc và Văn bả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Dọc 1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743200" cy="5851525"/>
          </a:xfrm>
        </p:spPr>
        <p:txBody>
          <a:bodyPr vert="eaVert"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Văn bản Dọc 2"/>
          <p:cNvSpPr>
            <a:spLocks noGrp="1"/>
          </p:cNvSpPr>
          <p:nvPr>
            <p:ph type="body" orient="vert" idx="1"/>
          </p:nvPr>
        </p:nvSpPr>
        <p:spPr>
          <a:xfrm>
            <a:off x="609600" y="274640"/>
            <a:ext cx="8026400" cy="5851525"/>
          </a:xfrm>
        </p:spPr>
        <p:txBody>
          <a:bodyPr vert="eaVert"/>
          <a:lstStyle/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15598-F945-49B0-A10B-450DAC82F1A7}" type="datetimeFigureOut">
              <a:rPr lang="en-US" smtClean="0"/>
              <a:pPr/>
              <a:t>14/01/2024</a:t>
            </a:fld>
            <a:endParaRPr lang="en-US"/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E9BBC-F6A7-4C88-B40D-6886A3A1FA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êu đề và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15598-F945-49B0-A10B-450DAC82F1A7}" type="datetimeFigureOut">
              <a:rPr lang="en-US" smtClean="0"/>
              <a:pPr/>
              <a:t>14/01/2024</a:t>
            </a:fld>
            <a:endParaRPr lang="en-US"/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E9BBC-F6A7-4C88-B40D-6886A3A1FA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Đầu trang của Phầ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963084" y="4406902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Văn bản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15598-F945-49B0-A10B-450DAC82F1A7}" type="datetimeFigureOut">
              <a:rPr lang="en-US" smtClean="0"/>
              <a:pPr/>
              <a:t>14/01/2024</a:t>
            </a:fld>
            <a:endParaRPr lang="en-US"/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E9BBC-F6A7-4C88-B40D-6886A3A1FA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Hai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sz="half" idx="1"/>
          </p:nvPr>
        </p:nvSpPr>
        <p:spPr>
          <a:xfrm>
            <a:off x="609600" y="1600202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Nơi giữ chỗ cho Nội dung 3"/>
          <p:cNvSpPr>
            <a:spLocks noGrp="1"/>
          </p:cNvSpPr>
          <p:nvPr>
            <p:ph sz="half" idx="2"/>
          </p:nvPr>
        </p:nvSpPr>
        <p:spPr>
          <a:xfrm>
            <a:off x="6197600" y="1600202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5" name="Nơi giữ chỗ cho Ngày tháng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15598-F945-49B0-A10B-450DAC82F1A7}" type="datetimeFigureOut">
              <a:rPr lang="en-US" smtClean="0"/>
              <a:pPr/>
              <a:t>14/01/2024</a:t>
            </a:fld>
            <a:endParaRPr lang="en-US"/>
          </a:p>
        </p:txBody>
      </p:sp>
      <p:sp>
        <p:nvSpPr>
          <p:cNvPr id="6" name="Nơi giữ chỗ cho Chân trang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Nơi giữ chỗ cho Số hiệu Bản chiế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E9BBC-F6A7-4C88-B40D-6886A3A1FA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hép so sá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Văn bản 2"/>
          <p:cNvSpPr>
            <a:spLocks noGrp="1"/>
          </p:cNvSpPr>
          <p:nvPr>
            <p:ph type="body" idx="1"/>
          </p:nvPr>
        </p:nvSpPr>
        <p:spPr>
          <a:xfrm>
            <a:off x="609600" y="1535114"/>
            <a:ext cx="538691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4" name="Nơi giữ chỗ cho Nội dung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5" name="Nơi giữ chỗ cho Văn bản 4"/>
          <p:cNvSpPr>
            <a:spLocks noGrp="1"/>
          </p:cNvSpPr>
          <p:nvPr>
            <p:ph type="body" sz="quarter" idx="3"/>
          </p:nvPr>
        </p:nvSpPr>
        <p:spPr>
          <a:xfrm>
            <a:off x="6193370" y="1535114"/>
            <a:ext cx="5389033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6" name="Nơi giữ chỗ cho Nội dung 5"/>
          <p:cNvSpPr>
            <a:spLocks noGrp="1"/>
          </p:cNvSpPr>
          <p:nvPr>
            <p:ph sz="quarter" idx="4"/>
          </p:nvPr>
        </p:nvSpPr>
        <p:spPr>
          <a:xfrm>
            <a:off x="6193370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7" name="Nơi giữ chỗ cho Ngày tháng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15598-F945-49B0-A10B-450DAC82F1A7}" type="datetimeFigureOut">
              <a:rPr lang="en-US" smtClean="0"/>
              <a:pPr/>
              <a:t>14/01/2024</a:t>
            </a:fld>
            <a:endParaRPr lang="en-US"/>
          </a:p>
        </p:txBody>
      </p:sp>
      <p:sp>
        <p:nvSpPr>
          <p:cNvPr id="8" name="Nơi giữ chỗ cho Chân trang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Nơi giữ chỗ cho Số hiệu Bản chiế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E9BBC-F6A7-4C88-B40D-6886A3A1FA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hỉ Tiêu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Ngày tháng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15598-F945-49B0-A10B-450DAC82F1A7}" type="datetimeFigureOut">
              <a:rPr lang="en-US" smtClean="0"/>
              <a:pPr/>
              <a:t>14/01/2024</a:t>
            </a:fld>
            <a:endParaRPr lang="en-US"/>
          </a:p>
        </p:txBody>
      </p:sp>
      <p:sp>
        <p:nvSpPr>
          <p:cNvPr id="4" name="Nơi giữ chỗ cho Chân trang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Nơi giữ chỗ cho Số hiệu Bản chiế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E9BBC-F6A7-4C88-B40D-6886A3A1FA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rố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ơi giữ chỗ cho Ngày tháng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15598-F945-49B0-A10B-450DAC82F1A7}" type="datetimeFigureOut">
              <a:rPr lang="en-US" smtClean="0"/>
              <a:pPr/>
              <a:t>14/01/2024</a:t>
            </a:fld>
            <a:endParaRPr lang="en-US"/>
          </a:p>
        </p:txBody>
      </p:sp>
      <p:sp>
        <p:nvSpPr>
          <p:cNvPr id="3" name="Nơi giữ chỗ cho Chân trang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ơi giữ chỗ cho Số hiệu Bản chiế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E9BBC-F6A7-4C88-B40D-6886A3A1FA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ội dung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Nơi giữ chỗ cho Văn bản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5" name="Nơi giữ chỗ cho Ngày tháng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15598-F945-49B0-A10B-450DAC82F1A7}" type="datetimeFigureOut">
              <a:rPr lang="en-US" smtClean="0"/>
              <a:pPr/>
              <a:t>14/01/2024</a:t>
            </a:fld>
            <a:endParaRPr lang="en-US"/>
          </a:p>
        </p:txBody>
      </p:sp>
      <p:sp>
        <p:nvSpPr>
          <p:cNvPr id="6" name="Nơi giữ chỗ cho Chân trang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Nơi giữ chỗ cho Số hiệu Bản chiế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E9BBC-F6A7-4C88-B40D-6886A3A1FA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Ảnh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2389717" y="4800601"/>
            <a:ext cx="73152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Hình ảnh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Nơi giữ chỗ cho Văn bản 3"/>
          <p:cNvSpPr>
            <a:spLocks noGrp="1"/>
          </p:cNvSpPr>
          <p:nvPr>
            <p:ph type="body" sz="half" idx="2"/>
          </p:nvPr>
        </p:nvSpPr>
        <p:spPr>
          <a:xfrm>
            <a:off x="2389717" y="5367339"/>
            <a:ext cx="73152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5" name="Nơi giữ chỗ cho Ngày tháng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15598-F945-49B0-A10B-450DAC82F1A7}" type="datetimeFigureOut">
              <a:rPr lang="en-US" smtClean="0"/>
              <a:pPr/>
              <a:t>14/01/2024</a:t>
            </a:fld>
            <a:endParaRPr lang="en-US"/>
          </a:p>
        </p:txBody>
      </p:sp>
      <p:sp>
        <p:nvSpPr>
          <p:cNvPr id="6" name="Nơi giữ chỗ cho Chân trang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Nơi giữ chỗ cho Số hiệu Bản chiế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E9BBC-F6A7-4C88-B40D-6886A3A1FA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ơi giữ chỗ cho Tiêu đề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Văn bản 2"/>
          <p:cNvSpPr>
            <a:spLocks noGrp="1"/>
          </p:cNvSpPr>
          <p:nvPr>
            <p:ph type="body" idx="1"/>
          </p:nvPr>
        </p:nvSpPr>
        <p:spPr>
          <a:xfrm>
            <a:off x="609600" y="1600202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2"/>
          </p:nvPr>
        </p:nvSpPr>
        <p:spPr>
          <a:xfrm>
            <a:off x="609600" y="6356352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D15598-F945-49B0-A10B-450DAC82F1A7}" type="datetimeFigureOut">
              <a:rPr lang="en-US" smtClean="0"/>
              <a:pPr/>
              <a:t>14/01/2024</a:t>
            </a:fld>
            <a:endParaRPr lang="en-US"/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3"/>
          </p:nvPr>
        </p:nvSpPr>
        <p:spPr>
          <a:xfrm>
            <a:off x="4165600" y="6356352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4"/>
          </p:nvPr>
        </p:nvSpPr>
        <p:spPr>
          <a:xfrm>
            <a:off x="8737600" y="6356352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E9BBC-F6A7-4C88-B40D-6886A3A1FA0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WordArt 3"/>
          <p:cNvSpPr>
            <a:spLocks noChangeArrowheads="1" noChangeShapeType="1" noTextEdit="1"/>
          </p:cNvSpPr>
          <p:nvPr/>
        </p:nvSpPr>
        <p:spPr bwMode="auto">
          <a:xfrm>
            <a:off x="990600" y="4038600"/>
            <a:ext cx="10363200" cy="1371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b="1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CHU VI  HÌNH TRÒN</a:t>
            </a:r>
          </a:p>
        </p:txBody>
      </p:sp>
      <p:sp>
        <p:nvSpPr>
          <p:cNvPr id="1031" name="WordArt 16"/>
          <p:cNvSpPr>
            <a:spLocks noChangeArrowheads="1" noChangeShapeType="1" noTextEdit="1"/>
          </p:cNvSpPr>
          <p:nvPr/>
        </p:nvSpPr>
        <p:spPr bwMode="auto">
          <a:xfrm>
            <a:off x="1219200" y="304800"/>
            <a:ext cx="9906000" cy="914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b="1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   </a:t>
            </a:r>
          </a:p>
          <a:p>
            <a:endParaRPr lang="en-US" sz="3600" b="1" kern="10" dirty="0">
              <a:ln w="9525">
                <a:solidFill>
                  <a:srgbClr val="0000FF"/>
                </a:solidFill>
                <a:round/>
                <a:headEnd/>
                <a:tailEnd/>
              </a:ln>
              <a:solidFill>
                <a:srgbClr val="00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036" name="Rectangle 36"/>
          <p:cNvSpPr>
            <a:spLocks noChangeArrowheads="1"/>
          </p:cNvSpPr>
          <p:nvPr/>
        </p:nvSpPr>
        <p:spPr bwMode="auto">
          <a:xfrm>
            <a:off x="0" y="0"/>
            <a:ext cx="12192000" cy="6858000"/>
          </a:xfrm>
          <a:prstGeom prst="rect">
            <a:avLst/>
          </a:prstGeom>
          <a:noFill/>
          <a:ln w="57150">
            <a:pattFill prst="sphere">
              <a:fgClr>
                <a:srgbClr val="0000FF"/>
              </a:fgClr>
              <a:bgClr>
                <a:srgbClr val="FF0000"/>
              </a:bgClr>
            </a:pattFill>
            <a:miter lim="800000"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graphicFrame>
        <p:nvGraphicFramePr>
          <p:cNvPr id="1026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58398786"/>
              </p:ext>
            </p:extLst>
          </p:nvPr>
        </p:nvGraphicFramePr>
        <p:xfrm>
          <a:off x="7620000" y="1371600"/>
          <a:ext cx="4267200" cy="2362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lip" r:id="rId2" imgW="2191817" imgH="1424635" progId="">
                  <p:embed/>
                </p:oleObj>
              </mc:Choice>
              <mc:Fallback>
                <p:oleObj name="Clip" r:id="rId2" imgW="2191817" imgH="1424635" progId="">
                  <p:embed/>
                  <p:pic>
                    <p:nvPicPr>
                      <p:cNvPr id="0" name="Picture 10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0" y="1371600"/>
                        <a:ext cx="4267200" cy="2362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WordArt 20"/>
          <p:cNvSpPr>
            <a:spLocks noChangeArrowheads="1" noChangeShapeType="1" noTextEdit="1"/>
          </p:cNvSpPr>
          <p:nvPr/>
        </p:nvSpPr>
        <p:spPr bwMode="auto">
          <a:xfrm>
            <a:off x="3124200" y="1611313"/>
            <a:ext cx="4176712" cy="827087"/>
          </a:xfrm>
          <a:prstGeom prst="rect">
            <a:avLst/>
          </a:prstGeom>
        </p:spPr>
        <p:txBody>
          <a:bodyPr wrap="none" numCol="1" fromWordArt="1">
            <a:prstTxWarp prst="textPlain">
              <a:avLst>
                <a:gd name="adj" fmla="val 50000"/>
              </a:avLst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US" sz="3600" b="1" kern="10" dirty="0" err="1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C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Toán</a:t>
            </a:r>
            <a:r>
              <a:rPr lang="en-US" sz="3600" b="1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C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5</a:t>
            </a:r>
          </a:p>
        </p:txBody>
      </p:sp>
      <p:sp>
        <p:nvSpPr>
          <p:cNvPr id="22" name="WordArt 19"/>
          <p:cNvSpPr>
            <a:spLocks noChangeArrowheads="1" noChangeShapeType="1" noTextEdit="1"/>
          </p:cNvSpPr>
          <p:nvPr/>
        </p:nvSpPr>
        <p:spPr bwMode="auto">
          <a:xfrm>
            <a:off x="2286000" y="5791200"/>
            <a:ext cx="7315200" cy="685800"/>
          </a:xfrm>
          <a:prstGeom prst="rect">
            <a:avLst/>
          </a:prstGeom>
        </p:spPr>
        <p:txBody>
          <a:bodyPr wrap="none" numCol="1" fromWordArt="1">
            <a:prstTxWarp prst="textPlain">
              <a:avLst>
                <a:gd name="adj" fmla="val 50000"/>
              </a:avLst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en-US" kern="10" dirty="0">
              <a:ln w="9525">
                <a:solidFill>
                  <a:srgbClr val="FF00FF"/>
                </a:solidFill>
                <a:round/>
                <a:headEnd/>
                <a:tailEnd/>
              </a:ln>
              <a:solidFill>
                <a:srgbClr val="C00000">
                  <a:alpha val="98822"/>
                </a:srgbClr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val 3"/>
          <p:cNvSpPr>
            <a:spLocks noChangeArrowheads="1"/>
          </p:cNvSpPr>
          <p:nvPr/>
        </p:nvSpPr>
        <p:spPr bwMode="auto">
          <a:xfrm>
            <a:off x="5086353" y="1676403"/>
            <a:ext cx="1617663" cy="1617663"/>
          </a:xfrm>
          <a:prstGeom prst="ellipse">
            <a:avLst/>
          </a:prstGeom>
          <a:solidFill>
            <a:srgbClr val="FF2F2F"/>
          </a:solidFill>
          <a:ln w="635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6" name="Oval 4"/>
          <p:cNvSpPr>
            <a:spLocks noChangeArrowheads="1"/>
          </p:cNvSpPr>
          <p:nvPr/>
        </p:nvSpPr>
        <p:spPr bwMode="auto">
          <a:xfrm>
            <a:off x="5092703" y="1689102"/>
            <a:ext cx="1617663" cy="1617663"/>
          </a:xfrm>
          <a:prstGeom prst="ellipse">
            <a:avLst/>
          </a:prstGeom>
          <a:noFill/>
          <a:ln w="317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7" name="Line 8"/>
          <p:cNvSpPr>
            <a:spLocks noChangeShapeType="1"/>
          </p:cNvSpPr>
          <p:nvPr/>
        </p:nvSpPr>
        <p:spPr bwMode="auto">
          <a:xfrm>
            <a:off x="5092700" y="2514601"/>
            <a:ext cx="1612900" cy="127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" name="Text Box 9"/>
          <p:cNvSpPr txBox="1">
            <a:spLocks noChangeArrowheads="1"/>
          </p:cNvSpPr>
          <p:nvPr/>
        </p:nvSpPr>
        <p:spPr bwMode="auto">
          <a:xfrm>
            <a:off x="5562600" y="2616200"/>
            <a:ext cx="762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4cm</a:t>
            </a:r>
          </a:p>
        </p:txBody>
      </p:sp>
      <p:sp>
        <p:nvSpPr>
          <p:cNvPr id="20" name="Oval 11"/>
          <p:cNvSpPr>
            <a:spLocks noChangeArrowheads="1"/>
          </p:cNvSpPr>
          <p:nvPr/>
        </p:nvSpPr>
        <p:spPr bwMode="auto">
          <a:xfrm>
            <a:off x="5862638" y="2489202"/>
            <a:ext cx="55562" cy="555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21" name="AutoShape 12"/>
          <p:cNvSpPr>
            <a:spLocks/>
          </p:cNvSpPr>
          <p:nvPr/>
        </p:nvSpPr>
        <p:spPr bwMode="auto">
          <a:xfrm rot="5400000" flipV="1">
            <a:off x="5791200" y="1852613"/>
            <a:ext cx="228600" cy="1600200"/>
          </a:xfrm>
          <a:prstGeom prst="rightBrace">
            <a:avLst>
              <a:gd name="adj1" fmla="val 58333"/>
              <a:gd name="adj2" fmla="val 50000"/>
            </a:avLst>
          </a:prstGeom>
          <a:noFill/>
          <a:ln w="9525">
            <a:solidFill>
              <a:schemeClr val="tx2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22" name="Text Box 13"/>
          <p:cNvSpPr txBox="1">
            <a:spLocks noChangeArrowheads="1"/>
          </p:cNvSpPr>
          <p:nvPr/>
        </p:nvSpPr>
        <p:spPr bwMode="auto">
          <a:xfrm>
            <a:off x="1981200" y="3733803"/>
            <a:ext cx="82296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 dirty="0">
                <a:latin typeface="Arial" charset="0"/>
              </a:rPr>
              <a:t>      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chu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vi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kính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4cm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kính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4cm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3,14 :</a:t>
            </a:r>
            <a:r>
              <a:rPr lang="en-US" sz="2800" b="1" dirty="0">
                <a:latin typeface="Arial" charset="0"/>
              </a:rPr>
              <a:t>	</a:t>
            </a:r>
            <a:r>
              <a:rPr lang="en-US" sz="2800" b="1" dirty="0">
                <a:solidFill>
                  <a:srgbClr val="FFFF00"/>
                </a:solidFill>
                <a:latin typeface="Arial" charset="0"/>
              </a:rPr>
              <a:t>	</a:t>
            </a:r>
          </a:p>
        </p:txBody>
      </p:sp>
      <p:sp>
        <p:nvSpPr>
          <p:cNvPr id="23" name="Text Box 14"/>
          <p:cNvSpPr txBox="1">
            <a:spLocks noChangeArrowheads="1"/>
          </p:cNvSpPr>
          <p:nvPr/>
        </p:nvSpPr>
        <p:spPr bwMode="auto">
          <a:xfrm>
            <a:off x="3352800" y="4953002"/>
            <a:ext cx="2286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 x 3,14 =</a:t>
            </a:r>
          </a:p>
        </p:txBody>
      </p:sp>
      <p:sp>
        <p:nvSpPr>
          <p:cNvPr id="24" name="Text Box 15"/>
          <p:cNvSpPr txBox="1">
            <a:spLocks noChangeArrowheads="1"/>
          </p:cNvSpPr>
          <p:nvPr/>
        </p:nvSpPr>
        <p:spPr bwMode="auto">
          <a:xfrm>
            <a:off x="5105400" y="4983166"/>
            <a:ext cx="25146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12,56 (cm)</a:t>
            </a:r>
          </a:p>
        </p:txBody>
      </p:sp>
      <p:sp>
        <p:nvSpPr>
          <p:cNvPr id="19" name="Rectangle 59"/>
          <p:cNvSpPr>
            <a:spLocks noChangeArrowheads="1"/>
          </p:cNvSpPr>
          <p:nvPr/>
        </p:nvSpPr>
        <p:spPr bwMode="auto">
          <a:xfrm>
            <a:off x="3452019" y="628651"/>
            <a:ext cx="4876800" cy="5334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 u="sng" dirty="0" err="1"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2400" b="1" u="sng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en-US" sz="3200" b="1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Chu vi </a:t>
            </a:r>
            <a:r>
              <a:rPr lang="en-US" sz="3200" b="1" kern="10" dirty="0" err="1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hình</a:t>
            </a:r>
            <a:r>
              <a:rPr lang="en-US" sz="3200" b="1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200" b="1" kern="10" dirty="0" err="1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tròn</a:t>
            </a:r>
            <a:endParaRPr lang="en-US" sz="3200" b="1" kern="10" dirty="0">
              <a:ln w="12700">
                <a:solidFill>
                  <a:srgbClr val="EAEAEA"/>
                </a:solidFill>
                <a:round/>
                <a:headEnd/>
                <a:tailEnd/>
              </a:ln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cs typeface="Times New Roman"/>
            </a:endParaRPr>
          </a:p>
          <a:p>
            <a:pPr algn="ctr"/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  <p:bldP spid="2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 Box 13"/>
          <p:cNvSpPr txBox="1">
            <a:spLocks noChangeArrowheads="1"/>
          </p:cNvSpPr>
          <p:nvPr/>
        </p:nvSpPr>
        <p:spPr bwMode="auto">
          <a:xfrm>
            <a:off x="1676400" y="1371602"/>
            <a:ext cx="8763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 eaLnBrk="1" hangingPunct="1">
              <a:spcBef>
                <a:spcPct val="50000"/>
              </a:spcBef>
            </a:pP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Muốn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chu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vi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ta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lấy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kính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3,14.</a:t>
            </a:r>
          </a:p>
        </p:txBody>
      </p:sp>
      <p:sp>
        <p:nvSpPr>
          <p:cNvPr id="26" name="AutoShape 9"/>
          <p:cNvSpPr>
            <a:spLocks/>
          </p:cNvSpPr>
          <p:nvPr/>
        </p:nvSpPr>
        <p:spPr bwMode="auto">
          <a:xfrm rot="5400000" flipV="1">
            <a:off x="3752851" y="1428751"/>
            <a:ext cx="114300" cy="914400"/>
          </a:xfrm>
          <a:prstGeom prst="rightBrace">
            <a:avLst>
              <a:gd name="adj1" fmla="val 66667"/>
              <a:gd name="adj2" fmla="val 50000"/>
            </a:avLst>
          </a:prstGeom>
          <a:noFill/>
          <a:ln w="15875">
            <a:solidFill>
              <a:schemeClr val="tx2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 Box 15"/>
          <p:cNvSpPr txBox="1">
            <a:spLocks noChangeArrowheads="1"/>
          </p:cNvSpPr>
          <p:nvPr/>
        </p:nvSpPr>
        <p:spPr bwMode="auto">
          <a:xfrm>
            <a:off x="3276600" y="1336357"/>
            <a:ext cx="1143000" cy="4893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 eaLnBrk="1" hangingPunct="1">
              <a:spcBef>
                <a:spcPct val="50000"/>
              </a:spcBef>
            </a:pPr>
            <a:r>
              <a:rPr lang="en-US" sz="2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chu</a:t>
            </a:r>
            <a:r>
              <a:rPr lang="en-US" sz="2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vi</a:t>
            </a:r>
          </a:p>
        </p:txBody>
      </p:sp>
      <p:sp>
        <p:nvSpPr>
          <p:cNvPr id="28" name="Text Box 14"/>
          <p:cNvSpPr txBox="1">
            <a:spLocks noChangeArrowheads="1"/>
          </p:cNvSpPr>
          <p:nvPr/>
        </p:nvSpPr>
        <p:spPr bwMode="auto">
          <a:xfrm>
            <a:off x="7010400" y="1371601"/>
            <a:ext cx="1981200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 eaLnBrk="1" hangingPunct="1">
              <a:spcBef>
                <a:spcPct val="50000"/>
              </a:spcBef>
            </a:pPr>
            <a:r>
              <a:rPr lang="en-US" sz="25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5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kính</a:t>
            </a:r>
            <a:endParaRPr lang="en-US" sz="25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AutoShape 16"/>
          <p:cNvSpPr>
            <a:spLocks/>
          </p:cNvSpPr>
          <p:nvPr/>
        </p:nvSpPr>
        <p:spPr bwMode="auto">
          <a:xfrm rot="5400000" flipV="1">
            <a:off x="7772400" y="1066800"/>
            <a:ext cx="152400" cy="1676400"/>
          </a:xfrm>
          <a:prstGeom prst="rightBrace">
            <a:avLst>
              <a:gd name="adj1" fmla="val 91667"/>
              <a:gd name="adj2" fmla="val 50000"/>
            </a:avLst>
          </a:prstGeom>
          <a:noFill/>
          <a:ln w="15875">
            <a:solidFill>
              <a:schemeClr val="tx2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Text Box 18"/>
          <p:cNvSpPr txBox="1">
            <a:spLocks noChangeArrowheads="1"/>
          </p:cNvSpPr>
          <p:nvPr/>
        </p:nvSpPr>
        <p:spPr bwMode="auto">
          <a:xfrm>
            <a:off x="3556000" y="1879602"/>
            <a:ext cx="381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latin typeface="Times New Roman" pitchFamily="18" charset="0"/>
                <a:cs typeface="Times New Roman" pitchFamily="18" charset="0"/>
              </a:rPr>
              <a:t>C</a:t>
            </a:r>
          </a:p>
        </p:txBody>
      </p:sp>
      <p:sp>
        <p:nvSpPr>
          <p:cNvPr id="31" name="Text Box 20"/>
          <p:cNvSpPr txBox="1">
            <a:spLocks noChangeArrowheads="1"/>
          </p:cNvSpPr>
          <p:nvPr/>
        </p:nvSpPr>
        <p:spPr bwMode="auto">
          <a:xfrm>
            <a:off x="7772400" y="1905000"/>
            <a:ext cx="381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d</a:t>
            </a:r>
          </a:p>
        </p:txBody>
      </p:sp>
      <p:sp>
        <p:nvSpPr>
          <p:cNvPr id="32" name="Text Box 21"/>
          <p:cNvSpPr txBox="1">
            <a:spLocks noChangeArrowheads="1"/>
          </p:cNvSpPr>
          <p:nvPr/>
        </p:nvSpPr>
        <p:spPr bwMode="auto">
          <a:xfrm>
            <a:off x="4648200" y="2514602"/>
            <a:ext cx="1143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latin typeface="Times New Roman" pitchFamily="18" charset="0"/>
                <a:cs typeface="Times New Roman" pitchFamily="18" charset="0"/>
              </a:rPr>
              <a:t>C = </a:t>
            </a:r>
          </a:p>
        </p:txBody>
      </p:sp>
      <p:sp>
        <p:nvSpPr>
          <p:cNvPr id="33" name="Text Box 22"/>
          <p:cNvSpPr txBox="1">
            <a:spLocks noChangeArrowheads="1"/>
          </p:cNvSpPr>
          <p:nvPr/>
        </p:nvSpPr>
        <p:spPr bwMode="auto">
          <a:xfrm>
            <a:off x="5384800" y="2489202"/>
            <a:ext cx="19812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latin typeface="Times New Roman" pitchFamily="18" charset="0"/>
                <a:cs typeface="Times New Roman" pitchFamily="18" charset="0"/>
              </a:rPr>
              <a:t>d x 3,14 </a:t>
            </a:r>
          </a:p>
        </p:txBody>
      </p:sp>
      <p:sp>
        <p:nvSpPr>
          <p:cNvPr id="34" name="Rectangle 23"/>
          <p:cNvSpPr>
            <a:spLocks noChangeArrowheads="1"/>
          </p:cNvSpPr>
          <p:nvPr/>
        </p:nvSpPr>
        <p:spPr bwMode="auto">
          <a:xfrm>
            <a:off x="4495800" y="2438400"/>
            <a:ext cx="2819400" cy="685800"/>
          </a:xfrm>
          <a:prstGeom prst="rect">
            <a:avLst/>
          </a:prstGeom>
          <a:solidFill>
            <a:schemeClr val="accent1">
              <a:alpha val="0"/>
            </a:schemeClr>
          </a:solidFill>
          <a:ln w="1587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Text Box 24"/>
          <p:cNvSpPr txBox="1">
            <a:spLocks noChangeArrowheads="1"/>
          </p:cNvSpPr>
          <p:nvPr/>
        </p:nvSpPr>
        <p:spPr bwMode="auto">
          <a:xfrm>
            <a:off x="2743200" y="3200400"/>
            <a:ext cx="228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</a:t>
            </a:r>
          </a:p>
        </p:txBody>
      </p:sp>
      <p:sp>
        <p:nvSpPr>
          <p:cNvPr id="36" name="Text Box 25"/>
          <p:cNvSpPr txBox="1">
            <a:spLocks noChangeArrowheads="1"/>
          </p:cNvSpPr>
          <p:nvPr/>
        </p:nvSpPr>
        <p:spPr bwMode="auto">
          <a:xfrm>
            <a:off x="6324600" y="3276600"/>
            <a:ext cx="3429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kính</a:t>
            </a:r>
            <a:r>
              <a:rPr lang="en-US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).</a:t>
            </a:r>
          </a:p>
        </p:txBody>
      </p:sp>
      <p:sp>
        <p:nvSpPr>
          <p:cNvPr id="37" name="Text Box 26"/>
          <p:cNvSpPr txBox="1">
            <a:spLocks noChangeArrowheads="1"/>
          </p:cNvSpPr>
          <p:nvPr/>
        </p:nvSpPr>
        <p:spPr bwMode="auto">
          <a:xfrm>
            <a:off x="2895600" y="3276600"/>
            <a:ext cx="3835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chu</a:t>
            </a:r>
            <a:r>
              <a:rPr lang="en-US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vi </a:t>
            </a:r>
            <a:r>
              <a:rPr lang="en-US" sz="2400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</p:txBody>
      </p:sp>
      <p:sp>
        <p:nvSpPr>
          <p:cNvPr id="38" name="Oval 27"/>
          <p:cNvSpPr>
            <a:spLocks noChangeArrowheads="1"/>
          </p:cNvSpPr>
          <p:nvPr/>
        </p:nvSpPr>
        <p:spPr bwMode="auto">
          <a:xfrm>
            <a:off x="8610603" y="4191003"/>
            <a:ext cx="1617663" cy="1617663"/>
          </a:xfrm>
          <a:prstGeom prst="ellipse">
            <a:avLst/>
          </a:prstGeom>
          <a:solidFill>
            <a:srgbClr val="FF2F2F"/>
          </a:solidFill>
          <a:ln w="635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Oval 28"/>
          <p:cNvSpPr>
            <a:spLocks noChangeArrowheads="1"/>
          </p:cNvSpPr>
          <p:nvPr/>
        </p:nvSpPr>
        <p:spPr bwMode="auto">
          <a:xfrm>
            <a:off x="8616953" y="4203702"/>
            <a:ext cx="1617663" cy="1617663"/>
          </a:xfrm>
          <a:prstGeom prst="ellipse">
            <a:avLst/>
          </a:prstGeom>
          <a:noFill/>
          <a:ln w="317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Text Box 30"/>
          <p:cNvSpPr txBox="1">
            <a:spLocks noChangeArrowheads="1"/>
          </p:cNvSpPr>
          <p:nvPr/>
        </p:nvSpPr>
        <p:spPr bwMode="auto">
          <a:xfrm>
            <a:off x="9220200" y="5130802"/>
            <a:ext cx="3619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d</a:t>
            </a:r>
          </a:p>
        </p:txBody>
      </p:sp>
      <p:sp>
        <p:nvSpPr>
          <p:cNvPr id="41" name="Oval 31"/>
          <p:cNvSpPr>
            <a:spLocks noChangeArrowheads="1"/>
          </p:cNvSpPr>
          <p:nvPr/>
        </p:nvSpPr>
        <p:spPr bwMode="auto">
          <a:xfrm>
            <a:off x="9386888" y="5003802"/>
            <a:ext cx="55562" cy="555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AutoShape 32"/>
          <p:cNvSpPr>
            <a:spLocks/>
          </p:cNvSpPr>
          <p:nvPr/>
        </p:nvSpPr>
        <p:spPr bwMode="auto">
          <a:xfrm rot="5400000" flipV="1">
            <a:off x="9296400" y="4343400"/>
            <a:ext cx="228600" cy="1600200"/>
          </a:xfrm>
          <a:prstGeom prst="rightBrace">
            <a:avLst>
              <a:gd name="adj1" fmla="val 58333"/>
              <a:gd name="adj2" fmla="val 50000"/>
            </a:avLst>
          </a:prstGeom>
          <a:noFill/>
          <a:ln w="9525">
            <a:solidFill>
              <a:schemeClr val="tx2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Text Box 34"/>
          <p:cNvSpPr txBox="1">
            <a:spLocks noChangeArrowheads="1"/>
          </p:cNvSpPr>
          <p:nvPr/>
        </p:nvSpPr>
        <p:spPr bwMode="auto">
          <a:xfrm>
            <a:off x="1752600" y="4191002"/>
            <a:ext cx="57912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4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Muốn</a:t>
            </a:r>
            <a:r>
              <a:rPr lang="en-US" sz="24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4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chu</a:t>
            </a:r>
            <a:r>
              <a:rPr lang="en-US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vi</a:t>
            </a:r>
            <a:r>
              <a:rPr lang="en-US" sz="24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24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sz="2400" b="1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lấy</a:t>
            </a:r>
            <a:r>
              <a:rPr lang="en-US" sz="24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24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bán</a:t>
            </a:r>
            <a:r>
              <a:rPr lang="en-US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kính</a:t>
            </a:r>
            <a:r>
              <a:rPr lang="en-US" sz="24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4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4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3,14.</a:t>
            </a:r>
          </a:p>
        </p:txBody>
      </p:sp>
      <p:sp>
        <p:nvSpPr>
          <p:cNvPr id="44" name="AutoShape 35"/>
          <p:cNvSpPr>
            <a:spLocks/>
          </p:cNvSpPr>
          <p:nvPr/>
        </p:nvSpPr>
        <p:spPr bwMode="auto">
          <a:xfrm rot="5400000">
            <a:off x="8953500" y="4533900"/>
            <a:ext cx="177800" cy="762000"/>
          </a:xfrm>
          <a:prstGeom prst="leftBrace">
            <a:avLst>
              <a:gd name="adj1" fmla="val 35714"/>
              <a:gd name="adj2" fmla="val 50000"/>
            </a:avLst>
          </a:prstGeom>
          <a:noFill/>
          <a:ln w="15875">
            <a:solidFill>
              <a:schemeClr val="tx2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" name="Text Box 38"/>
          <p:cNvSpPr txBox="1">
            <a:spLocks noChangeArrowheads="1"/>
          </p:cNvSpPr>
          <p:nvPr/>
        </p:nvSpPr>
        <p:spPr bwMode="auto">
          <a:xfrm>
            <a:off x="4419600" y="5135566"/>
            <a:ext cx="1143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latin typeface="Times New Roman" pitchFamily="18" charset="0"/>
                <a:cs typeface="Times New Roman" pitchFamily="18" charset="0"/>
              </a:rPr>
              <a:t>C = </a:t>
            </a:r>
          </a:p>
        </p:txBody>
      </p:sp>
      <p:sp>
        <p:nvSpPr>
          <p:cNvPr id="48" name="Text Box 39"/>
          <p:cNvSpPr txBox="1">
            <a:spLocks noChangeArrowheads="1"/>
          </p:cNvSpPr>
          <p:nvPr/>
        </p:nvSpPr>
        <p:spPr bwMode="auto">
          <a:xfrm>
            <a:off x="5181600" y="5135566"/>
            <a:ext cx="2590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latin typeface="Times New Roman" pitchFamily="18" charset="0"/>
                <a:cs typeface="Times New Roman" pitchFamily="18" charset="0"/>
              </a:rPr>
              <a:t>r x 2 x 3,14 </a:t>
            </a:r>
          </a:p>
        </p:txBody>
      </p:sp>
      <p:sp>
        <p:nvSpPr>
          <p:cNvPr id="49" name="Rectangle 40"/>
          <p:cNvSpPr>
            <a:spLocks noChangeArrowheads="1"/>
          </p:cNvSpPr>
          <p:nvPr/>
        </p:nvSpPr>
        <p:spPr bwMode="auto">
          <a:xfrm>
            <a:off x="4343400" y="5105400"/>
            <a:ext cx="3124200" cy="685800"/>
          </a:xfrm>
          <a:prstGeom prst="rect">
            <a:avLst/>
          </a:prstGeom>
          <a:solidFill>
            <a:schemeClr val="accent1">
              <a:alpha val="0"/>
            </a:schemeClr>
          </a:solidFill>
          <a:ln w="1587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" name="Text Box 41"/>
          <p:cNvSpPr txBox="1">
            <a:spLocks noChangeArrowheads="1"/>
          </p:cNvSpPr>
          <p:nvPr/>
        </p:nvSpPr>
        <p:spPr bwMode="auto">
          <a:xfrm>
            <a:off x="9372600" y="4686301"/>
            <a:ext cx="381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0</a:t>
            </a:r>
          </a:p>
        </p:txBody>
      </p:sp>
      <p:sp>
        <p:nvSpPr>
          <p:cNvPr id="51" name="Text Box 43"/>
          <p:cNvSpPr txBox="1">
            <a:spLocks noChangeArrowheads="1"/>
          </p:cNvSpPr>
          <p:nvPr/>
        </p:nvSpPr>
        <p:spPr bwMode="auto">
          <a:xfrm>
            <a:off x="6007100" y="5930902"/>
            <a:ext cx="3352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bán</a:t>
            </a:r>
            <a:r>
              <a:rPr lang="en-US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kính</a:t>
            </a:r>
            <a:r>
              <a:rPr lang="en-US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).</a:t>
            </a:r>
          </a:p>
        </p:txBody>
      </p:sp>
      <p:sp>
        <p:nvSpPr>
          <p:cNvPr id="52" name="Text Box 44"/>
          <p:cNvSpPr txBox="1">
            <a:spLocks noChangeArrowheads="1"/>
          </p:cNvSpPr>
          <p:nvPr/>
        </p:nvSpPr>
        <p:spPr bwMode="auto">
          <a:xfrm>
            <a:off x="2641600" y="5892802"/>
            <a:ext cx="3149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chu</a:t>
            </a:r>
            <a:r>
              <a:rPr lang="en-US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vi </a:t>
            </a:r>
            <a:r>
              <a:rPr lang="en-US" sz="2400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</p:txBody>
      </p:sp>
      <p:sp>
        <p:nvSpPr>
          <p:cNvPr id="53" name="Text Box 45"/>
          <p:cNvSpPr txBox="1">
            <a:spLocks noChangeArrowheads="1"/>
          </p:cNvSpPr>
          <p:nvPr/>
        </p:nvSpPr>
        <p:spPr bwMode="auto">
          <a:xfrm>
            <a:off x="1828800" y="5830888"/>
            <a:ext cx="990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 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8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54" name="Text Box 46"/>
          <p:cNvSpPr txBox="1">
            <a:spLocks noChangeArrowheads="1"/>
          </p:cNvSpPr>
          <p:nvPr/>
        </p:nvSpPr>
        <p:spPr bwMode="auto">
          <a:xfrm>
            <a:off x="5461000" y="5867400"/>
            <a:ext cx="863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8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endParaRPr lang="en-US" sz="2400" i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5" name="Line 49"/>
          <p:cNvSpPr>
            <a:spLocks noChangeShapeType="1"/>
          </p:cNvSpPr>
          <p:nvPr/>
        </p:nvSpPr>
        <p:spPr bwMode="auto">
          <a:xfrm>
            <a:off x="8610603" y="5029200"/>
            <a:ext cx="1617663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6" name="Line 50"/>
          <p:cNvSpPr>
            <a:spLocks noChangeShapeType="1"/>
          </p:cNvSpPr>
          <p:nvPr/>
        </p:nvSpPr>
        <p:spPr bwMode="auto">
          <a:xfrm>
            <a:off x="8623300" y="5029200"/>
            <a:ext cx="762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7" name="Text Box 51"/>
          <p:cNvSpPr txBox="1">
            <a:spLocks noChangeArrowheads="1"/>
          </p:cNvSpPr>
          <p:nvPr/>
        </p:nvSpPr>
        <p:spPr bwMode="auto">
          <a:xfrm>
            <a:off x="8770938" y="4540253"/>
            <a:ext cx="304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" dur="80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" dur="80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80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7" dur="80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8" dur="80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80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4" dur="80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5" dur="80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80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1" dur="80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2" dur="80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" dur="80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-0.00139 0.0037 L -0.09306 0.19242 " pathEditMode="relative" rAng="0" ptsTypes="AA">
                                      <p:cBhvr>
                                        <p:cTn id="62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600" y="9400"/>
                                    </p:animMotion>
                                  </p:childTnLst>
                                </p:cTn>
                              </p:par>
                              <p:par>
                                <p:cTn id="63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000"/>
                            </p:stCondLst>
                            <p:childTnLst>
                              <p:par>
                                <p:cTn id="67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9" dur="80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0" dur="80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80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6" dur="80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7" dur="80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8" dur="80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1.06943E-6 -4.14431E-6 L -0.15253 0.19982 " pathEditMode="relative" rAng="0" ptsTypes="AA">
                                      <p:cBhvr>
                                        <p:cTn id="82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633" y="9991"/>
                                    </p:animMotion>
                                  </p:childTnLst>
                                </p:cTn>
                              </p:par>
                              <p:par>
                                <p:cTn id="83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8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0" dur="80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1" dur="80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80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0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1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1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7" dur="80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8" dur="80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9" dur="80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2280"/>
                            </p:stCondLst>
                            <p:childTnLst>
                              <p:par>
                                <p:cTn id="13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8" dur="80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9" dur="80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0" dur="80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5" dur="80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6" dur="80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7" dur="80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7" dur="80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8" dur="80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9" dur="80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4" dur="80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5" dur="80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6" dur="80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1" dur="80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72" dur="80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3" dur="80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8" dur="80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79" dur="80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0" dur="80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 animBg="1"/>
      <p:bldP spid="26" grpId="1" animBg="1"/>
      <p:bldP spid="27" grpId="0"/>
      <p:bldP spid="28" grpId="0"/>
      <p:bldP spid="29" grpId="0" animBg="1"/>
      <p:bldP spid="29" grpId="1" animBg="1"/>
      <p:bldP spid="30" grpId="0"/>
      <p:bldP spid="30" grpId="1"/>
      <p:bldP spid="31" grpId="0"/>
      <p:bldP spid="31" grpId="1"/>
      <p:bldP spid="32" grpId="0"/>
      <p:bldP spid="33" grpId="0"/>
      <p:bldP spid="34" grpId="0" animBg="1"/>
      <p:bldP spid="35" grpId="0"/>
      <p:bldP spid="36" grpId="0"/>
      <p:bldP spid="37" grpId="0"/>
      <p:bldP spid="40" grpId="0"/>
      <p:bldP spid="40" grpId="1"/>
      <p:bldP spid="42" grpId="0" animBg="1"/>
      <p:bldP spid="42" grpId="1" animBg="1"/>
      <p:bldP spid="43" grpId="0"/>
      <p:bldP spid="44" grpId="0" animBg="1"/>
      <p:bldP spid="47" grpId="0"/>
      <p:bldP spid="48" grpId="0"/>
      <p:bldP spid="49" grpId="0" animBg="1"/>
      <p:bldP spid="51" grpId="0"/>
      <p:bldP spid="52" grpId="0"/>
      <p:bldP spid="53" grpId="0"/>
      <p:bldP spid="54" grpId="0"/>
      <p:bldP spid="55" grpId="0" animBg="1"/>
      <p:bldP spid="55" grpId="1" animBg="1"/>
      <p:bldP spid="56" grpId="0" animBg="1"/>
      <p:bldP spid="5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Text Box 11"/>
          <p:cNvSpPr txBox="1">
            <a:spLocks noChangeArrowheads="1"/>
          </p:cNvSpPr>
          <p:nvPr/>
        </p:nvSpPr>
        <p:spPr bwMode="auto">
          <a:xfrm>
            <a:off x="2057400" y="1981202"/>
            <a:ext cx="1143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latin typeface="Times New Roman" pitchFamily="18" charset="0"/>
                <a:cs typeface="Times New Roman" pitchFamily="18" charset="0"/>
              </a:rPr>
              <a:t>C = </a:t>
            </a:r>
          </a:p>
        </p:txBody>
      </p:sp>
      <p:sp>
        <p:nvSpPr>
          <p:cNvPr id="63" name="Text Box 12"/>
          <p:cNvSpPr txBox="1">
            <a:spLocks noChangeArrowheads="1"/>
          </p:cNvSpPr>
          <p:nvPr/>
        </p:nvSpPr>
        <p:spPr bwMode="auto">
          <a:xfrm>
            <a:off x="2794000" y="1955802"/>
            <a:ext cx="19812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latin typeface="Times New Roman" pitchFamily="18" charset="0"/>
                <a:cs typeface="Times New Roman" pitchFamily="18" charset="0"/>
              </a:rPr>
              <a:t>d x 3,14 </a:t>
            </a:r>
          </a:p>
        </p:txBody>
      </p:sp>
      <p:sp>
        <p:nvSpPr>
          <p:cNvPr id="64" name="Rectangle 13"/>
          <p:cNvSpPr>
            <a:spLocks noChangeArrowheads="1"/>
          </p:cNvSpPr>
          <p:nvPr/>
        </p:nvSpPr>
        <p:spPr bwMode="auto">
          <a:xfrm>
            <a:off x="1905000" y="1905000"/>
            <a:ext cx="2819400" cy="685800"/>
          </a:xfrm>
          <a:prstGeom prst="rect">
            <a:avLst/>
          </a:prstGeom>
          <a:solidFill>
            <a:schemeClr val="accent1">
              <a:alpha val="0"/>
            </a:schemeClr>
          </a:solidFill>
          <a:ln w="1587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5" name="Text Box 15"/>
          <p:cNvSpPr txBox="1">
            <a:spLocks noChangeArrowheads="1"/>
          </p:cNvSpPr>
          <p:nvPr/>
        </p:nvSpPr>
        <p:spPr bwMode="auto">
          <a:xfrm>
            <a:off x="1676400" y="4572002"/>
            <a:ext cx="3581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sz="2400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kính</a:t>
            </a:r>
            <a:r>
              <a:rPr lang="en-US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6" name="Text Box 27"/>
          <p:cNvSpPr txBox="1">
            <a:spLocks noChangeArrowheads="1"/>
          </p:cNvSpPr>
          <p:nvPr/>
        </p:nvSpPr>
        <p:spPr bwMode="auto">
          <a:xfrm>
            <a:off x="1828800" y="3078166"/>
            <a:ext cx="1143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latin typeface="Times New Roman" pitchFamily="18" charset="0"/>
                <a:cs typeface="Times New Roman" pitchFamily="18" charset="0"/>
              </a:rPr>
              <a:t>C = </a:t>
            </a:r>
          </a:p>
        </p:txBody>
      </p:sp>
      <p:sp>
        <p:nvSpPr>
          <p:cNvPr id="67" name="Text Box 28"/>
          <p:cNvSpPr txBox="1">
            <a:spLocks noChangeArrowheads="1"/>
          </p:cNvSpPr>
          <p:nvPr/>
        </p:nvSpPr>
        <p:spPr bwMode="auto">
          <a:xfrm>
            <a:off x="2590800" y="3078166"/>
            <a:ext cx="2590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latin typeface="Times New Roman" pitchFamily="18" charset="0"/>
                <a:cs typeface="Times New Roman" pitchFamily="18" charset="0"/>
              </a:rPr>
              <a:t>r x 2 x 3,14 </a:t>
            </a:r>
          </a:p>
        </p:txBody>
      </p:sp>
      <p:sp>
        <p:nvSpPr>
          <p:cNvPr id="68" name="Rectangle 29"/>
          <p:cNvSpPr>
            <a:spLocks noChangeArrowheads="1"/>
          </p:cNvSpPr>
          <p:nvPr/>
        </p:nvSpPr>
        <p:spPr bwMode="auto">
          <a:xfrm>
            <a:off x="1752600" y="3048000"/>
            <a:ext cx="3124200" cy="685800"/>
          </a:xfrm>
          <a:prstGeom prst="rect">
            <a:avLst/>
          </a:prstGeom>
          <a:solidFill>
            <a:schemeClr val="accent1">
              <a:alpha val="0"/>
            </a:schemeClr>
          </a:solidFill>
          <a:ln w="1587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9" name="Text Box 32"/>
          <p:cNvSpPr txBox="1">
            <a:spLocks noChangeArrowheads="1"/>
          </p:cNvSpPr>
          <p:nvPr/>
        </p:nvSpPr>
        <p:spPr bwMode="auto">
          <a:xfrm>
            <a:off x="1752600" y="5105402"/>
            <a:ext cx="3352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sz="2400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bán</a:t>
            </a:r>
            <a:r>
              <a:rPr lang="en-US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kính</a:t>
            </a:r>
            <a:r>
              <a:rPr lang="en-US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0" name="Text Box 33"/>
          <p:cNvSpPr txBox="1">
            <a:spLocks noChangeArrowheads="1"/>
          </p:cNvSpPr>
          <p:nvPr/>
        </p:nvSpPr>
        <p:spPr bwMode="auto">
          <a:xfrm>
            <a:off x="1752600" y="4038602"/>
            <a:ext cx="3352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4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chu</a:t>
            </a:r>
            <a:r>
              <a:rPr lang="en-US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vi </a:t>
            </a:r>
            <a:r>
              <a:rPr lang="en-US" sz="2400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tròn</a:t>
            </a:r>
            <a:endParaRPr lang="en-US" sz="2400" i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" name="Line 36"/>
          <p:cNvSpPr>
            <a:spLocks noChangeShapeType="1"/>
          </p:cNvSpPr>
          <p:nvPr/>
        </p:nvSpPr>
        <p:spPr bwMode="auto">
          <a:xfrm>
            <a:off x="5410200" y="1625600"/>
            <a:ext cx="0" cy="487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2" name="Text Box 37"/>
          <p:cNvSpPr txBox="1">
            <a:spLocks noChangeArrowheads="1"/>
          </p:cNvSpPr>
          <p:nvPr/>
        </p:nvSpPr>
        <p:spPr bwMode="auto">
          <a:xfrm>
            <a:off x="5638800" y="1600200"/>
            <a:ext cx="1905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 u="sng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Ví</a:t>
            </a:r>
            <a:r>
              <a:rPr lang="en-US" sz="28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dụ</a:t>
            </a:r>
            <a:r>
              <a:rPr lang="en-US" sz="28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1 :</a:t>
            </a:r>
            <a:endParaRPr lang="en-US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3" name="Text Box 38"/>
          <p:cNvSpPr txBox="1">
            <a:spLocks noChangeArrowheads="1"/>
          </p:cNvSpPr>
          <p:nvPr/>
        </p:nvSpPr>
        <p:spPr bwMode="auto">
          <a:xfrm>
            <a:off x="5562600" y="2209802"/>
            <a:ext cx="6248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vi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kính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6cm.</a:t>
            </a:r>
          </a:p>
        </p:txBody>
      </p:sp>
      <p:sp>
        <p:nvSpPr>
          <p:cNvPr id="75" name="Text Box 40"/>
          <p:cNvSpPr txBox="1">
            <a:spLocks noChangeArrowheads="1"/>
          </p:cNvSpPr>
          <p:nvPr/>
        </p:nvSpPr>
        <p:spPr bwMode="auto">
          <a:xfrm>
            <a:off x="6096000" y="3519488"/>
            <a:ext cx="4191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/>
            <a:r>
              <a:rPr lang="en-US" sz="2800" b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6 x 3,14 = 18,84 (cm)</a:t>
            </a:r>
          </a:p>
        </p:txBody>
      </p:sp>
      <p:sp>
        <p:nvSpPr>
          <p:cNvPr id="76" name="Text Box 41"/>
          <p:cNvSpPr txBox="1">
            <a:spLocks noChangeArrowheads="1"/>
          </p:cNvSpPr>
          <p:nvPr/>
        </p:nvSpPr>
        <p:spPr bwMode="auto">
          <a:xfrm>
            <a:off x="5334000" y="3062288"/>
            <a:ext cx="4191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/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Chu vi </a:t>
            </a:r>
            <a:r>
              <a:rPr lang="en-US" sz="2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:</a:t>
            </a:r>
          </a:p>
        </p:txBody>
      </p:sp>
      <p:sp>
        <p:nvSpPr>
          <p:cNvPr id="77" name="Text Box 42"/>
          <p:cNvSpPr txBox="1">
            <a:spLocks noChangeArrowheads="1"/>
          </p:cNvSpPr>
          <p:nvPr/>
        </p:nvSpPr>
        <p:spPr bwMode="auto">
          <a:xfrm>
            <a:off x="5638800" y="4191000"/>
            <a:ext cx="1905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 u="sng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Ví</a:t>
            </a:r>
            <a:r>
              <a:rPr lang="en-US" sz="28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dụ</a:t>
            </a:r>
            <a:r>
              <a:rPr lang="en-US" sz="28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2 :</a:t>
            </a:r>
            <a:endParaRPr lang="en-US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8" name="Text Box 43"/>
          <p:cNvSpPr txBox="1">
            <a:spLocks noChangeArrowheads="1"/>
          </p:cNvSpPr>
          <p:nvPr/>
        </p:nvSpPr>
        <p:spPr bwMode="auto">
          <a:xfrm>
            <a:off x="5562600" y="4800603"/>
            <a:ext cx="6096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vi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bán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kính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5cm.</a:t>
            </a:r>
          </a:p>
        </p:txBody>
      </p:sp>
      <p:sp>
        <p:nvSpPr>
          <p:cNvPr id="80" name="Text Box 45"/>
          <p:cNvSpPr txBox="1">
            <a:spLocks noChangeArrowheads="1"/>
          </p:cNvSpPr>
          <p:nvPr/>
        </p:nvSpPr>
        <p:spPr bwMode="auto">
          <a:xfrm>
            <a:off x="6172200" y="6186488"/>
            <a:ext cx="4419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/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5 x 2 x 3,14 = 31,4 (cm)</a:t>
            </a:r>
          </a:p>
        </p:txBody>
      </p:sp>
      <p:sp>
        <p:nvSpPr>
          <p:cNvPr id="81" name="Text Box 46"/>
          <p:cNvSpPr txBox="1">
            <a:spLocks noChangeArrowheads="1"/>
          </p:cNvSpPr>
          <p:nvPr/>
        </p:nvSpPr>
        <p:spPr bwMode="auto">
          <a:xfrm>
            <a:off x="5334000" y="5729288"/>
            <a:ext cx="4191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/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Chu vi </a:t>
            </a:r>
            <a:r>
              <a:rPr lang="en-US" sz="2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7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7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7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7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7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7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7" dur="80"/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8" dur="80"/>
                                        <p:tgtEl>
                                          <p:spTgt spid="8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80"/>
                                        <p:tgtEl>
                                          <p:spTgt spid="8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2" dur="80"/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3" dur="80"/>
                                        <p:tgtEl>
                                          <p:spTgt spid="8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80"/>
                                        <p:tgtEl>
                                          <p:spTgt spid="8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" grpId="0"/>
      <p:bldP spid="73" grpId="0"/>
      <p:bldP spid="75" grpId="0"/>
      <p:bldP spid="76" grpId="0"/>
      <p:bldP spid="77" grpId="0"/>
      <p:bldP spid="78" grpId="0"/>
      <p:bldP spid="80" grpId="0"/>
      <p:bldP spid="8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7"/>
          <p:cNvSpPr txBox="1">
            <a:spLocks noChangeArrowheads="1"/>
          </p:cNvSpPr>
          <p:nvPr/>
        </p:nvSpPr>
        <p:spPr bwMode="auto">
          <a:xfrm>
            <a:off x="1066800" y="391180"/>
            <a:ext cx="1905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 u="sng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1 :</a:t>
            </a:r>
            <a:endParaRPr lang="en-US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 Box 38"/>
          <p:cNvSpPr txBox="1">
            <a:spLocks noChangeArrowheads="1"/>
          </p:cNvSpPr>
          <p:nvPr/>
        </p:nvSpPr>
        <p:spPr bwMode="auto">
          <a:xfrm>
            <a:off x="2667000" y="381000"/>
            <a:ext cx="6248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vi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kính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d :</a:t>
            </a:r>
          </a:p>
        </p:txBody>
      </p:sp>
      <p:sp>
        <p:nvSpPr>
          <p:cNvPr id="4" name="Text Box 40"/>
          <p:cNvSpPr txBox="1">
            <a:spLocks noChangeArrowheads="1"/>
          </p:cNvSpPr>
          <p:nvPr/>
        </p:nvSpPr>
        <p:spPr bwMode="auto">
          <a:xfrm>
            <a:off x="1524000" y="2296180"/>
            <a:ext cx="4191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/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0,6 x 3,14 = 1,884 (cm)</a:t>
            </a:r>
          </a:p>
        </p:txBody>
      </p:sp>
      <p:sp>
        <p:nvSpPr>
          <p:cNvPr id="5" name="Text Box 41"/>
          <p:cNvSpPr txBox="1">
            <a:spLocks noChangeArrowheads="1"/>
          </p:cNvSpPr>
          <p:nvPr/>
        </p:nvSpPr>
        <p:spPr bwMode="auto">
          <a:xfrm>
            <a:off x="762000" y="1690688"/>
            <a:ext cx="4191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/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Chu vi </a:t>
            </a:r>
            <a:r>
              <a:rPr lang="en-US" sz="2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:</a:t>
            </a:r>
          </a:p>
        </p:txBody>
      </p:sp>
      <p:sp>
        <p:nvSpPr>
          <p:cNvPr id="6" name="Text Box 38"/>
          <p:cNvSpPr txBox="1">
            <a:spLocks noChangeArrowheads="1"/>
          </p:cNvSpPr>
          <p:nvPr/>
        </p:nvSpPr>
        <p:spPr bwMode="auto">
          <a:xfrm>
            <a:off x="1143000" y="1076980"/>
            <a:ext cx="6248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a)    d  =  0,6 cm</a:t>
            </a:r>
          </a:p>
        </p:txBody>
      </p:sp>
      <p:sp>
        <p:nvSpPr>
          <p:cNvPr id="7" name="Text Box 40"/>
          <p:cNvSpPr txBox="1">
            <a:spLocks noChangeArrowheads="1"/>
          </p:cNvSpPr>
          <p:nvPr/>
        </p:nvSpPr>
        <p:spPr bwMode="auto">
          <a:xfrm>
            <a:off x="1524000" y="4277380"/>
            <a:ext cx="4191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/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2,5 x 3,14 = 7,85 (</a:t>
            </a:r>
            <a:r>
              <a:rPr lang="en-US" sz="2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dm</a:t>
            </a: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8" name="Text Box 41"/>
          <p:cNvSpPr txBox="1">
            <a:spLocks noChangeArrowheads="1"/>
          </p:cNvSpPr>
          <p:nvPr/>
        </p:nvSpPr>
        <p:spPr bwMode="auto">
          <a:xfrm>
            <a:off x="762000" y="3671888"/>
            <a:ext cx="4191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/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Chu vi </a:t>
            </a:r>
            <a:r>
              <a:rPr lang="en-US" sz="2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:</a:t>
            </a:r>
          </a:p>
        </p:txBody>
      </p:sp>
      <p:sp>
        <p:nvSpPr>
          <p:cNvPr id="9" name="Text Box 38"/>
          <p:cNvSpPr txBox="1">
            <a:spLocks noChangeArrowheads="1"/>
          </p:cNvSpPr>
          <p:nvPr/>
        </p:nvSpPr>
        <p:spPr bwMode="auto">
          <a:xfrm>
            <a:off x="1143000" y="3148668"/>
            <a:ext cx="6248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b)    d  =  2,5 </a:t>
            </a:r>
            <a:r>
              <a:rPr lang="en-US" sz="28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dm</a:t>
            </a:r>
            <a:endParaRPr lang="en-US" sz="2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 Box 40"/>
          <p:cNvSpPr txBox="1">
            <a:spLocks noChangeArrowheads="1"/>
          </p:cNvSpPr>
          <p:nvPr/>
        </p:nvSpPr>
        <p:spPr bwMode="auto">
          <a:xfrm>
            <a:off x="1524000" y="6106180"/>
            <a:ext cx="4191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/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4/5 x 3,14 = 2,512 (m)</a:t>
            </a:r>
          </a:p>
        </p:txBody>
      </p:sp>
      <p:sp>
        <p:nvSpPr>
          <p:cNvPr id="11" name="Text Box 41"/>
          <p:cNvSpPr txBox="1">
            <a:spLocks noChangeArrowheads="1"/>
          </p:cNvSpPr>
          <p:nvPr/>
        </p:nvSpPr>
        <p:spPr bwMode="auto">
          <a:xfrm>
            <a:off x="762000" y="5500688"/>
            <a:ext cx="4191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/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Chu vi </a:t>
            </a:r>
            <a:r>
              <a:rPr lang="en-US" sz="2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:</a:t>
            </a:r>
          </a:p>
        </p:txBody>
      </p:sp>
      <p:sp>
        <p:nvSpPr>
          <p:cNvPr id="12" name="Text Box 38"/>
          <p:cNvSpPr txBox="1">
            <a:spLocks noChangeArrowheads="1"/>
          </p:cNvSpPr>
          <p:nvPr/>
        </p:nvSpPr>
        <p:spPr bwMode="auto">
          <a:xfrm>
            <a:off x="1143000" y="4886980"/>
            <a:ext cx="6248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c)    d  =  4/5 m</a:t>
            </a:r>
          </a:p>
        </p:txBody>
      </p:sp>
    </p:spTree>
    <p:extLst>
      <p:ext uri="{BB962C8B-B14F-4D97-AF65-F5344CB8AC3E}">
        <p14:creationId xmlns:p14="http://schemas.microsoft.com/office/powerpoint/2010/main" val="1537327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7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8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2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3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9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0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6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7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1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2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3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7"/>
          <p:cNvSpPr txBox="1">
            <a:spLocks noChangeArrowheads="1"/>
          </p:cNvSpPr>
          <p:nvPr/>
        </p:nvSpPr>
        <p:spPr bwMode="auto">
          <a:xfrm>
            <a:off x="1066800" y="391180"/>
            <a:ext cx="1905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 u="sng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3 :</a:t>
            </a:r>
            <a:endParaRPr lang="en-US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 Box 38"/>
          <p:cNvSpPr txBox="1">
            <a:spLocks noChangeArrowheads="1"/>
          </p:cNvSpPr>
          <p:nvPr/>
        </p:nvSpPr>
        <p:spPr bwMode="auto">
          <a:xfrm>
            <a:off x="2667000" y="381000"/>
            <a:ext cx="81534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bánh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xe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ô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tô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kính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0,75 m.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vi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bánh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xe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     </a:t>
            </a:r>
          </a:p>
        </p:txBody>
      </p:sp>
      <p:sp>
        <p:nvSpPr>
          <p:cNvPr id="4" name="Text Box 40"/>
          <p:cNvSpPr txBox="1">
            <a:spLocks noChangeArrowheads="1"/>
          </p:cNvSpPr>
          <p:nvPr/>
        </p:nvSpPr>
        <p:spPr bwMode="auto">
          <a:xfrm>
            <a:off x="1524000" y="2296180"/>
            <a:ext cx="5257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/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0,75   x  3,14  =  2,355  (m)</a:t>
            </a:r>
          </a:p>
        </p:txBody>
      </p:sp>
      <p:sp>
        <p:nvSpPr>
          <p:cNvPr id="5" name="Text Box 41"/>
          <p:cNvSpPr txBox="1">
            <a:spLocks noChangeArrowheads="1"/>
          </p:cNvSpPr>
          <p:nvPr/>
        </p:nvSpPr>
        <p:spPr bwMode="auto">
          <a:xfrm>
            <a:off x="762000" y="1690688"/>
            <a:ext cx="4191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/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Chu vi </a:t>
            </a:r>
            <a:r>
              <a:rPr lang="en-US" sz="2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bánh</a:t>
            </a: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xe</a:t>
            </a: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:</a:t>
            </a:r>
          </a:p>
        </p:txBody>
      </p:sp>
      <p:sp>
        <p:nvSpPr>
          <p:cNvPr id="13" name="Text Box 40"/>
          <p:cNvSpPr txBox="1">
            <a:spLocks noChangeArrowheads="1"/>
          </p:cNvSpPr>
          <p:nvPr/>
        </p:nvSpPr>
        <p:spPr bwMode="auto">
          <a:xfrm>
            <a:off x="1676400" y="2905780"/>
            <a:ext cx="5257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/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    2,355  (m)</a:t>
            </a:r>
          </a:p>
        </p:txBody>
      </p:sp>
    </p:spTree>
    <p:extLst>
      <p:ext uri="{BB962C8B-B14F-4D97-AF65-F5344CB8AC3E}">
        <p14:creationId xmlns:p14="http://schemas.microsoft.com/office/powerpoint/2010/main" val="2171234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1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0" name="AutoShape 10"/>
          <p:cNvSpPr>
            <a:spLocks noChangeArrowheads="1"/>
          </p:cNvSpPr>
          <p:nvPr/>
        </p:nvSpPr>
        <p:spPr bwMode="auto">
          <a:xfrm>
            <a:off x="2705100" y="1981201"/>
            <a:ext cx="6972300" cy="1085851"/>
          </a:xfrm>
          <a:prstGeom prst="wedgeRoundRectCallout">
            <a:avLst>
              <a:gd name="adj1" fmla="val 2032"/>
              <a:gd name="adj2" fmla="val 126736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algn="ctr" eaLnBrk="1" hangingPunct="1"/>
            <a:r>
              <a:rPr lang="en-US" sz="3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biệt</a:t>
            </a: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tròn</a:t>
            </a: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tròn</a:t>
            </a: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5134" name="Oval 14"/>
          <p:cNvSpPr>
            <a:spLocks noChangeArrowheads="1"/>
          </p:cNvSpPr>
          <p:nvPr/>
        </p:nvSpPr>
        <p:spPr bwMode="auto">
          <a:xfrm>
            <a:off x="3924300" y="3752851"/>
            <a:ext cx="2286000" cy="2286000"/>
          </a:xfrm>
          <a:prstGeom prst="ellipse">
            <a:avLst/>
          </a:prstGeom>
          <a:solidFill>
            <a:srgbClr val="66FF33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algn="ctr" eaLnBrk="1" hangingPunct="1"/>
            <a:endParaRPr lang="en-US">
              <a:solidFill>
                <a:srgbClr val="66FF33"/>
              </a:solidFill>
            </a:endParaRPr>
          </a:p>
        </p:txBody>
      </p:sp>
      <p:sp>
        <p:nvSpPr>
          <p:cNvPr id="5137" name="AutoShape 17"/>
          <p:cNvSpPr>
            <a:spLocks noChangeArrowheads="1"/>
          </p:cNvSpPr>
          <p:nvPr/>
        </p:nvSpPr>
        <p:spPr bwMode="auto">
          <a:xfrm>
            <a:off x="7620000" y="3733802"/>
            <a:ext cx="1905000" cy="1276351"/>
          </a:xfrm>
          <a:prstGeom prst="wedgeEllipseCallout">
            <a:avLst>
              <a:gd name="adj1" fmla="val -118083"/>
              <a:gd name="adj2" fmla="val 2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algn="ctr" eaLnBrk="1" hangingPunct="1"/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tròn</a:t>
            </a:r>
            <a:endParaRPr lang="en-US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40" name="Oval 20"/>
          <p:cNvSpPr>
            <a:spLocks noChangeArrowheads="1"/>
          </p:cNvSpPr>
          <p:nvPr/>
        </p:nvSpPr>
        <p:spPr bwMode="auto">
          <a:xfrm>
            <a:off x="3848100" y="3600451"/>
            <a:ext cx="2438400" cy="2514600"/>
          </a:xfrm>
          <a:prstGeom prst="ellipse">
            <a:avLst/>
          </a:prstGeom>
          <a:solidFill>
            <a:srgbClr val="66FF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5138" name="AutoShape 18"/>
          <p:cNvSpPr>
            <a:spLocks noChangeArrowheads="1"/>
          </p:cNvSpPr>
          <p:nvPr/>
        </p:nvSpPr>
        <p:spPr bwMode="auto">
          <a:xfrm>
            <a:off x="1790700" y="4057651"/>
            <a:ext cx="1905000" cy="1371600"/>
          </a:xfrm>
          <a:prstGeom prst="wedgeEllipseCallout">
            <a:avLst>
              <a:gd name="adj1" fmla="val 90417"/>
              <a:gd name="adj2" fmla="val -11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algn="ctr" eaLnBrk="1" hangingPunct="1"/>
            <a:r>
              <a:rPr lang="en-US" sz="3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tròn</a:t>
            </a:r>
            <a:endParaRPr lang="en-US" sz="3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56" name="Text Box 36"/>
          <p:cNvSpPr txBox="1">
            <a:spLocks noChangeArrowheads="1"/>
          </p:cNvSpPr>
          <p:nvPr/>
        </p:nvSpPr>
        <p:spPr bwMode="auto">
          <a:xfrm>
            <a:off x="4838700" y="4210051"/>
            <a:ext cx="45720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5400"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2064" name="Text Box 37"/>
          <p:cNvSpPr txBox="1">
            <a:spLocks noChangeArrowheads="1"/>
          </p:cNvSpPr>
          <p:nvPr/>
        </p:nvSpPr>
        <p:spPr bwMode="auto">
          <a:xfrm>
            <a:off x="533400" y="914400"/>
            <a:ext cx="388620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60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Khởi</a:t>
            </a:r>
            <a:r>
              <a:rPr lang="en-US" sz="6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sz="60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động</a:t>
            </a:r>
            <a:endParaRPr lang="en-US" sz="60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6022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5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5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5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514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4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6" dur="1" fill="hold"/>
                                        <p:tgtEl>
                                          <p:spTgt spid="513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30" grpId="0" animBg="1"/>
      <p:bldP spid="5134" grpId="0" animBg="1"/>
      <p:bldP spid="5137" grpId="0" animBg="1"/>
      <p:bldP spid="5140" grpId="0" animBg="1"/>
      <p:bldP spid="5138" grpId="0" animBg="1"/>
      <p:bldP spid="515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Oval 3"/>
          <p:cNvSpPr>
            <a:spLocks noChangeArrowheads="1"/>
          </p:cNvSpPr>
          <p:nvPr/>
        </p:nvSpPr>
        <p:spPr bwMode="auto">
          <a:xfrm>
            <a:off x="1905000" y="1828800"/>
            <a:ext cx="2286000" cy="2286000"/>
          </a:xfrm>
          <a:prstGeom prst="ellipse">
            <a:avLst/>
          </a:prstGeom>
          <a:solidFill>
            <a:srgbClr val="FF330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solidFill>
                <a:srgbClr val="FF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388" name="Oval 4"/>
          <p:cNvSpPr>
            <a:spLocks noChangeArrowheads="1"/>
          </p:cNvSpPr>
          <p:nvPr/>
        </p:nvSpPr>
        <p:spPr bwMode="auto">
          <a:xfrm>
            <a:off x="4495800" y="1981200"/>
            <a:ext cx="2286000" cy="2286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389" name="Oval 5"/>
          <p:cNvSpPr>
            <a:spLocks noChangeArrowheads="1"/>
          </p:cNvSpPr>
          <p:nvPr/>
        </p:nvSpPr>
        <p:spPr bwMode="auto">
          <a:xfrm>
            <a:off x="7242175" y="1905000"/>
            <a:ext cx="2286000" cy="2286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390" name="Line 6"/>
          <p:cNvSpPr>
            <a:spLocks noChangeShapeType="1"/>
          </p:cNvSpPr>
          <p:nvPr/>
        </p:nvSpPr>
        <p:spPr bwMode="auto">
          <a:xfrm flipV="1">
            <a:off x="2590800" y="3124200"/>
            <a:ext cx="38100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391" name="Text Box 7"/>
          <p:cNvSpPr txBox="1">
            <a:spLocks noChangeArrowheads="1"/>
          </p:cNvSpPr>
          <p:nvPr/>
        </p:nvSpPr>
        <p:spPr bwMode="auto">
          <a:xfrm>
            <a:off x="1660525" y="4343402"/>
            <a:ext cx="137249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Hình tròn</a:t>
            </a:r>
          </a:p>
        </p:txBody>
      </p:sp>
      <p:sp>
        <p:nvSpPr>
          <p:cNvPr id="16392" name="Line 8"/>
          <p:cNvSpPr>
            <a:spLocks noChangeShapeType="1"/>
          </p:cNvSpPr>
          <p:nvPr/>
        </p:nvSpPr>
        <p:spPr bwMode="auto">
          <a:xfrm flipV="1">
            <a:off x="4343400" y="3733800"/>
            <a:ext cx="3048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393" name="Text Box 9"/>
          <p:cNvSpPr txBox="1">
            <a:spLocks noChangeArrowheads="1"/>
          </p:cNvSpPr>
          <p:nvPr/>
        </p:nvSpPr>
        <p:spPr bwMode="auto">
          <a:xfrm>
            <a:off x="3505203" y="4343402"/>
            <a:ext cx="161775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Đường tròn</a:t>
            </a:r>
          </a:p>
        </p:txBody>
      </p:sp>
      <p:sp>
        <p:nvSpPr>
          <p:cNvPr id="16394" name="Line 10"/>
          <p:cNvSpPr>
            <a:spLocks noChangeShapeType="1"/>
          </p:cNvSpPr>
          <p:nvPr/>
        </p:nvSpPr>
        <p:spPr bwMode="auto">
          <a:xfrm>
            <a:off x="7224713" y="3048000"/>
            <a:ext cx="2286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395" name="AutoShape 11"/>
          <p:cNvSpPr>
            <a:spLocks noChangeArrowheads="1"/>
          </p:cNvSpPr>
          <p:nvPr/>
        </p:nvSpPr>
        <p:spPr bwMode="auto">
          <a:xfrm flipV="1">
            <a:off x="8350250" y="3013075"/>
            <a:ext cx="76200" cy="76200"/>
          </a:xfrm>
          <a:prstGeom prst="flowChartConnector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396" name="AutoShape 12"/>
          <p:cNvSpPr>
            <a:spLocks noChangeArrowheads="1"/>
          </p:cNvSpPr>
          <p:nvPr/>
        </p:nvSpPr>
        <p:spPr bwMode="auto">
          <a:xfrm flipV="1">
            <a:off x="9472613" y="3006725"/>
            <a:ext cx="76200" cy="76200"/>
          </a:xfrm>
          <a:prstGeom prst="flowChartConnector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397" name="AutoShape 13"/>
          <p:cNvSpPr>
            <a:spLocks noChangeArrowheads="1"/>
          </p:cNvSpPr>
          <p:nvPr/>
        </p:nvSpPr>
        <p:spPr bwMode="auto">
          <a:xfrm flipV="1">
            <a:off x="7215188" y="3006725"/>
            <a:ext cx="76200" cy="76200"/>
          </a:xfrm>
          <a:prstGeom prst="flowChartConnector">
            <a:avLst/>
          </a:prstGeom>
          <a:solidFill>
            <a:schemeClr val="tx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398" name="Line 14"/>
          <p:cNvSpPr>
            <a:spLocks noChangeShapeType="1"/>
          </p:cNvSpPr>
          <p:nvPr/>
        </p:nvSpPr>
        <p:spPr bwMode="auto">
          <a:xfrm flipH="1">
            <a:off x="8763000" y="1981200"/>
            <a:ext cx="6858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399" name="Text Box 15"/>
          <p:cNvSpPr txBox="1">
            <a:spLocks noChangeArrowheads="1"/>
          </p:cNvSpPr>
          <p:nvPr/>
        </p:nvSpPr>
        <p:spPr bwMode="auto">
          <a:xfrm>
            <a:off x="8858253" y="1600202"/>
            <a:ext cx="166904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Đường kính</a:t>
            </a:r>
          </a:p>
        </p:txBody>
      </p:sp>
      <p:sp>
        <p:nvSpPr>
          <p:cNvPr id="16400" name="AutoShape 16"/>
          <p:cNvSpPr>
            <a:spLocks noChangeArrowheads="1"/>
          </p:cNvSpPr>
          <p:nvPr/>
        </p:nvSpPr>
        <p:spPr bwMode="auto">
          <a:xfrm flipV="1">
            <a:off x="8499475" y="4135439"/>
            <a:ext cx="76200" cy="76200"/>
          </a:xfrm>
          <a:prstGeom prst="flowChartConnector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401" name="Line 17"/>
          <p:cNvSpPr>
            <a:spLocks noChangeShapeType="1"/>
          </p:cNvSpPr>
          <p:nvPr/>
        </p:nvSpPr>
        <p:spPr bwMode="auto">
          <a:xfrm>
            <a:off x="8396288" y="3048000"/>
            <a:ext cx="138112" cy="1143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402" name="Line 18"/>
          <p:cNvSpPr>
            <a:spLocks noChangeShapeType="1"/>
          </p:cNvSpPr>
          <p:nvPr/>
        </p:nvSpPr>
        <p:spPr bwMode="auto">
          <a:xfrm flipV="1">
            <a:off x="7391400" y="3581400"/>
            <a:ext cx="10668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403" name="Text Box 19"/>
          <p:cNvSpPr txBox="1">
            <a:spLocks noChangeArrowheads="1"/>
          </p:cNvSpPr>
          <p:nvPr/>
        </p:nvSpPr>
        <p:spPr bwMode="auto">
          <a:xfrm>
            <a:off x="6613525" y="4383090"/>
            <a:ext cx="138050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Bán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kính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6404" name="Text Box 20"/>
          <p:cNvSpPr txBox="1">
            <a:spLocks noChangeArrowheads="1"/>
          </p:cNvSpPr>
          <p:nvPr/>
        </p:nvSpPr>
        <p:spPr bwMode="auto">
          <a:xfrm>
            <a:off x="8153400" y="2757488"/>
            <a:ext cx="35137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</a:p>
        </p:txBody>
      </p:sp>
      <p:sp>
        <p:nvSpPr>
          <p:cNvPr id="16405" name="Text Box 21"/>
          <p:cNvSpPr txBox="1">
            <a:spLocks noChangeArrowheads="1"/>
          </p:cNvSpPr>
          <p:nvPr/>
        </p:nvSpPr>
        <p:spPr bwMode="auto">
          <a:xfrm>
            <a:off x="6940550" y="2870200"/>
            <a:ext cx="35137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16406" name="Text Box 22"/>
          <p:cNvSpPr txBox="1">
            <a:spLocks noChangeArrowheads="1"/>
          </p:cNvSpPr>
          <p:nvPr/>
        </p:nvSpPr>
        <p:spPr bwMode="auto">
          <a:xfrm>
            <a:off x="9559925" y="2874963"/>
            <a:ext cx="33855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16407" name="Text Box 23"/>
          <p:cNvSpPr txBox="1">
            <a:spLocks noChangeArrowheads="1"/>
          </p:cNvSpPr>
          <p:nvPr/>
        </p:nvSpPr>
        <p:spPr bwMode="auto">
          <a:xfrm>
            <a:off x="8382000" y="4164013"/>
            <a:ext cx="33855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</p:txBody>
      </p:sp>
      <p:sp>
        <p:nvSpPr>
          <p:cNvPr id="16408" name="Rectangle 24"/>
          <p:cNvSpPr>
            <a:spLocks noChangeArrowheads="1"/>
          </p:cNvSpPr>
          <p:nvPr/>
        </p:nvSpPr>
        <p:spPr bwMode="auto">
          <a:xfrm>
            <a:off x="2133600" y="5440363"/>
            <a:ext cx="66294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eaLnBrk="0" hangingPunct="0"/>
            <a:r>
              <a:rPr lang="en-US" sz="2400" b="1">
                <a:latin typeface="Times New Roman" pitchFamily="18" charset="0"/>
                <a:cs typeface="Times New Roman" panose="02020603050405020304" pitchFamily="18" charset="0"/>
              </a:rPr>
              <a:t>+ Độ dài đường kính gấp 2 lần độ dài bán kính.</a:t>
            </a:r>
          </a:p>
          <a:p>
            <a:pPr eaLnBrk="0" hangingPunct="0"/>
            <a:endParaRPr lang="en-US" sz="2400" b="1">
              <a:latin typeface="Times New Roman" pitchFamily="18" charset="0"/>
              <a:cs typeface="Times New Roman" panose="02020603050405020304" pitchFamily="18" charset="0"/>
            </a:endParaRPr>
          </a:p>
          <a:p>
            <a:pPr eaLnBrk="0" hangingPunct="0"/>
            <a:r>
              <a:rPr lang="en-US" sz="2400" b="1">
                <a:latin typeface="Times New Roman" pitchFamily="18" charset="0"/>
                <a:cs typeface="Times New Roman" panose="02020603050405020304" pitchFamily="18" charset="0"/>
              </a:rPr>
              <a:t> + Độ dài bán kính bằng 1/2độ dài đường kính.</a:t>
            </a:r>
          </a:p>
          <a:p>
            <a:pPr algn="ctr"/>
            <a:endParaRPr lang="en-US" sz="2400" b="1">
              <a:latin typeface="Times New Roman" pitchFamily="18" charset="0"/>
              <a:cs typeface="Times New Roman" panose="02020603050405020304" pitchFamily="18" charset="0"/>
            </a:endParaRPr>
          </a:p>
        </p:txBody>
      </p:sp>
      <p:sp>
        <p:nvSpPr>
          <p:cNvPr id="16409" name="Rectangle 25"/>
          <p:cNvSpPr>
            <a:spLocks noChangeArrowheads="1"/>
          </p:cNvSpPr>
          <p:nvPr/>
        </p:nvSpPr>
        <p:spPr bwMode="auto">
          <a:xfrm>
            <a:off x="2133600" y="4800602"/>
            <a:ext cx="4572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eaLnBrk="0" hangingPunct="0"/>
            <a:r>
              <a:rPr 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+ Các bán kính đều bằng nhau.</a:t>
            </a:r>
          </a:p>
        </p:txBody>
      </p:sp>
    </p:spTree>
    <p:extLst>
      <p:ext uri="{BB962C8B-B14F-4D97-AF65-F5344CB8AC3E}">
        <p14:creationId xmlns:p14="http://schemas.microsoft.com/office/powerpoint/2010/main" val="1036839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0" dur="20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63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63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5" dur="20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0" dur="2000"/>
                                        <p:tgtEl>
                                          <p:spTgt spid="16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63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63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63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63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6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64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64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64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64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6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800" decel="100000"/>
                                        <p:tgtEl>
                                          <p:spTgt spid="164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800" decel="100000" fill="hold"/>
                                        <p:tgtEl>
                                          <p:spTgt spid="1640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800" decel="100000" fill="hold"/>
                                        <p:tgtEl>
                                          <p:spTgt spid="164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800" decel="100000" fill="hold"/>
                                        <p:tgtEl>
                                          <p:spTgt spid="164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4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4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91" dur="2000"/>
                                        <p:tgtEl>
                                          <p:spTgt spid="16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96" dur="2000"/>
                                        <p:tgtEl>
                                          <p:spTgt spid="16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99" dur="2000"/>
                                        <p:tgtEl>
                                          <p:spTgt spid="16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4" dur="2000"/>
                                        <p:tgtEl>
                                          <p:spTgt spid="16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7" dur="2000"/>
                                        <p:tgtEl>
                                          <p:spTgt spid="16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2" dur="2000"/>
                                        <p:tgtEl>
                                          <p:spTgt spid="16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5" dur="2000"/>
                                        <p:tgtEl>
                                          <p:spTgt spid="16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8" dur="2000"/>
                                        <p:tgtEl>
                                          <p:spTgt spid="16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 nodeType="clickPar">
                      <p:stCondLst>
                        <p:cond delay="indefinite"/>
                      </p:stCondLst>
                      <p:childTnLst>
                        <p:par>
                          <p:cTn id="1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3" dur="2000"/>
                                        <p:tgtEl>
                                          <p:spTgt spid="16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6" dur="2000"/>
                                        <p:tgtEl>
                                          <p:spTgt spid="16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 nodeType="clickPar">
                      <p:stCondLst>
                        <p:cond delay="indefinite"/>
                      </p:stCondLst>
                      <p:childTnLst>
                        <p:par>
                          <p:cTn id="1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164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164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164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164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5" dur="500" tmFilter="0,0; .5, 1; 1, 1"/>
                                        <p:tgtEl>
                                          <p:spTgt spid="16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 nodeType="clickPar">
                      <p:stCondLst>
                        <p:cond delay="indefinite"/>
                      </p:stCondLst>
                      <p:childTnLst>
                        <p:par>
                          <p:cTn id="1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8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164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164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164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164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4" dur="500"/>
                                        <p:tgtEl>
                                          <p:spTgt spid="164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 nodeType="clickPar">
                      <p:stCondLst>
                        <p:cond delay="indefinite"/>
                      </p:stCondLst>
                      <p:childTnLst>
                        <p:par>
                          <p:cTn id="1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164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164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animBg="1"/>
      <p:bldP spid="16388" grpId="0" animBg="1"/>
      <p:bldP spid="16389" grpId="0" animBg="1"/>
      <p:bldP spid="16390" grpId="0" animBg="1"/>
      <p:bldP spid="16391" grpId="0"/>
      <p:bldP spid="16392" grpId="0" animBg="1"/>
      <p:bldP spid="16393" grpId="0"/>
      <p:bldP spid="16394" grpId="0" animBg="1"/>
      <p:bldP spid="16395" grpId="0" animBg="1"/>
      <p:bldP spid="16396" grpId="0" animBg="1"/>
      <p:bldP spid="16397" grpId="0" animBg="1"/>
      <p:bldP spid="16398" grpId="0" animBg="1"/>
      <p:bldP spid="16399" grpId="0"/>
      <p:bldP spid="16400" grpId="0" animBg="1"/>
      <p:bldP spid="16401" grpId="0" animBg="1"/>
      <p:bldP spid="16402" grpId="0" animBg="1"/>
      <p:bldP spid="16403" grpId="0"/>
      <p:bldP spid="16404" grpId="0"/>
      <p:bldP spid="16405" grpId="0"/>
      <p:bldP spid="16406" grpId="0"/>
      <p:bldP spid="16407" grpId="0"/>
      <p:bldP spid="16408" grpId="0" build="allAtOnce"/>
      <p:bldP spid="1640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WordArt 81"/>
          <p:cNvSpPr>
            <a:spLocks noChangeArrowheads="1" noChangeShapeType="1" noTextEdit="1"/>
          </p:cNvSpPr>
          <p:nvPr/>
        </p:nvSpPr>
        <p:spPr bwMode="auto">
          <a:xfrm>
            <a:off x="4038600" y="1125835"/>
            <a:ext cx="39243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en-US" sz="3600" b="1" kern="10" dirty="0">
              <a:ln w="12700">
                <a:solidFill>
                  <a:srgbClr val="EAEAEA"/>
                </a:solidFill>
                <a:round/>
                <a:headEnd/>
                <a:tailEnd/>
              </a:ln>
              <a:solidFill>
                <a:srgbClr val="0070C0"/>
              </a:solidFill>
              <a:latin typeface="Times New Roman"/>
              <a:cs typeface="Times New Roman"/>
            </a:endParaRPr>
          </a:p>
        </p:txBody>
      </p:sp>
      <p:sp>
        <p:nvSpPr>
          <p:cNvPr id="11" name="Oval 7"/>
          <p:cNvSpPr>
            <a:spLocks noChangeArrowheads="1"/>
          </p:cNvSpPr>
          <p:nvPr/>
        </p:nvSpPr>
        <p:spPr bwMode="auto">
          <a:xfrm>
            <a:off x="5105400" y="1981200"/>
            <a:ext cx="2286000" cy="2286000"/>
          </a:xfrm>
          <a:prstGeom prst="ellipse">
            <a:avLst/>
          </a:prstGeom>
          <a:solidFill>
            <a:srgbClr val="FF2F2F"/>
          </a:solidFill>
          <a:ln w="635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2" name="Oval 8"/>
          <p:cNvSpPr>
            <a:spLocks noChangeArrowheads="1"/>
          </p:cNvSpPr>
          <p:nvPr/>
        </p:nvSpPr>
        <p:spPr bwMode="auto">
          <a:xfrm>
            <a:off x="5092699" y="1981199"/>
            <a:ext cx="2286000" cy="2286000"/>
          </a:xfrm>
          <a:prstGeom prst="ellipse">
            <a:avLst/>
          </a:prstGeom>
          <a:noFill/>
          <a:ln w="317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7" name="Rectangle 59"/>
          <p:cNvSpPr>
            <a:spLocks noChangeArrowheads="1"/>
          </p:cNvSpPr>
          <p:nvPr/>
        </p:nvSpPr>
        <p:spPr bwMode="auto">
          <a:xfrm>
            <a:off x="3733800" y="973435"/>
            <a:ext cx="4876800" cy="5334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 u="sng" dirty="0" err="1"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2400" b="1" u="sng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en-US" sz="6600" b="1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Chu vi </a:t>
            </a:r>
            <a:r>
              <a:rPr lang="en-US" sz="6600" b="1" kern="10" dirty="0" err="1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hình</a:t>
            </a:r>
            <a:r>
              <a:rPr lang="en-US" sz="6600" b="1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6600" b="1" kern="10" dirty="0" err="1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tròn</a:t>
            </a:r>
            <a:endParaRPr lang="en-US" sz="6600" b="1" kern="10" dirty="0">
              <a:ln w="12700">
                <a:solidFill>
                  <a:srgbClr val="EAEAEA"/>
                </a:solidFill>
                <a:round/>
                <a:headEnd/>
                <a:tailEnd/>
              </a:ln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cs typeface="Times New Roman"/>
            </a:endParaRPr>
          </a:p>
          <a:p>
            <a:pPr algn="ctr"/>
            <a:endParaRPr lang="en-US" sz="2400" b="1" u="sng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24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WordArt 81"/>
          <p:cNvSpPr>
            <a:spLocks noChangeArrowheads="1" noChangeShapeType="1" noTextEdit="1"/>
          </p:cNvSpPr>
          <p:nvPr/>
        </p:nvSpPr>
        <p:spPr bwMode="auto">
          <a:xfrm>
            <a:off x="3886200" y="1066800"/>
            <a:ext cx="39243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0070C0"/>
                </a:solidFill>
                <a:latin typeface="Times New Roman"/>
                <a:cs typeface="Times New Roman"/>
              </a:rPr>
              <a:t>Chu vi </a:t>
            </a:r>
            <a:r>
              <a:rPr lang="en-US" sz="3600" b="1" kern="10" dirty="0" err="1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0070C0"/>
                </a:solidFill>
                <a:latin typeface="Times New Roman"/>
                <a:cs typeface="Times New Roman"/>
              </a:rPr>
              <a:t>hình</a:t>
            </a:r>
            <a:r>
              <a:rPr lang="en-US" sz="3600" b="1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0070C0"/>
                </a:solidFill>
                <a:latin typeface="Times New Roman"/>
                <a:cs typeface="Times New Roman"/>
              </a:rPr>
              <a:t> </a:t>
            </a:r>
            <a:r>
              <a:rPr lang="en-US" sz="3600" b="1" kern="10" dirty="0" err="1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0070C0"/>
                </a:solidFill>
                <a:latin typeface="Times New Roman"/>
                <a:cs typeface="Times New Roman"/>
              </a:rPr>
              <a:t>tròn</a:t>
            </a:r>
            <a:endParaRPr lang="en-US" sz="3600" b="1" kern="10" dirty="0">
              <a:ln w="12700">
                <a:solidFill>
                  <a:srgbClr val="EAEAEA"/>
                </a:solidFill>
                <a:round/>
                <a:headEnd/>
                <a:tailEnd/>
              </a:ln>
              <a:solidFill>
                <a:srgbClr val="0070C0"/>
              </a:solidFill>
              <a:latin typeface="Times New Roman"/>
              <a:cs typeface="Times New Roman"/>
            </a:endParaRPr>
          </a:p>
        </p:txBody>
      </p:sp>
      <p:sp>
        <p:nvSpPr>
          <p:cNvPr id="22" name="Oval 7"/>
          <p:cNvSpPr>
            <a:spLocks noChangeArrowheads="1"/>
          </p:cNvSpPr>
          <p:nvPr/>
        </p:nvSpPr>
        <p:spPr bwMode="auto">
          <a:xfrm>
            <a:off x="4857753" y="1968503"/>
            <a:ext cx="1617663" cy="1617663"/>
          </a:xfrm>
          <a:prstGeom prst="ellipse">
            <a:avLst/>
          </a:prstGeom>
          <a:solidFill>
            <a:srgbClr val="FF2F2F"/>
          </a:solidFill>
          <a:ln w="635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23" name="Oval 8"/>
          <p:cNvSpPr>
            <a:spLocks noChangeArrowheads="1"/>
          </p:cNvSpPr>
          <p:nvPr/>
        </p:nvSpPr>
        <p:spPr bwMode="auto">
          <a:xfrm>
            <a:off x="4864103" y="1981203"/>
            <a:ext cx="1617663" cy="1617663"/>
          </a:xfrm>
          <a:prstGeom prst="ellipse">
            <a:avLst/>
          </a:prstGeom>
          <a:noFill/>
          <a:ln w="317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pic>
        <p:nvPicPr>
          <p:cNvPr id="24" name="Picture 258" descr="thuoc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57400" y="4175126"/>
            <a:ext cx="8458200" cy="1006475"/>
          </a:xfrm>
          <a:prstGeom prst="rect">
            <a:avLst/>
          </a:prstGeom>
          <a:noFill/>
        </p:spPr>
      </p:pic>
      <p:sp>
        <p:nvSpPr>
          <p:cNvPr id="25" name="Line 259"/>
          <p:cNvSpPr>
            <a:spLocks noChangeShapeType="1"/>
          </p:cNvSpPr>
          <p:nvPr/>
        </p:nvSpPr>
        <p:spPr bwMode="auto">
          <a:xfrm>
            <a:off x="5702300" y="3517902"/>
            <a:ext cx="0" cy="92075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" name="Text Box 260"/>
          <p:cNvSpPr txBox="1">
            <a:spLocks noChangeArrowheads="1"/>
          </p:cNvSpPr>
          <p:nvPr/>
        </p:nvSpPr>
        <p:spPr bwMode="auto">
          <a:xfrm>
            <a:off x="5499100" y="3086102"/>
            <a:ext cx="381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tx2"/>
                </a:solidFill>
                <a:latin typeface="Arial" charset="0"/>
              </a:rPr>
              <a:t>A</a:t>
            </a:r>
          </a:p>
        </p:txBody>
      </p:sp>
      <p:sp>
        <p:nvSpPr>
          <p:cNvPr id="27" name="Line 261"/>
          <p:cNvSpPr>
            <a:spLocks noChangeShapeType="1"/>
          </p:cNvSpPr>
          <p:nvPr/>
        </p:nvSpPr>
        <p:spPr bwMode="auto">
          <a:xfrm>
            <a:off x="4864100" y="2806700"/>
            <a:ext cx="83185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" name="Text Box 262"/>
          <p:cNvSpPr txBox="1">
            <a:spLocks noChangeArrowheads="1"/>
          </p:cNvSpPr>
          <p:nvPr/>
        </p:nvSpPr>
        <p:spPr bwMode="auto">
          <a:xfrm>
            <a:off x="4953000" y="2743200"/>
            <a:ext cx="762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2cm</a:t>
            </a:r>
          </a:p>
        </p:txBody>
      </p:sp>
      <p:sp>
        <p:nvSpPr>
          <p:cNvPr id="30" name="Oval 264"/>
          <p:cNvSpPr>
            <a:spLocks noChangeArrowheads="1"/>
          </p:cNvSpPr>
          <p:nvPr/>
        </p:nvSpPr>
        <p:spPr bwMode="auto">
          <a:xfrm>
            <a:off x="5634038" y="2781302"/>
            <a:ext cx="55562" cy="555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5334000" y="533402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1" presetClass="emph" presetSubtype="0" repeatCount="2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21" presetClass="emph" presetSubtype="0" repeatCount="2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3" grpId="1" animBg="1"/>
      <p:bldP spid="25" grpId="0" animBg="1"/>
      <p:bldP spid="25" grpId="1" animBg="1"/>
      <p:bldP spid="2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6" descr="thuoc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81200" y="4132264"/>
            <a:ext cx="8458200" cy="1006475"/>
          </a:xfrm>
          <a:prstGeom prst="rect">
            <a:avLst/>
          </a:prstGeom>
          <a:noFill/>
        </p:spPr>
      </p:pic>
      <p:grpSp>
        <p:nvGrpSpPr>
          <p:cNvPr id="21" name="Group 11"/>
          <p:cNvGrpSpPr>
            <a:grpSpLocks/>
          </p:cNvGrpSpPr>
          <p:nvPr/>
        </p:nvGrpSpPr>
        <p:grpSpPr bwMode="auto">
          <a:xfrm>
            <a:off x="5118103" y="2039938"/>
            <a:ext cx="1617663" cy="1617663"/>
            <a:chOff x="2264" y="1256"/>
            <a:chExt cx="1019" cy="1019"/>
          </a:xfrm>
        </p:grpSpPr>
        <p:sp>
          <p:nvSpPr>
            <p:cNvPr id="22" name="Oval 4"/>
            <p:cNvSpPr>
              <a:spLocks noChangeArrowheads="1"/>
            </p:cNvSpPr>
            <p:nvPr/>
          </p:nvSpPr>
          <p:spPr bwMode="auto">
            <a:xfrm>
              <a:off x="2272" y="1256"/>
              <a:ext cx="1011" cy="1010"/>
            </a:xfrm>
            <a:prstGeom prst="ellipse">
              <a:avLst/>
            </a:prstGeom>
            <a:solidFill>
              <a:srgbClr val="FF2F2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23" name="Oval 5"/>
            <p:cNvSpPr>
              <a:spLocks noChangeArrowheads="1"/>
            </p:cNvSpPr>
            <p:nvPr/>
          </p:nvSpPr>
          <p:spPr bwMode="auto">
            <a:xfrm>
              <a:off x="2264" y="1256"/>
              <a:ext cx="1011" cy="1010"/>
            </a:xfrm>
            <a:prstGeom prst="ellips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24" name="Line 7"/>
            <p:cNvSpPr>
              <a:spLocks noChangeShapeType="1"/>
            </p:cNvSpPr>
            <p:nvPr/>
          </p:nvSpPr>
          <p:spPr bwMode="auto">
            <a:xfrm>
              <a:off x="2779" y="2208"/>
              <a:ext cx="0" cy="67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Text Box 8"/>
            <p:cNvSpPr txBox="1">
              <a:spLocks noChangeArrowheads="1"/>
            </p:cNvSpPr>
            <p:nvPr/>
          </p:nvSpPr>
          <p:spPr bwMode="auto">
            <a:xfrm>
              <a:off x="2664" y="1944"/>
              <a:ext cx="23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 dirty="0">
                  <a:solidFill>
                    <a:schemeClr val="tx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3.13599E-6 L -0.38975 0.0802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500" y="4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4" descr="thuoc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81590" y="4298550"/>
            <a:ext cx="8458200" cy="1006475"/>
          </a:xfrm>
          <a:prstGeom prst="rect">
            <a:avLst/>
          </a:prstGeom>
          <a:noFill/>
        </p:spPr>
      </p:pic>
      <p:grpSp>
        <p:nvGrpSpPr>
          <p:cNvPr id="12" name="Group 20"/>
          <p:cNvGrpSpPr>
            <a:grpSpLocks/>
          </p:cNvGrpSpPr>
          <p:nvPr/>
        </p:nvGrpSpPr>
        <p:grpSpPr bwMode="auto">
          <a:xfrm>
            <a:off x="1549403" y="2540002"/>
            <a:ext cx="1617663" cy="1617663"/>
            <a:chOff x="192" y="960"/>
            <a:chExt cx="1044" cy="1045"/>
          </a:xfrm>
        </p:grpSpPr>
        <p:sp>
          <p:nvSpPr>
            <p:cNvPr id="13" name="Oval 6"/>
            <p:cNvSpPr>
              <a:spLocks noChangeArrowheads="1"/>
            </p:cNvSpPr>
            <p:nvPr/>
          </p:nvSpPr>
          <p:spPr bwMode="auto">
            <a:xfrm>
              <a:off x="200" y="960"/>
              <a:ext cx="1036" cy="1036"/>
            </a:xfrm>
            <a:prstGeom prst="ellipse">
              <a:avLst/>
            </a:prstGeom>
            <a:solidFill>
              <a:srgbClr val="CC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4" name="Oval 7"/>
            <p:cNvSpPr>
              <a:spLocks noChangeArrowheads="1"/>
            </p:cNvSpPr>
            <p:nvPr/>
          </p:nvSpPr>
          <p:spPr bwMode="auto">
            <a:xfrm>
              <a:off x="192" y="960"/>
              <a:ext cx="1036" cy="1036"/>
            </a:xfrm>
            <a:prstGeom prst="ellipse">
              <a:avLst/>
            </a:prstGeom>
            <a:noFill/>
            <a:ln w="38100">
              <a:solidFill>
                <a:srgbClr val="66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5" name="Line 8"/>
            <p:cNvSpPr>
              <a:spLocks noChangeShapeType="1"/>
            </p:cNvSpPr>
            <p:nvPr/>
          </p:nvSpPr>
          <p:spPr bwMode="auto">
            <a:xfrm>
              <a:off x="720" y="1936"/>
              <a:ext cx="0" cy="69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Text Box 9"/>
            <p:cNvSpPr txBox="1">
              <a:spLocks noChangeArrowheads="1"/>
            </p:cNvSpPr>
            <p:nvPr/>
          </p:nvSpPr>
          <p:spPr bwMode="auto">
            <a:xfrm>
              <a:off x="600" y="1680"/>
              <a:ext cx="240" cy="2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>
                  <a:solidFill>
                    <a:srgbClr val="FF0000"/>
                  </a:solidFill>
                  <a:latin typeface="Arial" charset="0"/>
                </a:rPr>
                <a:t>A</a:t>
              </a:r>
            </a:p>
          </p:txBody>
        </p:sp>
      </p:grpSp>
      <p:grpSp>
        <p:nvGrpSpPr>
          <p:cNvPr id="17" name="Group 31"/>
          <p:cNvGrpSpPr>
            <a:grpSpLocks/>
          </p:cNvGrpSpPr>
          <p:nvPr/>
        </p:nvGrpSpPr>
        <p:grpSpPr bwMode="auto">
          <a:xfrm>
            <a:off x="6629403" y="2540002"/>
            <a:ext cx="1617663" cy="1617663"/>
            <a:chOff x="192" y="960"/>
            <a:chExt cx="1044" cy="1045"/>
          </a:xfrm>
        </p:grpSpPr>
        <p:sp>
          <p:nvSpPr>
            <p:cNvPr id="18" name="Oval 32"/>
            <p:cNvSpPr>
              <a:spLocks noChangeArrowheads="1"/>
            </p:cNvSpPr>
            <p:nvPr/>
          </p:nvSpPr>
          <p:spPr bwMode="auto">
            <a:xfrm>
              <a:off x="200" y="960"/>
              <a:ext cx="1036" cy="1036"/>
            </a:xfrm>
            <a:prstGeom prst="ellipse">
              <a:avLst/>
            </a:prstGeom>
            <a:solidFill>
              <a:srgbClr val="CC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9" name="Oval 33"/>
            <p:cNvSpPr>
              <a:spLocks noChangeArrowheads="1"/>
            </p:cNvSpPr>
            <p:nvPr/>
          </p:nvSpPr>
          <p:spPr bwMode="auto">
            <a:xfrm>
              <a:off x="192" y="960"/>
              <a:ext cx="1036" cy="1036"/>
            </a:xfrm>
            <a:prstGeom prst="ellipse">
              <a:avLst/>
            </a:prstGeom>
            <a:noFill/>
            <a:ln w="38100">
              <a:solidFill>
                <a:srgbClr val="66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20" name="Line 34"/>
            <p:cNvSpPr>
              <a:spLocks noChangeShapeType="1"/>
            </p:cNvSpPr>
            <p:nvPr/>
          </p:nvSpPr>
          <p:spPr bwMode="auto">
            <a:xfrm>
              <a:off x="720" y="1936"/>
              <a:ext cx="0" cy="69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Text Box 35"/>
            <p:cNvSpPr txBox="1">
              <a:spLocks noChangeArrowheads="1"/>
            </p:cNvSpPr>
            <p:nvPr/>
          </p:nvSpPr>
          <p:spPr bwMode="auto">
            <a:xfrm>
              <a:off x="600" y="1680"/>
              <a:ext cx="240" cy="2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>
                  <a:solidFill>
                    <a:srgbClr val="FF0000"/>
                  </a:solidFill>
                  <a:latin typeface="Arial" charset="0"/>
                </a:rPr>
                <a:t>B</a:t>
              </a:r>
            </a:p>
          </p:txBody>
        </p:sp>
      </p:grpSp>
      <p:grpSp>
        <p:nvGrpSpPr>
          <p:cNvPr id="22" name="Group 36"/>
          <p:cNvGrpSpPr>
            <a:grpSpLocks/>
          </p:cNvGrpSpPr>
          <p:nvPr/>
        </p:nvGrpSpPr>
        <p:grpSpPr bwMode="auto">
          <a:xfrm>
            <a:off x="1447801" y="2540002"/>
            <a:ext cx="1617663" cy="1617663"/>
            <a:chOff x="2248" y="1248"/>
            <a:chExt cx="1044" cy="1045"/>
          </a:xfrm>
        </p:grpSpPr>
        <p:sp>
          <p:nvSpPr>
            <p:cNvPr id="23" name="Oval 37"/>
            <p:cNvSpPr>
              <a:spLocks noChangeArrowheads="1"/>
            </p:cNvSpPr>
            <p:nvPr/>
          </p:nvSpPr>
          <p:spPr bwMode="auto">
            <a:xfrm>
              <a:off x="2256" y="1248"/>
              <a:ext cx="1036" cy="1036"/>
            </a:xfrm>
            <a:prstGeom prst="ellipse">
              <a:avLst/>
            </a:prstGeom>
            <a:solidFill>
              <a:srgbClr val="FF2F2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24" name="Oval 38"/>
            <p:cNvSpPr>
              <a:spLocks noChangeArrowheads="1"/>
            </p:cNvSpPr>
            <p:nvPr/>
          </p:nvSpPr>
          <p:spPr bwMode="auto">
            <a:xfrm>
              <a:off x="2248" y="1248"/>
              <a:ext cx="1036" cy="1036"/>
            </a:xfrm>
            <a:prstGeom prst="ellips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25" name="Line 39"/>
            <p:cNvSpPr>
              <a:spLocks noChangeShapeType="1"/>
            </p:cNvSpPr>
            <p:nvPr/>
          </p:nvSpPr>
          <p:spPr bwMode="auto">
            <a:xfrm>
              <a:off x="2776" y="2224"/>
              <a:ext cx="0" cy="69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Text Box 40"/>
            <p:cNvSpPr txBox="1">
              <a:spLocks noChangeArrowheads="1"/>
            </p:cNvSpPr>
            <p:nvPr/>
          </p:nvSpPr>
          <p:spPr bwMode="auto">
            <a:xfrm>
              <a:off x="2656" y="1952"/>
              <a:ext cx="240" cy="2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>
                  <a:solidFill>
                    <a:schemeClr val="tx2"/>
                  </a:solidFill>
                  <a:latin typeface="Arial" charset="0"/>
                </a:rPr>
                <a:t>A</a:t>
              </a:r>
            </a:p>
          </p:txBody>
        </p:sp>
      </p:grpSp>
      <p:sp>
        <p:nvSpPr>
          <p:cNvPr id="27" name="Line 42"/>
          <p:cNvSpPr>
            <a:spLocks noChangeShapeType="1"/>
          </p:cNvSpPr>
          <p:nvPr/>
        </p:nvSpPr>
        <p:spPr bwMode="auto">
          <a:xfrm>
            <a:off x="7480300" y="4191000"/>
            <a:ext cx="0" cy="1676400"/>
          </a:xfrm>
          <a:prstGeom prst="line">
            <a:avLst/>
          </a:prstGeom>
          <a:noFill/>
          <a:ln w="22225">
            <a:solidFill>
              <a:srgbClr val="FF66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" name="Line 43"/>
          <p:cNvSpPr>
            <a:spLocks noChangeShapeType="1"/>
          </p:cNvSpPr>
          <p:nvPr/>
        </p:nvSpPr>
        <p:spPr bwMode="auto">
          <a:xfrm>
            <a:off x="2286000" y="4191000"/>
            <a:ext cx="0" cy="1676400"/>
          </a:xfrm>
          <a:prstGeom prst="line">
            <a:avLst/>
          </a:prstGeom>
          <a:noFill/>
          <a:ln w="22225">
            <a:solidFill>
              <a:srgbClr val="FF66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" name="Line 44"/>
          <p:cNvSpPr>
            <a:spLocks noChangeShapeType="1"/>
          </p:cNvSpPr>
          <p:nvPr/>
        </p:nvSpPr>
        <p:spPr bwMode="auto">
          <a:xfrm>
            <a:off x="2286000" y="5791200"/>
            <a:ext cx="5181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lg"/>
            <a:tailEnd type="triangle" w="med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" name="Text Box 45"/>
          <p:cNvSpPr txBox="1">
            <a:spLocks noChangeArrowheads="1"/>
          </p:cNvSpPr>
          <p:nvPr/>
        </p:nvSpPr>
        <p:spPr bwMode="auto">
          <a:xfrm>
            <a:off x="3352800" y="5753100"/>
            <a:ext cx="2971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Chu vi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tròn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Text Box 51"/>
          <p:cNvSpPr txBox="1">
            <a:spLocks noChangeArrowheads="1"/>
          </p:cNvSpPr>
          <p:nvPr/>
        </p:nvSpPr>
        <p:spPr bwMode="auto">
          <a:xfrm>
            <a:off x="2582042" y="5352294"/>
            <a:ext cx="4953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bán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kính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2cm</a:t>
            </a:r>
          </a:p>
        </p:txBody>
      </p:sp>
      <p:sp>
        <p:nvSpPr>
          <p:cNvPr id="33" name="Rectangle 59"/>
          <p:cNvSpPr>
            <a:spLocks noChangeArrowheads="1"/>
          </p:cNvSpPr>
          <p:nvPr/>
        </p:nvSpPr>
        <p:spPr bwMode="auto">
          <a:xfrm>
            <a:off x="3657600" y="609600"/>
            <a:ext cx="4876800" cy="5334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 u="sng" dirty="0" err="1"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2400" b="1" u="sng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en-US" sz="3200" b="1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Chu vi </a:t>
            </a:r>
            <a:r>
              <a:rPr lang="en-US" sz="3200" b="1" kern="10" dirty="0" err="1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hình</a:t>
            </a:r>
            <a:r>
              <a:rPr lang="en-US" sz="3200" b="1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200" b="1" kern="10" dirty="0" err="1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tròn</a:t>
            </a:r>
            <a:endParaRPr lang="en-US" sz="3200" b="1" kern="10" dirty="0">
              <a:ln w="12700">
                <a:solidFill>
                  <a:srgbClr val="EAEAEA"/>
                </a:solidFill>
                <a:round/>
                <a:headEnd/>
                <a:tailEnd/>
              </a:ln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5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63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39 -2.83071E-6 L 0.56579 0.0007 " pathEditMode="fixed" rAng="0" ptsTypes="AA">
                                      <p:cBhvr>
                                        <p:cTn id="8" dur="5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4" dur="80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5" dur="80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80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1" dur="80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2" dur="80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80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8" grpId="0" animBg="1"/>
      <p:bldP spid="29" grpId="0" animBg="1"/>
      <p:bldP spid="30" grpId="0"/>
      <p:bldP spid="3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WordArt 81"/>
          <p:cNvSpPr>
            <a:spLocks noChangeArrowheads="1" noChangeShapeType="1" noTextEdit="1"/>
          </p:cNvSpPr>
          <p:nvPr/>
        </p:nvSpPr>
        <p:spPr bwMode="auto">
          <a:xfrm>
            <a:off x="4114800" y="990600"/>
            <a:ext cx="39243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Chu vi </a:t>
            </a:r>
            <a:r>
              <a:rPr lang="en-US" sz="3600" b="1" kern="10" dirty="0" err="1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hình</a:t>
            </a:r>
            <a:r>
              <a:rPr lang="en-US" sz="3600" b="1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en-US" sz="3600" b="1" kern="10" dirty="0" err="1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tròn</a:t>
            </a:r>
            <a:endParaRPr lang="en-US" sz="3600" b="1" kern="10" dirty="0">
              <a:ln w="12700">
                <a:solidFill>
                  <a:srgbClr val="EAEAEA"/>
                </a:solidFill>
                <a:round/>
                <a:headEnd/>
                <a:tailEnd/>
              </a:ln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pic>
        <p:nvPicPr>
          <p:cNvPr id="33" name="Picture 3" descr="thuoc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0" y="3070226"/>
            <a:ext cx="8458200" cy="1006475"/>
          </a:xfrm>
          <a:prstGeom prst="rect">
            <a:avLst/>
          </a:prstGeom>
          <a:noFill/>
        </p:spPr>
      </p:pic>
      <p:grpSp>
        <p:nvGrpSpPr>
          <p:cNvPr id="34" name="Group 4"/>
          <p:cNvGrpSpPr>
            <a:grpSpLocks/>
          </p:cNvGrpSpPr>
          <p:nvPr/>
        </p:nvGrpSpPr>
        <p:grpSpPr bwMode="auto">
          <a:xfrm>
            <a:off x="1549403" y="1435101"/>
            <a:ext cx="1617663" cy="1617663"/>
            <a:chOff x="192" y="960"/>
            <a:chExt cx="1044" cy="1045"/>
          </a:xfrm>
        </p:grpSpPr>
        <p:sp>
          <p:nvSpPr>
            <p:cNvPr id="35" name="Oval 5"/>
            <p:cNvSpPr>
              <a:spLocks noChangeArrowheads="1"/>
            </p:cNvSpPr>
            <p:nvPr/>
          </p:nvSpPr>
          <p:spPr bwMode="auto">
            <a:xfrm>
              <a:off x="200" y="960"/>
              <a:ext cx="1036" cy="1036"/>
            </a:xfrm>
            <a:prstGeom prst="ellipse">
              <a:avLst/>
            </a:prstGeom>
            <a:solidFill>
              <a:srgbClr val="CC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36" name="Oval 6"/>
            <p:cNvSpPr>
              <a:spLocks noChangeArrowheads="1"/>
            </p:cNvSpPr>
            <p:nvPr/>
          </p:nvSpPr>
          <p:spPr bwMode="auto">
            <a:xfrm>
              <a:off x="192" y="960"/>
              <a:ext cx="1036" cy="1036"/>
            </a:xfrm>
            <a:prstGeom prst="ellipse">
              <a:avLst/>
            </a:prstGeom>
            <a:noFill/>
            <a:ln w="38100">
              <a:solidFill>
                <a:srgbClr val="66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37" name="Line 7"/>
            <p:cNvSpPr>
              <a:spLocks noChangeShapeType="1"/>
            </p:cNvSpPr>
            <p:nvPr/>
          </p:nvSpPr>
          <p:spPr bwMode="auto">
            <a:xfrm>
              <a:off x="720" y="1936"/>
              <a:ext cx="0" cy="69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8" name="Text Box 8"/>
            <p:cNvSpPr txBox="1">
              <a:spLocks noChangeArrowheads="1"/>
            </p:cNvSpPr>
            <p:nvPr/>
          </p:nvSpPr>
          <p:spPr bwMode="auto">
            <a:xfrm>
              <a:off x="600" y="1680"/>
              <a:ext cx="240" cy="2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>
                  <a:solidFill>
                    <a:srgbClr val="FF0000"/>
                  </a:solidFill>
                  <a:latin typeface="Arial" charset="0"/>
                </a:rPr>
                <a:t>A</a:t>
              </a:r>
            </a:p>
          </p:txBody>
        </p:sp>
      </p:grpSp>
      <p:grpSp>
        <p:nvGrpSpPr>
          <p:cNvPr id="39" name="Group 9"/>
          <p:cNvGrpSpPr>
            <a:grpSpLocks/>
          </p:cNvGrpSpPr>
          <p:nvPr/>
        </p:nvGrpSpPr>
        <p:grpSpPr bwMode="auto">
          <a:xfrm>
            <a:off x="6781800" y="1435101"/>
            <a:ext cx="1617663" cy="1617663"/>
            <a:chOff x="192" y="960"/>
            <a:chExt cx="1044" cy="1045"/>
          </a:xfrm>
        </p:grpSpPr>
        <p:sp>
          <p:nvSpPr>
            <p:cNvPr id="40" name="Oval 10"/>
            <p:cNvSpPr>
              <a:spLocks noChangeArrowheads="1"/>
            </p:cNvSpPr>
            <p:nvPr/>
          </p:nvSpPr>
          <p:spPr bwMode="auto">
            <a:xfrm>
              <a:off x="200" y="960"/>
              <a:ext cx="1036" cy="1036"/>
            </a:xfrm>
            <a:prstGeom prst="ellipse">
              <a:avLst/>
            </a:prstGeom>
            <a:solidFill>
              <a:srgbClr val="CC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41" name="Oval 11"/>
            <p:cNvSpPr>
              <a:spLocks noChangeArrowheads="1"/>
            </p:cNvSpPr>
            <p:nvPr/>
          </p:nvSpPr>
          <p:spPr bwMode="auto">
            <a:xfrm>
              <a:off x="192" y="960"/>
              <a:ext cx="1036" cy="1036"/>
            </a:xfrm>
            <a:prstGeom prst="ellipse">
              <a:avLst/>
            </a:prstGeom>
            <a:noFill/>
            <a:ln w="38100">
              <a:solidFill>
                <a:srgbClr val="66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42" name="Line 12"/>
            <p:cNvSpPr>
              <a:spLocks noChangeShapeType="1"/>
            </p:cNvSpPr>
            <p:nvPr/>
          </p:nvSpPr>
          <p:spPr bwMode="auto">
            <a:xfrm>
              <a:off x="720" y="1936"/>
              <a:ext cx="0" cy="69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3" name="Text Box 13"/>
            <p:cNvSpPr txBox="1">
              <a:spLocks noChangeArrowheads="1"/>
            </p:cNvSpPr>
            <p:nvPr/>
          </p:nvSpPr>
          <p:spPr bwMode="auto">
            <a:xfrm>
              <a:off x="600" y="1680"/>
              <a:ext cx="240" cy="2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>
                  <a:solidFill>
                    <a:srgbClr val="FF0000"/>
                  </a:solidFill>
                  <a:latin typeface="Arial" charset="0"/>
                </a:rPr>
                <a:t>B</a:t>
              </a:r>
            </a:p>
          </p:txBody>
        </p:sp>
      </p:grpSp>
      <p:sp>
        <p:nvSpPr>
          <p:cNvPr id="44" name="Line 14"/>
          <p:cNvSpPr>
            <a:spLocks noChangeShapeType="1"/>
          </p:cNvSpPr>
          <p:nvPr/>
        </p:nvSpPr>
        <p:spPr bwMode="auto">
          <a:xfrm>
            <a:off x="7620000" y="3086100"/>
            <a:ext cx="0" cy="1676400"/>
          </a:xfrm>
          <a:prstGeom prst="line">
            <a:avLst/>
          </a:prstGeom>
          <a:noFill/>
          <a:ln w="12700">
            <a:solidFill>
              <a:srgbClr val="FF66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6" name="Line 15"/>
          <p:cNvSpPr>
            <a:spLocks noChangeShapeType="1"/>
          </p:cNvSpPr>
          <p:nvPr/>
        </p:nvSpPr>
        <p:spPr bwMode="auto">
          <a:xfrm>
            <a:off x="2362200" y="3086100"/>
            <a:ext cx="0" cy="1676400"/>
          </a:xfrm>
          <a:prstGeom prst="line">
            <a:avLst/>
          </a:prstGeom>
          <a:noFill/>
          <a:ln w="12700">
            <a:solidFill>
              <a:srgbClr val="FF66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7" name="Line 16"/>
          <p:cNvSpPr>
            <a:spLocks noChangeShapeType="1"/>
          </p:cNvSpPr>
          <p:nvPr/>
        </p:nvSpPr>
        <p:spPr bwMode="auto">
          <a:xfrm>
            <a:off x="2362200" y="4546600"/>
            <a:ext cx="5181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lg"/>
            <a:tailEnd type="triangle" w="med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9" name="Text Box 17"/>
          <p:cNvSpPr txBox="1">
            <a:spLocks noChangeArrowheads="1"/>
          </p:cNvSpPr>
          <p:nvPr/>
        </p:nvSpPr>
        <p:spPr bwMode="auto">
          <a:xfrm>
            <a:off x="3352800" y="4508500"/>
            <a:ext cx="2971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Chu vi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tròn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" name="Text Box 19"/>
          <p:cNvSpPr txBox="1">
            <a:spLocks noChangeArrowheads="1"/>
          </p:cNvSpPr>
          <p:nvPr/>
        </p:nvSpPr>
        <p:spPr bwMode="auto">
          <a:xfrm>
            <a:off x="3276600" y="4114802"/>
            <a:ext cx="4038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tròn</a:t>
            </a:r>
            <a:endParaRPr lang="en-US" sz="24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" name="Text Box 27"/>
          <p:cNvSpPr txBox="1">
            <a:spLocks noChangeArrowheads="1"/>
          </p:cNvSpPr>
          <p:nvPr/>
        </p:nvSpPr>
        <p:spPr bwMode="auto">
          <a:xfrm>
            <a:off x="2133600" y="5562602"/>
            <a:ext cx="8305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gọi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vi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562600" y="457202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3" descr="thuoc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36800" y="3070226"/>
            <a:ext cx="8331200" cy="1006475"/>
          </a:xfrm>
          <a:prstGeom prst="rect">
            <a:avLst/>
          </a:prstGeom>
          <a:noFill/>
        </p:spPr>
      </p:pic>
      <p:grpSp>
        <p:nvGrpSpPr>
          <p:cNvPr id="25" name="Group 4"/>
          <p:cNvGrpSpPr>
            <a:grpSpLocks/>
          </p:cNvGrpSpPr>
          <p:nvPr/>
        </p:nvGrpSpPr>
        <p:grpSpPr bwMode="auto">
          <a:xfrm>
            <a:off x="1600203" y="1435101"/>
            <a:ext cx="1617663" cy="1617663"/>
            <a:chOff x="192" y="960"/>
            <a:chExt cx="1044" cy="1045"/>
          </a:xfrm>
        </p:grpSpPr>
        <p:sp>
          <p:nvSpPr>
            <p:cNvPr id="26" name="Oval 5"/>
            <p:cNvSpPr>
              <a:spLocks noChangeArrowheads="1"/>
            </p:cNvSpPr>
            <p:nvPr/>
          </p:nvSpPr>
          <p:spPr bwMode="auto">
            <a:xfrm>
              <a:off x="200" y="960"/>
              <a:ext cx="1036" cy="1036"/>
            </a:xfrm>
            <a:prstGeom prst="ellipse">
              <a:avLst/>
            </a:prstGeom>
            <a:solidFill>
              <a:srgbClr val="CC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27" name="Oval 6"/>
            <p:cNvSpPr>
              <a:spLocks noChangeArrowheads="1"/>
            </p:cNvSpPr>
            <p:nvPr/>
          </p:nvSpPr>
          <p:spPr bwMode="auto">
            <a:xfrm>
              <a:off x="192" y="960"/>
              <a:ext cx="1036" cy="1036"/>
            </a:xfrm>
            <a:prstGeom prst="ellipse">
              <a:avLst/>
            </a:prstGeom>
            <a:noFill/>
            <a:ln w="38100">
              <a:solidFill>
                <a:srgbClr val="66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28" name="Line 7"/>
            <p:cNvSpPr>
              <a:spLocks noChangeShapeType="1"/>
            </p:cNvSpPr>
            <p:nvPr/>
          </p:nvSpPr>
          <p:spPr bwMode="auto">
            <a:xfrm>
              <a:off x="720" y="1936"/>
              <a:ext cx="0" cy="69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Text Box 8"/>
            <p:cNvSpPr txBox="1">
              <a:spLocks noChangeArrowheads="1"/>
            </p:cNvSpPr>
            <p:nvPr/>
          </p:nvSpPr>
          <p:spPr bwMode="auto">
            <a:xfrm>
              <a:off x="600" y="1680"/>
              <a:ext cx="240" cy="2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>
                  <a:solidFill>
                    <a:srgbClr val="FF0000"/>
                  </a:solidFill>
                  <a:latin typeface="Arial" charset="0"/>
                </a:rPr>
                <a:t>A</a:t>
              </a:r>
            </a:p>
          </p:txBody>
        </p:sp>
      </p:grpSp>
      <p:grpSp>
        <p:nvGrpSpPr>
          <p:cNvPr id="30" name="Group 9"/>
          <p:cNvGrpSpPr>
            <a:grpSpLocks/>
          </p:cNvGrpSpPr>
          <p:nvPr/>
        </p:nvGrpSpPr>
        <p:grpSpPr bwMode="auto">
          <a:xfrm>
            <a:off x="6705600" y="1435101"/>
            <a:ext cx="1617663" cy="1617663"/>
            <a:chOff x="192" y="960"/>
            <a:chExt cx="1044" cy="1045"/>
          </a:xfrm>
        </p:grpSpPr>
        <p:sp>
          <p:nvSpPr>
            <p:cNvPr id="31" name="Oval 10"/>
            <p:cNvSpPr>
              <a:spLocks noChangeArrowheads="1"/>
            </p:cNvSpPr>
            <p:nvPr/>
          </p:nvSpPr>
          <p:spPr bwMode="auto">
            <a:xfrm>
              <a:off x="200" y="960"/>
              <a:ext cx="1036" cy="1036"/>
            </a:xfrm>
            <a:prstGeom prst="ellipse">
              <a:avLst/>
            </a:prstGeom>
            <a:solidFill>
              <a:srgbClr val="CC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32" name="Oval 11"/>
            <p:cNvSpPr>
              <a:spLocks noChangeArrowheads="1"/>
            </p:cNvSpPr>
            <p:nvPr/>
          </p:nvSpPr>
          <p:spPr bwMode="auto">
            <a:xfrm>
              <a:off x="192" y="960"/>
              <a:ext cx="1036" cy="1036"/>
            </a:xfrm>
            <a:prstGeom prst="ellipse">
              <a:avLst/>
            </a:prstGeom>
            <a:noFill/>
            <a:ln w="38100">
              <a:solidFill>
                <a:srgbClr val="66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34" name="Line 12"/>
            <p:cNvSpPr>
              <a:spLocks noChangeShapeType="1"/>
            </p:cNvSpPr>
            <p:nvPr/>
          </p:nvSpPr>
          <p:spPr bwMode="auto">
            <a:xfrm>
              <a:off x="720" y="1936"/>
              <a:ext cx="0" cy="69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9" name="Text Box 13"/>
            <p:cNvSpPr txBox="1">
              <a:spLocks noChangeArrowheads="1"/>
            </p:cNvSpPr>
            <p:nvPr/>
          </p:nvSpPr>
          <p:spPr bwMode="auto">
            <a:xfrm>
              <a:off x="600" y="1680"/>
              <a:ext cx="240" cy="2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>
                  <a:solidFill>
                    <a:srgbClr val="FF0000"/>
                  </a:solidFill>
                  <a:latin typeface="Arial" charset="0"/>
                </a:rPr>
                <a:t>B</a:t>
              </a:r>
            </a:p>
          </p:txBody>
        </p:sp>
      </p:grpSp>
      <p:sp>
        <p:nvSpPr>
          <p:cNvPr id="50" name="Line 19"/>
          <p:cNvSpPr>
            <a:spLocks noChangeShapeType="1"/>
          </p:cNvSpPr>
          <p:nvPr/>
        </p:nvSpPr>
        <p:spPr bwMode="auto">
          <a:xfrm>
            <a:off x="7543800" y="3086100"/>
            <a:ext cx="0" cy="1676400"/>
          </a:xfrm>
          <a:prstGeom prst="line">
            <a:avLst/>
          </a:prstGeom>
          <a:noFill/>
          <a:ln w="12700">
            <a:solidFill>
              <a:srgbClr val="FF66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3" name="Line 20"/>
          <p:cNvSpPr>
            <a:spLocks noChangeShapeType="1"/>
          </p:cNvSpPr>
          <p:nvPr/>
        </p:nvSpPr>
        <p:spPr bwMode="auto">
          <a:xfrm>
            <a:off x="2413000" y="3086100"/>
            <a:ext cx="0" cy="1676400"/>
          </a:xfrm>
          <a:prstGeom prst="line">
            <a:avLst/>
          </a:prstGeom>
          <a:noFill/>
          <a:ln w="12700">
            <a:solidFill>
              <a:srgbClr val="FF66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4" name="Line 21"/>
          <p:cNvSpPr>
            <a:spLocks noChangeShapeType="1"/>
          </p:cNvSpPr>
          <p:nvPr/>
        </p:nvSpPr>
        <p:spPr bwMode="auto">
          <a:xfrm>
            <a:off x="2362200" y="4546600"/>
            <a:ext cx="5181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lg"/>
            <a:tailEnd type="triangle" w="med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5" name="Text Box 22"/>
          <p:cNvSpPr txBox="1">
            <a:spLocks noChangeArrowheads="1"/>
          </p:cNvSpPr>
          <p:nvPr/>
        </p:nvSpPr>
        <p:spPr bwMode="auto">
          <a:xfrm>
            <a:off x="2667000" y="4495800"/>
            <a:ext cx="5105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Chu vi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bán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kính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2cm</a:t>
            </a:r>
          </a:p>
        </p:txBody>
      </p:sp>
      <p:sp>
        <p:nvSpPr>
          <p:cNvPr id="57" name="Text Box 24"/>
          <p:cNvSpPr txBox="1">
            <a:spLocks noChangeArrowheads="1"/>
          </p:cNvSpPr>
          <p:nvPr/>
        </p:nvSpPr>
        <p:spPr bwMode="auto">
          <a:xfrm>
            <a:off x="2717800" y="4114802"/>
            <a:ext cx="4724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bán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kính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2cm</a:t>
            </a:r>
          </a:p>
        </p:txBody>
      </p:sp>
      <p:sp>
        <p:nvSpPr>
          <p:cNvPr id="58" name="Text Box 25"/>
          <p:cNvSpPr txBox="1">
            <a:spLocks noChangeArrowheads="1"/>
          </p:cNvSpPr>
          <p:nvPr/>
        </p:nvSpPr>
        <p:spPr bwMode="auto">
          <a:xfrm>
            <a:off x="1981200" y="5181602"/>
            <a:ext cx="8458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bán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kính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2cm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chu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vi  </a:t>
            </a:r>
          </a:p>
        </p:txBody>
      </p:sp>
      <p:sp>
        <p:nvSpPr>
          <p:cNvPr id="59" name="Text Box 26"/>
          <p:cNvSpPr txBox="1">
            <a:spLocks noChangeArrowheads="1"/>
          </p:cNvSpPr>
          <p:nvPr/>
        </p:nvSpPr>
        <p:spPr bwMode="auto">
          <a:xfrm>
            <a:off x="1752600" y="6019802"/>
            <a:ext cx="5029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: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kính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60" name="Text Box 27"/>
          <p:cNvSpPr txBox="1">
            <a:spLocks noChangeArrowheads="1"/>
          </p:cNvSpPr>
          <p:nvPr/>
        </p:nvSpPr>
        <p:spPr bwMode="auto">
          <a:xfrm>
            <a:off x="2209800" y="6019802"/>
            <a:ext cx="86106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                                                         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chu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vi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khoảng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12,5cm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12,6cm.</a:t>
            </a:r>
          </a:p>
        </p:txBody>
      </p:sp>
      <p:sp>
        <p:nvSpPr>
          <p:cNvPr id="61" name="Text Box 28"/>
          <p:cNvSpPr txBox="1">
            <a:spLocks noChangeArrowheads="1"/>
          </p:cNvSpPr>
          <p:nvPr/>
        </p:nvSpPr>
        <p:spPr bwMode="auto">
          <a:xfrm>
            <a:off x="2286000" y="5188806"/>
            <a:ext cx="82296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                                                            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khoảng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12,5cm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12,6cm.</a:t>
            </a:r>
          </a:p>
        </p:txBody>
      </p:sp>
      <p:sp>
        <p:nvSpPr>
          <p:cNvPr id="62" name="Text Box 29"/>
          <p:cNvSpPr txBox="1">
            <a:spLocks noChangeArrowheads="1"/>
          </p:cNvSpPr>
          <p:nvPr/>
        </p:nvSpPr>
        <p:spPr bwMode="auto">
          <a:xfrm>
            <a:off x="7010400" y="5181602"/>
            <a:ext cx="685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chemeClr val="tx2"/>
                </a:solidFill>
                <a:latin typeface="Arial" charset="0"/>
              </a:rPr>
              <a:t>…</a:t>
            </a:r>
          </a:p>
        </p:txBody>
      </p:sp>
      <p:sp>
        <p:nvSpPr>
          <p:cNvPr id="63" name="Text Box 30"/>
          <p:cNvSpPr txBox="1">
            <a:spLocks noChangeArrowheads="1"/>
          </p:cNvSpPr>
          <p:nvPr/>
        </p:nvSpPr>
        <p:spPr bwMode="auto">
          <a:xfrm>
            <a:off x="6019800" y="6032502"/>
            <a:ext cx="609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chemeClr val="tx2"/>
                </a:solidFill>
                <a:latin typeface="Arial" charset="0"/>
              </a:rPr>
              <a:t>…</a:t>
            </a:r>
          </a:p>
        </p:txBody>
      </p:sp>
      <p:sp>
        <p:nvSpPr>
          <p:cNvPr id="64" name="Text Box 31"/>
          <p:cNvSpPr txBox="1">
            <a:spLocks noChangeArrowheads="1"/>
          </p:cNvSpPr>
          <p:nvPr/>
        </p:nvSpPr>
        <p:spPr bwMode="auto">
          <a:xfrm>
            <a:off x="6019800" y="6019802"/>
            <a:ext cx="914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4cm</a:t>
            </a:r>
          </a:p>
        </p:txBody>
      </p:sp>
      <p:sp>
        <p:nvSpPr>
          <p:cNvPr id="35" name="Rectangle 59"/>
          <p:cNvSpPr>
            <a:spLocks noChangeArrowheads="1"/>
          </p:cNvSpPr>
          <p:nvPr/>
        </p:nvSpPr>
        <p:spPr bwMode="auto">
          <a:xfrm>
            <a:off x="3771900" y="488951"/>
            <a:ext cx="4876800" cy="5334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 u="sng" dirty="0" err="1"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2400" b="1" u="sng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en-US" sz="3200" b="1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Chu vi </a:t>
            </a:r>
            <a:r>
              <a:rPr lang="en-US" sz="3200" b="1" kern="10" dirty="0" err="1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hình</a:t>
            </a:r>
            <a:r>
              <a:rPr lang="en-US" sz="3200" b="1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200" b="1" kern="10" dirty="0" err="1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tròn</a:t>
            </a:r>
            <a:endParaRPr lang="en-US" sz="3200" b="1" kern="10" dirty="0">
              <a:ln w="12700">
                <a:solidFill>
                  <a:srgbClr val="EAEAEA"/>
                </a:solidFill>
                <a:round/>
                <a:headEnd/>
                <a:tailEnd/>
              </a:ln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160"/>
                            </p:stCondLst>
                            <p:childTnLst>
                              <p:par>
                                <p:cTn id="1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blinds(horizontal)">
                                      <p:cBhvr>
                                        <p:cTn id="19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3" dur="80"/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4" dur="80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80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0" dur="80"/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1" dur="80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80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6" dur="80"/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7" dur="80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80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checkerboard(across)">
                                      <p:cBhvr>
                                        <p:cTn id="4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7" dur="80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8" dur="80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80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4" dur="80"/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5" dur="80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80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/>
      <p:bldP spid="59" grpId="0"/>
      <p:bldP spid="60" grpId="0"/>
      <p:bldP spid="61" grpId="0"/>
      <p:bldP spid="62" grpId="0"/>
      <p:bldP spid="62" grpId="1"/>
      <p:bldP spid="63" grpId="0"/>
      <p:bldP spid="63" grpId="1"/>
      <p:bldP spid="64" grpId="0"/>
    </p:bldLst>
  </p:timing>
</p:sld>
</file>

<file path=ppt/theme/theme1.xml><?xml version="1.0" encoding="utf-8"?>
<a:theme xmlns:a="http://schemas.openxmlformats.org/drawingml/2006/main" name="Chủ đề của Office">
  <a:themeElements>
    <a:clrScheme name="Văn phòng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ăn phòng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Văn phòng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532</TotalTime>
  <Words>525</Words>
  <Application>Microsoft Office PowerPoint</Application>
  <PresentationFormat>Widescreen</PresentationFormat>
  <Paragraphs>111</Paragraphs>
  <Slides>14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.VnTime</vt:lpstr>
      <vt:lpstr>Arial</vt:lpstr>
      <vt:lpstr>Calibri</vt:lpstr>
      <vt:lpstr>Times New Roman</vt:lpstr>
      <vt:lpstr>Chủ đề của Office</vt:lpstr>
      <vt:lpstr>Clip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Administrator</cp:lastModifiedBy>
  <cp:revision>92</cp:revision>
  <dcterms:created xsi:type="dcterms:W3CDTF">2018-01-11T09:44:45Z</dcterms:created>
  <dcterms:modified xsi:type="dcterms:W3CDTF">2024-01-14T15:03:55Z</dcterms:modified>
</cp:coreProperties>
</file>