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303" r:id="rId2"/>
    <p:sldId id="298" r:id="rId3"/>
    <p:sldId id="296" r:id="rId4"/>
    <p:sldId id="284" r:id="rId5"/>
    <p:sldId id="295" r:id="rId6"/>
    <p:sldId id="285" r:id="rId7"/>
    <p:sldId id="265" r:id="rId8"/>
    <p:sldId id="266" r:id="rId9"/>
    <p:sldId id="267" r:id="rId10"/>
    <p:sldId id="269" r:id="rId11"/>
    <p:sldId id="288" r:id="rId12"/>
    <p:sldId id="271" r:id="rId13"/>
    <p:sldId id="304" r:id="rId14"/>
    <p:sldId id="30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15598-F945-49B0-A10B-450DAC82F1A7}" type="datetimeFigureOut">
              <a:rPr lang="en-US" smtClean="0"/>
              <a:pPr/>
              <a:t>14/01/2024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9BBC-F6A7-4C88-B40D-6886A3A1FA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WordArt 3"/>
          <p:cNvSpPr>
            <a:spLocks noChangeArrowheads="1" noChangeShapeType="1" noTextEdit="1"/>
          </p:cNvSpPr>
          <p:nvPr/>
        </p:nvSpPr>
        <p:spPr bwMode="auto">
          <a:xfrm>
            <a:off x="990600" y="4038600"/>
            <a:ext cx="10363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CHU VI  HÌNH TRÒN</a:t>
            </a:r>
          </a:p>
        </p:txBody>
      </p:sp>
      <p:sp>
        <p:nvSpPr>
          <p:cNvPr id="1031" name="WordArt 16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9906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</a:t>
            </a:r>
          </a:p>
          <a:p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36" name="Rectangle 3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398786"/>
              </p:ext>
            </p:extLst>
          </p:nvPr>
        </p:nvGraphicFramePr>
        <p:xfrm>
          <a:off x="7620000" y="1371600"/>
          <a:ext cx="4267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191817" imgH="1424635" progId="">
                  <p:embed/>
                </p:oleObj>
              </mc:Choice>
              <mc:Fallback>
                <p:oleObj name="Clip" r:id="rId2" imgW="2191817" imgH="1424635" progId="">
                  <p:embed/>
                  <p:pic>
                    <p:nvPicPr>
                      <p:cNvPr id="0" name="Picture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371600"/>
                        <a:ext cx="4267200" cy="236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WordArt 20"/>
          <p:cNvSpPr>
            <a:spLocks noChangeArrowheads="1" noChangeShapeType="1" noTextEdit="1"/>
          </p:cNvSpPr>
          <p:nvPr/>
        </p:nvSpPr>
        <p:spPr bwMode="auto">
          <a:xfrm>
            <a:off x="3124200" y="1611313"/>
            <a:ext cx="4176712" cy="827087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3600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22" name="WordArt 19"/>
          <p:cNvSpPr>
            <a:spLocks noChangeArrowheads="1" noChangeShapeType="1" noTextEdit="1"/>
          </p:cNvSpPr>
          <p:nvPr/>
        </p:nvSpPr>
        <p:spPr bwMode="auto">
          <a:xfrm>
            <a:off x="2286000" y="5791200"/>
            <a:ext cx="7315200" cy="68580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C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3"/>
          <p:cNvSpPr>
            <a:spLocks noChangeArrowheads="1"/>
          </p:cNvSpPr>
          <p:nvPr/>
        </p:nvSpPr>
        <p:spPr bwMode="auto">
          <a:xfrm>
            <a:off x="5086353" y="1676403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5092703" y="1689102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5092700" y="2514601"/>
            <a:ext cx="1612900" cy="12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5562600" y="26162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20" name="Oval 11"/>
          <p:cNvSpPr>
            <a:spLocks noChangeArrowheads="1"/>
          </p:cNvSpPr>
          <p:nvPr/>
        </p:nvSpPr>
        <p:spPr bwMode="auto">
          <a:xfrm>
            <a:off x="5862638" y="2489202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" name="AutoShape 12"/>
          <p:cNvSpPr>
            <a:spLocks/>
          </p:cNvSpPr>
          <p:nvPr/>
        </p:nvSpPr>
        <p:spPr bwMode="auto">
          <a:xfrm rot="5400000" flipV="1">
            <a:off x="5791200" y="1852613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1981200" y="37338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Arial" charset="0"/>
              </a:rPr>
              <a:t>     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4cm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3,14 :</a:t>
            </a:r>
            <a:r>
              <a:rPr lang="en-US" sz="2800" b="1" dirty="0">
                <a:latin typeface="Arial" charset="0"/>
              </a:rPr>
              <a:t>	</a:t>
            </a:r>
            <a:r>
              <a:rPr lang="en-US" sz="2800" b="1" dirty="0">
                <a:solidFill>
                  <a:srgbClr val="FFFF00"/>
                </a:solidFill>
                <a:latin typeface="Arial" charset="0"/>
              </a:rPr>
              <a:t>	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352800" y="4953002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x 3,14 =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105400" y="4983166"/>
            <a:ext cx="2514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12,56 (cm)</a:t>
            </a:r>
          </a:p>
        </p:txBody>
      </p:sp>
      <p:sp>
        <p:nvSpPr>
          <p:cNvPr id="19" name="Rectangle 59"/>
          <p:cNvSpPr>
            <a:spLocks noChangeArrowheads="1"/>
          </p:cNvSpPr>
          <p:nvPr/>
        </p:nvSpPr>
        <p:spPr bwMode="auto">
          <a:xfrm>
            <a:off x="3452019" y="628651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676400" y="1371602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26" name="AutoShape 9"/>
          <p:cNvSpPr>
            <a:spLocks/>
          </p:cNvSpPr>
          <p:nvPr/>
        </p:nvSpPr>
        <p:spPr bwMode="auto">
          <a:xfrm rot="5400000" flipV="1">
            <a:off x="3752851" y="1428751"/>
            <a:ext cx="114300" cy="9144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276600" y="1336357"/>
            <a:ext cx="1143000" cy="48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7010400" y="1371601"/>
            <a:ext cx="19812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endParaRPr lang="en-US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AutoShape 16"/>
          <p:cNvSpPr>
            <a:spLocks/>
          </p:cNvSpPr>
          <p:nvPr/>
        </p:nvSpPr>
        <p:spPr bwMode="auto">
          <a:xfrm rot="5400000" flipV="1">
            <a:off x="7772400" y="1066800"/>
            <a:ext cx="152400" cy="1676400"/>
          </a:xfrm>
          <a:prstGeom prst="rightBrace">
            <a:avLst>
              <a:gd name="adj1" fmla="val 91667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556000" y="1879602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7772400" y="1905000"/>
            <a:ext cx="381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32" name="Text Box 21"/>
          <p:cNvSpPr txBox="1">
            <a:spLocks noChangeArrowheads="1"/>
          </p:cNvSpPr>
          <p:nvPr/>
        </p:nvSpPr>
        <p:spPr bwMode="auto">
          <a:xfrm>
            <a:off x="4648200" y="2514602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384800" y="2489202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4495800" y="24384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43200" y="3200400"/>
            <a:ext cx="22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</a:p>
        </p:txBody>
      </p: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6324600" y="3276600"/>
            <a:ext cx="3429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2895600" y="3276600"/>
            <a:ext cx="383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38" name="Oval 27"/>
          <p:cNvSpPr>
            <a:spLocks noChangeArrowheads="1"/>
          </p:cNvSpPr>
          <p:nvPr/>
        </p:nvSpPr>
        <p:spPr bwMode="auto">
          <a:xfrm>
            <a:off x="8610603" y="4191003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Oval 28"/>
          <p:cNvSpPr>
            <a:spLocks noChangeArrowheads="1"/>
          </p:cNvSpPr>
          <p:nvPr/>
        </p:nvSpPr>
        <p:spPr bwMode="auto">
          <a:xfrm>
            <a:off x="8616953" y="4203702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9220200" y="5130802"/>
            <a:ext cx="361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1" name="Oval 31"/>
          <p:cNvSpPr>
            <a:spLocks noChangeArrowheads="1"/>
          </p:cNvSpPr>
          <p:nvPr/>
        </p:nvSpPr>
        <p:spPr bwMode="auto">
          <a:xfrm>
            <a:off x="9386888" y="5003802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AutoShape 32"/>
          <p:cNvSpPr>
            <a:spLocks/>
          </p:cNvSpPr>
          <p:nvPr/>
        </p:nvSpPr>
        <p:spPr bwMode="auto">
          <a:xfrm rot="5400000" flipV="1">
            <a:off x="9296400" y="43434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34"/>
          <p:cNvSpPr txBox="1">
            <a:spLocks noChangeArrowheads="1"/>
          </p:cNvSpPr>
          <p:nvPr/>
        </p:nvSpPr>
        <p:spPr bwMode="auto">
          <a:xfrm>
            <a:off x="1752600" y="4191002"/>
            <a:ext cx="5791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3,14.</a:t>
            </a:r>
          </a:p>
        </p:txBody>
      </p:sp>
      <p:sp>
        <p:nvSpPr>
          <p:cNvPr id="44" name="AutoShape 35"/>
          <p:cNvSpPr>
            <a:spLocks/>
          </p:cNvSpPr>
          <p:nvPr/>
        </p:nvSpPr>
        <p:spPr bwMode="auto">
          <a:xfrm rot="5400000">
            <a:off x="8953500" y="4533900"/>
            <a:ext cx="177800" cy="762000"/>
          </a:xfrm>
          <a:prstGeom prst="leftBrace">
            <a:avLst>
              <a:gd name="adj1" fmla="val 35714"/>
              <a:gd name="adj2" fmla="val 50000"/>
            </a:avLst>
          </a:prstGeom>
          <a:noFill/>
          <a:ln w="15875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 Box 38"/>
          <p:cNvSpPr txBox="1">
            <a:spLocks noChangeArrowheads="1"/>
          </p:cNvSpPr>
          <p:nvPr/>
        </p:nvSpPr>
        <p:spPr bwMode="auto">
          <a:xfrm>
            <a:off x="4419600" y="5135566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5181600" y="5135566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49" name="Rectangle 40"/>
          <p:cNvSpPr>
            <a:spLocks noChangeArrowheads="1"/>
          </p:cNvSpPr>
          <p:nvPr/>
        </p:nvSpPr>
        <p:spPr bwMode="auto">
          <a:xfrm>
            <a:off x="4343400" y="51054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41"/>
          <p:cNvSpPr txBox="1">
            <a:spLocks noChangeArrowheads="1"/>
          </p:cNvSpPr>
          <p:nvPr/>
        </p:nvSpPr>
        <p:spPr bwMode="auto">
          <a:xfrm>
            <a:off x="9372600" y="4686301"/>
            <a:ext cx="381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6007100" y="5930902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52" name="Text Box 44"/>
          <p:cNvSpPr txBox="1">
            <a:spLocks noChangeArrowheads="1"/>
          </p:cNvSpPr>
          <p:nvPr/>
        </p:nvSpPr>
        <p:spPr bwMode="auto">
          <a:xfrm>
            <a:off x="2641600" y="5892802"/>
            <a:ext cx="314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1828800" y="5830888"/>
            <a:ext cx="99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5461000" y="5867400"/>
            <a:ext cx="86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>
            <a:off x="8610603" y="5029200"/>
            <a:ext cx="1617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>
            <a:off x="8623300" y="5029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51"/>
          <p:cNvSpPr txBox="1">
            <a:spLocks noChangeArrowheads="1"/>
          </p:cNvSpPr>
          <p:nvPr/>
        </p:nvSpPr>
        <p:spPr bwMode="auto">
          <a:xfrm>
            <a:off x="8770938" y="4540253"/>
            <a:ext cx="30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0139 0.0037 L -0.09306 0.1924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940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06943E-6 -4.14431E-6 L -0.15253 0.19982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3" y="9991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80"/>
                            </p:stCondLst>
                            <p:childTnLst>
                              <p:par>
                                <p:cTn id="1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8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9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6" grpId="1" animBg="1"/>
      <p:bldP spid="27" grpId="0"/>
      <p:bldP spid="28" grpId="0"/>
      <p:bldP spid="29" grpId="0" animBg="1"/>
      <p:bldP spid="29" grpId="1" animBg="1"/>
      <p:bldP spid="30" grpId="0"/>
      <p:bldP spid="30" grpId="1"/>
      <p:bldP spid="31" grpId="0"/>
      <p:bldP spid="31" grpId="1"/>
      <p:bldP spid="32" grpId="0"/>
      <p:bldP spid="33" grpId="0"/>
      <p:bldP spid="34" grpId="0" animBg="1"/>
      <p:bldP spid="35" grpId="0"/>
      <p:bldP spid="36" grpId="0"/>
      <p:bldP spid="37" grpId="0"/>
      <p:bldP spid="40" grpId="0"/>
      <p:bldP spid="40" grpId="1"/>
      <p:bldP spid="42" grpId="0" animBg="1"/>
      <p:bldP spid="42" grpId="1" animBg="1"/>
      <p:bldP spid="43" grpId="0"/>
      <p:bldP spid="44" grpId="0" animBg="1"/>
      <p:bldP spid="47" grpId="0"/>
      <p:bldP spid="48" grpId="0"/>
      <p:bldP spid="49" grpId="0" animBg="1"/>
      <p:bldP spid="51" grpId="0"/>
      <p:bldP spid="52" grpId="0"/>
      <p:bldP spid="53" grpId="0"/>
      <p:bldP spid="54" grpId="0"/>
      <p:bldP spid="55" grpId="0" animBg="1"/>
      <p:bldP spid="55" grpId="1" animBg="1"/>
      <p:bldP spid="56" grpId="0" animBg="1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Box 11"/>
          <p:cNvSpPr txBox="1">
            <a:spLocks noChangeArrowheads="1"/>
          </p:cNvSpPr>
          <p:nvPr/>
        </p:nvSpPr>
        <p:spPr bwMode="auto">
          <a:xfrm>
            <a:off x="2057400" y="1981202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2794000" y="1955802"/>
            <a:ext cx="1981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d x 3,14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1905000" y="1905000"/>
            <a:ext cx="28194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1676400" y="4572002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27"/>
          <p:cNvSpPr txBox="1">
            <a:spLocks noChangeArrowheads="1"/>
          </p:cNvSpPr>
          <p:nvPr/>
        </p:nvSpPr>
        <p:spPr bwMode="auto">
          <a:xfrm>
            <a:off x="1828800" y="3078166"/>
            <a:ext cx="1143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C = </a:t>
            </a: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2590800" y="3078166"/>
            <a:ext cx="2590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r x 2 x 3,14 </a:t>
            </a:r>
          </a:p>
        </p:txBody>
      </p:sp>
      <p:sp>
        <p:nvSpPr>
          <p:cNvPr id="68" name="Rectangle 29"/>
          <p:cNvSpPr>
            <a:spLocks noChangeArrowheads="1"/>
          </p:cNvSpPr>
          <p:nvPr/>
        </p:nvSpPr>
        <p:spPr bwMode="auto">
          <a:xfrm>
            <a:off x="1752600" y="3048000"/>
            <a:ext cx="3124200" cy="68580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1752600" y="5105402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33"/>
          <p:cNvSpPr txBox="1">
            <a:spLocks noChangeArrowheads="1"/>
          </p:cNvSpPr>
          <p:nvPr/>
        </p:nvSpPr>
        <p:spPr bwMode="auto">
          <a:xfrm>
            <a:off x="1752600" y="4038602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36"/>
          <p:cNvSpPr>
            <a:spLocks noChangeShapeType="1"/>
          </p:cNvSpPr>
          <p:nvPr/>
        </p:nvSpPr>
        <p:spPr bwMode="auto">
          <a:xfrm>
            <a:off x="5410200" y="1625600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37"/>
          <p:cNvSpPr txBox="1">
            <a:spLocks noChangeArrowheads="1"/>
          </p:cNvSpPr>
          <p:nvPr/>
        </p:nvSpPr>
        <p:spPr bwMode="auto">
          <a:xfrm>
            <a:off x="5638800" y="16002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38"/>
          <p:cNvSpPr txBox="1">
            <a:spLocks noChangeArrowheads="1"/>
          </p:cNvSpPr>
          <p:nvPr/>
        </p:nvSpPr>
        <p:spPr bwMode="auto">
          <a:xfrm>
            <a:off x="5562600" y="2209802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6cm.</a:t>
            </a: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6096000" y="35194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x 3,14 = 18,84 (cm)</a:t>
            </a:r>
          </a:p>
        </p:txBody>
      </p:sp>
      <p:sp>
        <p:nvSpPr>
          <p:cNvPr id="76" name="Text Box 41"/>
          <p:cNvSpPr txBox="1">
            <a:spLocks noChangeArrowheads="1"/>
          </p:cNvSpPr>
          <p:nvPr/>
        </p:nvSpPr>
        <p:spPr bwMode="auto">
          <a:xfrm>
            <a:off x="5334000" y="30622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7" name="Text Box 42"/>
          <p:cNvSpPr txBox="1">
            <a:spLocks noChangeArrowheads="1"/>
          </p:cNvSpPr>
          <p:nvPr/>
        </p:nvSpPr>
        <p:spPr bwMode="auto">
          <a:xfrm>
            <a:off x="5638800" y="41910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43"/>
          <p:cNvSpPr txBox="1">
            <a:spLocks noChangeArrowheads="1"/>
          </p:cNvSpPr>
          <p:nvPr/>
        </p:nvSpPr>
        <p:spPr bwMode="auto">
          <a:xfrm>
            <a:off x="5562600" y="4800603"/>
            <a:ext cx="6096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5cm.</a:t>
            </a: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>
            <a:off x="6172200" y="6186488"/>
            <a:ext cx="441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 x 2 x 3,14 = 31,4 (cm)</a:t>
            </a:r>
          </a:p>
        </p:txBody>
      </p:sp>
      <p:sp>
        <p:nvSpPr>
          <p:cNvPr id="81" name="Text Box 46"/>
          <p:cNvSpPr txBox="1">
            <a:spLocks noChangeArrowheads="1"/>
          </p:cNvSpPr>
          <p:nvPr/>
        </p:nvSpPr>
        <p:spPr bwMode="auto">
          <a:xfrm>
            <a:off x="5334000" y="57292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3" grpId="0"/>
      <p:bldP spid="75" grpId="0"/>
      <p:bldP spid="76" grpId="0"/>
      <p:bldP spid="77" grpId="0"/>
      <p:bldP spid="78" grpId="0"/>
      <p:bldP spid="80" grpId="0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7"/>
          <p:cNvSpPr txBox="1">
            <a:spLocks noChangeArrowheads="1"/>
          </p:cNvSpPr>
          <p:nvPr/>
        </p:nvSpPr>
        <p:spPr bwMode="auto">
          <a:xfrm>
            <a:off x="1066800" y="39118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2667000" y="381000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 :</a:t>
            </a:r>
          </a:p>
        </p:txBody>
      </p:sp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1524000" y="229618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0,6 x 3,14 = 1,884 (cm)</a:t>
            </a: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762000" y="16906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1143000" y="1076980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a)    d  =  0,6 cm</a:t>
            </a: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1524000" y="427738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2,5 x 3,14 = 7,85 (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8" name="Text Box 41"/>
          <p:cNvSpPr txBox="1">
            <a:spLocks noChangeArrowheads="1"/>
          </p:cNvSpPr>
          <p:nvPr/>
        </p:nvSpPr>
        <p:spPr bwMode="auto">
          <a:xfrm>
            <a:off x="762000" y="36718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9" name="Text Box 38"/>
          <p:cNvSpPr txBox="1">
            <a:spLocks noChangeArrowheads="1"/>
          </p:cNvSpPr>
          <p:nvPr/>
        </p:nvSpPr>
        <p:spPr bwMode="auto">
          <a:xfrm>
            <a:off x="1143000" y="3148668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b)    d  =  2,5 </a:t>
            </a:r>
            <a:r>
              <a:rPr lang="en-US" sz="28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1524000" y="610618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4/5 x 3,14 = 2,512 (m)</a:t>
            </a:r>
          </a:p>
        </p:txBody>
      </p:sp>
      <p:sp>
        <p:nvSpPr>
          <p:cNvPr id="11" name="Text Box 41"/>
          <p:cNvSpPr txBox="1">
            <a:spLocks noChangeArrowheads="1"/>
          </p:cNvSpPr>
          <p:nvPr/>
        </p:nvSpPr>
        <p:spPr bwMode="auto">
          <a:xfrm>
            <a:off x="762000" y="55006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1143000" y="4886980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c)    d  =  4/5 m</a:t>
            </a:r>
          </a:p>
        </p:txBody>
      </p:sp>
    </p:spTree>
    <p:extLst>
      <p:ext uri="{BB962C8B-B14F-4D97-AF65-F5344CB8AC3E}">
        <p14:creationId xmlns:p14="http://schemas.microsoft.com/office/powerpoint/2010/main" val="153732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7"/>
          <p:cNvSpPr txBox="1">
            <a:spLocks noChangeArrowheads="1"/>
          </p:cNvSpPr>
          <p:nvPr/>
        </p:nvSpPr>
        <p:spPr bwMode="auto">
          <a:xfrm>
            <a:off x="1066800" y="39118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 :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8"/>
          <p:cNvSpPr txBox="1">
            <a:spLocks noChangeArrowheads="1"/>
          </p:cNvSpPr>
          <p:nvPr/>
        </p:nvSpPr>
        <p:spPr bwMode="auto">
          <a:xfrm>
            <a:off x="2667000" y="381000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0,75 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   </a:t>
            </a:r>
          </a:p>
        </p:txBody>
      </p:sp>
      <p:sp>
        <p:nvSpPr>
          <p:cNvPr id="4" name="Text Box 40"/>
          <p:cNvSpPr txBox="1">
            <a:spLocks noChangeArrowheads="1"/>
          </p:cNvSpPr>
          <p:nvPr/>
        </p:nvSpPr>
        <p:spPr bwMode="auto">
          <a:xfrm>
            <a:off x="1524000" y="2296180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0,75   x  3,14  =  2,355  (m)</a:t>
            </a:r>
          </a:p>
        </p:txBody>
      </p:sp>
      <p:sp>
        <p:nvSpPr>
          <p:cNvPr id="5" name="Text Box 41"/>
          <p:cNvSpPr txBox="1">
            <a:spLocks noChangeArrowheads="1"/>
          </p:cNvSpPr>
          <p:nvPr/>
        </p:nvSpPr>
        <p:spPr bwMode="auto">
          <a:xfrm>
            <a:off x="762000" y="1690688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1676400" y="2905780"/>
            <a:ext cx="5257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2,355  (m)</a:t>
            </a:r>
          </a:p>
        </p:txBody>
      </p:sp>
    </p:spTree>
    <p:extLst>
      <p:ext uri="{BB962C8B-B14F-4D97-AF65-F5344CB8AC3E}">
        <p14:creationId xmlns:p14="http://schemas.microsoft.com/office/powerpoint/2010/main" val="217123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705100" y="1981201"/>
            <a:ext cx="6972300" cy="1085851"/>
          </a:xfrm>
          <a:prstGeom prst="wedgeRoundRectCallout">
            <a:avLst>
              <a:gd name="adj1" fmla="val 2032"/>
              <a:gd name="adj2" fmla="val 12673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134" name="Oval 14"/>
          <p:cNvSpPr>
            <a:spLocks noChangeArrowheads="1"/>
          </p:cNvSpPr>
          <p:nvPr/>
        </p:nvSpPr>
        <p:spPr bwMode="auto">
          <a:xfrm>
            <a:off x="3924300" y="3752851"/>
            <a:ext cx="2286000" cy="2286000"/>
          </a:xfrm>
          <a:prstGeom prst="ellipse">
            <a:avLst/>
          </a:prstGeom>
          <a:solidFill>
            <a:srgbClr val="66FF33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66FF33"/>
              </a:solidFill>
            </a:endParaRPr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7620000" y="3733802"/>
            <a:ext cx="1905000" cy="1276351"/>
          </a:xfrm>
          <a:prstGeom prst="wedgeEllipseCallout">
            <a:avLst>
              <a:gd name="adj1" fmla="val -118083"/>
              <a:gd name="adj2" fmla="val 2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0" name="Oval 20"/>
          <p:cNvSpPr>
            <a:spLocks noChangeArrowheads="1"/>
          </p:cNvSpPr>
          <p:nvPr/>
        </p:nvSpPr>
        <p:spPr bwMode="auto">
          <a:xfrm>
            <a:off x="3848100" y="3600451"/>
            <a:ext cx="2438400" cy="2514600"/>
          </a:xfrm>
          <a:prstGeom prst="ellipse">
            <a:avLst/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1790700" y="4057651"/>
            <a:ext cx="1905000" cy="1371600"/>
          </a:xfrm>
          <a:prstGeom prst="wedgeEllipseCallout">
            <a:avLst>
              <a:gd name="adj1" fmla="val 90417"/>
              <a:gd name="adj2" fmla="val -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/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4838700" y="4210051"/>
            <a:ext cx="457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064" name="Text Box 37"/>
          <p:cNvSpPr txBox="1">
            <a:spLocks noChangeArrowheads="1"/>
          </p:cNvSpPr>
          <p:nvPr/>
        </p:nvSpPr>
        <p:spPr bwMode="auto">
          <a:xfrm>
            <a:off x="533400" y="914400"/>
            <a:ext cx="3886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Khởi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động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02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4" grpId="0" animBg="1"/>
      <p:bldP spid="5137" grpId="0" animBg="1"/>
      <p:bldP spid="5140" grpId="0" animBg="1"/>
      <p:bldP spid="5138" grpId="0" animBg="1"/>
      <p:bldP spid="51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905000" y="1828800"/>
            <a:ext cx="2286000" cy="2286000"/>
          </a:xfrm>
          <a:prstGeom prst="ellipse">
            <a:avLst/>
          </a:prstGeom>
          <a:solidFill>
            <a:srgbClr val="FF3300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4495800" y="19812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7242175" y="1905000"/>
            <a:ext cx="2286000" cy="2286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2590800" y="3124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660525" y="4343402"/>
            <a:ext cx="13724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Hình tròn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4343400" y="37338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505203" y="4343402"/>
            <a:ext cx="1617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</a:t>
            </a: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7224713" y="30480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 flipV="1">
            <a:off x="8350250" y="301307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flipV="1">
            <a:off x="9472613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flipV="1">
            <a:off x="7215188" y="3006725"/>
            <a:ext cx="76200" cy="76200"/>
          </a:xfrm>
          <a:prstGeom prst="flowChartConnector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8763000" y="1981200"/>
            <a:ext cx="685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8858253" y="1600202"/>
            <a:ext cx="1669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Đường kính</a:t>
            </a: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flipV="1">
            <a:off x="8499475" y="4135439"/>
            <a:ext cx="76200" cy="76200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8396288" y="3048000"/>
            <a:ext cx="138112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7391400" y="35814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6613525" y="4383090"/>
            <a:ext cx="13805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8153400" y="275748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940550" y="287020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9559925" y="2874963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8382000" y="4164013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2133600" y="5440363"/>
            <a:ext cx="6629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>
                <a:latin typeface="Times New Roman" pitchFamily="18" charset="0"/>
                <a:cs typeface="Times New Roman" panose="02020603050405020304" pitchFamily="18" charset="0"/>
              </a:rPr>
              <a:t>+ Độ dài đường kính gấp 2 lần độ dài bán kính.</a:t>
            </a:r>
          </a:p>
          <a:p>
            <a:pPr eaLnBrk="0" hangingPunct="0"/>
            <a:endParaRPr lang="en-US" sz="2400" b="1">
              <a:latin typeface="Times New Roman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en-US" sz="2400" b="1">
                <a:latin typeface="Times New Roman" pitchFamily="18" charset="0"/>
                <a:cs typeface="Times New Roman" panose="02020603050405020304" pitchFamily="18" charset="0"/>
              </a:rPr>
              <a:t> + Độ dài bán kính bằng 1/2độ dài đường kính.</a:t>
            </a:r>
          </a:p>
          <a:p>
            <a:pPr algn="ctr"/>
            <a:endParaRPr lang="en-US" sz="2400" b="1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409" name="Rectangle 25"/>
          <p:cNvSpPr>
            <a:spLocks noChangeArrowheads="1"/>
          </p:cNvSpPr>
          <p:nvPr/>
        </p:nvSpPr>
        <p:spPr bwMode="auto">
          <a:xfrm>
            <a:off x="2133600" y="4800602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+ Các bán kính đều bằng nhau.</a:t>
            </a:r>
          </a:p>
        </p:txBody>
      </p:sp>
    </p:spTree>
    <p:extLst>
      <p:ext uri="{BB962C8B-B14F-4D97-AF65-F5344CB8AC3E}">
        <p14:creationId xmlns:p14="http://schemas.microsoft.com/office/powerpoint/2010/main" val="103683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1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5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3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 tmFilter="0,0; .5, 1; 1, 1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6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nimBg="1"/>
      <p:bldP spid="16389" grpId="0" animBg="1"/>
      <p:bldP spid="16390" grpId="0" animBg="1"/>
      <p:bldP spid="16391" grpId="0"/>
      <p:bldP spid="16392" grpId="0" animBg="1"/>
      <p:bldP spid="16393" grpId="0"/>
      <p:bldP spid="16394" grpId="0" animBg="1"/>
      <p:bldP spid="16395" grpId="0" animBg="1"/>
      <p:bldP spid="16396" grpId="0" animBg="1"/>
      <p:bldP spid="16397" grpId="0" animBg="1"/>
      <p:bldP spid="16398" grpId="0" animBg="1"/>
      <p:bldP spid="16399" grpId="0"/>
      <p:bldP spid="16400" grpId="0" animBg="1"/>
      <p:bldP spid="16401" grpId="0" animBg="1"/>
      <p:bldP spid="16402" grpId="0" animBg="1"/>
      <p:bldP spid="16403" grpId="0"/>
      <p:bldP spid="16404" grpId="0"/>
      <p:bldP spid="16405" grpId="0"/>
      <p:bldP spid="16406" grpId="0"/>
      <p:bldP spid="16407" grpId="0"/>
      <p:bldP spid="16408" grpId="0" build="allAtOnce"/>
      <p:bldP spid="164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4038600" y="1125835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5105400" y="1981200"/>
            <a:ext cx="2286000" cy="2286000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5092699" y="1981199"/>
            <a:ext cx="2286000" cy="2286000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3733800" y="973435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6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6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6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3886200" y="10668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22" name="Oval 7"/>
          <p:cNvSpPr>
            <a:spLocks noChangeArrowheads="1"/>
          </p:cNvSpPr>
          <p:nvPr/>
        </p:nvSpPr>
        <p:spPr bwMode="auto">
          <a:xfrm>
            <a:off x="4857753" y="1968503"/>
            <a:ext cx="1617663" cy="1617663"/>
          </a:xfrm>
          <a:prstGeom prst="ellipse">
            <a:avLst/>
          </a:prstGeom>
          <a:solidFill>
            <a:srgbClr val="FF2F2F"/>
          </a:solidFill>
          <a:ln w="63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" name="Oval 8"/>
          <p:cNvSpPr>
            <a:spLocks noChangeArrowheads="1"/>
          </p:cNvSpPr>
          <p:nvPr/>
        </p:nvSpPr>
        <p:spPr bwMode="auto">
          <a:xfrm>
            <a:off x="4864103" y="1981203"/>
            <a:ext cx="1617663" cy="1617663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24" name="Picture 258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175126"/>
            <a:ext cx="8458200" cy="1006475"/>
          </a:xfrm>
          <a:prstGeom prst="rect">
            <a:avLst/>
          </a:prstGeom>
          <a:noFill/>
        </p:spPr>
      </p:pic>
      <p:sp>
        <p:nvSpPr>
          <p:cNvPr id="25" name="Line 259"/>
          <p:cNvSpPr>
            <a:spLocks noChangeShapeType="1"/>
          </p:cNvSpPr>
          <p:nvPr/>
        </p:nvSpPr>
        <p:spPr bwMode="auto">
          <a:xfrm>
            <a:off x="5702300" y="3517902"/>
            <a:ext cx="0" cy="920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 Box 260"/>
          <p:cNvSpPr txBox="1">
            <a:spLocks noChangeArrowheads="1"/>
          </p:cNvSpPr>
          <p:nvPr/>
        </p:nvSpPr>
        <p:spPr bwMode="auto">
          <a:xfrm>
            <a:off x="5499100" y="3086102"/>
            <a:ext cx="38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27" name="Line 261"/>
          <p:cNvSpPr>
            <a:spLocks noChangeShapeType="1"/>
          </p:cNvSpPr>
          <p:nvPr/>
        </p:nvSpPr>
        <p:spPr bwMode="auto">
          <a:xfrm>
            <a:off x="4864100" y="2806700"/>
            <a:ext cx="8318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 Box 262"/>
          <p:cNvSpPr txBox="1">
            <a:spLocks noChangeArrowheads="1"/>
          </p:cNvSpPr>
          <p:nvPr/>
        </p:nvSpPr>
        <p:spPr bwMode="auto">
          <a:xfrm>
            <a:off x="4953000" y="27432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2cm</a:t>
            </a:r>
          </a:p>
        </p:txBody>
      </p:sp>
      <p:sp>
        <p:nvSpPr>
          <p:cNvPr id="30" name="Oval 264"/>
          <p:cNvSpPr>
            <a:spLocks noChangeArrowheads="1"/>
          </p:cNvSpPr>
          <p:nvPr/>
        </p:nvSpPr>
        <p:spPr bwMode="auto">
          <a:xfrm>
            <a:off x="5634038" y="2781302"/>
            <a:ext cx="55562" cy="55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34000" y="533402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5" grpId="0" animBg="1"/>
      <p:bldP spid="25" grpId="1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6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4132264"/>
            <a:ext cx="8458200" cy="1006475"/>
          </a:xfrm>
          <a:prstGeom prst="rect">
            <a:avLst/>
          </a:prstGeom>
          <a:noFill/>
        </p:spPr>
      </p:pic>
      <p:grpSp>
        <p:nvGrpSpPr>
          <p:cNvPr id="21" name="Group 11"/>
          <p:cNvGrpSpPr>
            <a:grpSpLocks/>
          </p:cNvGrpSpPr>
          <p:nvPr/>
        </p:nvGrpSpPr>
        <p:grpSpPr bwMode="auto">
          <a:xfrm>
            <a:off x="5118103" y="2039938"/>
            <a:ext cx="1617663" cy="1617663"/>
            <a:chOff x="2264" y="1256"/>
            <a:chExt cx="1019" cy="1019"/>
          </a:xfrm>
        </p:grpSpPr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2272" y="1256"/>
              <a:ext cx="1011" cy="1010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2264" y="1256"/>
              <a:ext cx="1011" cy="101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Line 7"/>
            <p:cNvSpPr>
              <a:spLocks noChangeShapeType="1"/>
            </p:cNvSpPr>
            <p:nvPr/>
          </p:nvSpPr>
          <p:spPr bwMode="auto">
            <a:xfrm>
              <a:off x="2779" y="2208"/>
              <a:ext cx="0" cy="67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2664" y="1944"/>
              <a:ext cx="23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13599E-6 L -0.38975 0.080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81590" y="4298550"/>
            <a:ext cx="8458200" cy="1006475"/>
          </a:xfrm>
          <a:prstGeom prst="rect">
            <a:avLst/>
          </a:prstGeom>
          <a:noFill/>
        </p:spPr>
      </p:pic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1549403" y="2540002"/>
            <a:ext cx="1617663" cy="1617663"/>
            <a:chOff x="192" y="960"/>
            <a:chExt cx="1044" cy="1045"/>
          </a:xfrm>
        </p:grpSpPr>
        <p:sp>
          <p:nvSpPr>
            <p:cNvPr id="13" name="Oval 6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4" name="Oval 7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6629403" y="2540002"/>
            <a:ext cx="1617663" cy="1617663"/>
            <a:chOff x="192" y="960"/>
            <a:chExt cx="1044" cy="1045"/>
          </a:xfrm>
        </p:grpSpPr>
        <p:sp>
          <p:nvSpPr>
            <p:cNvPr id="18" name="Oval 32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9" name="Oval 33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0" name="Line 34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5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grpSp>
        <p:nvGrpSpPr>
          <p:cNvPr id="22" name="Group 36"/>
          <p:cNvGrpSpPr>
            <a:grpSpLocks/>
          </p:cNvGrpSpPr>
          <p:nvPr/>
        </p:nvGrpSpPr>
        <p:grpSpPr bwMode="auto">
          <a:xfrm>
            <a:off x="1447801" y="2540002"/>
            <a:ext cx="1617663" cy="1617663"/>
            <a:chOff x="2248" y="1248"/>
            <a:chExt cx="1044" cy="1045"/>
          </a:xfrm>
        </p:grpSpPr>
        <p:sp>
          <p:nvSpPr>
            <p:cNvPr id="23" name="Oval 37"/>
            <p:cNvSpPr>
              <a:spLocks noChangeArrowheads="1"/>
            </p:cNvSpPr>
            <p:nvPr/>
          </p:nvSpPr>
          <p:spPr bwMode="auto">
            <a:xfrm>
              <a:off x="2256" y="1248"/>
              <a:ext cx="1036" cy="1036"/>
            </a:xfrm>
            <a:prstGeom prst="ellipse">
              <a:avLst/>
            </a:prstGeom>
            <a:solidFill>
              <a:srgbClr val="FF2F2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4" name="Oval 38"/>
            <p:cNvSpPr>
              <a:spLocks noChangeArrowheads="1"/>
            </p:cNvSpPr>
            <p:nvPr/>
          </p:nvSpPr>
          <p:spPr bwMode="auto">
            <a:xfrm>
              <a:off x="2248" y="1248"/>
              <a:ext cx="1036" cy="1036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5" name="Line 39"/>
            <p:cNvSpPr>
              <a:spLocks noChangeShapeType="1"/>
            </p:cNvSpPr>
            <p:nvPr/>
          </p:nvSpPr>
          <p:spPr bwMode="auto">
            <a:xfrm>
              <a:off x="2776" y="2224"/>
              <a:ext cx="0" cy="69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Text Box 40"/>
            <p:cNvSpPr txBox="1">
              <a:spLocks noChangeArrowheads="1"/>
            </p:cNvSpPr>
            <p:nvPr/>
          </p:nvSpPr>
          <p:spPr bwMode="auto">
            <a:xfrm>
              <a:off x="2656" y="1952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A</a:t>
              </a:r>
            </a:p>
          </p:txBody>
        </p:sp>
      </p:grp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74803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2286000" y="4191000"/>
            <a:ext cx="0" cy="1676400"/>
          </a:xfrm>
          <a:prstGeom prst="line">
            <a:avLst/>
          </a:prstGeom>
          <a:noFill/>
          <a:ln w="22225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2286000" y="57912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3352800" y="57531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51"/>
          <p:cNvSpPr txBox="1">
            <a:spLocks noChangeArrowheads="1"/>
          </p:cNvSpPr>
          <p:nvPr/>
        </p:nvSpPr>
        <p:spPr bwMode="auto">
          <a:xfrm>
            <a:off x="2582042" y="5352294"/>
            <a:ext cx="495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3657600" y="609600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2.83071E-6 L 0.56579 0.0007 " pathEditMode="fixed" rAng="0" ptsTypes="AA">
                                      <p:cBhvr>
                                        <p:cTn id="8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ordArt 81"/>
          <p:cNvSpPr>
            <a:spLocks noChangeArrowheads="1" noChangeShapeType="1" noTextEdit="1"/>
          </p:cNvSpPr>
          <p:nvPr/>
        </p:nvSpPr>
        <p:spPr bwMode="auto">
          <a:xfrm>
            <a:off x="4114800" y="990600"/>
            <a:ext cx="39243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Chu vi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hình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tròn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3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070226"/>
            <a:ext cx="8458200" cy="1006475"/>
          </a:xfrm>
          <a:prstGeom prst="rect">
            <a:avLst/>
          </a:prstGeom>
          <a:noFill/>
        </p:spPr>
      </p:pic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1549403" y="1435101"/>
            <a:ext cx="1617663" cy="1617663"/>
            <a:chOff x="192" y="960"/>
            <a:chExt cx="1044" cy="1045"/>
          </a:xfrm>
        </p:grpSpPr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6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7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9" name="Group 9"/>
          <p:cNvGrpSpPr>
            <a:grpSpLocks/>
          </p:cNvGrpSpPr>
          <p:nvPr/>
        </p:nvGrpSpPr>
        <p:grpSpPr bwMode="auto">
          <a:xfrm>
            <a:off x="6781800" y="1435101"/>
            <a:ext cx="1617663" cy="1617663"/>
            <a:chOff x="192" y="960"/>
            <a:chExt cx="1044" cy="1045"/>
          </a:xfrm>
        </p:grpSpPr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1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2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44" name="Line 14"/>
          <p:cNvSpPr>
            <a:spLocks noChangeShapeType="1"/>
          </p:cNvSpPr>
          <p:nvPr/>
        </p:nvSpPr>
        <p:spPr bwMode="auto">
          <a:xfrm>
            <a:off x="76200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23622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>
            <a:off x="23622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Text Box 17"/>
          <p:cNvSpPr txBox="1">
            <a:spLocks noChangeArrowheads="1"/>
          </p:cNvSpPr>
          <p:nvPr/>
        </p:nvSpPr>
        <p:spPr bwMode="auto">
          <a:xfrm>
            <a:off x="3352800" y="450850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19"/>
          <p:cNvSpPr txBox="1">
            <a:spLocks noChangeArrowheads="1"/>
          </p:cNvSpPr>
          <p:nvPr/>
        </p:nvSpPr>
        <p:spPr bwMode="auto">
          <a:xfrm>
            <a:off x="3276600" y="4114802"/>
            <a:ext cx="403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2133600" y="5562602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62600" y="457202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3" descr="thuoc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6800" y="3070226"/>
            <a:ext cx="8331200" cy="1006475"/>
          </a:xfrm>
          <a:prstGeom prst="rect">
            <a:avLst/>
          </a:prstGeom>
          <a:noFill/>
        </p:spPr>
      </p:pic>
      <p:grpSp>
        <p:nvGrpSpPr>
          <p:cNvPr id="25" name="Group 4"/>
          <p:cNvGrpSpPr>
            <a:grpSpLocks/>
          </p:cNvGrpSpPr>
          <p:nvPr/>
        </p:nvGrpSpPr>
        <p:grpSpPr bwMode="auto">
          <a:xfrm>
            <a:off x="1600203" y="1435101"/>
            <a:ext cx="1617663" cy="1617663"/>
            <a:chOff x="192" y="960"/>
            <a:chExt cx="1044" cy="1045"/>
          </a:xfrm>
        </p:grpSpPr>
        <p:sp>
          <p:nvSpPr>
            <p:cNvPr id="26" name="Oval 5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7" name="Oval 6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A</a:t>
              </a:r>
            </a:p>
          </p:txBody>
        </p:sp>
      </p:grpSp>
      <p:grpSp>
        <p:nvGrpSpPr>
          <p:cNvPr id="30" name="Group 9"/>
          <p:cNvGrpSpPr>
            <a:grpSpLocks/>
          </p:cNvGrpSpPr>
          <p:nvPr/>
        </p:nvGrpSpPr>
        <p:grpSpPr bwMode="auto">
          <a:xfrm>
            <a:off x="6705600" y="1435101"/>
            <a:ext cx="1617663" cy="1617663"/>
            <a:chOff x="192" y="960"/>
            <a:chExt cx="1044" cy="1045"/>
          </a:xfrm>
        </p:grpSpPr>
        <p:sp>
          <p:nvSpPr>
            <p:cNvPr id="31" name="Oval 10"/>
            <p:cNvSpPr>
              <a:spLocks noChangeArrowheads="1"/>
            </p:cNvSpPr>
            <p:nvPr/>
          </p:nvSpPr>
          <p:spPr bwMode="auto">
            <a:xfrm>
              <a:off x="200" y="960"/>
              <a:ext cx="1036" cy="1036"/>
            </a:xfrm>
            <a:prstGeom prst="ellipse">
              <a:avLst/>
            </a:prstGeom>
            <a:solidFill>
              <a:srgbClr val="CC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2" name="Oval 11"/>
            <p:cNvSpPr>
              <a:spLocks noChangeArrowheads="1"/>
            </p:cNvSpPr>
            <p:nvPr/>
          </p:nvSpPr>
          <p:spPr bwMode="auto">
            <a:xfrm>
              <a:off x="192" y="960"/>
              <a:ext cx="1036" cy="1036"/>
            </a:xfrm>
            <a:prstGeom prst="ellipse">
              <a:avLst/>
            </a:prstGeom>
            <a:noFill/>
            <a:ln w="38100">
              <a:solidFill>
                <a:srgbClr val="66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Line 12"/>
            <p:cNvSpPr>
              <a:spLocks noChangeShapeType="1"/>
            </p:cNvSpPr>
            <p:nvPr/>
          </p:nvSpPr>
          <p:spPr bwMode="auto">
            <a:xfrm>
              <a:off x="720" y="1936"/>
              <a:ext cx="0" cy="69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600" y="1680"/>
              <a:ext cx="240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  <a:latin typeface="Arial" charset="0"/>
                </a:rPr>
                <a:t>B</a:t>
              </a:r>
            </a:p>
          </p:txBody>
        </p:sp>
      </p:grpSp>
      <p:sp>
        <p:nvSpPr>
          <p:cNvPr id="50" name="Line 19"/>
          <p:cNvSpPr>
            <a:spLocks noChangeShapeType="1"/>
          </p:cNvSpPr>
          <p:nvPr/>
        </p:nvSpPr>
        <p:spPr bwMode="auto">
          <a:xfrm>
            <a:off x="75438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20"/>
          <p:cNvSpPr>
            <a:spLocks noChangeShapeType="1"/>
          </p:cNvSpPr>
          <p:nvPr/>
        </p:nvSpPr>
        <p:spPr bwMode="auto">
          <a:xfrm>
            <a:off x="2413000" y="3086100"/>
            <a:ext cx="0" cy="1676400"/>
          </a:xfrm>
          <a:prstGeom prst="line">
            <a:avLst/>
          </a:prstGeom>
          <a:noFill/>
          <a:ln w="12700">
            <a:solidFill>
              <a:srgbClr val="FF66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Line 21"/>
          <p:cNvSpPr>
            <a:spLocks noChangeShapeType="1"/>
          </p:cNvSpPr>
          <p:nvPr/>
        </p:nvSpPr>
        <p:spPr bwMode="auto">
          <a:xfrm>
            <a:off x="2362200" y="4546600"/>
            <a:ext cx="5181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2667000" y="4495800"/>
            <a:ext cx="510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Chu vi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2717800" y="4114802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</a:p>
        </p:txBody>
      </p:sp>
      <p:sp>
        <p:nvSpPr>
          <p:cNvPr id="58" name="Text Box 25"/>
          <p:cNvSpPr txBox="1">
            <a:spLocks noChangeArrowheads="1"/>
          </p:cNvSpPr>
          <p:nvPr/>
        </p:nvSpPr>
        <p:spPr bwMode="auto">
          <a:xfrm>
            <a:off x="1981200" y="5181602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2cm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vi  </a:t>
            </a: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1752600" y="6019802"/>
            <a:ext cx="502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2209800" y="6019802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1" name="Text Box 28"/>
          <p:cNvSpPr txBox="1">
            <a:spLocks noChangeArrowheads="1"/>
          </p:cNvSpPr>
          <p:nvPr/>
        </p:nvSpPr>
        <p:spPr bwMode="auto">
          <a:xfrm>
            <a:off x="2286000" y="5188806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12,5cm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12,6cm.</a:t>
            </a:r>
          </a:p>
        </p:txBody>
      </p:sp>
      <p:sp>
        <p:nvSpPr>
          <p:cNvPr id="62" name="Text Box 29"/>
          <p:cNvSpPr txBox="1">
            <a:spLocks noChangeArrowheads="1"/>
          </p:cNvSpPr>
          <p:nvPr/>
        </p:nvSpPr>
        <p:spPr bwMode="auto">
          <a:xfrm>
            <a:off x="7010400" y="5181602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3" name="Text Box 30"/>
          <p:cNvSpPr txBox="1">
            <a:spLocks noChangeArrowheads="1"/>
          </p:cNvSpPr>
          <p:nvPr/>
        </p:nvSpPr>
        <p:spPr bwMode="auto">
          <a:xfrm>
            <a:off x="6019800" y="60325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Arial" charset="0"/>
              </a:rPr>
              <a:t>…</a:t>
            </a:r>
          </a:p>
        </p:txBody>
      </p:sp>
      <p:sp>
        <p:nvSpPr>
          <p:cNvPr id="64" name="Text Box 31"/>
          <p:cNvSpPr txBox="1">
            <a:spLocks noChangeArrowheads="1"/>
          </p:cNvSpPr>
          <p:nvPr/>
        </p:nvSpPr>
        <p:spPr bwMode="auto">
          <a:xfrm>
            <a:off x="6019800" y="6019802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4cm</a:t>
            </a:r>
          </a:p>
        </p:txBody>
      </p:sp>
      <p:sp>
        <p:nvSpPr>
          <p:cNvPr id="35" name="Rectangle 59"/>
          <p:cNvSpPr>
            <a:spLocks noChangeArrowheads="1"/>
          </p:cNvSpPr>
          <p:nvPr/>
        </p:nvSpPr>
        <p:spPr bwMode="auto">
          <a:xfrm>
            <a:off x="3771900" y="488951"/>
            <a:ext cx="4876800" cy="533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Chu vi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r>
              <a:rPr lang="en-US" sz="32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tròn</a:t>
            </a:r>
            <a:endParaRPr lang="en-US" sz="32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60" grpId="0"/>
      <p:bldP spid="61" grpId="0"/>
      <p:bldP spid="62" grpId="0"/>
      <p:bldP spid="62" grpId="1"/>
      <p:bldP spid="63" grpId="0"/>
      <p:bldP spid="63" grpId="1"/>
      <p:bldP spid="64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525</Words>
  <Application>Microsoft Office PowerPoint</Application>
  <PresentationFormat>Widescreen</PresentationFormat>
  <Paragraphs>111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.VnTime</vt:lpstr>
      <vt:lpstr>Arial</vt:lpstr>
      <vt:lpstr>Calibri</vt:lpstr>
      <vt:lpstr>Times New Roman</vt:lpstr>
      <vt:lpstr>Chủ đề của Office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Administrator</cp:lastModifiedBy>
  <cp:revision>92</cp:revision>
  <dcterms:created xsi:type="dcterms:W3CDTF">2018-01-11T09:44:45Z</dcterms:created>
  <dcterms:modified xsi:type="dcterms:W3CDTF">2024-01-14T15:03:55Z</dcterms:modified>
</cp:coreProperties>
</file>