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310" r:id="rId3"/>
    <p:sldId id="285" r:id="rId4"/>
    <p:sldId id="346" r:id="rId5"/>
    <p:sldId id="347" r:id="rId6"/>
    <p:sldId id="348" r:id="rId7"/>
    <p:sldId id="351" r:id="rId8"/>
    <p:sldId id="259" r:id="rId9"/>
    <p:sldId id="296" r:id="rId10"/>
    <p:sldId id="345" r:id="rId11"/>
    <p:sldId id="300" r:id="rId12"/>
    <p:sldId id="301" r:id="rId13"/>
    <p:sldId id="350" r:id="rId14"/>
    <p:sldId id="302" r:id="rId15"/>
    <p:sldId id="30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al Black" panose="020B0A04020102020204" pitchFamily="34" charset="0"/>
      <p:bold r:id="rId22"/>
    </p:embeddedFont>
    <p:embeddedFont>
      <p:font typeface="Britannic Bold" panose="020B0903060703020204" pitchFamily="34" charset="0"/>
      <p:regular r:id="rId23"/>
    </p:embeddedFont>
    <p:embeddedFont>
      <p:font typeface="Edwardian Script ITC" panose="030303020407070D0804" pitchFamily="66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32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4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22.png"/><Relationship Id="rId2" Type="http://schemas.openxmlformats.org/officeDocument/2006/relationships/image" Target="../media/image14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21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hyperlink" Target="https://www.sachmem.vn/books/19/exercises/5777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audio21.wav"/><Relationship Id="rId16" Type="http://schemas.openxmlformats.org/officeDocument/2006/relationships/image" Target="../media/image38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3.png"/><Relationship Id="rId5" Type="http://schemas.openxmlformats.org/officeDocument/2006/relationships/audio" Target="../media/audio24.wav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audio" Target="../media/audio23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6.png"/><Relationship Id="rId3" Type="http://schemas.microsoft.com/office/2007/relationships/media" Target="../media/media2.wav"/><Relationship Id="rId21" Type="http://schemas.openxmlformats.org/officeDocument/2006/relationships/image" Target="../media/image9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5.png"/><Relationship Id="rId2" Type="http://schemas.openxmlformats.org/officeDocument/2006/relationships/audio" Target="../media/media1.wav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1.png"/><Relationship Id="rId10" Type="http://schemas.openxmlformats.org/officeDocument/2006/relationships/audio" Target="../media/media5.wav"/><Relationship Id="rId19" Type="http://schemas.openxmlformats.org/officeDocument/2006/relationships/image" Target="../media/image7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26" Type="http://schemas.openxmlformats.org/officeDocument/2006/relationships/image" Target="../media/image15.png"/><Relationship Id="rId39" Type="http://schemas.openxmlformats.org/officeDocument/2006/relationships/image" Target="../media/image22.png"/><Relationship Id="rId21" Type="http://schemas.openxmlformats.org/officeDocument/2006/relationships/audio" Target="../media/audio20.wav"/><Relationship Id="rId34" Type="http://schemas.openxmlformats.org/officeDocument/2006/relationships/hyperlink" Target="https://www.sachmem.vn/books/19/pages#!?page=13" TargetMode="External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audio" Target="../media/audio19.wav"/><Relationship Id="rId29" Type="http://schemas.openxmlformats.org/officeDocument/2006/relationships/hyperlink" Target="https://www.sachmem.vn/books/19/exercises/5775" TargetMode="External"/><Relationship Id="rId41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4.png"/><Relationship Id="rId32" Type="http://schemas.openxmlformats.org/officeDocument/2006/relationships/hyperlink" Target="https://www.sachmem.vn/books/19/exercises/5776" TargetMode="External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36" Type="http://schemas.openxmlformats.org/officeDocument/2006/relationships/hyperlink" Target="https://www.sachmem.vn/books/19/exercises/5777" TargetMode="External"/><Relationship Id="rId10" Type="http://schemas.openxmlformats.org/officeDocument/2006/relationships/audio" Target="../media/audio9.wav"/><Relationship Id="rId19" Type="http://schemas.openxmlformats.org/officeDocument/2006/relationships/audio" Target="../media/audio18.wav"/><Relationship Id="rId31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12.png"/><Relationship Id="rId27" Type="http://schemas.openxmlformats.org/officeDocument/2006/relationships/hyperlink" Target="https://www.sachmem.vn/books/19/pages#!?page=12" TargetMode="External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5" Type="http://schemas.openxmlformats.org/officeDocument/2006/relationships/hyperlink" Target="https://www.sachmem.vn/books/19/exercises/5774" TargetMode="External"/><Relationship Id="rId33" Type="http://schemas.openxmlformats.org/officeDocument/2006/relationships/image" Target="../media/image19.png"/><Relationship Id="rId38" Type="http://schemas.openxmlformats.org/officeDocument/2006/relationships/hyperlink" Target="https://www.sachmem.vn/books/19/exercises/577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4420" y="5585889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 </a:t>
            </a:r>
            <a:r>
              <a:rPr lang="en-US" alt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images/TA5T1SHS/U2-L1-2-2-a85289dcec23d32fb8ad81d30ad021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1765300"/>
            <a:ext cx="43434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2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114512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sp>
        <p:nvSpPr>
          <p:cNvPr id="9" name="Rectangle 8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s.sachmem.vn/public/images/TA5T1SHS/U2-L1-2-3-c7eba2066d5a6a4dac6f96ec728fa1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460500"/>
            <a:ext cx="43434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1134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.sachmem.vn/public/images/TA5T1SHS/U2-L1-2-4-ec714b42ce73015c63bada1698316e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34" y="1600200"/>
            <a:ext cx="4690056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7100" y="1693935"/>
            <a:ext cx="10326023" cy="34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17"/>
          <p:cNvSpPr/>
          <p:nvPr/>
        </p:nvSpPr>
        <p:spPr>
          <a:xfrm>
            <a:off x="557885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Diagonal Corner Rectangle 18"/>
          <p:cNvSpPr/>
          <p:nvPr/>
        </p:nvSpPr>
        <p:spPr>
          <a:xfrm>
            <a:off x="3388336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Diagonal Corner Rectangle 19"/>
          <p:cNvSpPr/>
          <p:nvPr/>
        </p:nvSpPr>
        <p:spPr>
          <a:xfrm>
            <a:off x="6218787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Diagonal Corner Rectangle 20"/>
          <p:cNvSpPr/>
          <p:nvPr/>
        </p:nvSpPr>
        <p:spPr>
          <a:xfrm>
            <a:off x="9049238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80" y="1676688"/>
            <a:ext cx="2265097" cy="155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332" y="3361644"/>
            <a:ext cx="2265097" cy="155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32" y="4864809"/>
            <a:ext cx="2265097" cy="1554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668" y="1566782"/>
            <a:ext cx="2265097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668" y="3237457"/>
            <a:ext cx="2265097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2119" y="1566782"/>
            <a:ext cx="2265097" cy="1554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2119" y="3237457"/>
            <a:ext cx="2265097" cy="1554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2570" y="1566782"/>
            <a:ext cx="2265097" cy="1554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2570" y="3237457"/>
            <a:ext cx="2265097" cy="1554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42570" y="4838857"/>
            <a:ext cx="2265097" cy="155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1668" y="4838857"/>
            <a:ext cx="2265097" cy="1554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2119" y="4838857"/>
            <a:ext cx="2265097" cy="1554480"/>
          </a:xfrm>
          <a:prstGeom prst="rect">
            <a:avLst/>
          </a:prstGeom>
        </p:spPr>
      </p:pic>
      <p:sp>
        <p:nvSpPr>
          <p:cNvPr id="22" name="Dodecagon 21"/>
          <p:cNvSpPr/>
          <p:nvPr/>
        </p:nvSpPr>
        <p:spPr>
          <a:xfrm>
            <a:off x="557885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3" name="Dodecagon 22"/>
          <p:cNvSpPr/>
          <p:nvPr/>
        </p:nvSpPr>
        <p:spPr>
          <a:xfrm>
            <a:off x="622426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338866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905839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68532" y="266535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85829" y="4280538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68532" y="6024292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79473" y="264590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96770" y="426108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79473" y="600483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433678" y="266535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450975" y="4280538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433678" y="6024292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1240375" y="267024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1257672" y="428542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1240375" y="602918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7001" y="224618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4298" y="386136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7001" y="560512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37942" y="2226729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455239" y="384191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37942" y="5585664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92147" y="224618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309444" y="386136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292147" y="560512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098844" y="2251074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116141" y="386625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098844" y="5610009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696584" y="5787213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19566" y="404424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364857" y="40551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210149" y="2494294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Mspham0936082789">
            <a:extLst>
              <a:ext uri="{FF2B5EF4-FFF2-40B4-BE49-F238E27FC236}">
                <a16:creationId xmlns:a16="http://schemas.microsoft.com/office/drawing/2014/main" id="{E7FC9109-0FBD-4882-A14A-F94D15DD99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57600" y="478395"/>
            <a:ext cx="361938" cy="365760"/>
          </a:xfrm>
          <a:prstGeom prst="rect">
            <a:avLst/>
          </a:prstGeom>
        </p:spPr>
      </p:pic>
      <p:pic>
        <p:nvPicPr>
          <p:cNvPr id="58" name="Mspham0936082789">
            <a:extLst>
              <a:ext uri="{FF2B5EF4-FFF2-40B4-BE49-F238E27FC236}">
                <a16:creationId xmlns:a16="http://schemas.microsoft.com/office/drawing/2014/main" id="{EF148953-2278-492A-9669-C3024A8DE3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28454" y="1069908"/>
            <a:ext cx="361938" cy="365760"/>
          </a:xfrm>
          <a:prstGeom prst="rect">
            <a:avLst/>
          </a:prstGeom>
        </p:spPr>
      </p:pic>
      <p:pic>
        <p:nvPicPr>
          <p:cNvPr id="59" name="Mspham0936082789">
            <a:extLst>
              <a:ext uri="{FF2B5EF4-FFF2-40B4-BE49-F238E27FC236}">
                <a16:creationId xmlns:a16="http://schemas.microsoft.com/office/drawing/2014/main" id="{817C3DEB-8294-4AB6-845E-40EB952C80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65468" y="1041107"/>
            <a:ext cx="361938" cy="365760"/>
          </a:xfrm>
          <a:prstGeom prst="rect">
            <a:avLst/>
          </a:prstGeom>
        </p:spPr>
      </p:pic>
      <p:pic>
        <p:nvPicPr>
          <p:cNvPr id="60" name="Mspham0936082789">
            <a:extLst>
              <a:ext uri="{FF2B5EF4-FFF2-40B4-BE49-F238E27FC236}">
                <a16:creationId xmlns:a16="http://schemas.microsoft.com/office/drawing/2014/main" id="{39ECEFD0-83D6-4555-9C04-DFE0F23F6C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5919" y="1041107"/>
            <a:ext cx="361938" cy="365760"/>
          </a:xfrm>
          <a:prstGeom prst="rect">
            <a:avLst/>
          </a:prstGeom>
        </p:spPr>
      </p:pic>
      <p:pic>
        <p:nvPicPr>
          <p:cNvPr id="61" name="Mspham0936082789">
            <a:extLst>
              <a:ext uri="{FF2B5EF4-FFF2-40B4-BE49-F238E27FC236}">
                <a16:creationId xmlns:a16="http://schemas.microsoft.com/office/drawing/2014/main" id="{D4D1A25F-5D1D-4ABD-8A8E-FB655F4E39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75118" y="107306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2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2 I always get up early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242" y="1856805"/>
            <a:ext cx="10237108" cy="45243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Hi. My name is Nam. Every morning, I get up early.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   do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morning exercise, have breakfast and then go to school. After school,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usually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do homework with my classmates. Then I often go to the sports centre and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 play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football. In the evening, I sometimes watch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   TV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  like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watching films after dinner.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3050" y="1000512"/>
            <a:ext cx="94107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	 	do		TV 		like		usually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49203" y="1354338"/>
            <a:ext cx="631430" cy="1223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303026" y="1337075"/>
            <a:ext cx="1247775" cy="1047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580134" y="1337075"/>
            <a:ext cx="668266" cy="13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69076" y="1375607"/>
            <a:ext cx="760269" cy="14671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851086" y="2881744"/>
            <a:ext cx="1280041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_______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66431" y="3560619"/>
            <a:ext cx="1578718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__________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541620" y="5043056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57055" y="5739797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90521" y="5739797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1349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586" y="1851645"/>
            <a:ext cx="859882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680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/>
          <a:srcRect t="1464"/>
          <a:stretch/>
        </p:blipFill>
        <p:spPr>
          <a:xfrm>
            <a:off x="6148459" y="3861804"/>
            <a:ext cx="2289079" cy="1820845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81465" y="3851140"/>
            <a:ext cx="2302718" cy="184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25800" y="3798268"/>
            <a:ext cx="2402227" cy="1866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2615" y="3851140"/>
            <a:ext cx="2302718" cy="1760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34669" y="928109"/>
            <a:ext cx="2402225" cy="1921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/>
          <a:srcRect l="10660" r="4916"/>
          <a:stretch/>
        </p:blipFill>
        <p:spPr>
          <a:xfrm>
            <a:off x="5090597" y="913292"/>
            <a:ext cx="2383956" cy="190836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0827" y="943849"/>
            <a:ext cx="2289082" cy="1877811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43" name="Rounded Rectangle 42"/>
          <p:cNvSpPr/>
          <p:nvPr/>
        </p:nvSpPr>
        <p:spPr>
          <a:xfrm>
            <a:off x="6123336" y="5846327"/>
            <a:ext cx="2339325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ook dinner</a:t>
            </a:r>
          </a:p>
          <a:p>
            <a:pPr algn="ctr"/>
            <a:r>
              <a:rPr lang="en-US" sz="28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nấu bữa tối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833470" y="2798477"/>
            <a:ext cx="3804621" cy="929593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rush </a:t>
            </a:r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teeth</a:t>
            </a:r>
          </a:p>
          <a:p>
            <a:pPr algn="ctr"/>
            <a:r>
              <a:rPr lang="en-US" sz="28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đánh răng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507860" y="2891050"/>
            <a:ext cx="2724220" cy="66831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up</a:t>
            </a:r>
          </a:p>
          <a:p>
            <a:pPr algn="ctr"/>
            <a:r>
              <a:rPr lang="en-US" sz="28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thức dậy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94336" y="5874036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ash </a:t>
            </a:r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face</a:t>
            </a:r>
          </a:p>
          <a:p>
            <a:pPr algn="ctr"/>
            <a:r>
              <a:rPr lang="en-US" sz="28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rửa mặt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927944" y="5846327"/>
            <a:ext cx="213317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atch TV</a:t>
            </a:r>
          </a:p>
          <a:p>
            <a:pPr algn="ctr"/>
            <a:r>
              <a:rPr lang="en-US" sz="28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xem tivi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274918" y="2849890"/>
            <a:ext cx="4129540" cy="750632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 morning exercise</a:t>
            </a:r>
          </a:p>
          <a:p>
            <a:pPr algn="ctr"/>
            <a:r>
              <a:rPr lang="en-US" sz="28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tập thể dục buổi sáng 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331749" y="5774153"/>
            <a:ext cx="2791587" cy="62433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ave breakfast</a:t>
            </a:r>
          </a:p>
          <a:p>
            <a:pPr algn="ctr"/>
            <a:r>
              <a:rPr lang="en-US" sz="28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ăn sáng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45951" y="87437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22343" y="934815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25443" y="88191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0" name="Dodecagon 29"/>
          <p:cNvSpPr/>
          <p:nvPr/>
        </p:nvSpPr>
        <p:spPr>
          <a:xfrm>
            <a:off x="525802" y="372990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Dodecagon 30"/>
          <p:cNvSpPr/>
          <p:nvPr/>
        </p:nvSpPr>
        <p:spPr>
          <a:xfrm>
            <a:off x="5948419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2" name="Dodecagon 31"/>
          <p:cNvSpPr/>
          <p:nvPr/>
        </p:nvSpPr>
        <p:spPr>
          <a:xfrm>
            <a:off x="3208362" y="374359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Dodecagon 32"/>
          <p:cNvSpPr/>
          <p:nvPr/>
        </p:nvSpPr>
        <p:spPr>
          <a:xfrm>
            <a:off x="8564027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24" name="get u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27" y="2500330"/>
            <a:ext cx="230099" cy="234000"/>
          </a:xfrm>
          <a:prstGeom prst="rect">
            <a:avLst/>
          </a:prstGeom>
        </p:spPr>
      </p:pic>
      <p:pic>
        <p:nvPicPr>
          <p:cNvPr id="25" name="watch TV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96" y="5377849"/>
            <a:ext cx="230099" cy="234000"/>
          </a:xfrm>
          <a:prstGeom prst="rect">
            <a:avLst/>
          </a:prstGeom>
        </p:spPr>
      </p:pic>
      <p:pic>
        <p:nvPicPr>
          <p:cNvPr id="26" name="cook dinn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88" y="5395042"/>
            <a:ext cx="230100" cy="234000"/>
          </a:xfrm>
          <a:prstGeom prst="rect">
            <a:avLst/>
          </a:prstGeom>
        </p:spPr>
      </p:pic>
      <p:pic>
        <p:nvPicPr>
          <p:cNvPr id="28" name="wash my face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5" y="5374218"/>
            <a:ext cx="230099" cy="234000"/>
          </a:xfrm>
          <a:prstGeom prst="rect">
            <a:avLst/>
          </a:prstGeom>
        </p:spPr>
      </p:pic>
      <p:pic>
        <p:nvPicPr>
          <p:cNvPr id="34" name="brush my teeth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19" y="2577106"/>
            <a:ext cx="230099" cy="234000"/>
          </a:xfrm>
          <a:prstGeom prst="rect">
            <a:avLst/>
          </a:prstGeom>
        </p:spPr>
      </p:pic>
      <p:pic>
        <p:nvPicPr>
          <p:cNvPr id="35" name="do morning exercise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18" y="2564477"/>
            <a:ext cx="230099" cy="234000"/>
          </a:xfrm>
          <a:prstGeom prst="rect">
            <a:avLst/>
          </a:prstGeom>
        </p:spPr>
      </p:pic>
      <p:pic>
        <p:nvPicPr>
          <p:cNvPr id="36" name="have..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79" y="5430419"/>
            <a:ext cx="230099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4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7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796586" y="1851645"/>
            <a:ext cx="801854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smtClean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Grammar</a:t>
            </a:r>
            <a:endParaRPr lang="en-US" sz="19900" b="1">
              <a:ln w="22225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43000" y="931600"/>
            <a:ext cx="10795000" cy="521970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/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latin typeface="Arial" pitchFamily="34" charset="0"/>
                <a:cs typeface="Arial" pitchFamily="34" charset="0"/>
              </a:rPr>
              <a:t>Cách </a:t>
            </a:r>
            <a:r>
              <a:rPr lang="vi-VN" sz="2800" b="1">
                <a:latin typeface="Arial" pitchFamily="34" charset="0"/>
                <a:cs typeface="Arial" pitchFamily="34" charset="0"/>
              </a:rPr>
              <a:t>sử dụng các trạng từ </a:t>
            </a:r>
            <a:r>
              <a:rPr lang="vi-VN" sz="2800" b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tần suất.</a:t>
            </a:r>
            <a:r>
              <a:rPr lang="vi-VN" sz="2800">
                <a:latin typeface="Arial" pitchFamily="34" charset="0"/>
                <a:cs typeface="Arial" pitchFamily="34" charset="0"/>
              </a:rPr>
              <a:t/>
            </a:r>
            <a:br>
              <a:rPr lang="vi-VN" sz="2800">
                <a:latin typeface="Arial" pitchFamily="34" charset="0"/>
                <a:cs typeface="Arial" pitchFamily="34" charset="0"/>
              </a:rPr>
            </a:br>
            <a:r>
              <a:rPr lang="en-US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always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800">
                <a:latin typeface="Arial" pitchFamily="34" charset="0"/>
                <a:cs typeface="Arial" pitchFamily="34" charset="0"/>
              </a:rPr>
              <a:t> luôn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luôn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>
                <a:latin typeface="Arial" pitchFamily="34" charset="0"/>
                <a:cs typeface="Arial" pitchFamily="34" charset="0"/>
              </a:rPr>
              <a:t>often</a:t>
            </a:r>
            <a:r>
              <a:rPr lang="en-US" sz="2800">
                <a:latin typeface="Arial" pitchFamily="34" charset="0"/>
                <a:cs typeface="Arial" pitchFamily="34" charset="0"/>
              </a:rPr>
              <a:t>:</a:t>
            </a:r>
            <a:r>
              <a:rPr lang="vi-VN" sz="2800">
                <a:latin typeface="Arial" pitchFamily="34" charset="0"/>
                <a:cs typeface="Arial" pitchFamily="34" charset="0"/>
              </a:rPr>
              <a:t> thường</a:t>
            </a:r>
            <a:r>
              <a:rPr lang="en-US" sz="2800">
                <a:latin typeface="Arial" pitchFamily="34" charset="0"/>
                <a:cs typeface="Arial" pitchFamily="34" charset="0"/>
              </a:rPr>
              <a:t> xuyên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latin typeface="Arial" pitchFamily="34" charset="0"/>
                <a:cs typeface="Arial" pitchFamily="34" charset="0"/>
              </a:rPr>
              <a:t>usually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:</a:t>
            </a:r>
            <a:r>
              <a:rPr lang="vi-VN" sz="2800" smtClean="0">
                <a:latin typeface="Arial" pitchFamily="34" charset="0"/>
                <a:cs typeface="Arial" pitchFamily="34" charset="0"/>
              </a:rPr>
              <a:t> thường</a:t>
            </a:r>
            <a:br>
              <a:rPr lang="vi-VN" sz="2800" smtClean="0">
                <a:latin typeface="Arial" pitchFamily="34" charset="0"/>
                <a:cs typeface="Arial" pitchFamily="34" charset="0"/>
              </a:rPr>
            </a:br>
            <a:r>
              <a:rPr lang="en-US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sometimes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: thỉnh thoảng</a:t>
            </a:r>
            <a:r>
              <a:rPr lang="vi-VN" sz="2400"/>
              <a:t/>
            </a:r>
            <a:br>
              <a:rPr lang="vi-VN" sz="2400"/>
            </a:br>
            <a:r>
              <a:rPr lang="en-US" sz="2400"/>
              <a:t/>
            </a:r>
            <a:br>
              <a:rPr lang="en-US" sz="2400"/>
            </a:b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2758731">
            <a:off x="674968" y="2308989"/>
            <a:ext cx="288174" cy="27875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758731">
            <a:off x="674968" y="2869558"/>
            <a:ext cx="288174" cy="27875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758731">
            <a:off x="674967" y="3500940"/>
            <a:ext cx="288174" cy="27875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2758731">
            <a:off x="674968" y="4177659"/>
            <a:ext cx="288174" cy="27875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83513" y="704770"/>
            <a:ext cx="10926165" cy="429260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Sentences</a:t>
            </a:r>
            <a:r>
              <a:rPr lang="en-US" sz="2800" b="1" smtClean="0"/>
              <a:t>: </a:t>
            </a:r>
            <a:r>
              <a:rPr lang="vi-VN" sz="2800" b="1" smtClean="0"/>
              <a:t>Hỏi </a:t>
            </a:r>
            <a:r>
              <a:rPr lang="vi-VN" sz="2800" b="1"/>
              <a:t>và trả lời về thói quen thường ngày của ai </a:t>
            </a:r>
            <a:r>
              <a:rPr lang="vi-VN" sz="2800" b="1" smtClean="0"/>
              <a:t>đó</a:t>
            </a:r>
            <a:r>
              <a:rPr lang="en-US" sz="2800" b="1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smtClean="0"/>
              <a:t>Hỏi: </a:t>
            </a:r>
          </a:p>
          <a:p>
            <a:pPr>
              <a:lnSpc>
                <a:spcPct val="150000"/>
              </a:lnSpc>
            </a:pPr>
            <a:r>
              <a:rPr lang="vi-VN" sz="2800" b="1" smtClean="0"/>
              <a:t>What </a:t>
            </a:r>
            <a:r>
              <a:rPr lang="vi-VN" sz="2800" b="1"/>
              <a:t>do you/they do in the </a:t>
            </a:r>
            <a:r>
              <a:rPr lang="vi-VN" sz="2800" b="1" smtClean="0"/>
              <a:t>morning/afte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2800" b="1">
                <a:latin typeface="Arial" pitchFamily="34" charset="0"/>
                <a:cs typeface="Arial" pitchFamily="34" charset="0"/>
              </a:rPr>
              <a:t>n</a:t>
            </a:r>
            <a:r>
              <a:rPr lang="vi-VN" sz="2800" b="1" smtClean="0"/>
              <a:t>oon/evening</a:t>
            </a:r>
            <a:r>
              <a:rPr lang="vi-VN" sz="2800" b="1"/>
              <a:t>?</a:t>
            </a:r>
            <a:r>
              <a:rPr lang="vi-VN" sz="2800"/>
              <a:t> </a:t>
            </a:r>
            <a:endParaRPr lang="en-US" sz="2800" smtClean="0"/>
          </a:p>
          <a:p>
            <a:pPr>
              <a:lnSpc>
                <a:spcPct val="150000"/>
              </a:lnSpc>
            </a:pPr>
            <a:r>
              <a:rPr lang="vi-VN" sz="2800" i="1" smtClean="0"/>
              <a:t>(Bạn/</a:t>
            </a:r>
            <a:r>
              <a:rPr lang="en-US" sz="2800" i="1" smtClean="0"/>
              <a:t>h</a:t>
            </a:r>
            <a:r>
              <a:rPr lang="vi-VN" sz="2800" i="1" smtClean="0"/>
              <a:t>ọ </a:t>
            </a:r>
            <a:r>
              <a:rPr lang="vi-VN" sz="2800" i="1"/>
              <a:t>làm gì vào buổi sáng/buổi trưa/buổi tối</a:t>
            </a:r>
            <a:r>
              <a:rPr lang="vi-VN" sz="2800" i="1" smtClean="0"/>
              <a:t>?)</a:t>
            </a:r>
            <a:endParaRPr lang="en-US" sz="2800" i="1" smtClean="0"/>
          </a:p>
          <a:p>
            <a:pPr>
              <a:lnSpc>
                <a:spcPct val="150000"/>
              </a:lnSpc>
            </a:pPr>
            <a:r>
              <a:rPr lang="en-US" sz="2800" b="1" smtClean="0"/>
              <a:t>Trả lời:</a:t>
            </a:r>
            <a:endParaRPr lang="vi-VN" sz="2800" b="1"/>
          </a:p>
          <a:p>
            <a:pPr>
              <a:lnSpc>
                <a:spcPct val="150000"/>
              </a:lnSpc>
            </a:pPr>
            <a:r>
              <a:rPr lang="vi-VN" sz="2800" b="1" smtClean="0"/>
              <a:t>I/They</a:t>
            </a:r>
            <a:r>
              <a:rPr lang="en-US" sz="2800" b="1" smtClean="0"/>
              <a:t>  </a:t>
            </a:r>
            <a:r>
              <a:rPr lang="vi-VN" sz="2800" b="1" smtClean="0"/>
              <a:t>+</a:t>
            </a:r>
            <a:r>
              <a:rPr lang="en-US" sz="2800" b="1" smtClean="0"/>
              <a:t> </a:t>
            </a:r>
            <a:r>
              <a:rPr lang="vi-VN" sz="2800" b="1" smtClean="0"/>
              <a:t>always/</a:t>
            </a:r>
            <a:r>
              <a:rPr lang="en-US" sz="2800" b="1" smtClean="0"/>
              <a:t> </a:t>
            </a:r>
            <a:r>
              <a:rPr lang="vi-VN" sz="2800" b="1" smtClean="0"/>
              <a:t>often</a:t>
            </a:r>
            <a:r>
              <a:rPr lang="en-US" sz="2800" b="1" smtClean="0"/>
              <a:t>/ </a:t>
            </a:r>
            <a:r>
              <a:rPr lang="vi-VN" sz="2800" b="1" smtClean="0"/>
              <a:t>usually/</a:t>
            </a:r>
            <a:r>
              <a:rPr lang="en-US" sz="2800" b="1" smtClean="0"/>
              <a:t> </a:t>
            </a:r>
            <a:r>
              <a:rPr lang="vi-VN" sz="2800" b="1" smtClean="0"/>
              <a:t>sometime</a:t>
            </a:r>
            <a:r>
              <a:rPr lang="en-US" sz="2800" b="1" smtClean="0"/>
              <a:t>s</a:t>
            </a:r>
            <a:r>
              <a:rPr lang="vi-VN" sz="2800" b="1" smtClean="0"/>
              <a:t> </a:t>
            </a:r>
            <a:r>
              <a:rPr lang="vi-VN" sz="2800" b="1"/>
              <a:t>+ </a:t>
            </a:r>
            <a:r>
              <a:rPr lang="en-US" sz="2800" b="1" smtClean="0"/>
              <a:t>__________.</a:t>
            </a:r>
            <a:r>
              <a:rPr lang="vi-VN" sz="2800"/>
              <a:t> </a:t>
            </a:r>
            <a:endParaRPr lang="en-US" sz="2800" smtClean="0"/>
          </a:p>
          <a:p>
            <a:pPr>
              <a:lnSpc>
                <a:spcPct val="150000"/>
              </a:lnSpc>
            </a:pPr>
            <a:r>
              <a:rPr lang="vi-VN" sz="2800" smtClean="0"/>
              <a:t>(</a:t>
            </a:r>
            <a:r>
              <a:rPr lang="en-US" sz="2800" smtClean="0"/>
              <a:t>Tôi</a:t>
            </a:r>
            <a:r>
              <a:rPr lang="vi-VN" sz="2800" smtClean="0"/>
              <a:t>/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h</a:t>
            </a:r>
            <a:r>
              <a:rPr lang="vi-VN" sz="2800" smtClean="0"/>
              <a:t>ọ </a:t>
            </a:r>
            <a:r>
              <a:rPr lang="vi-VN" sz="2800"/>
              <a:t>luôn luôn</a:t>
            </a:r>
            <a:r>
              <a:rPr lang="vi-VN" sz="2800" smtClean="0"/>
              <a:t>/ </a:t>
            </a:r>
            <a:r>
              <a:rPr lang="vi-VN" sz="2800"/>
              <a:t>thường</a:t>
            </a:r>
            <a:r>
              <a:rPr lang="vi-VN" sz="2800"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xuyên</a:t>
            </a:r>
            <a:r>
              <a:rPr lang="vi-VN" sz="2800" smtClean="0"/>
              <a:t>/</a:t>
            </a:r>
            <a:r>
              <a:rPr lang="en-US" sz="2800" smtClean="0"/>
              <a:t> </a:t>
            </a:r>
            <a:r>
              <a:rPr lang="vi-VN" sz="2800" smtClean="0"/>
              <a:t>thường</a:t>
            </a:r>
            <a:r>
              <a:rPr lang="en-US" sz="2800" smtClean="0"/>
              <a:t>/</a:t>
            </a:r>
            <a:r>
              <a:rPr lang="vi-VN" sz="2800" smtClean="0"/>
              <a:t> </a:t>
            </a:r>
            <a:r>
              <a:rPr lang="vi-VN" sz="2800"/>
              <a:t>thỉnh </a:t>
            </a:r>
            <a:r>
              <a:rPr lang="vi-VN" sz="2800" smtClean="0"/>
              <a:t>thoảng</a:t>
            </a:r>
            <a:r>
              <a:rPr lang="en-US" sz="2800" smtClean="0"/>
              <a:t> + _____ </a:t>
            </a:r>
            <a:r>
              <a:rPr lang="vi-VN" sz="2800" smtClean="0"/>
              <a:t>)</a:t>
            </a:r>
            <a:endParaRPr lang="vi-VN" sz="2800"/>
          </a:p>
        </p:txBody>
      </p:sp>
      <p:sp>
        <p:nvSpPr>
          <p:cNvPr id="4" name="Rectangle 3"/>
          <p:cNvSpPr/>
          <p:nvPr/>
        </p:nvSpPr>
        <p:spPr>
          <a:xfrm rot="2758731">
            <a:off x="540392" y="2153857"/>
            <a:ext cx="288174" cy="27875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482805" y="4038600"/>
            <a:ext cx="400708" cy="2794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01700" y="782894"/>
            <a:ext cx="10960100" cy="4817806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Extra sentences</a:t>
            </a:r>
            <a:r>
              <a:rPr lang="en-US" sz="2800" b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800" b="1">
                <a:latin typeface="Arial" pitchFamily="34" charset="0"/>
                <a:cs typeface="Arial" pitchFamily="34" charset="0"/>
              </a:rPr>
              <a:t>Hỏi và trả lời về thói quen thường ngày của ai đó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b="1" smtClean="0">
                <a:latin typeface="Arial" pitchFamily="34" charset="0"/>
                <a:cs typeface="Arial" pitchFamily="34" charset="0"/>
              </a:rPr>
              <a:t>What </a:t>
            </a:r>
            <a:r>
              <a:rPr lang="vi-VN" sz="2800" b="1">
                <a:latin typeface="Arial" pitchFamily="34" charset="0"/>
                <a:cs typeface="Arial" pitchFamily="34" charset="0"/>
              </a:rPr>
              <a:t>does he/she do in the morning/afternoon/evening?</a:t>
            </a:r>
            <a:r>
              <a:rPr lang="vi-VN" sz="2800">
                <a:latin typeface="Arial" pitchFamily="34" charset="0"/>
                <a:cs typeface="Arial" pitchFamily="34" charset="0"/>
              </a:rPr>
              <a:t> </a:t>
            </a:r>
            <a:endParaRPr lang="en-US" sz="280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i="1" smtClean="0">
                <a:latin typeface="Arial" pitchFamily="34" charset="0"/>
                <a:cs typeface="Arial" pitchFamily="34" charset="0"/>
              </a:rPr>
              <a:t>(</a:t>
            </a:r>
            <a:r>
              <a:rPr lang="vi-VN" sz="2800" i="1">
                <a:latin typeface="Arial" pitchFamily="34" charset="0"/>
                <a:cs typeface="Arial" pitchFamily="34" charset="0"/>
              </a:rPr>
              <a:t>Cậu ấy/Cô ấy làm gì vào buổi sáng/buổi trưa/buổi tối?)</a:t>
            </a:r>
            <a:endParaRPr lang="vi-VN" sz="28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b="1" smtClean="0">
                <a:latin typeface="Arial" pitchFamily="34" charset="0"/>
                <a:cs typeface="Arial" pitchFamily="34" charset="0"/>
              </a:rPr>
              <a:t>He/She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latin typeface="Arial" pitchFamily="34" charset="0"/>
                <a:cs typeface="Arial" pitchFamily="34" charset="0"/>
              </a:rPr>
              <a:t>always/otten/usually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/ </a:t>
            </a:r>
            <a:r>
              <a:rPr lang="vi-VN" sz="2800" b="1" smtClean="0">
                <a:latin typeface="Arial" pitchFamily="34" charset="0"/>
                <a:cs typeface="Arial" pitchFamily="34" charset="0"/>
              </a:rPr>
              <a:t>sometimes </a:t>
            </a:r>
            <a:r>
              <a:rPr lang="vi-VN" sz="2800" b="1">
                <a:latin typeface="Arial" pitchFamily="34" charset="0"/>
                <a:cs typeface="Arial" pitchFamily="34" charset="0"/>
              </a:rPr>
              <a:t>+ </a:t>
            </a:r>
            <a:r>
              <a:rPr lang="vi-VN" sz="2800" b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latin typeface="Arial" pitchFamily="34" charset="0"/>
                <a:cs typeface="Arial" pitchFamily="34" charset="0"/>
              </a:rPr>
              <a:t>s,es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.</a:t>
            </a:r>
            <a:r>
              <a:rPr lang="vi-VN" sz="2800">
                <a:latin typeface="Arial" pitchFamily="34" charset="0"/>
                <a:cs typeface="Arial" pitchFamily="34" charset="0"/>
              </a:rPr>
              <a:t> </a:t>
            </a:r>
            <a:endParaRPr lang="en-US" sz="280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i="1" smtClean="0">
                <a:latin typeface="Arial" pitchFamily="34" charset="0"/>
                <a:cs typeface="Arial" pitchFamily="34" charset="0"/>
              </a:rPr>
              <a:t>(</a:t>
            </a:r>
            <a:r>
              <a:rPr lang="vi-VN" sz="2800" i="1">
                <a:latin typeface="Arial" pitchFamily="34" charset="0"/>
                <a:cs typeface="Arial" pitchFamily="34" charset="0"/>
              </a:rPr>
              <a:t>Cậu ấy</a:t>
            </a:r>
            <a:r>
              <a:rPr lang="vi-VN" sz="2800" i="1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i="1" smtClean="0">
                <a:latin typeface="Arial" pitchFamily="34" charset="0"/>
                <a:cs typeface="Arial" pitchFamily="34" charset="0"/>
              </a:rPr>
              <a:t>Cô ấy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i="1" smtClean="0">
                <a:latin typeface="Arial" pitchFamily="34" charset="0"/>
                <a:cs typeface="Arial" pitchFamily="34" charset="0"/>
              </a:rPr>
              <a:t>luôn </a:t>
            </a:r>
            <a:r>
              <a:rPr lang="vi-VN" sz="2800" i="1">
                <a:latin typeface="Arial" pitchFamily="34" charset="0"/>
                <a:cs typeface="Arial" pitchFamily="34" charset="0"/>
              </a:rPr>
              <a:t>luôn/thường 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xuyên</a:t>
            </a:r>
            <a:r>
              <a:rPr lang="vi-VN" sz="2800" i="1" smtClean="0">
                <a:latin typeface="Arial" pitchFamily="34" charset="0"/>
                <a:cs typeface="Arial" pitchFamily="34" charset="0"/>
              </a:rPr>
              <a:t>/ </a:t>
            </a:r>
            <a:r>
              <a:rPr lang="vi-VN" sz="2800" i="1">
                <a:latin typeface="Arial" pitchFamily="34" charset="0"/>
                <a:cs typeface="Arial" pitchFamily="34" charset="0"/>
              </a:rPr>
              <a:t>thường thường/ thỉnh thoảng làm gì</a:t>
            </a:r>
            <a:r>
              <a:rPr lang="vi-VN" sz="2800" i="1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2758731">
            <a:off x="557258" y="2476009"/>
            <a:ext cx="288174" cy="27875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00992" y="3810000"/>
            <a:ext cx="400708" cy="2794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3244" y="860078"/>
            <a:ext cx="7921782" cy="5613149"/>
            <a:chOff x="1835189" y="-428263"/>
            <a:chExt cx="8420830" cy="61516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35189" y="-428263"/>
              <a:ext cx="8420830" cy="34691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35189" y="3040867"/>
              <a:ext cx="8420830" cy="26824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27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32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34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36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34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38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34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791B7CEB-4258-4EF2-9D79-1C5D63927D7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70763" y="1001597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12B7A67B-4AB6-4145-B89F-C7F6BF4959A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253778" y="848456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739545A8-59CA-4039-B205-C6C2D36BCF6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252112" y="1056804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BBFC778A-AF02-4EA1-B3DA-1AACD9A2871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892275" y="4055312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21CAA761-B049-4733-A28B-7BDD3B7AB23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128382" y="4096597"/>
            <a:ext cx="361938" cy="36576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3BF888BB-3A0A-4DAD-86C6-4B8F508CDC9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721138" y="1125384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9C8EEDEF-0DAB-4AE2-B420-CE4DB49E910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580819" y="795693"/>
            <a:ext cx="226211" cy="22860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043B8BF6-CEE1-4028-8B9C-5BB6CB3A3ED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87922" y="795693"/>
            <a:ext cx="226211" cy="22860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id="{446F9A9B-4E1D-4CF5-A2C5-0B0D3898CFF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80402" y="1193964"/>
            <a:ext cx="226211" cy="22860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id="{6D057CE9-20F9-4921-9B37-798022F1250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013654" y="1424908"/>
            <a:ext cx="226211" cy="22860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:a16="http://schemas.microsoft.com/office/drawing/2014/main" id="{C78993B0-9BBE-4177-A193-692C30FE0C2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70763" y="2722921"/>
            <a:ext cx="226211" cy="22860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:a16="http://schemas.microsoft.com/office/drawing/2014/main" id="{DAACA397-7E16-486E-82B2-2092DBA6AE6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343359" y="2819018"/>
            <a:ext cx="226211" cy="22860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:a16="http://schemas.microsoft.com/office/drawing/2014/main" id="{090877AC-3EE6-4DD2-A875-4A5E83377CF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170013" y="3300308"/>
            <a:ext cx="226211" cy="22860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:a16="http://schemas.microsoft.com/office/drawing/2014/main" id="{FB87D3EE-EEBE-44A1-8748-61AEDD58764F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183213" y="3616801"/>
            <a:ext cx="226211" cy="228600"/>
          </a:xfrm>
          <a:prstGeom prst="rect">
            <a:avLst/>
          </a:prstGeom>
        </p:spPr>
      </p:pic>
      <p:pic>
        <p:nvPicPr>
          <p:cNvPr id="33" name="Mspham0936082789">
            <a:extLst>
              <a:ext uri="{FF2B5EF4-FFF2-40B4-BE49-F238E27FC236}">
                <a16:creationId xmlns:a16="http://schemas.microsoft.com/office/drawing/2014/main" id="{B797D177-4E45-41AF-BB47-B23FD26D89E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003655" y="4367732"/>
            <a:ext cx="226211" cy="228600"/>
          </a:xfrm>
          <a:prstGeom prst="rect">
            <a:avLst/>
          </a:prstGeom>
        </p:spPr>
      </p:pic>
      <p:pic>
        <p:nvPicPr>
          <p:cNvPr id="34" name="Mspham0936082789">
            <a:extLst>
              <a:ext uri="{FF2B5EF4-FFF2-40B4-BE49-F238E27FC236}">
                <a16:creationId xmlns:a16="http://schemas.microsoft.com/office/drawing/2014/main" id="{00955F01-8101-4C26-80B4-C4182170888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343359" y="5450210"/>
            <a:ext cx="226211" cy="228600"/>
          </a:xfrm>
          <a:prstGeom prst="rect">
            <a:avLst/>
          </a:prstGeom>
        </p:spPr>
      </p:pic>
      <p:pic>
        <p:nvPicPr>
          <p:cNvPr id="35" name="Mspham0936082789">
            <a:extLst>
              <a:ext uri="{FF2B5EF4-FFF2-40B4-BE49-F238E27FC236}">
                <a16:creationId xmlns:a16="http://schemas.microsoft.com/office/drawing/2014/main" id="{6802AAEB-A4AC-48C8-AEAB-77AD6551AE2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09933" y="5954241"/>
            <a:ext cx="226211" cy="22860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:a16="http://schemas.microsoft.com/office/drawing/2014/main" id="{88ABDDC4-22E6-4F42-AB5D-CE01115BF4A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131420" y="4115031"/>
            <a:ext cx="226211" cy="22860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id="{4C105F9F-0E47-44C3-8837-11FF675ADE6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901027" y="6084793"/>
            <a:ext cx="226211" cy="22860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id="{A7949022-2E47-4C86-AE8D-08B956F1389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80402" y="4559676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2 I always get up early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2 I always get up early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2 I always get up early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2 I always get up early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2 I always get up early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2 I always get up early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2 I always get up early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2 I always get up early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2 I always get up early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2 I always get up early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2 I always get up early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2 I always get up early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ếng Anh 5 Tập 1 - Unit 2 I always get up early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ếng Anh 5 Tập 1 - Unit 2 I always get up early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iếng Anh 5 Tập 1 - Unit 2 I always get up early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5822" y="5096426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21523" y="5654782"/>
            <a:ext cx="394895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my teeth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.sachmem.vn/public/images/TA5T1SHS/U2-L1-2-1-653e773eb63c2e754aa85464d4a6c8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76" y="1587500"/>
            <a:ext cx="43434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0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230</Words>
  <Application>Microsoft Office PowerPoint</Application>
  <PresentationFormat>Widescreen</PresentationFormat>
  <Paragraphs>94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Arial Black</vt:lpstr>
      <vt:lpstr>Arial</vt:lpstr>
      <vt:lpstr>Britannic Bold</vt:lpstr>
      <vt:lpstr>Edwardian Script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66</cp:revision>
  <dcterms:created xsi:type="dcterms:W3CDTF">2021-05-09T00:02:47Z</dcterms:created>
  <dcterms:modified xsi:type="dcterms:W3CDTF">2024-01-07T14:07:44Z</dcterms:modified>
</cp:coreProperties>
</file>