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63" r:id="rId3"/>
    <p:sldId id="261" r:id="rId4"/>
    <p:sldId id="262" r:id="rId5"/>
    <p:sldId id="259" r:id="rId6"/>
    <p:sldId id="260" r:id="rId7"/>
    <p:sldId id="264" r:id="rId8"/>
    <p:sldId id="265" r:id="rId9"/>
    <p:sldId id="266" r:id="rId10"/>
    <p:sldId id="278" r:id="rId11"/>
    <p:sldId id="267" r:id="rId12"/>
    <p:sldId id="268" r:id="rId13"/>
    <p:sldId id="269" r:id="rId14"/>
    <p:sldId id="270" r:id="rId15"/>
    <p:sldId id="271" r:id="rId16"/>
    <p:sldId id="280" r:id="rId17"/>
    <p:sldId id="272" r:id="rId18"/>
    <p:sldId id="274" r:id="rId19"/>
    <p:sldId id="273" r:id="rId20"/>
    <p:sldId id="275" r:id="rId21"/>
    <p:sldId id="295" r:id="rId22"/>
    <p:sldId id="297" r:id="rId23"/>
    <p:sldId id="276" r:id="rId24"/>
    <p:sldId id="294" r:id="rId25"/>
    <p:sldId id="298" r:id="rId26"/>
    <p:sldId id="308" r:id="rId27"/>
    <p:sldId id="299" r:id="rId28"/>
    <p:sldId id="301" r:id="rId29"/>
    <p:sldId id="303" r:id="rId30"/>
    <p:sldId id="292" r:id="rId31"/>
    <p:sldId id="296" r:id="rId32"/>
    <p:sldId id="281" r:id="rId33"/>
    <p:sldId id="277" r:id="rId34"/>
  </p:sldIdLst>
  <p:sldSz cx="18288000" cy="10287000"/>
  <p:notesSz cx="6858000" cy="9144000"/>
  <p:embeddedFontLst>
    <p:embeddedFont>
      <p:font typeface="Sigmar One" charset="0"/>
      <p:regular r:id="rId36"/>
    </p:embeddedFont>
    <p:embeddedFont>
      <p:font typeface="Noto Serif Display Bold"/>
      <p:bold r:id="rId37"/>
    </p:embeddedFont>
    <p:embeddedFont>
      <p:font typeface="DejaVu Serif Bold" charset="0"/>
      <p:bold r:id="rId38"/>
    </p:embeddedFont>
    <p:embeddedFont>
      <p:font typeface="Cabin Medium" charset="0"/>
      <p:regular r:id="rId39"/>
    </p:embeddedFont>
    <p:embeddedFont>
      <p:font typeface="Dekko" charset="0"/>
      <p:regular r:id="rId40"/>
    </p:embeddedFont>
    <p:embeddedFont>
      <p:font typeface="Dancing Script Bold" charset="0"/>
      <p:bold r:id="rId41"/>
    </p:embeddedFont>
    <p:embeddedFont>
      <p:font typeface="Calibri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332" autoAdjust="0"/>
  </p:normalViewPr>
  <p:slideViewPr>
    <p:cSldViewPr showGuides="1">
      <p:cViewPr>
        <p:scale>
          <a:sx n="50" d="100"/>
          <a:sy n="50" d="100"/>
        </p:scale>
        <p:origin x="-504" y="156"/>
      </p:cViewPr>
      <p:guideLst>
        <p:guide orient="horz" pos="213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3A1B5-315A-4A8A-9874-4F9CA0FE1210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D2910-8F81-4B05-A34B-37BCC5F16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37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D2910-8F81-4B05-A34B-37BCC5F16EE5}" type="slidenum">
              <a:rPr lang="en-GB" smtClean="0"/>
              <a:t>16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7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6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8.svg"/><Relationship Id="rId4" Type="http://schemas.openxmlformats.org/officeDocument/2006/relationships/image" Target="../media/image41.png"/><Relationship Id="rId9" Type="http://schemas.openxmlformats.org/officeDocument/2006/relationships/image" Target="../media/image6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6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60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6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60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6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6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62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6.pn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5" t="-49514" r="-79836" b="-68179"/>
            </a:stretch>
          </a:blipFill>
        </p:spPr>
      </p:sp>
      <p:sp>
        <p:nvSpPr>
          <p:cNvPr id="3" name="Freeform 3"/>
          <p:cNvSpPr/>
          <p:nvPr/>
        </p:nvSpPr>
        <p:spPr>
          <a:xfrm rot="-1063707">
            <a:off x="11225424" y="7696296"/>
            <a:ext cx="12374583" cy="2908027"/>
          </a:xfrm>
          <a:custGeom>
            <a:avLst/>
            <a:gdLst/>
            <a:ahLst/>
            <a:cxnLst/>
            <a:rect l="l" t="t" r="r" b="b"/>
            <a:pathLst>
              <a:path w="12374583" h="2908027">
                <a:moveTo>
                  <a:pt x="0" y="0"/>
                </a:moveTo>
                <a:lnTo>
                  <a:pt x="12374583" y="0"/>
                </a:lnTo>
                <a:lnTo>
                  <a:pt x="12374583" y="2908027"/>
                </a:lnTo>
                <a:lnTo>
                  <a:pt x="0" y="290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382809">
            <a:off x="-2264473" y="3438007"/>
            <a:ext cx="11101200" cy="7937358"/>
          </a:xfrm>
          <a:custGeom>
            <a:avLst/>
            <a:gdLst/>
            <a:ahLst/>
            <a:cxnLst/>
            <a:rect l="l" t="t" r="r" b="b"/>
            <a:pathLst>
              <a:path w="11101200" h="7937358">
                <a:moveTo>
                  <a:pt x="0" y="0"/>
                </a:moveTo>
                <a:lnTo>
                  <a:pt x="11101200" y="0"/>
                </a:lnTo>
                <a:lnTo>
                  <a:pt x="11101200" y="7937358"/>
                </a:lnTo>
                <a:lnTo>
                  <a:pt x="0" y="7937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0" y="465059"/>
            <a:ext cx="18431519" cy="9606286"/>
          </a:xfrm>
          <a:custGeom>
            <a:avLst/>
            <a:gdLst/>
            <a:ahLst/>
            <a:cxnLst/>
            <a:rect l="l" t="t" r="r" b="b"/>
            <a:pathLst>
              <a:path w="18431519" h="9606286">
                <a:moveTo>
                  <a:pt x="0" y="9606286"/>
                </a:moveTo>
                <a:lnTo>
                  <a:pt x="18431519" y="9606286"/>
                </a:lnTo>
                <a:lnTo>
                  <a:pt x="18431519" y="0"/>
                </a:lnTo>
                <a:lnTo>
                  <a:pt x="0" y="0"/>
                </a:lnTo>
                <a:lnTo>
                  <a:pt x="0" y="9606286"/>
                </a:lnTo>
                <a:close/>
              </a:path>
            </a:pathLst>
          </a:custGeom>
          <a:blipFill>
            <a:blip r:embed="rId5"/>
            <a:stretch>
              <a:fillRect t="-6121" b="-31064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708194">
            <a:off x="14125687" y="-597269"/>
            <a:ext cx="6267226" cy="434063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l="-27159" t="-27602" b="-2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273610" y="3388161"/>
            <a:ext cx="12893975" cy="2643265"/>
          </a:xfrm>
          <a:custGeom>
            <a:avLst/>
            <a:gdLst/>
            <a:ahLst/>
            <a:cxnLst/>
            <a:rect l="l" t="t" r="r" b="b"/>
            <a:pathLst>
              <a:path w="12893975" h="2643265">
                <a:moveTo>
                  <a:pt x="0" y="0"/>
                </a:moveTo>
                <a:lnTo>
                  <a:pt x="12893975" y="0"/>
                </a:lnTo>
                <a:lnTo>
                  <a:pt x="12893975" y="2643265"/>
                </a:lnTo>
                <a:lnTo>
                  <a:pt x="0" y="2643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398492">
            <a:off x="14117668" y="8240890"/>
            <a:ext cx="4472223" cy="1133622"/>
          </a:xfrm>
          <a:custGeom>
            <a:avLst/>
            <a:gdLst/>
            <a:ahLst/>
            <a:cxnLst/>
            <a:rect l="l" t="t" r="r" b="b"/>
            <a:pathLst>
              <a:path w="4472223" h="1133622">
                <a:moveTo>
                  <a:pt x="0" y="0"/>
                </a:moveTo>
                <a:lnTo>
                  <a:pt x="4472223" y="0"/>
                </a:lnTo>
                <a:lnTo>
                  <a:pt x="4472223" y="1133622"/>
                </a:lnTo>
                <a:lnTo>
                  <a:pt x="0" y="1133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4421" r="-348" b="-6612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68480" y="459907"/>
            <a:ext cx="2617647" cy="2638097"/>
          </a:xfrm>
          <a:custGeom>
            <a:avLst/>
            <a:gdLst/>
            <a:ahLst/>
            <a:cxnLst/>
            <a:rect l="l" t="t" r="r" b="b"/>
            <a:pathLst>
              <a:path w="2617647" h="2638097">
                <a:moveTo>
                  <a:pt x="0" y="0"/>
                </a:moveTo>
                <a:lnTo>
                  <a:pt x="2617647" y="0"/>
                </a:lnTo>
                <a:lnTo>
                  <a:pt x="2617647" y="2638098"/>
                </a:lnTo>
                <a:lnTo>
                  <a:pt x="0" y="26380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3886" y="1210472"/>
            <a:ext cx="2273935" cy="1136968"/>
          </a:xfrm>
          <a:custGeom>
            <a:avLst/>
            <a:gdLst/>
            <a:ahLst/>
            <a:cxnLst/>
            <a:rect l="l" t="t" r="r" b="b"/>
            <a:pathLst>
              <a:path w="2273935" h="1136968">
                <a:moveTo>
                  <a:pt x="0" y="0"/>
                </a:moveTo>
                <a:lnTo>
                  <a:pt x="2273935" y="0"/>
                </a:lnTo>
                <a:lnTo>
                  <a:pt x="2273935" y="1136968"/>
                </a:lnTo>
                <a:lnTo>
                  <a:pt x="0" y="11369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61093" y="801443"/>
            <a:ext cx="2025033" cy="2032590"/>
          </a:xfrm>
          <a:custGeom>
            <a:avLst/>
            <a:gdLst/>
            <a:ahLst/>
            <a:cxnLst/>
            <a:rect l="l" t="t" r="r" b="b"/>
            <a:pathLst>
              <a:path w="2025033" h="2032590">
                <a:moveTo>
                  <a:pt x="0" y="0"/>
                </a:moveTo>
                <a:lnTo>
                  <a:pt x="2025034" y="0"/>
                </a:lnTo>
                <a:lnTo>
                  <a:pt x="2025034" y="2032590"/>
                </a:lnTo>
                <a:lnTo>
                  <a:pt x="0" y="20325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218945" y="-599454"/>
            <a:ext cx="4114800" cy="3987615"/>
          </a:xfrm>
          <a:custGeom>
            <a:avLst/>
            <a:gdLst/>
            <a:ahLst/>
            <a:cxnLst/>
            <a:rect l="l" t="t" r="r" b="b"/>
            <a:pathLst>
              <a:path w="4114800" h="3987615">
                <a:moveTo>
                  <a:pt x="0" y="0"/>
                </a:moveTo>
                <a:lnTo>
                  <a:pt x="4114800" y="0"/>
                </a:lnTo>
                <a:lnTo>
                  <a:pt x="4114800" y="3987615"/>
                </a:lnTo>
                <a:lnTo>
                  <a:pt x="0" y="39876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25464" y="5946905"/>
            <a:ext cx="14637073" cy="2303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310"/>
              </a:lnSpc>
              <a:spcBef>
                <a:spcPct val="0"/>
              </a:spcBef>
            </a:pPr>
            <a:r>
              <a:rPr lang="en-US" sz="17310" dirty="0">
                <a:solidFill>
                  <a:srgbClr val="211D1E"/>
                </a:solidFill>
                <a:latin typeface="Dancing Script Bold" panose="03080800040507000D00"/>
              </a:rPr>
              <a:t> </a:t>
            </a:r>
            <a:r>
              <a:rPr lang="en-US" sz="17310" dirty="0" err="1">
                <a:solidFill>
                  <a:srgbClr val="211D1E"/>
                </a:solidFill>
                <a:latin typeface="Dancing Script Bold" panose="03080800040507000D00"/>
              </a:rPr>
              <a:t>Lịch</a:t>
            </a:r>
            <a:r>
              <a:rPr lang="en-US" sz="17310" dirty="0">
                <a:solidFill>
                  <a:srgbClr val="211D1E"/>
                </a:solidFill>
                <a:latin typeface="Dancing Script Bold" panose="03080800040507000D00"/>
              </a:rPr>
              <a:t> </a:t>
            </a:r>
            <a:r>
              <a:rPr lang="en-US" sz="17310" dirty="0" err="1">
                <a:solidFill>
                  <a:srgbClr val="211D1E"/>
                </a:solidFill>
                <a:latin typeface="Dancing Script Bold" panose="03080800040507000D00"/>
              </a:rPr>
              <a:t>sử</a:t>
            </a:r>
            <a:r>
              <a:rPr lang="en-US" sz="17310" dirty="0">
                <a:solidFill>
                  <a:srgbClr val="211D1E"/>
                </a:solidFill>
                <a:latin typeface="Dancing Script Bold" panose="03080800040507000D00"/>
              </a:rPr>
              <a:t> </a:t>
            </a:r>
            <a:r>
              <a:rPr lang="en-US" sz="17310" dirty="0" err="1">
                <a:solidFill>
                  <a:srgbClr val="211D1E"/>
                </a:solidFill>
                <a:latin typeface="Dancing Script Bold" panose="03080800040507000D00"/>
              </a:rPr>
              <a:t>và</a:t>
            </a:r>
            <a:r>
              <a:rPr lang="en-US" sz="17310" u="none" dirty="0" err="1">
                <a:solidFill>
                  <a:srgbClr val="211D1E"/>
                </a:solidFill>
                <a:latin typeface="Dancing Script Bold" panose="03080800040507000D00"/>
              </a:rPr>
              <a:t>Địa</a:t>
            </a:r>
            <a:r>
              <a:rPr lang="en-US" sz="17310" u="none" dirty="0">
                <a:solidFill>
                  <a:srgbClr val="211D1E"/>
                </a:solidFill>
                <a:latin typeface="Dancing Script Bold" panose="03080800040507000D00"/>
              </a:rPr>
              <a:t> </a:t>
            </a:r>
            <a:r>
              <a:rPr lang="en-US" sz="17310" u="none" dirty="0" err="1">
                <a:solidFill>
                  <a:srgbClr val="211D1E"/>
                </a:solidFill>
                <a:latin typeface="Dancing Script Bold" panose="03080800040507000D00"/>
              </a:rPr>
              <a:t>lý</a:t>
            </a:r>
            <a:endParaRPr lang="en-US" sz="17310" u="none" dirty="0">
              <a:solidFill>
                <a:srgbClr val="211D1E"/>
              </a:solidFill>
              <a:latin typeface="Dancing Script Bold" panose="03080800040507000D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25464" y="3388161"/>
            <a:ext cx="14249517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25"/>
              </a:lnSpc>
              <a:spcBef>
                <a:spcPct val="0"/>
              </a:spcBef>
            </a:pPr>
            <a:r>
              <a:rPr lang="en-US" sz="6270" spc="313" dirty="0" err="1">
                <a:solidFill>
                  <a:srgbClr val="211D1E"/>
                </a:solidFill>
                <a:latin typeface="Sigmar One" panose="00000500000000000000"/>
              </a:rPr>
              <a:t>chào</a:t>
            </a:r>
            <a:r>
              <a:rPr lang="en-US" sz="6270" spc="313" dirty="0">
                <a:solidFill>
                  <a:srgbClr val="211D1E"/>
                </a:solidFill>
                <a:latin typeface="Sigmar One" panose="00000500000000000000"/>
              </a:rPr>
              <a:t> </a:t>
            </a:r>
            <a:r>
              <a:rPr lang="en-US" sz="6270" spc="313" dirty="0" err="1">
                <a:solidFill>
                  <a:srgbClr val="211D1E"/>
                </a:solidFill>
                <a:latin typeface="Sigmar One" panose="00000500000000000000"/>
              </a:rPr>
              <a:t>mừng</a:t>
            </a:r>
            <a:r>
              <a:rPr lang="en-US" sz="6270" spc="313" dirty="0">
                <a:solidFill>
                  <a:srgbClr val="211D1E"/>
                </a:solidFill>
                <a:latin typeface="Sigmar One" panose="00000500000000000000"/>
              </a:rPr>
              <a:t> </a:t>
            </a:r>
            <a:r>
              <a:rPr lang="en-US" sz="6270" spc="313" dirty="0" err="1">
                <a:solidFill>
                  <a:srgbClr val="211D1E"/>
                </a:solidFill>
                <a:latin typeface="Sigmar One" panose="00000500000000000000"/>
              </a:rPr>
              <a:t>quý</a:t>
            </a:r>
            <a:r>
              <a:rPr lang="en-US" sz="6270" spc="313" dirty="0">
                <a:solidFill>
                  <a:srgbClr val="211D1E"/>
                </a:solidFill>
                <a:latin typeface="Sigmar One" panose="00000500000000000000"/>
              </a:rPr>
              <a:t> </a:t>
            </a:r>
            <a:r>
              <a:rPr lang="en-US" sz="6270" spc="313" dirty="0" err="1">
                <a:solidFill>
                  <a:srgbClr val="211D1E"/>
                </a:solidFill>
                <a:latin typeface="Sigmar One" panose="00000500000000000000"/>
              </a:rPr>
              <a:t>thầy</a:t>
            </a:r>
            <a:r>
              <a:rPr lang="en-US" sz="6270" spc="313" dirty="0">
                <a:solidFill>
                  <a:srgbClr val="211D1E"/>
                </a:solidFill>
                <a:latin typeface="Sigmar One" panose="00000500000000000000"/>
              </a:rPr>
              <a:t> </a:t>
            </a:r>
            <a:r>
              <a:rPr lang="en-US" sz="6270" spc="313" dirty="0" err="1">
                <a:solidFill>
                  <a:srgbClr val="211D1E"/>
                </a:solidFill>
                <a:latin typeface="Sigmar One" panose="00000500000000000000"/>
              </a:rPr>
              <a:t>cô</a:t>
            </a:r>
            <a:r>
              <a:rPr lang="en-US" sz="6270" spc="313" dirty="0">
                <a:solidFill>
                  <a:srgbClr val="211D1E"/>
                </a:solidFill>
                <a:latin typeface="Sigmar One" panose="00000500000000000000"/>
              </a:rPr>
              <a:t> </a:t>
            </a:r>
            <a:r>
              <a:rPr lang="en-US" sz="6270" spc="313" dirty="0" err="1">
                <a:solidFill>
                  <a:srgbClr val="211D1E"/>
                </a:solidFill>
                <a:latin typeface="Sigmar One" panose="00000500000000000000"/>
              </a:rPr>
              <a:t>đến</a:t>
            </a:r>
            <a:r>
              <a:rPr lang="en-US" sz="6270" spc="313" dirty="0">
                <a:solidFill>
                  <a:srgbClr val="211D1E"/>
                </a:solidFill>
                <a:latin typeface="Sigmar One" panose="00000500000000000000"/>
              </a:rPr>
              <a:t> </a:t>
            </a:r>
            <a:r>
              <a:rPr lang="en-US" sz="6270" spc="313" dirty="0" err="1">
                <a:solidFill>
                  <a:srgbClr val="211D1E"/>
                </a:solidFill>
                <a:latin typeface="Sigmar One" panose="00000500000000000000"/>
              </a:rPr>
              <a:t>dự</a:t>
            </a:r>
            <a:r>
              <a:rPr lang="en-US" sz="6270" spc="313" dirty="0">
                <a:solidFill>
                  <a:srgbClr val="211D1E"/>
                </a:solidFill>
                <a:latin typeface="Sigmar One" panose="00000500000000000000"/>
              </a:rPr>
              <a:t> </a:t>
            </a:r>
            <a:r>
              <a:rPr lang="en-US" sz="6270" spc="313" dirty="0" err="1">
                <a:solidFill>
                  <a:srgbClr val="211D1E"/>
                </a:solidFill>
                <a:latin typeface="Sigmar One" panose="00000500000000000000"/>
              </a:rPr>
              <a:t>tiết</a:t>
            </a:r>
            <a:r>
              <a:rPr lang="en-US" sz="6270" spc="313" dirty="0">
                <a:solidFill>
                  <a:srgbClr val="211D1E"/>
                </a:solidFill>
                <a:latin typeface="Sigmar One" panose="00000500000000000000"/>
              </a:rPr>
              <a:t> </a:t>
            </a:r>
            <a:r>
              <a:rPr lang="en-US" sz="6270" spc="313" dirty="0" err="1">
                <a:solidFill>
                  <a:srgbClr val="211D1E"/>
                </a:solidFill>
                <a:latin typeface="Sigmar One" panose="00000500000000000000"/>
              </a:rPr>
              <a:t>hội</a:t>
            </a:r>
            <a:r>
              <a:rPr lang="en-US" sz="6270" spc="313" dirty="0">
                <a:solidFill>
                  <a:srgbClr val="211D1E"/>
                </a:solidFill>
                <a:latin typeface="Sigmar One" panose="00000500000000000000"/>
              </a:rPr>
              <a:t> </a:t>
            </a:r>
            <a:r>
              <a:rPr lang="en-US" sz="6270" spc="313" dirty="0" err="1" smtClean="0">
                <a:solidFill>
                  <a:srgbClr val="211D1E"/>
                </a:solidFill>
                <a:latin typeface="Sigmar One" panose="00000500000000000000"/>
              </a:rPr>
              <a:t>giảng</a:t>
            </a:r>
            <a:r>
              <a:rPr lang="en-US" sz="6270" spc="313" dirty="0" smtClean="0">
                <a:solidFill>
                  <a:srgbClr val="211D1E"/>
                </a:solidFill>
                <a:latin typeface="Sigmar One" panose="00000500000000000000"/>
              </a:rPr>
              <a:t> </a:t>
            </a:r>
            <a:r>
              <a:rPr lang="en-US" sz="6270" spc="313" dirty="0" err="1">
                <a:solidFill>
                  <a:srgbClr val="211D1E"/>
                </a:solidFill>
                <a:latin typeface="Sigmar One" panose="00000500000000000000"/>
              </a:rPr>
              <a:t>môn</a:t>
            </a:r>
            <a:endParaRPr lang="en-US" sz="6270" spc="313" dirty="0">
              <a:solidFill>
                <a:srgbClr val="211D1E"/>
              </a:solidFill>
              <a:latin typeface="Sigmar One" panose="0000050000000000000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3611093" y="1519269"/>
            <a:ext cx="4114800" cy="3987615"/>
          </a:xfrm>
          <a:custGeom>
            <a:avLst/>
            <a:gdLst/>
            <a:ahLst/>
            <a:cxnLst/>
            <a:rect l="l" t="t" r="r" b="b"/>
            <a:pathLst>
              <a:path w="4114800" h="3987615">
                <a:moveTo>
                  <a:pt x="0" y="0"/>
                </a:moveTo>
                <a:lnTo>
                  <a:pt x="4114800" y="0"/>
                </a:lnTo>
                <a:lnTo>
                  <a:pt x="4114800" y="3987615"/>
                </a:lnTo>
                <a:lnTo>
                  <a:pt x="0" y="39876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842767" y="157831"/>
            <a:ext cx="4114800" cy="3987615"/>
          </a:xfrm>
          <a:custGeom>
            <a:avLst/>
            <a:gdLst/>
            <a:ahLst/>
            <a:cxnLst/>
            <a:rect l="l" t="t" r="r" b="b"/>
            <a:pathLst>
              <a:path w="4114800" h="3987615">
                <a:moveTo>
                  <a:pt x="0" y="0"/>
                </a:moveTo>
                <a:lnTo>
                  <a:pt x="4114800" y="0"/>
                </a:lnTo>
                <a:lnTo>
                  <a:pt x="4114800" y="3987616"/>
                </a:lnTo>
                <a:lnTo>
                  <a:pt x="0" y="39876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ành nhà Hồ đón lượng khách cao nhất trong 10 năm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948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9334500"/>
            <a:ext cx="8153400" cy="925512"/>
          </a:xfrm>
        </p:spPr>
        <p:txBody>
          <a:bodyPr/>
          <a:lstStyle/>
          <a:p>
            <a:r>
              <a:rPr lang="en-US" b="1" dirty="0" err="1" smtClean="0"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b="1" dirty="0" err="1" smtClean="0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b="1" dirty="0" err="1" smtClean="0"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b="1" dirty="0" smtClean="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b="1" dirty="0" err="1" smtClean="0">
                <a:latin typeface="Times New Roman" panose="02020603050405020304" charset="0"/>
                <a:cs typeface="Times New Roman" panose="02020603050405020304" charset="0"/>
              </a:rPr>
              <a:t>Thanh</a:t>
            </a:r>
            <a:r>
              <a:rPr lang="en-US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b="1" dirty="0" err="1" smtClean="0">
                <a:latin typeface="Times New Roman" panose="02020603050405020304" charset="0"/>
                <a:cs typeface="Times New Roman" panose="02020603050405020304" charset="0"/>
              </a:rPr>
              <a:t>Hóa</a:t>
            </a:r>
            <a:r>
              <a:rPr lang="en-US" b="1" dirty="0" smtClean="0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GB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4447">
            <a:off x="13704005" y="6375109"/>
            <a:ext cx="2979759" cy="3052249"/>
          </a:xfrm>
          <a:custGeom>
            <a:avLst/>
            <a:gdLst/>
            <a:ahLst/>
            <a:cxnLst/>
            <a:rect l="l" t="t" r="r" b="b"/>
            <a:pathLst>
              <a:path w="2979759" h="3052249">
                <a:moveTo>
                  <a:pt x="0" y="0"/>
                </a:moveTo>
                <a:lnTo>
                  <a:pt x="2979759" y="0"/>
                </a:lnTo>
                <a:lnTo>
                  <a:pt x="2979759" y="3052250"/>
                </a:lnTo>
                <a:lnTo>
                  <a:pt x="0" y="3052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1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952500"/>
            <a:ext cx="3236444" cy="3151487"/>
          </a:xfrm>
          <a:custGeom>
            <a:avLst/>
            <a:gdLst/>
            <a:ahLst/>
            <a:cxnLst/>
            <a:rect l="l" t="t" r="r" b="b"/>
            <a:pathLst>
              <a:path w="3236444" h="3151487">
                <a:moveTo>
                  <a:pt x="0" y="0"/>
                </a:moveTo>
                <a:lnTo>
                  <a:pt x="3236444" y="0"/>
                </a:lnTo>
                <a:lnTo>
                  <a:pt x="3236444" y="3151487"/>
                </a:lnTo>
                <a:lnTo>
                  <a:pt x="0" y="31514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7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791518"/>
            <a:ext cx="16230600" cy="6703965"/>
            <a:chOff x="0" y="0"/>
            <a:chExt cx="4274726" cy="17656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765653"/>
            </a:xfrm>
            <a:custGeom>
              <a:avLst/>
              <a:gdLst/>
              <a:ahLst/>
              <a:cxnLst/>
              <a:rect l="l" t="t" r="r" b="b"/>
              <a:pathLst>
                <a:path w="4274726" h="1765653">
                  <a:moveTo>
                    <a:pt x="14787" y="0"/>
                  </a:moveTo>
                  <a:lnTo>
                    <a:pt x="4259939" y="0"/>
                  </a:lnTo>
                  <a:cubicBezTo>
                    <a:pt x="4268106" y="0"/>
                    <a:pt x="4274726" y="6620"/>
                    <a:pt x="4274726" y="14787"/>
                  </a:cubicBezTo>
                  <a:lnTo>
                    <a:pt x="4274726" y="1750866"/>
                  </a:lnTo>
                  <a:cubicBezTo>
                    <a:pt x="4274726" y="1759033"/>
                    <a:pt x="4268106" y="1765653"/>
                    <a:pt x="4259939" y="1765653"/>
                  </a:cubicBezTo>
                  <a:lnTo>
                    <a:pt x="14787" y="1765653"/>
                  </a:lnTo>
                  <a:cubicBezTo>
                    <a:pt x="10865" y="1765653"/>
                    <a:pt x="7104" y="1764095"/>
                    <a:pt x="4331" y="1761322"/>
                  </a:cubicBezTo>
                  <a:cubicBezTo>
                    <a:pt x="1558" y="1758549"/>
                    <a:pt x="0" y="1754788"/>
                    <a:pt x="0" y="1750866"/>
                  </a:cubicBezTo>
                  <a:lnTo>
                    <a:pt x="0" y="14787"/>
                  </a:lnTo>
                  <a:cubicBezTo>
                    <a:pt x="0" y="6620"/>
                    <a:pt x="6620" y="0"/>
                    <a:pt x="14787" y="0"/>
                  </a:cubicBezTo>
                  <a:close/>
                </a:path>
              </a:pathLst>
            </a:custGeom>
            <a:solidFill>
              <a:srgbClr val="F8F8F8">
                <a:alpha val="51765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1803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241448" y="904869"/>
            <a:ext cx="2895048" cy="3421643"/>
          </a:xfrm>
          <a:custGeom>
            <a:avLst/>
            <a:gdLst/>
            <a:ahLst/>
            <a:cxnLst/>
            <a:rect l="l" t="t" r="r" b="b"/>
            <a:pathLst>
              <a:path w="2895048" h="3421643">
                <a:moveTo>
                  <a:pt x="0" y="0"/>
                </a:moveTo>
                <a:lnTo>
                  <a:pt x="2895048" y="0"/>
                </a:lnTo>
                <a:lnTo>
                  <a:pt x="2895048" y="3421643"/>
                </a:lnTo>
                <a:lnTo>
                  <a:pt x="0" y="3421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268899">
            <a:off x="-1689528" y="8005807"/>
            <a:ext cx="4450576" cy="4055588"/>
          </a:xfrm>
          <a:custGeom>
            <a:avLst/>
            <a:gdLst/>
            <a:ahLst/>
            <a:cxnLst/>
            <a:rect l="l" t="t" r="r" b="b"/>
            <a:pathLst>
              <a:path w="4450576" h="4055588">
                <a:moveTo>
                  <a:pt x="0" y="0"/>
                </a:moveTo>
                <a:lnTo>
                  <a:pt x="4450576" y="0"/>
                </a:lnTo>
                <a:lnTo>
                  <a:pt x="4450576" y="4055588"/>
                </a:lnTo>
                <a:lnTo>
                  <a:pt x="0" y="40555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2000"/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44915" y="3371991"/>
            <a:ext cx="15514385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8800" spc="-175">
                <a:solidFill>
                  <a:srgbClr val="3C3C3D"/>
                </a:solidFill>
                <a:latin typeface="Cabin Medium" panose="00000600000000000000"/>
              </a:rPr>
              <a:t>BÀI 17: MỘT SỐ NÉT VĂN HÓA Ở VÙNG DUYÊN HẢI MIỀN TRUNG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20895"/>
            <a:ext cx="15970487" cy="9445209"/>
            <a:chOff x="0" y="0"/>
            <a:chExt cx="4206219" cy="24876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6219" cy="2487627"/>
            </a:xfrm>
            <a:custGeom>
              <a:avLst/>
              <a:gdLst/>
              <a:ahLst/>
              <a:cxnLst/>
              <a:rect l="l" t="t" r="r" b="b"/>
              <a:pathLst>
                <a:path w="4206219" h="2487627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6294" y="908358"/>
            <a:ext cx="15035299" cy="8369018"/>
            <a:chOff x="0" y="0"/>
            <a:chExt cx="3959914" cy="22041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59914" cy="2204186"/>
            </a:xfrm>
            <a:custGeom>
              <a:avLst/>
              <a:gdLst/>
              <a:ahLst/>
              <a:cxnLst/>
              <a:rect l="l" t="t" r="r" b="b"/>
              <a:pathLst>
                <a:path w="3959914" h="2204186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43689" y="2027004"/>
            <a:ext cx="13799705" cy="6832203"/>
            <a:chOff x="0" y="0"/>
            <a:chExt cx="3634490" cy="17994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34490" cy="1799428"/>
            </a:xfrm>
            <a:custGeom>
              <a:avLst/>
              <a:gdLst/>
              <a:ahLst/>
              <a:cxnLst/>
              <a:rect l="l" t="t" r="r" b="b"/>
              <a:pathLst>
                <a:path w="3634490" h="1799428">
                  <a:moveTo>
                    <a:pt x="21319" y="0"/>
                  </a:moveTo>
                  <a:lnTo>
                    <a:pt x="3613171" y="0"/>
                  </a:lnTo>
                  <a:cubicBezTo>
                    <a:pt x="3618826" y="0"/>
                    <a:pt x="3624248" y="2246"/>
                    <a:pt x="3628246" y="6244"/>
                  </a:cubicBezTo>
                  <a:cubicBezTo>
                    <a:pt x="3632244" y="10242"/>
                    <a:pt x="3634490" y="15665"/>
                    <a:pt x="3634490" y="21319"/>
                  </a:cubicBezTo>
                  <a:lnTo>
                    <a:pt x="3634490" y="1778109"/>
                  </a:lnTo>
                  <a:cubicBezTo>
                    <a:pt x="3634490" y="1783763"/>
                    <a:pt x="3632244" y="1789186"/>
                    <a:pt x="3628246" y="1793184"/>
                  </a:cubicBezTo>
                  <a:cubicBezTo>
                    <a:pt x="3624248" y="1797182"/>
                    <a:pt x="3618826" y="1799428"/>
                    <a:pt x="3613171" y="1799428"/>
                  </a:cubicBezTo>
                  <a:lnTo>
                    <a:pt x="21319" y="1799428"/>
                  </a:lnTo>
                  <a:cubicBezTo>
                    <a:pt x="15665" y="1799428"/>
                    <a:pt x="10242" y="1797182"/>
                    <a:pt x="6244" y="1793184"/>
                  </a:cubicBezTo>
                  <a:cubicBezTo>
                    <a:pt x="2246" y="1789186"/>
                    <a:pt x="0" y="1783763"/>
                    <a:pt x="0" y="1778109"/>
                  </a:cubicBezTo>
                  <a:lnTo>
                    <a:pt x="0" y="21319"/>
                  </a:lnTo>
                  <a:cubicBezTo>
                    <a:pt x="0" y="15665"/>
                    <a:pt x="2246" y="10242"/>
                    <a:pt x="6244" y="6244"/>
                  </a:cubicBezTo>
                  <a:cubicBezTo>
                    <a:pt x="10242" y="2246"/>
                    <a:pt x="15665" y="0"/>
                    <a:pt x="213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5D381C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634490" cy="185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262622" y="2226222"/>
            <a:ext cx="584719" cy="841873"/>
          </a:xfrm>
          <a:custGeom>
            <a:avLst/>
            <a:gdLst/>
            <a:ahLst/>
            <a:cxnLst/>
            <a:rect l="l" t="t" r="r" b="b"/>
            <a:pathLst>
              <a:path w="584719" h="841873">
                <a:moveTo>
                  <a:pt x="0" y="0"/>
                </a:moveTo>
                <a:lnTo>
                  <a:pt x="584720" y="0"/>
                </a:lnTo>
                <a:lnTo>
                  <a:pt x="584720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422429" y="2283313"/>
            <a:ext cx="584719" cy="841873"/>
          </a:xfrm>
          <a:custGeom>
            <a:avLst/>
            <a:gdLst/>
            <a:ahLst/>
            <a:cxnLst/>
            <a:rect l="l" t="t" r="r" b="b"/>
            <a:pathLst>
              <a:path w="584719" h="841873">
                <a:moveTo>
                  <a:pt x="0" y="0"/>
                </a:moveTo>
                <a:lnTo>
                  <a:pt x="584719" y="0"/>
                </a:lnTo>
                <a:lnTo>
                  <a:pt x="584719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732331" y="5979189"/>
            <a:ext cx="1142182" cy="114218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5D381C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551521" y="5552030"/>
            <a:ext cx="11003461" cy="1996500"/>
            <a:chOff x="0" y="0"/>
            <a:chExt cx="2898031" cy="52582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98031" cy="525827"/>
            </a:xfrm>
            <a:custGeom>
              <a:avLst/>
              <a:gdLst/>
              <a:ahLst/>
              <a:cxnLst/>
              <a:rect l="l" t="t" r="r" b="b"/>
              <a:pathLst>
                <a:path w="2898031" h="525827">
                  <a:moveTo>
                    <a:pt x="26736" y="0"/>
                  </a:moveTo>
                  <a:lnTo>
                    <a:pt x="2871295" y="0"/>
                  </a:lnTo>
                  <a:cubicBezTo>
                    <a:pt x="2886061" y="0"/>
                    <a:pt x="2898031" y="11970"/>
                    <a:pt x="2898031" y="26736"/>
                  </a:cubicBezTo>
                  <a:lnTo>
                    <a:pt x="2898031" y="499091"/>
                  </a:lnTo>
                  <a:cubicBezTo>
                    <a:pt x="2898031" y="506182"/>
                    <a:pt x="2895214" y="512982"/>
                    <a:pt x="2890200" y="517996"/>
                  </a:cubicBezTo>
                  <a:cubicBezTo>
                    <a:pt x="2885186" y="523010"/>
                    <a:pt x="2878385" y="525827"/>
                    <a:pt x="2871295" y="525827"/>
                  </a:cubicBezTo>
                  <a:lnTo>
                    <a:pt x="26736" y="525827"/>
                  </a:lnTo>
                  <a:cubicBezTo>
                    <a:pt x="11970" y="525827"/>
                    <a:pt x="0" y="513857"/>
                    <a:pt x="0" y="499091"/>
                  </a:cubicBezTo>
                  <a:lnTo>
                    <a:pt x="0" y="26736"/>
                  </a:lnTo>
                  <a:cubicBezTo>
                    <a:pt x="0" y="11970"/>
                    <a:pt x="11970" y="0"/>
                    <a:pt x="2673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5D381C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2898031" cy="582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3874513" y="6550280"/>
            <a:ext cx="677008" cy="0"/>
          </a:xfrm>
          <a:prstGeom prst="line">
            <a:avLst/>
          </a:prstGeom>
          <a:ln w="47625" cap="flat">
            <a:solidFill>
              <a:srgbClr val="5D381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2714789" y="3720609"/>
            <a:ext cx="1142182" cy="114218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5D381C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551521" y="3468739"/>
            <a:ext cx="11003461" cy="1645923"/>
            <a:chOff x="0" y="0"/>
            <a:chExt cx="2898031" cy="43349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898031" cy="433494"/>
            </a:xfrm>
            <a:custGeom>
              <a:avLst/>
              <a:gdLst/>
              <a:ahLst/>
              <a:cxnLst/>
              <a:rect l="l" t="t" r="r" b="b"/>
              <a:pathLst>
                <a:path w="2898031" h="433494">
                  <a:moveTo>
                    <a:pt x="26736" y="0"/>
                  </a:moveTo>
                  <a:lnTo>
                    <a:pt x="2871295" y="0"/>
                  </a:lnTo>
                  <a:cubicBezTo>
                    <a:pt x="2886061" y="0"/>
                    <a:pt x="2898031" y="11970"/>
                    <a:pt x="2898031" y="26736"/>
                  </a:cubicBezTo>
                  <a:lnTo>
                    <a:pt x="2898031" y="406758"/>
                  </a:lnTo>
                  <a:cubicBezTo>
                    <a:pt x="2898031" y="413849"/>
                    <a:pt x="2895214" y="420649"/>
                    <a:pt x="2890200" y="425663"/>
                  </a:cubicBezTo>
                  <a:cubicBezTo>
                    <a:pt x="2885186" y="430677"/>
                    <a:pt x="2878385" y="433494"/>
                    <a:pt x="2871295" y="433494"/>
                  </a:cubicBezTo>
                  <a:lnTo>
                    <a:pt x="26736" y="433494"/>
                  </a:lnTo>
                  <a:cubicBezTo>
                    <a:pt x="11970" y="433494"/>
                    <a:pt x="0" y="421524"/>
                    <a:pt x="0" y="406758"/>
                  </a:cubicBezTo>
                  <a:lnTo>
                    <a:pt x="0" y="26736"/>
                  </a:lnTo>
                  <a:cubicBezTo>
                    <a:pt x="0" y="11970"/>
                    <a:pt x="11970" y="0"/>
                    <a:pt x="2673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5D381C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2898031" cy="490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3065300" y="4045563"/>
            <a:ext cx="476243" cy="673867"/>
          </a:xfrm>
          <a:custGeom>
            <a:avLst/>
            <a:gdLst/>
            <a:ahLst/>
            <a:cxnLst/>
            <a:rect l="l" t="t" r="r" b="b"/>
            <a:pathLst>
              <a:path w="476243" h="673867">
                <a:moveTo>
                  <a:pt x="0" y="0"/>
                </a:moveTo>
                <a:lnTo>
                  <a:pt x="476243" y="0"/>
                </a:lnTo>
                <a:lnTo>
                  <a:pt x="476243" y="673868"/>
                </a:lnTo>
                <a:lnTo>
                  <a:pt x="0" y="673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AutoShape 27"/>
          <p:cNvSpPr/>
          <p:nvPr/>
        </p:nvSpPr>
        <p:spPr>
          <a:xfrm>
            <a:off x="3856971" y="4291700"/>
            <a:ext cx="694550" cy="0"/>
          </a:xfrm>
          <a:prstGeom prst="line">
            <a:avLst/>
          </a:prstGeom>
          <a:ln w="47625" cap="flat">
            <a:solidFill>
              <a:srgbClr val="5D381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Freeform 28"/>
          <p:cNvSpPr/>
          <p:nvPr/>
        </p:nvSpPr>
        <p:spPr>
          <a:xfrm>
            <a:off x="2962291" y="6209148"/>
            <a:ext cx="682262" cy="682262"/>
          </a:xfrm>
          <a:custGeom>
            <a:avLst/>
            <a:gdLst/>
            <a:ahLst/>
            <a:cxnLst/>
            <a:rect l="l" t="t" r="r" b="b"/>
            <a:pathLst>
              <a:path w="682262" h="682262">
                <a:moveTo>
                  <a:pt x="0" y="0"/>
                </a:moveTo>
                <a:lnTo>
                  <a:pt x="682262" y="0"/>
                </a:lnTo>
                <a:lnTo>
                  <a:pt x="682262" y="682263"/>
                </a:lnTo>
                <a:lnTo>
                  <a:pt x="0" y="682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837797" y="2245213"/>
            <a:ext cx="8612406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0"/>
              </a:lnSpc>
            </a:pPr>
            <a:r>
              <a:rPr lang="en-US" sz="4800" spc="48">
                <a:solidFill>
                  <a:srgbClr val="E18455"/>
                </a:solidFill>
                <a:latin typeface="Times New Roman" panose="02020603050405020304" charset="0"/>
                <a:cs typeface="Times New Roman" panose="02020603050405020304" charset="0"/>
              </a:rPr>
              <a:t>MỤC TIÊU CẦN ĐẠT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944646" y="5594097"/>
            <a:ext cx="10317976" cy="114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Trình bày được một số điểm nổi bật về văn hóa vùng Duyên hải miền Trung, có sử dụng tư liệu (tranh ảnh, câu chuyện,...)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944646" y="3684640"/>
            <a:ext cx="10317976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Xác định được các di sản Thế giới ở vùng Duyên hải miền Trung trên bản đồ/lược đồ.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3410" y="576318"/>
            <a:ext cx="14861181" cy="9134363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0602" y="3429466"/>
            <a:ext cx="4440512" cy="5828834"/>
          </a:xfrm>
          <a:custGeom>
            <a:avLst/>
            <a:gdLst/>
            <a:ahLst/>
            <a:cxnLst/>
            <a:rect l="l" t="t" r="r" b="b"/>
            <a:pathLst>
              <a:path w="4440512" h="5828834">
                <a:moveTo>
                  <a:pt x="0" y="0"/>
                </a:moveTo>
                <a:lnTo>
                  <a:pt x="4440511" y="0"/>
                </a:lnTo>
                <a:lnTo>
                  <a:pt x="4440511" y="5828834"/>
                </a:lnTo>
                <a:lnTo>
                  <a:pt x="0" y="5828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67809" y="4775963"/>
            <a:ext cx="4118247" cy="4934719"/>
          </a:xfrm>
          <a:custGeom>
            <a:avLst/>
            <a:gdLst/>
            <a:ahLst/>
            <a:cxnLst/>
            <a:rect l="l" t="t" r="r" b="b"/>
            <a:pathLst>
              <a:path w="4118247" h="4934719">
                <a:moveTo>
                  <a:pt x="0" y="0"/>
                </a:moveTo>
                <a:lnTo>
                  <a:pt x="4118247" y="0"/>
                </a:lnTo>
                <a:lnTo>
                  <a:pt x="4118247" y="4934719"/>
                </a:lnTo>
                <a:lnTo>
                  <a:pt x="0" y="49347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6584" y="1028700"/>
            <a:ext cx="796826" cy="869552"/>
          </a:xfrm>
          <a:custGeom>
            <a:avLst/>
            <a:gdLst/>
            <a:ahLst/>
            <a:cxnLst/>
            <a:rect l="l" t="t" r="r" b="b"/>
            <a:pathLst>
              <a:path w="796826" h="869552">
                <a:moveTo>
                  <a:pt x="0" y="0"/>
                </a:moveTo>
                <a:lnTo>
                  <a:pt x="796826" y="0"/>
                </a:lnTo>
                <a:lnTo>
                  <a:pt x="796826" y="869552"/>
                </a:lnTo>
                <a:lnTo>
                  <a:pt x="0" y="8695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30569">
            <a:off x="16801079" y="472198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05722">
            <a:off x="15761505" y="817603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35089" y="9635968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0569">
            <a:off x="4697362" y="-226086"/>
            <a:ext cx="605539" cy="760380"/>
          </a:xfrm>
          <a:custGeom>
            <a:avLst/>
            <a:gdLst/>
            <a:ahLst/>
            <a:cxnLst/>
            <a:rect l="l" t="t" r="r" b="b"/>
            <a:pathLst>
              <a:path w="605539" h="760380">
                <a:moveTo>
                  <a:pt x="0" y="0"/>
                </a:moveTo>
                <a:lnTo>
                  <a:pt x="605539" y="0"/>
                </a:lnTo>
                <a:lnTo>
                  <a:pt x="605539" y="760380"/>
                </a:lnTo>
                <a:lnTo>
                  <a:pt x="0" y="760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30569">
            <a:off x="4870353" y="9575918"/>
            <a:ext cx="712118" cy="894212"/>
          </a:xfrm>
          <a:custGeom>
            <a:avLst/>
            <a:gdLst/>
            <a:ahLst/>
            <a:cxnLst/>
            <a:rect l="l" t="t" r="r" b="b"/>
            <a:pathLst>
              <a:path w="712118" h="894212">
                <a:moveTo>
                  <a:pt x="0" y="0"/>
                </a:moveTo>
                <a:lnTo>
                  <a:pt x="712118" y="0"/>
                </a:lnTo>
                <a:lnTo>
                  <a:pt x="712118" y="894212"/>
                </a:lnTo>
                <a:lnTo>
                  <a:pt x="0" y="894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05722">
            <a:off x="9237698" y="-117236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8" y="0"/>
                </a:lnTo>
                <a:lnTo>
                  <a:pt x="962818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05722">
            <a:off x="-80808" y="3791165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779065" y="4167280"/>
            <a:ext cx="9880084" cy="16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15"/>
              </a:lnSpc>
            </a:pPr>
            <a:r>
              <a:rPr lang="en-US" sz="11740">
                <a:solidFill>
                  <a:srgbClr val="494949"/>
                </a:solidFill>
                <a:latin typeface="Dekko" panose="000005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20895"/>
            <a:ext cx="15970487" cy="9445209"/>
            <a:chOff x="0" y="0"/>
            <a:chExt cx="21293982" cy="1259361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293982" cy="12593612"/>
              <a:chOff x="0" y="0"/>
              <a:chExt cx="4206219" cy="248762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06219" cy="2487627"/>
              </a:xfrm>
              <a:custGeom>
                <a:avLst/>
                <a:gdLst/>
                <a:ahLst/>
                <a:cxnLst/>
                <a:rect l="l" t="t" r="r" b="b"/>
                <a:pathLst>
                  <a:path w="4206219" h="2487627">
                    <a:moveTo>
                      <a:pt x="24723" y="0"/>
                    </a:moveTo>
                    <a:lnTo>
                      <a:pt x="4181496" y="0"/>
                    </a:lnTo>
                    <a:cubicBezTo>
                      <a:pt x="4188053" y="0"/>
                      <a:pt x="4194341" y="2605"/>
                      <a:pt x="4198978" y="7241"/>
                    </a:cubicBezTo>
                    <a:cubicBezTo>
                      <a:pt x="4203614" y="11878"/>
                      <a:pt x="4206219" y="18166"/>
                      <a:pt x="4206219" y="24723"/>
                    </a:cubicBezTo>
                    <a:lnTo>
                      <a:pt x="4206219" y="2462904"/>
                    </a:lnTo>
                    <a:cubicBezTo>
                      <a:pt x="4206219" y="2469461"/>
                      <a:pt x="4203614" y="2475749"/>
                      <a:pt x="4198978" y="2480386"/>
                    </a:cubicBezTo>
                    <a:cubicBezTo>
                      <a:pt x="4194341" y="2485022"/>
                      <a:pt x="4188053" y="2487627"/>
                      <a:pt x="4181496" y="2487627"/>
                    </a:cubicBezTo>
                    <a:lnTo>
                      <a:pt x="24723" y="2487627"/>
                    </a:lnTo>
                    <a:cubicBezTo>
                      <a:pt x="18166" y="2487627"/>
                      <a:pt x="11878" y="2485022"/>
                      <a:pt x="7241" y="2480386"/>
                    </a:cubicBezTo>
                    <a:cubicBezTo>
                      <a:pt x="2605" y="2475749"/>
                      <a:pt x="0" y="2469461"/>
                      <a:pt x="0" y="2462904"/>
                    </a:cubicBezTo>
                    <a:lnTo>
                      <a:pt x="0" y="24723"/>
                    </a:lnTo>
                    <a:cubicBezTo>
                      <a:pt x="0" y="18166"/>
                      <a:pt x="2605" y="11878"/>
                      <a:pt x="7241" y="7241"/>
                    </a:cubicBezTo>
                    <a:cubicBezTo>
                      <a:pt x="11878" y="2605"/>
                      <a:pt x="18166" y="0"/>
                      <a:pt x="24723" y="0"/>
                    </a:cubicBezTo>
                    <a:close/>
                  </a:path>
                </a:pathLst>
              </a:custGeom>
              <a:solidFill>
                <a:srgbClr val="5D381C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4206219" cy="25352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623458" y="649950"/>
              <a:ext cx="20047066" cy="11158691"/>
              <a:chOff x="0" y="0"/>
              <a:chExt cx="3959914" cy="22041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959914" cy="2204186"/>
              </a:xfrm>
              <a:custGeom>
                <a:avLst/>
                <a:gdLst/>
                <a:ahLst/>
                <a:cxnLst/>
                <a:rect l="l" t="t" r="r" b="b"/>
                <a:pathLst>
                  <a:path w="3959914" h="2204186">
                    <a:moveTo>
                      <a:pt x="26261" y="0"/>
                    </a:moveTo>
                    <a:lnTo>
                      <a:pt x="3933653" y="0"/>
                    </a:lnTo>
                    <a:cubicBezTo>
                      <a:pt x="3948157" y="0"/>
                      <a:pt x="3959914" y="11757"/>
                      <a:pt x="3959914" y="26261"/>
                    </a:cubicBezTo>
                    <a:lnTo>
                      <a:pt x="3959914" y="2177925"/>
                    </a:lnTo>
                    <a:cubicBezTo>
                      <a:pt x="3959914" y="2184890"/>
                      <a:pt x="3957147" y="2191569"/>
                      <a:pt x="3952223" y="2196494"/>
                    </a:cubicBezTo>
                    <a:cubicBezTo>
                      <a:pt x="3947298" y="2201419"/>
                      <a:pt x="3940618" y="2204186"/>
                      <a:pt x="3933653" y="2204186"/>
                    </a:cubicBezTo>
                    <a:lnTo>
                      <a:pt x="26261" y="2204186"/>
                    </a:lnTo>
                    <a:cubicBezTo>
                      <a:pt x="19296" y="2204186"/>
                      <a:pt x="12616" y="2201419"/>
                      <a:pt x="7692" y="2196494"/>
                    </a:cubicBezTo>
                    <a:cubicBezTo>
                      <a:pt x="2767" y="2191569"/>
                      <a:pt x="0" y="2184890"/>
                      <a:pt x="0" y="2177925"/>
                    </a:cubicBezTo>
                    <a:lnTo>
                      <a:pt x="0" y="26261"/>
                    </a:lnTo>
                    <a:cubicBezTo>
                      <a:pt x="0" y="19296"/>
                      <a:pt x="2767" y="12616"/>
                      <a:pt x="7692" y="7692"/>
                    </a:cubicBezTo>
                    <a:cubicBezTo>
                      <a:pt x="12616" y="2767"/>
                      <a:pt x="19296" y="0"/>
                      <a:pt x="26261" y="0"/>
                    </a:cubicBezTo>
                    <a:close/>
                  </a:path>
                </a:pathLst>
              </a:custGeom>
              <a:solidFill>
                <a:srgbClr val="FFF1D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3959914" cy="2251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3125470" y="1904365"/>
            <a:ext cx="12726035" cy="859790"/>
            <a:chOff x="0" y="0"/>
            <a:chExt cx="2697766" cy="54223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97766" cy="542239"/>
            </a:xfrm>
            <a:custGeom>
              <a:avLst/>
              <a:gdLst/>
              <a:ahLst/>
              <a:cxnLst/>
              <a:rect l="l" t="t" r="r" b="b"/>
              <a:pathLst>
                <a:path w="2697766" h="542239">
                  <a:moveTo>
                    <a:pt x="28721" y="0"/>
                  </a:moveTo>
                  <a:lnTo>
                    <a:pt x="2669045" y="0"/>
                  </a:lnTo>
                  <a:cubicBezTo>
                    <a:pt x="2676662" y="0"/>
                    <a:pt x="2683968" y="3026"/>
                    <a:pt x="2689354" y="8412"/>
                  </a:cubicBezTo>
                  <a:cubicBezTo>
                    <a:pt x="2694740" y="13798"/>
                    <a:pt x="2697766" y="21104"/>
                    <a:pt x="2697766" y="28721"/>
                  </a:cubicBezTo>
                  <a:lnTo>
                    <a:pt x="2697766" y="513518"/>
                  </a:lnTo>
                  <a:cubicBezTo>
                    <a:pt x="2697766" y="521135"/>
                    <a:pt x="2694740" y="528441"/>
                    <a:pt x="2689354" y="533827"/>
                  </a:cubicBezTo>
                  <a:cubicBezTo>
                    <a:pt x="2683968" y="539213"/>
                    <a:pt x="2676662" y="542239"/>
                    <a:pt x="2669045" y="542239"/>
                  </a:cubicBezTo>
                  <a:lnTo>
                    <a:pt x="28721" y="542239"/>
                  </a:lnTo>
                  <a:cubicBezTo>
                    <a:pt x="21104" y="542239"/>
                    <a:pt x="13798" y="539213"/>
                    <a:pt x="8412" y="533827"/>
                  </a:cubicBezTo>
                  <a:cubicBezTo>
                    <a:pt x="3026" y="528441"/>
                    <a:pt x="0" y="521135"/>
                    <a:pt x="0" y="513518"/>
                  </a:cubicBezTo>
                  <a:lnTo>
                    <a:pt x="0" y="28721"/>
                  </a:lnTo>
                  <a:cubicBezTo>
                    <a:pt x="0" y="21104"/>
                    <a:pt x="3026" y="13798"/>
                    <a:pt x="8412" y="8412"/>
                  </a:cubicBezTo>
                  <a:cubicBezTo>
                    <a:pt x="13798" y="3026"/>
                    <a:pt x="21104" y="0"/>
                    <a:pt x="287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5D381C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697766" cy="599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962400" y="2019300"/>
            <a:ext cx="11470005" cy="744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5775" lvl="1" algn="ctr">
              <a:lnSpc>
                <a:spcPts val="5805"/>
              </a:lnSpc>
            </a:pPr>
            <a:r>
              <a:rPr lang="en-US" sz="4000" spc="44" dirty="0" smtClean="0">
                <a:solidFill>
                  <a:srgbClr val="E18455"/>
                </a:solidFill>
                <a:latin typeface="Times New Roman" panose="02020603050405020304" charset="0"/>
                <a:cs typeface="Times New Roman" panose="02020603050405020304" charset="0"/>
              </a:rPr>
              <a:t>1. VÙNG </a:t>
            </a:r>
            <a:r>
              <a:rPr lang="en-US" sz="4000" spc="44" dirty="0">
                <a:solidFill>
                  <a:srgbClr val="E18455"/>
                </a:solidFill>
                <a:latin typeface="Times New Roman" panose="02020603050405020304" charset="0"/>
                <a:cs typeface="Times New Roman" panose="02020603050405020304" charset="0"/>
              </a:rPr>
              <a:t>ĐẤT HỘI TỤ NHIỀU DI SẢN THẾ GIỚI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486731" y="6990443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20" y="0"/>
                </a:lnTo>
                <a:lnTo>
                  <a:pt x="737120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455216" y="1361494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8"/>
                </a:lnTo>
                <a:lnTo>
                  <a:pt x="0" y="1061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641924" y="2283313"/>
            <a:ext cx="584719" cy="841873"/>
          </a:xfrm>
          <a:custGeom>
            <a:avLst/>
            <a:gdLst/>
            <a:ahLst/>
            <a:cxnLst/>
            <a:rect l="l" t="t" r="r" b="b"/>
            <a:pathLst>
              <a:path w="584719" h="841873">
                <a:moveTo>
                  <a:pt x="0" y="0"/>
                </a:moveTo>
                <a:lnTo>
                  <a:pt x="584720" y="0"/>
                </a:lnTo>
                <a:lnTo>
                  <a:pt x="584720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641924" y="4055024"/>
            <a:ext cx="13443206" cy="211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85"/>
              </a:lnSpc>
              <a:spcBef>
                <a:spcPct val="0"/>
              </a:spcBef>
            </a:pPr>
            <a:r>
              <a:rPr lang="en-US" sz="3915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Vùng Duyên hải miền Trung có nhiều di sản Thế giới được UNESCO ghi danh như: Phố cổ Hội An, Nhã nhạc cung đình Huế, Vườn  quốc gia Phong Nha - Kẻ Bàng,...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-178340" y="6059303"/>
            <a:ext cx="2590425" cy="4227697"/>
          </a:xfrm>
          <a:custGeom>
            <a:avLst/>
            <a:gdLst/>
            <a:ahLst/>
            <a:cxnLst/>
            <a:rect l="l" t="t" r="r" b="b"/>
            <a:pathLst>
              <a:path w="2590425" h="4227697">
                <a:moveTo>
                  <a:pt x="0" y="0"/>
                </a:moveTo>
                <a:lnTo>
                  <a:pt x="2590425" y="0"/>
                </a:lnTo>
                <a:lnTo>
                  <a:pt x="2590425" y="4227697"/>
                </a:lnTo>
                <a:lnTo>
                  <a:pt x="0" y="42276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9423461"/>
          </a:xfrm>
          <a:custGeom>
            <a:avLst/>
            <a:gdLst/>
            <a:ahLst/>
            <a:cxnLst/>
            <a:rect l="l" t="t" r="r" b="b"/>
            <a:pathLst>
              <a:path w="18288000" h="9423461">
                <a:moveTo>
                  <a:pt x="0" y="0"/>
                </a:moveTo>
                <a:lnTo>
                  <a:pt x="18288000" y="0"/>
                </a:lnTo>
                <a:lnTo>
                  <a:pt x="18288000" y="9423461"/>
                </a:lnTo>
                <a:lnTo>
                  <a:pt x="0" y="9423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537" t="-33044" r="-1121" b="-1278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622998" y="9545541"/>
            <a:ext cx="9247165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5"/>
              </a:lnSpc>
            </a:pPr>
            <a:r>
              <a:rPr lang="en-US" sz="3195">
                <a:solidFill>
                  <a:srgbClr val="181817"/>
                </a:solidFill>
                <a:latin typeface="DejaVu Serif Bold" panose="02060803050605020204"/>
              </a:rPr>
              <a:t> Hình 2. Hang Sơn Đoòng (Quảng Bình)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wnlo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255"/>
            <a:ext cx="18288000" cy="1062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007520" cy="9470649"/>
          </a:xfrm>
          <a:custGeom>
            <a:avLst/>
            <a:gdLst/>
            <a:ahLst/>
            <a:cxnLst/>
            <a:rect l="l" t="t" r="r" b="b"/>
            <a:pathLst>
              <a:path w="19007520" h="9470649">
                <a:moveTo>
                  <a:pt x="0" y="0"/>
                </a:moveTo>
                <a:lnTo>
                  <a:pt x="19007520" y="0"/>
                </a:lnTo>
                <a:lnTo>
                  <a:pt x="19007520" y="9470649"/>
                </a:lnTo>
                <a:lnTo>
                  <a:pt x="0" y="9470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17" b="-3469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37004" y="9570184"/>
            <a:ext cx="12413992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DejaVu Serif Bold" panose="02060803050605020204"/>
              </a:rPr>
              <a:t>Hình 3. Nhã nhạc cung đình Huế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20895"/>
            <a:ext cx="15970487" cy="9445209"/>
            <a:chOff x="0" y="0"/>
            <a:chExt cx="4206219" cy="24876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6219" cy="2487627"/>
            </a:xfrm>
            <a:custGeom>
              <a:avLst/>
              <a:gdLst/>
              <a:ahLst/>
              <a:cxnLst/>
              <a:rect l="l" t="t" r="r" b="b"/>
              <a:pathLst>
                <a:path w="4206219" h="2487627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0289" y="692291"/>
            <a:ext cx="15035299" cy="8369018"/>
            <a:chOff x="0" y="0"/>
            <a:chExt cx="3959914" cy="22041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59914" cy="2204186"/>
            </a:xfrm>
            <a:custGeom>
              <a:avLst/>
              <a:gdLst/>
              <a:ahLst/>
              <a:cxnLst/>
              <a:rect l="l" t="t" r="r" b="b"/>
              <a:pathLst>
                <a:path w="3959914" h="2204186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34893" y="-249431"/>
            <a:ext cx="2065372" cy="4191715"/>
          </a:xfrm>
          <a:custGeom>
            <a:avLst/>
            <a:gdLst/>
            <a:ahLst/>
            <a:cxnLst/>
            <a:rect l="l" t="t" r="r" b="b"/>
            <a:pathLst>
              <a:path w="2065372" h="4191715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28118" y="7355778"/>
            <a:ext cx="1588787" cy="2592976"/>
          </a:xfrm>
          <a:custGeom>
            <a:avLst/>
            <a:gdLst/>
            <a:ahLst/>
            <a:cxnLst/>
            <a:rect l="l" t="t" r="r" b="b"/>
            <a:pathLst>
              <a:path w="1588787" h="2592976">
                <a:moveTo>
                  <a:pt x="0" y="0"/>
                </a:moveTo>
                <a:lnTo>
                  <a:pt x="1588788" y="0"/>
                </a:lnTo>
                <a:lnTo>
                  <a:pt x="1588788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591084" y="4504355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3344" y="5232114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2104" y="7502634"/>
            <a:ext cx="584719" cy="841873"/>
          </a:xfrm>
          <a:custGeom>
            <a:avLst/>
            <a:gdLst/>
            <a:ahLst/>
            <a:cxnLst/>
            <a:rect l="l" t="t" r="r" b="b"/>
            <a:pathLst>
              <a:path w="584719" h="841873">
                <a:moveTo>
                  <a:pt x="0" y="0"/>
                </a:moveTo>
                <a:lnTo>
                  <a:pt x="584719" y="0"/>
                </a:lnTo>
                <a:lnTo>
                  <a:pt x="584719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259300" y="2743125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1581" y="6932555"/>
            <a:ext cx="504996" cy="727088"/>
          </a:xfrm>
          <a:custGeom>
            <a:avLst/>
            <a:gdLst/>
            <a:ahLst/>
            <a:cxnLst/>
            <a:rect l="l" t="t" r="r" b="b"/>
            <a:pathLst>
              <a:path w="504996" h="727088">
                <a:moveTo>
                  <a:pt x="0" y="0"/>
                </a:moveTo>
                <a:lnTo>
                  <a:pt x="504996" y="0"/>
                </a:lnTo>
                <a:lnTo>
                  <a:pt x="504996" y="727088"/>
                </a:lnTo>
                <a:lnTo>
                  <a:pt x="0" y="727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207531">
            <a:off x="16170891" y="-2790995"/>
            <a:ext cx="2840387" cy="5966081"/>
          </a:xfrm>
          <a:custGeom>
            <a:avLst/>
            <a:gdLst/>
            <a:ahLst/>
            <a:cxnLst/>
            <a:rect l="l" t="t" r="r" b="b"/>
            <a:pathLst>
              <a:path w="2840387" h="5966081">
                <a:moveTo>
                  <a:pt x="0" y="0"/>
                </a:moveTo>
                <a:lnTo>
                  <a:pt x="2840387" y="0"/>
                </a:lnTo>
                <a:lnTo>
                  <a:pt x="2840387" y="5966082"/>
                </a:lnTo>
                <a:lnTo>
                  <a:pt x="0" y="5966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395064" y="1101534"/>
            <a:ext cx="7497873" cy="165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00"/>
              </a:lnSpc>
            </a:pPr>
            <a:r>
              <a:rPr lang="en-US" sz="10000" spc="99">
                <a:solidFill>
                  <a:srgbClr val="E18455"/>
                </a:solidFill>
                <a:latin typeface="Times New Roman" panose="02020603050405020304" charset="0"/>
                <a:cs typeface="Times New Roman" panose="02020603050405020304" charset="0"/>
              </a:rPr>
              <a:t>CÂU HỎI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74262" y="2743125"/>
            <a:ext cx="14608738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20" lvl="1" algn="just">
              <a:lnSpc>
                <a:spcPts val="5040"/>
              </a:lnSpc>
            </a:pP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tin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4,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marL="388620" lvl="1" algn="just">
              <a:lnSpc>
                <a:spcPts val="5040"/>
              </a:lnSpc>
            </a:pPr>
            <a:endParaRPr lang="en-US" sz="3600" dirty="0" smtClean="0">
              <a:solidFill>
                <a:srgbClr val="5D381C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88620" lvl="1" algn="just">
              <a:lnSpc>
                <a:spcPts val="5040"/>
              </a:lnSpc>
            </a:pP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xác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định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trí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giới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vùng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Duyên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hải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miền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Trung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>
              <a:lnSpc>
                <a:spcPts val="5040"/>
              </a:lnSpc>
            </a:pPr>
            <a:endParaRPr lang="en-US" sz="3600" dirty="0">
              <a:solidFill>
                <a:srgbClr val="5D381C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ts val="5040"/>
              </a:lnSpc>
            </a:pP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</a:p>
        </p:txBody>
      </p:sp>
      <p:sp>
        <p:nvSpPr>
          <p:cNvPr id="18" name="Freeform 18"/>
          <p:cNvSpPr/>
          <p:nvPr/>
        </p:nvSpPr>
        <p:spPr>
          <a:xfrm rot="-9230465">
            <a:off x="-546364" y="7656625"/>
            <a:ext cx="2685882" cy="5641551"/>
          </a:xfrm>
          <a:custGeom>
            <a:avLst/>
            <a:gdLst/>
            <a:ahLst/>
            <a:cxnLst/>
            <a:rect l="l" t="t" r="r" b="b"/>
            <a:pathLst>
              <a:path w="2685882" h="5641551">
                <a:moveTo>
                  <a:pt x="0" y="0"/>
                </a:moveTo>
                <a:lnTo>
                  <a:pt x="2685882" y="0"/>
                </a:lnTo>
                <a:lnTo>
                  <a:pt x="2685882" y="5641551"/>
                </a:lnTo>
                <a:lnTo>
                  <a:pt x="0" y="5641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645" y="-48895"/>
            <a:ext cx="11955145" cy="10316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3410" y="576318"/>
            <a:ext cx="14861181" cy="9134363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0602" y="3429466"/>
            <a:ext cx="4440512" cy="5828834"/>
          </a:xfrm>
          <a:custGeom>
            <a:avLst/>
            <a:gdLst/>
            <a:ahLst/>
            <a:cxnLst/>
            <a:rect l="l" t="t" r="r" b="b"/>
            <a:pathLst>
              <a:path w="4440512" h="5828834">
                <a:moveTo>
                  <a:pt x="0" y="0"/>
                </a:moveTo>
                <a:lnTo>
                  <a:pt x="4440511" y="0"/>
                </a:lnTo>
                <a:lnTo>
                  <a:pt x="4440511" y="5828834"/>
                </a:lnTo>
                <a:lnTo>
                  <a:pt x="0" y="5828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67809" y="4775963"/>
            <a:ext cx="4118247" cy="4934719"/>
          </a:xfrm>
          <a:custGeom>
            <a:avLst/>
            <a:gdLst/>
            <a:ahLst/>
            <a:cxnLst/>
            <a:rect l="l" t="t" r="r" b="b"/>
            <a:pathLst>
              <a:path w="4118247" h="4934719">
                <a:moveTo>
                  <a:pt x="0" y="0"/>
                </a:moveTo>
                <a:lnTo>
                  <a:pt x="4118247" y="0"/>
                </a:lnTo>
                <a:lnTo>
                  <a:pt x="4118247" y="4934719"/>
                </a:lnTo>
                <a:lnTo>
                  <a:pt x="0" y="4934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6584" y="1028700"/>
            <a:ext cx="796826" cy="869552"/>
          </a:xfrm>
          <a:custGeom>
            <a:avLst/>
            <a:gdLst/>
            <a:ahLst/>
            <a:cxnLst/>
            <a:rect l="l" t="t" r="r" b="b"/>
            <a:pathLst>
              <a:path w="796826" h="869552">
                <a:moveTo>
                  <a:pt x="0" y="0"/>
                </a:moveTo>
                <a:lnTo>
                  <a:pt x="796826" y="0"/>
                </a:lnTo>
                <a:lnTo>
                  <a:pt x="796826" y="869552"/>
                </a:lnTo>
                <a:lnTo>
                  <a:pt x="0" y="869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30569">
            <a:off x="16801079" y="472198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05722">
            <a:off x="15761505" y="817603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35089" y="9635968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0569">
            <a:off x="4697362" y="-226086"/>
            <a:ext cx="605539" cy="760380"/>
          </a:xfrm>
          <a:custGeom>
            <a:avLst/>
            <a:gdLst/>
            <a:ahLst/>
            <a:cxnLst/>
            <a:rect l="l" t="t" r="r" b="b"/>
            <a:pathLst>
              <a:path w="605539" h="760380">
                <a:moveTo>
                  <a:pt x="0" y="0"/>
                </a:moveTo>
                <a:lnTo>
                  <a:pt x="605539" y="0"/>
                </a:lnTo>
                <a:lnTo>
                  <a:pt x="605539" y="760380"/>
                </a:lnTo>
                <a:lnTo>
                  <a:pt x="0" y="760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30569">
            <a:off x="4870353" y="9575918"/>
            <a:ext cx="712118" cy="894212"/>
          </a:xfrm>
          <a:custGeom>
            <a:avLst/>
            <a:gdLst/>
            <a:ahLst/>
            <a:cxnLst/>
            <a:rect l="l" t="t" r="r" b="b"/>
            <a:pathLst>
              <a:path w="712118" h="894212">
                <a:moveTo>
                  <a:pt x="0" y="0"/>
                </a:moveTo>
                <a:lnTo>
                  <a:pt x="712118" y="0"/>
                </a:lnTo>
                <a:lnTo>
                  <a:pt x="712118" y="894212"/>
                </a:lnTo>
                <a:lnTo>
                  <a:pt x="0" y="8942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05722">
            <a:off x="9237698" y="-117236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8" y="0"/>
                </a:lnTo>
                <a:lnTo>
                  <a:pt x="962818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05722">
            <a:off x="-80808" y="3791165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779065" y="4167280"/>
            <a:ext cx="9880084" cy="16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15"/>
              </a:lnSpc>
            </a:pPr>
            <a:r>
              <a:rPr lang="en-US" sz="11740">
                <a:solidFill>
                  <a:srgbClr val="494949"/>
                </a:solidFill>
                <a:latin typeface="Dekko" panose="0000050000000000000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20895"/>
            <a:ext cx="15970487" cy="9445209"/>
            <a:chOff x="0" y="0"/>
            <a:chExt cx="4206219" cy="24876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6219" cy="2487627"/>
            </a:xfrm>
            <a:custGeom>
              <a:avLst/>
              <a:gdLst/>
              <a:ahLst/>
              <a:cxnLst/>
              <a:rect l="l" t="t" r="r" b="b"/>
              <a:pathLst>
                <a:path w="4206219" h="2487627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0289" y="1028700"/>
            <a:ext cx="15035299" cy="8369018"/>
            <a:chOff x="0" y="0"/>
            <a:chExt cx="3959914" cy="22041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59914" cy="2204186"/>
            </a:xfrm>
            <a:custGeom>
              <a:avLst/>
              <a:gdLst/>
              <a:ahLst/>
              <a:cxnLst/>
              <a:rect l="l" t="t" r="r" b="b"/>
              <a:pathLst>
                <a:path w="3959914" h="2204186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76765" y="2377335"/>
            <a:ext cx="14360086" cy="6880965"/>
            <a:chOff x="0" y="0"/>
            <a:chExt cx="3782080" cy="18122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82080" cy="1812271"/>
            </a:xfrm>
            <a:custGeom>
              <a:avLst/>
              <a:gdLst/>
              <a:ahLst/>
              <a:cxnLst/>
              <a:rect l="l" t="t" r="r" b="b"/>
              <a:pathLst>
                <a:path w="3782080" h="1812271">
                  <a:moveTo>
                    <a:pt x="53913" y="0"/>
                  </a:moveTo>
                  <a:lnTo>
                    <a:pt x="3728167" y="0"/>
                  </a:lnTo>
                  <a:cubicBezTo>
                    <a:pt x="3742466" y="0"/>
                    <a:pt x="3756179" y="5680"/>
                    <a:pt x="3766289" y="15791"/>
                  </a:cubicBezTo>
                  <a:cubicBezTo>
                    <a:pt x="3776400" y="25901"/>
                    <a:pt x="3782080" y="39614"/>
                    <a:pt x="3782080" y="53913"/>
                  </a:cubicBezTo>
                  <a:lnTo>
                    <a:pt x="3782080" y="1758358"/>
                  </a:lnTo>
                  <a:cubicBezTo>
                    <a:pt x="3782080" y="1788133"/>
                    <a:pt x="3757942" y="1812271"/>
                    <a:pt x="3728167" y="1812271"/>
                  </a:cubicBezTo>
                  <a:lnTo>
                    <a:pt x="53913" y="1812271"/>
                  </a:lnTo>
                  <a:cubicBezTo>
                    <a:pt x="39614" y="1812271"/>
                    <a:pt x="25901" y="1806591"/>
                    <a:pt x="15791" y="1796480"/>
                  </a:cubicBezTo>
                  <a:cubicBezTo>
                    <a:pt x="5680" y="1786369"/>
                    <a:pt x="0" y="1772656"/>
                    <a:pt x="0" y="1758358"/>
                  </a:cubicBezTo>
                  <a:lnTo>
                    <a:pt x="0" y="53913"/>
                  </a:lnTo>
                  <a:cubicBezTo>
                    <a:pt x="0" y="39614"/>
                    <a:pt x="5680" y="25901"/>
                    <a:pt x="15791" y="15791"/>
                  </a:cubicBezTo>
                  <a:cubicBezTo>
                    <a:pt x="25901" y="5680"/>
                    <a:pt x="39614" y="0"/>
                    <a:pt x="5391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5D381C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3782080" cy="1897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392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1.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di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sản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thế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giới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vùng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Duyên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hải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miền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Trung</a:t>
              </a:r>
              <a:endParaRPr lang="en-US" sz="28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just">
                <a:lnSpc>
                  <a:spcPts val="392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Thành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nhà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Hồ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Thanh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Hóa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</a:p>
            <a:p>
              <a:pPr algn="just">
                <a:lnSpc>
                  <a:spcPts val="392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Quần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thể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di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tích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Cố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đô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Huế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Thừa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Thiên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Huế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</a:p>
            <a:p>
              <a:pPr algn="just">
                <a:lnSpc>
                  <a:spcPts val="392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Khu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di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tích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Thánh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địa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Mỹ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Sơn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phố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cổ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Hội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An ở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Quảng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Nam.</a:t>
              </a:r>
            </a:p>
            <a:p>
              <a:pPr algn="just">
                <a:lnSpc>
                  <a:spcPts val="392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+ Ca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trù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Thanh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Hóa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Nghệ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An,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Tĩnh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Quảng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Bình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</a:p>
            <a:p>
              <a:pPr algn="just">
                <a:lnSpc>
                  <a:spcPts val="392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Dân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ca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Ví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Dặm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Nghệ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An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Tĩnh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</a:p>
            <a:p>
              <a:pPr algn="just">
                <a:lnSpc>
                  <a:spcPts val="392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+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Thực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hành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tín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ngưỡng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thờ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Mẫu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Tam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phủ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Việt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phân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bố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tỉnh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: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Nghệ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An,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Tĩnh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Thừa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Thiên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Huế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</a:p>
            <a:p>
              <a:pPr algn="just">
                <a:lnSpc>
                  <a:spcPts val="392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Nghệ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thuật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bài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chòi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Trung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Bộ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Việt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Nam,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phân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bố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ở: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Thừa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Thiên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Huế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</a:p>
            <a:p>
              <a:pPr algn="just">
                <a:lnSpc>
                  <a:spcPts val="392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Đờn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ca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tài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tử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Nam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Bộ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phân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bố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tỉnh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: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Ninh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Thuận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Bình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Thuận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</a:p>
            <a:p>
              <a:pPr algn="just">
                <a:lnSpc>
                  <a:spcPts val="392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Nhã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nhạc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cung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đình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Huế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phân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bố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Thừa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Thiên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Huế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</a:p>
            <a:p>
              <a:pPr algn="just">
                <a:lnSpc>
                  <a:spcPts val="3920"/>
                </a:lnSpc>
              </a:pPr>
              <a:endParaRPr lang="en-US" sz="28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endParaRPr lang="en-US" sz="28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-488607" y="420895"/>
            <a:ext cx="2065372" cy="4191715"/>
          </a:xfrm>
          <a:custGeom>
            <a:avLst/>
            <a:gdLst/>
            <a:ahLst/>
            <a:cxnLst/>
            <a:rect l="l" t="t" r="r" b="b"/>
            <a:pathLst>
              <a:path w="2065372" h="4191715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10399" y="6932555"/>
            <a:ext cx="1588787" cy="2592976"/>
          </a:xfrm>
          <a:custGeom>
            <a:avLst/>
            <a:gdLst/>
            <a:ahLst/>
            <a:cxnLst/>
            <a:rect l="l" t="t" r="r" b="b"/>
            <a:pathLst>
              <a:path w="1588787" h="2592976">
                <a:moveTo>
                  <a:pt x="0" y="0"/>
                </a:moveTo>
                <a:lnTo>
                  <a:pt x="1588788" y="0"/>
                </a:lnTo>
                <a:lnTo>
                  <a:pt x="1588788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259300" y="2743125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1581" y="6932555"/>
            <a:ext cx="504996" cy="727088"/>
          </a:xfrm>
          <a:custGeom>
            <a:avLst/>
            <a:gdLst/>
            <a:ahLst/>
            <a:cxnLst/>
            <a:rect l="l" t="t" r="r" b="b"/>
            <a:pathLst>
              <a:path w="504996" h="727088">
                <a:moveTo>
                  <a:pt x="0" y="0"/>
                </a:moveTo>
                <a:lnTo>
                  <a:pt x="504996" y="0"/>
                </a:lnTo>
                <a:lnTo>
                  <a:pt x="504996" y="727088"/>
                </a:lnTo>
                <a:lnTo>
                  <a:pt x="0" y="727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207531">
            <a:off x="15839106" y="-1954341"/>
            <a:ext cx="2840387" cy="5966081"/>
          </a:xfrm>
          <a:custGeom>
            <a:avLst/>
            <a:gdLst/>
            <a:ahLst/>
            <a:cxnLst/>
            <a:rect l="l" t="t" r="r" b="b"/>
            <a:pathLst>
              <a:path w="2840387" h="5966081">
                <a:moveTo>
                  <a:pt x="0" y="0"/>
                </a:moveTo>
                <a:lnTo>
                  <a:pt x="2840388" y="0"/>
                </a:lnTo>
                <a:lnTo>
                  <a:pt x="2840388" y="5966082"/>
                </a:lnTo>
                <a:lnTo>
                  <a:pt x="0" y="59660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395064" y="976395"/>
            <a:ext cx="7497873" cy="165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00"/>
              </a:lnSpc>
            </a:pPr>
            <a:r>
              <a:rPr lang="en-US" sz="10000" spc="99">
                <a:solidFill>
                  <a:srgbClr val="E18455"/>
                </a:solidFill>
                <a:latin typeface="Times New Roman" panose="02020603050405020304" charset="0"/>
                <a:cs typeface="Times New Roman" panose="02020603050405020304" charset="0"/>
              </a:rPr>
              <a:t>Trả lời</a:t>
            </a:r>
          </a:p>
        </p:txBody>
      </p:sp>
      <p:sp>
        <p:nvSpPr>
          <p:cNvPr id="17" name="Freeform 17"/>
          <p:cNvSpPr/>
          <p:nvPr/>
        </p:nvSpPr>
        <p:spPr>
          <a:xfrm rot="-9230465">
            <a:off x="-546364" y="7656625"/>
            <a:ext cx="2685882" cy="5641551"/>
          </a:xfrm>
          <a:custGeom>
            <a:avLst/>
            <a:gdLst/>
            <a:ahLst/>
            <a:cxnLst/>
            <a:rect l="l" t="t" r="r" b="b"/>
            <a:pathLst>
              <a:path w="2685882" h="5641551">
                <a:moveTo>
                  <a:pt x="0" y="0"/>
                </a:moveTo>
                <a:lnTo>
                  <a:pt x="2685882" y="0"/>
                </a:lnTo>
                <a:lnTo>
                  <a:pt x="2685882" y="5641551"/>
                </a:lnTo>
                <a:lnTo>
                  <a:pt x="0" y="5641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20895"/>
            <a:ext cx="15970487" cy="9445209"/>
            <a:chOff x="0" y="0"/>
            <a:chExt cx="4206219" cy="24876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6219" cy="2487627"/>
            </a:xfrm>
            <a:custGeom>
              <a:avLst/>
              <a:gdLst/>
              <a:ahLst/>
              <a:cxnLst/>
              <a:rect l="l" t="t" r="r" b="b"/>
              <a:pathLst>
                <a:path w="4206219" h="2487627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0289" y="692291"/>
            <a:ext cx="15035299" cy="8369018"/>
            <a:chOff x="0" y="0"/>
            <a:chExt cx="3959914" cy="22041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59914" cy="2204186"/>
            </a:xfrm>
            <a:custGeom>
              <a:avLst/>
              <a:gdLst/>
              <a:ahLst/>
              <a:cxnLst/>
              <a:rect l="l" t="t" r="r" b="b"/>
              <a:pathLst>
                <a:path w="3959914" h="2204186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34893" y="-249431"/>
            <a:ext cx="2065372" cy="4191715"/>
          </a:xfrm>
          <a:custGeom>
            <a:avLst/>
            <a:gdLst/>
            <a:ahLst/>
            <a:cxnLst/>
            <a:rect l="l" t="t" r="r" b="b"/>
            <a:pathLst>
              <a:path w="2065372" h="4191715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28118" y="7355778"/>
            <a:ext cx="1588787" cy="2592976"/>
          </a:xfrm>
          <a:custGeom>
            <a:avLst/>
            <a:gdLst/>
            <a:ahLst/>
            <a:cxnLst/>
            <a:rect l="l" t="t" r="r" b="b"/>
            <a:pathLst>
              <a:path w="1588787" h="2592976">
                <a:moveTo>
                  <a:pt x="0" y="0"/>
                </a:moveTo>
                <a:lnTo>
                  <a:pt x="1588788" y="0"/>
                </a:lnTo>
                <a:lnTo>
                  <a:pt x="1588788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591084" y="4504355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3344" y="5232114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2104" y="7502634"/>
            <a:ext cx="584719" cy="841873"/>
          </a:xfrm>
          <a:custGeom>
            <a:avLst/>
            <a:gdLst/>
            <a:ahLst/>
            <a:cxnLst/>
            <a:rect l="l" t="t" r="r" b="b"/>
            <a:pathLst>
              <a:path w="584719" h="841873">
                <a:moveTo>
                  <a:pt x="0" y="0"/>
                </a:moveTo>
                <a:lnTo>
                  <a:pt x="584719" y="0"/>
                </a:lnTo>
                <a:lnTo>
                  <a:pt x="584719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259300" y="2743125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1581" y="6932555"/>
            <a:ext cx="504996" cy="727088"/>
          </a:xfrm>
          <a:custGeom>
            <a:avLst/>
            <a:gdLst/>
            <a:ahLst/>
            <a:cxnLst/>
            <a:rect l="l" t="t" r="r" b="b"/>
            <a:pathLst>
              <a:path w="504996" h="727088">
                <a:moveTo>
                  <a:pt x="0" y="0"/>
                </a:moveTo>
                <a:lnTo>
                  <a:pt x="504996" y="0"/>
                </a:lnTo>
                <a:lnTo>
                  <a:pt x="504996" y="727088"/>
                </a:lnTo>
                <a:lnTo>
                  <a:pt x="0" y="727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207531">
            <a:off x="16170891" y="-2790995"/>
            <a:ext cx="2840387" cy="5966081"/>
          </a:xfrm>
          <a:custGeom>
            <a:avLst/>
            <a:gdLst/>
            <a:ahLst/>
            <a:cxnLst/>
            <a:rect l="l" t="t" r="r" b="b"/>
            <a:pathLst>
              <a:path w="2840387" h="5966081">
                <a:moveTo>
                  <a:pt x="0" y="0"/>
                </a:moveTo>
                <a:lnTo>
                  <a:pt x="2840387" y="0"/>
                </a:lnTo>
                <a:lnTo>
                  <a:pt x="2840387" y="5966082"/>
                </a:lnTo>
                <a:lnTo>
                  <a:pt x="0" y="5966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395064" y="1101534"/>
            <a:ext cx="7497873" cy="165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00"/>
              </a:lnSpc>
            </a:pPr>
            <a:r>
              <a:rPr lang="en-US" sz="10000" spc="99">
                <a:solidFill>
                  <a:srgbClr val="E18455"/>
                </a:solidFill>
                <a:latin typeface="Times New Roman" panose="02020603050405020304" charset="0"/>
                <a:cs typeface="Times New Roman" panose="02020603050405020304" charset="0"/>
              </a:rPr>
              <a:t>CÂU HỎI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74262" y="2743125"/>
            <a:ext cx="14608738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20" lvl="1" algn="just">
              <a:lnSpc>
                <a:spcPts val="5040"/>
              </a:lnSpc>
            </a:pP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tin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4,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marL="388620" lvl="1" algn="just">
              <a:lnSpc>
                <a:spcPts val="5040"/>
              </a:lnSpc>
            </a:pPr>
            <a:endParaRPr lang="en-US" sz="3600" dirty="0">
              <a:solidFill>
                <a:srgbClr val="5D381C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ts val="5040"/>
              </a:lnSpc>
            </a:pP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  2.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nét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bật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hóa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giới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vùng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Duyên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hải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miền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Trung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địa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bàn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bố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36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36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3600" dirty="0">
              <a:solidFill>
                <a:srgbClr val="5D381C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ts val="5040"/>
              </a:lnSpc>
              <a:spcBef>
                <a:spcPct val="0"/>
              </a:spcBef>
            </a:pPr>
            <a:endParaRPr lang="en-US" sz="3600" dirty="0">
              <a:solidFill>
                <a:srgbClr val="5D381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Freeform 18"/>
          <p:cNvSpPr/>
          <p:nvPr/>
        </p:nvSpPr>
        <p:spPr>
          <a:xfrm rot="-9230465">
            <a:off x="-546364" y="7656625"/>
            <a:ext cx="2685882" cy="5641551"/>
          </a:xfrm>
          <a:custGeom>
            <a:avLst/>
            <a:gdLst/>
            <a:ahLst/>
            <a:cxnLst/>
            <a:rect l="l" t="t" r="r" b="b"/>
            <a:pathLst>
              <a:path w="2685882" h="5641551">
                <a:moveTo>
                  <a:pt x="0" y="0"/>
                </a:moveTo>
                <a:lnTo>
                  <a:pt x="2685882" y="0"/>
                </a:lnTo>
                <a:lnTo>
                  <a:pt x="2685882" y="5641551"/>
                </a:lnTo>
                <a:lnTo>
                  <a:pt x="0" y="5641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645" y="-48895"/>
            <a:ext cx="11955145" cy="10316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20895"/>
            <a:ext cx="15970487" cy="9445209"/>
            <a:chOff x="0" y="0"/>
            <a:chExt cx="21293982" cy="1259361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293982" cy="12593612"/>
              <a:chOff x="0" y="0"/>
              <a:chExt cx="4206219" cy="248762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06219" cy="2487627"/>
              </a:xfrm>
              <a:custGeom>
                <a:avLst/>
                <a:gdLst/>
                <a:ahLst/>
                <a:cxnLst/>
                <a:rect l="l" t="t" r="r" b="b"/>
                <a:pathLst>
                  <a:path w="4206219" h="2487627">
                    <a:moveTo>
                      <a:pt x="24723" y="0"/>
                    </a:moveTo>
                    <a:lnTo>
                      <a:pt x="4181496" y="0"/>
                    </a:lnTo>
                    <a:cubicBezTo>
                      <a:pt x="4188053" y="0"/>
                      <a:pt x="4194341" y="2605"/>
                      <a:pt x="4198978" y="7241"/>
                    </a:cubicBezTo>
                    <a:cubicBezTo>
                      <a:pt x="4203614" y="11878"/>
                      <a:pt x="4206219" y="18166"/>
                      <a:pt x="4206219" y="24723"/>
                    </a:cubicBezTo>
                    <a:lnTo>
                      <a:pt x="4206219" y="2462904"/>
                    </a:lnTo>
                    <a:cubicBezTo>
                      <a:pt x="4206219" y="2469461"/>
                      <a:pt x="4203614" y="2475749"/>
                      <a:pt x="4198978" y="2480386"/>
                    </a:cubicBezTo>
                    <a:cubicBezTo>
                      <a:pt x="4194341" y="2485022"/>
                      <a:pt x="4188053" y="2487627"/>
                      <a:pt x="4181496" y="2487627"/>
                    </a:cubicBezTo>
                    <a:lnTo>
                      <a:pt x="24723" y="2487627"/>
                    </a:lnTo>
                    <a:cubicBezTo>
                      <a:pt x="18166" y="2487627"/>
                      <a:pt x="11878" y="2485022"/>
                      <a:pt x="7241" y="2480386"/>
                    </a:cubicBezTo>
                    <a:cubicBezTo>
                      <a:pt x="2605" y="2475749"/>
                      <a:pt x="0" y="2469461"/>
                      <a:pt x="0" y="2462904"/>
                    </a:cubicBezTo>
                    <a:lnTo>
                      <a:pt x="0" y="24723"/>
                    </a:lnTo>
                    <a:cubicBezTo>
                      <a:pt x="0" y="18166"/>
                      <a:pt x="2605" y="11878"/>
                      <a:pt x="7241" y="7241"/>
                    </a:cubicBezTo>
                    <a:cubicBezTo>
                      <a:pt x="11878" y="2605"/>
                      <a:pt x="18166" y="0"/>
                      <a:pt x="24723" y="0"/>
                    </a:cubicBezTo>
                    <a:close/>
                  </a:path>
                </a:pathLst>
              </a:custGeom>
              <a:solidFill>
                <a:srgbClr val="5D381C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4206219" cy="25352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623458" y="649950"/>
              <a:ext cx="20047066" cy="11158691"/>
              <a:chOff x="0" y="0"/>
              <a:chExt cx="3959914" cy="22041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959914" cy="2204186"/>
              </a:xfrm>
              <a:custGeom>
                <a:avLst/>
                <a:gdLst/>
                <a:ahLst/>
                <a:cxnLst/>
                <a:rect l="l" t="t" r="r" b="b"/>
                <a:pathLst>
                  <a:path w="3959914" h="2204186">
                    <a:moveTo>
                      <a:pt x="26261" y="0"/>
                    </a:moveTo>
                    <a:lnTo>
                      <a:pt x="3933653" y="0"/>
                    </a:lnTo>
                    <a:cubicBezTo>
                      <a:pt x="3948157" y="0"/>
                      <a:pt x="3959914" y="11757"/>
                      <a:pt x="3959914" y="26261"/>
                    </a:cubicBezTo>
                    <a:lnTo>
                      <a:pt x="3959914" y="2177925"/>
                    </a:lnTo>
                    <a:cubicBezTo>
                      <a:pt x="3959914" y="2184890"/>
                      <a:pt x="3957147" y="2191569"/>
                      <a:pt x="3952223" y="2196494"/>
                    </a:cubicBezTo>
                    <a:cubicBezTo>
                      <a:pt x="3947298" y="2201419"/>
                      <a:pt x="3940618" y="2204186"/>
                      <a:pt x="3933653" y="2204186"/>
                    </a:cubicBezTo>
                    <a:lnTo>
                      <a:pt x="26261" y="2204186"/>
                    </a:lnTo>
                    <a:cubicBezTo>
                      <a:pt x="19296" y="2204186"/>
                      <a:pt x="12616" y="2201419"/>
                      <a:pt x="7692" y="2196494"/>
                    </a:cubicBezTo>
                    <a:cubicBezTo>
                      <a:pt x="2767" y="2191569"/>
                      <a:pt x="0" y="2184890"/>
                      <a:pt x="0" y="2177925"/>
                    </a:cubicBezTo>
                    <a:lnTo>
                      <a:pt x="0" y="26261"/>
                    </a:lnTo>
                    <a:cubicBezTo>
                      <a:pt x="0" y="19296"/>
                      <a:pt x="2767" y="12616"/>
                      <a:pt x="7692" y="7692"/>
                    </a:cubicBezTo>
                    <a:cubicBezTo>
                      <a:pt x="12616" y="2767"/>
                      <a:pt x="19296" y="0"/>
                      <a:pt x="26261" y="0"/>
                    </a:cubicBezTo>
                    <a:close/>
                  </a:path>
                </a:pathLst>
              </a:custGeom>
              <a:solidFill>
                <a:srgbClr val="FFF1D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3959914" cy="2251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4666861" y="1028700"/>
            <a:ext cx="8653285" cy="1464330"/>
            <a:chOff x="0" y="0"/>
            <a:chExt cx="2279054" cy="3856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79054" cy="385667"/>
            </a:xfrm>
            <a:custGeom>
              <a:avLst/>
              <a:gdLst/>
              <a:ahLst/>
              <a:cxnLst/>
              <a:rect l="l" t="t" r="r" b="b"/>
              <a:pathLst>
                <a:path w="2279054" h="385667">
                  <a:moveTo>
                    <a:pt x="33998" y="0"/>
                  </a:moveTo>
                  <a:lnTo>
                    <a:pt x="2245057" y="0"/>
                  </a:lnTo>
                  <a:cubicBezTo>
                    <a:pt x="2254073" y="0"/>
                    <a:pt x="2262721" y="3582"/>
                    <a:pt x="2269097" y="9958"/>
                  </a:cubicBezTo>
                  <a:cubicBezTo>
                    <a:pt x="2275473" y="16334"/>
                    <a:pt x="2279054" y="24981"/>
                    <a:pt x="2279054" y="33998"/>
                  </a:cubicBezTo>
                  <a:lnTo>
                    <a:pt x="2279054" y="351669"/>
                  </a:lnTo>
                  <a:cubicBezTo>
                    <a:pt x="2279054" y="360686"/>
                    <a:pt x="2275473" y="369334"/>
                    <a:pt x="2269097" y="375709"/>
                  </a:cubicBezTo>
                  <a:cubicBezTo>
                    <a:pt x="2262721" y="382085"/>
                    <a:pt x="2254073" y="385667"/>
                    <a:pt x="2245057" y="385667"/>
                  </a:cubicBezTo>
                  <a:lnTo>
                    <a:pt x="33998" y="385667"/>
                  </a:lnTo>
                  <a:cubicBezTo>
                    <a:pt x="24981" y="385667"/>
                    <a:pt x="16334" y="382085"/>
                    <a:pt x="9958" y="375709"/>
                  </a:cubicBezTo>
                  <a:cubicBezTo>
                    <a:pt x="3582" y="369334"/>
                    <a:pt x="0" y="360686"/>
                    <a:pt x="0" y="351669"/>
                  </a:cubicBezTo>
                  <a:lnTo>
                    <a:pt x="0" y="33998"/>
                  </a:lnTo>
                  <a:cubicBezTo>
                    <a:pt x="0" y="24981"/>
                    <a:pt x="3582" y="16334"/>
                    <a:pt x="9958" y="9958"/>
                  </a:cubicBezTo>
                  <a:cubicBezTo>
                    <a:pt x="16334" y="3582"/>
                    <a:pt x="24981" y="0"/>
                    <a:pt x="3399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5D381C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279054" cy="442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707740" y="1318658"/>
            <a:ext cx="8612406" cy="105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5"/>
              </a:lnSpc>
            </a:pPr>
            <a:r>
              <a:rPr lang="en-US" sz="10000" spc="63">
                <a:solidFill>
                  <a:srgbClr val="E18455"/>
                </a:solidFill>
                <a:latin typeface="Times New Roman" panose="02020603050405020304" charset="0"/>
                <a:cs typeface="Times New Roman" panose="02020603050405020304" charset="0"/>
              </a:rPr>
              <a:t>Trả lời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486731" y="6990443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20" y="0"/>
                </a:lnTo>
                <a:lnTo>
                  <a:pt x="737120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747575" y="1298634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641924" y="1760865"/>
            <a:ext cx="584719" cy="841873"/>
          </a:xfrm>
          <a:custGeom>
            <a:avLst/>
            <a:gdLst/>
            <a:ahLst/>
            <a:cxnLst/>
            <a:rect l="l" t="t" r="r" b="b"/>
            <a:pathLst>
              <a:path w="584719" h="841873">
                <a:moveTo>
                  <a:pt x="0" y="0"/>
                </a:moveTo>
                <a:lnTo>
                  <a:pt x="584720" y="0"/>
                </a:lnTo>
                <a:lnTo>
                  <a:pt x="584720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47190" y="3241675"/>
            <a:ext cx="14658340" cy="4847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nét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bật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hoá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giới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vùng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Duyên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hải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miền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Trung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+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2020,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vùng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Duyên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hải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miền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Trung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khoảng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10 di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giới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UNESCO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ghi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danh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+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hóa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này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bố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hầu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hết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tỉnh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thuộc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khu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vực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Duyên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hải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miền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Trung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;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Nghệ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An,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Thừa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Thiên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Huế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Quảng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Nam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nơi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trung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nhiều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hóa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nhất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+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vùng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Duyên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hải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miền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Trung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đa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dạng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bao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gồm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3000" dirty="0" smtClean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: Di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hóa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hóa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phi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30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5D381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20895"/>
            <a:ext cx="15970487" cy="9445209"/>
            <a:chOff x="0" y="0"/>
            <a:chExt cx="4206219" cy="24876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6219" cy="2487627"/>
            </a:xfrm>
            <a:custGeom>
              <a:avLst/>
              <a:gdLst/>
              <a:ahLst/>
              <a:cxnLst/>
              <a:rect l="l" t="t" r="r" b="b"/>
              <a:pathLst>
                <a:path w="4206219" h="2487627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0289" y="616091"/>
            <a:ext cx="15035299" cy="8369018"/>
            <a:chOff x="0" y="0"/>
            <a:chExt cx="3959914" cy="22041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59914" cy="2204186"/>
            </a:xfrm>
            <a:custGeom>
              <a:avLst/>
              <a:gdLst/>
              <a:ahLst/>
              <a:cxnLst/>
              <a:rect l="l" t="t" r="r" b="b"/>
              <a:pathLst>
                <a:path w="3959914" h="2204186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34893" y="-249431"/>
            <a:ext cx="2065372" cy="4191715"/>
          </a:xfrm>
          <a:custGeom>
            <a:avLst/>
            <a:gdLst/>
            <a:ahLst/>
            <a:cxnLst/>
            <a:rect l="l" t="t" r="r" b="b"/>
            <a:pathLst>
              <a:path w="2065372" h="4191715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28118" y="7355778"/>
            <a:ext cx="1588787" cy="2592976"/>
          </a:xfrm>
          <a:custGeom>
            <a:avLst/>
            <a:gdLst/>
            <a:ahLst/>
            <a:cxnLst/>
            <a:rect l="l" t="t" r="r" b="b"/>
            <a:pathLst>
              <a:path w="1588787" h="2592976">
                <a:moveTo>
                  <a:pt x="0" y="0"/>
                </a:moveTo>
                <a:lnTo>
                  <a:pt x="1588788" y="0"/>
                </a:lnTo>
                <a:lnTo>
                  <a:pt x="1588788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591084" y="4504355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3344" y="5232114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2104" y="7502634"/>
            <a:ext cx="584719" cy="841873"/>
          </a:xfrm>
          <a:custGeom>
            <a:avLst/>
            <a:gdLst/>
            <a:ahLst/>
            <a:cxnLst/>
            <a:rect l="l" t="t" r="r" b="b"/>
            <a:pathLst>
              <a:path w="584719" h="841873">
                <a:moveTo>
                  <a:pt x="0" y="0"/>
                </a:moveTo>
                <a:lnTo>
                  <a:pt x="584719" y="0"/>
                </a:lnTo>
                <a:lnTo>
                  <a:pt x="584719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259300" y="2743125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1581" y="6932555"/>
            <a:ext cx="504996" cy="727088"/>
          </a:xfrm>
          <a:custGeom>
            <a:avLst/>
            <a:gdLst/>
            <a:ahLst/>
            <a:cxnLst/>
            <a:rect l="l" t="t" r="r" b="b"/>
            <a:pathLst>
              <a:path w="504996" h="727088">
                <a:moveTo>
                  <a:pt x="0" y="0"/>
                </a:moveTo>
                <a:lnTo>
                  <a:pt x="504996" y="0"/>
                </a:lnTo>
                <a:lnTo>
                  <a:pt x="504996" y="727088"/>
                </a:lnTo>
                <a:lnTo>
                  <a:pt x="0" y="727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207531">
            <a:off x="16170891" y="-2790995"/>
            <a:ext cx="2840387" cy="5966081"/>
          </a:xfrm>
          <a:custGeom>
            <a:avLst/>
            <a:gdLst/>
            <a:ahLst/>
            <a:cxnLst/>
            <a:rect l="l" t="t" r="r" b="b"/>
            <a:pathLst>
              <a:path w="2840387" h="5966081">
                <a:moveTo>
                  <a:pt x="0" y="0"/>
                </a:moveTo>
                <a:lnTo>
                  <a:pt x="2840387" y="0"/>
                </a:lnTo>
                <a:lnTo>
                  <a:pt x="2840387" y="5966082"/>
                </a:lnTo>
                <a:lnTo>
                  <a:pt x="0" y="5966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395064" y="1101534"/>
            <a:ext cx="7497873" cy="165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00"/>
              </a:lnSpc>
            </a:pPr>
            <a:r>
              <a:rPr lang="en-US" sz="10000" spc="99" dirty="0">
                <a:solidFill>
                  <a:srgbClr val="E18455"/>
                </a:solidFill>
                <a:latin typeface="Times New Roman" panose="02020603050405020304" charset="0"/>
                <a:cs typeface="Times New Roman" panose="02020603050405020304" charset="0"/>
              </a:rPr>
              <a:t>CÂU HỎI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74262" y="2743125"/>
            <a:ext cx="14608738" cy="645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Em hãy cho biết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vùng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Duyên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hải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miền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Trung</a:t>
            </a: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 có những di sản văn hóa lớn nào?</a:t>
            </a:r>
          </a:p>
        </p:txBody>
      </p:sp>
      <p:sp>
        <p:nvSpPr>
          <p:cNvPr id="18" name="Freeform 18"/>
          <p:cNvSpPr/>
          <p:nvPr/>
        </p:nvSpPr>
        <p:spPr>
          <a:xfrm rot="-9230465">
            <a:off x="-546364" y="7656625"/>
            <a:ext cx="2685882" cy="5641551"/>
          </a:xfrm>
          <a:custGeom>
            <a:avLst/>
            <a:gdLst/>
            <a:ahLst/>
            <a:cxnLst/>
            <a:rect l="l" t="t" r="r" b="b"/>
            <a:pathLst>
              <a:path w="2685882" h="5641551">
                <a:moveTo>
                  <a:pt x="0" y="0"/>
                </a:moveTo>
                <a:lnTo>
                  <a:pt x="2685882" y="0"/>
                </a:lnTo>
                <a:lnTo>
                  <a:pt x="2685882" y="5641551"/>
                </a:lnTo>
                <a:lnTo>
                  <a:pt x="0" y="5641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7"/>
          <p:cNvSpPr txBox="1"/>
          <p:nvPr/>
        </p:nvSpPr>
        <p:spPr>
          <a:xfrm>
            <a:off x="2042160" y="4381500"/>
            <a:ext cx="14185900" cy="1508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</a:pP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Vùng Duyên hải miền Trung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có những di sản văn hóa lớn: 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Phố cổ Hội An, Nhã nhạc cung đình Huế, Thành nhà Hồ,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trù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Hóa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Nghệ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An,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Tĩnh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Bình,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ca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Dặm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Nghệ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Tĩnh,...</a:t>
            </a:r>
            <a:endParaRPr lang="en-US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iáo án điện tử toán 3 cánh diều bài 7: Tìm thành phần chưa biết của phép  tính (tiếp theo) | Bài giảng điện tử toán 3 cánh diều | Kenhgiaovien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61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>
            <a:off x="0" y="-210794"/>
            <a:ext cx="18288000" cy="10250502"/>
            <a:chOff x="-88148" y="-57150"/>
            <a:chExt cx="4351261" cy="2544777"/>
          </a:xfrm>
        </p:grpSpPr>
        <p:sp>
          <p:nvSpPr>
            <p:cNvPr id="6" name="Freeform 3"/>
            <p:cNvSpPr/>
            <p:nvPr/>
          </p:nvSpPr>
          <p:spPr>
            <a:xfrm>
              <a:off x="-88148" y="-4819"/>
              <a:ext cx="4351261" cy="2489664"/>
            </a:xfrm>
            <a:custGeom>
              <a:avLst/>
              <a:gdLst/>
              <a:ahLst/>
              <a:cxnLst/>
              <a:rect l="l" t="t" r="r" b="b"/>
              <a:pathLst>
                <a:path w="4206219" h="2487627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id="7" name="TextBox 4"/>
            <p:cNvSpPr txBox="1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5"/>
          <p:cNvGrpSpPr/>
          <p:nvPr/>
        </p:nvGrpSpPr>
        <p:grpSpPr>
          <a:xfrm>
            <a:off x="416112" y="228157"/>
            <a:ext cx="17699442" cy="9372599"/>
            <a:chOff x="0" y="-57150"/>
            <a:chExt cx="3977877" cy="2261336"/>
          </a:xfrm>
        </p:grpSpPr>
        <p:sp>
          <p:nvSpPr>
            <p:cNvPr id="9" name="Freeform 6"/>
            <p:cNvSpPr/>
            <p:nvPr/>
          </p:nvSpPr>
          <p:spPr>
            <a:xfrm>
              <a:off x="17963" y="-9682"/>
              <a:ext cx="3959914" cy="2204186"/>
            </a:xfrm>
            <a:custGeom>
              <a:avLst/>
              <a:gdLst/>
              <a:ahLst/>
              <a:cxnLst/>
              <a:rect l="l" t="t" r="r" b="b"/>
              <a:pathLst>
                <a:path w="3959914" h="2204186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id="10" name="TextBox 7"/>
            <p:cNvSpPr txBox="1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1" name="Freeform 8"/>
          <p:cNvSpPr/>
          <p:nvPr/>
        </p:nvSpPr>
        <p:spPr>
          <a:xfrm>
            <a:off x="-152400" y="-1752958"/>
            <a:ext cx="2065372" cy="4191715"/>
          </a:xfrm>
          <a:custGeom>
            <a:avLst/>
            <a:gdLst/>
            <a:ahLst/>
            <a:cxnLst/>
            <a:rect l="l" t="t" r="r" b="b"/>
            <a:pathLst>
              <a:path w="2065372" h="4191715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8"/>
          <p:cNvSpPr/>
          <p:nvPr/>
        </p:nvSpPr>
        <p:spPr>
          <a:xfrm rot="7613291">
            <a:off x="15421059" y="6032888"/>
            <a:ext cx="2685882" cy="5641551"/>
          </a:xfrm>
          <a:custGeom>
            <a:avLst/>
            <a:gdLst/>
            <a:ahLst/>
            <a:cxnLst/>
            <a:rect l="l" t="t" r="r" b="b"/>
            <a:pathLst>
              <a:path w="2685882" h="5641551">
                <a:moveTo>
                  <a:pt x="0" y="0"/>
                </a:moveTo>
                <a:lnTo>
                  <a:pt x="2685882" y="0"/>
                </a:lnTo>
                <a:lnTo>
                  <a:pt x="2685882" y="5641551"/>
                </a:lnTo>
                <a:lnTo>
                  <a:pt x="0" y="5641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3962400" y="1028701"/>
            <a:ext cx="10515600" cy="2209799"/>
          </a:xfrm>
        </p:spPr>
        <p:txBody>
          <a:bodyPr>
            <a:noAutofit/>
          </a:bodyPr>
          <a:lstStyle/>
          <a:p>
            <a:r>
              <a:rPr lang="en-US" sz="10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HỎI</a:t>
            </a:r>
            <a:endParaRPr lang="en-GB" sz="10000" dirty="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>
          <a:xfrm>
            <a:off x="1066800" y="3011860"/>
            <a:ext cx="15849600" cy="3808040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ts val="4200"/>
              </a:lnSpc>
            </a:pPr>
            <a:r>
              <a:rPr lang="vi-VN" sz="14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1:</a:t>
            </a:r>
            <a:r>
              <a:rPr lang="vi-VN" sz="14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đến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năm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2020,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vùng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Duyên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hải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miền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Trung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khoảng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bao nhiêu di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sản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thế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giới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được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UNESCO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ghi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14400" dirty="0" err="1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danh</a:t>
            </a:r>
            <a:r>
              <a:rPr lang="en-US" sz="144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vi-VN" sz="14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514350" indent="-514350" algn="just">
              <a:buAutoNum type="alphaUcPeriod"/>
            </a:pPr>
            <a:r>
              <a:rPr lang="en-US" altLang="vi-VN" sz="14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5 di sản</a:t>
            </a:r>
            <a:endParaRPr lang="en-US" sz="144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vi-VN" sz="14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vi-VN" sz="14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vi-VN" sz="14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7 di sản</a:t>
            </a:r>
            <a:endParaRPr lang="vi-VN" sz="14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vi-VN" sz="14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C. </a:t>
            </a:r>
            <a:r>
              <a:rPr lang="en-US" altLang="vi-VN" sz="14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12 di sản</a:t>
            </a:r>
            <a:endParaRPr lang="vi-VN" sz="144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vi-VN" sz="14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D. </a:t>
            </a:r>
            <a:r>
              <a:rPr lang="en-US" altLang="vi-VN" sz="14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10 di sản</a:t>
            </a:r>
            <a:endParaRPr lang="vi-VN" sz="144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8219" y="4914457"/>
            <a:ext cx="10924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9165" y="5747385"/>
            <a:ext cx="727710" cy="5924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>
            <a:off x="0" y="-210794"/>
            <a:ext cx="18288000" cy="10250502"/>
            <a:chOff x="-88148" y="-57150"/>
            <a:chExt cx="4351261" cy="2544777"/>
          </a:xfrm>
        </p:grpSpPr>
        <p:sp>
          <p:nvSpPr>
            <p:cNvPr id="6" name="Freeform 3"/>
            <p:cNvSpPr/>
            <p:nvPr/>
          </p:nvSpPr>
          <p:spPr>
            <a:xfrm>
              <a:off x="-88148" y="-4819"/>
              <a:ext cx="4351261" cy="2489664"/>
            </a:xfrm>
            <a:custGeom>
              <a:avLst/>
              <a:gdLst/>
              <a:ahLst/>
              <a:cxnLst/>
              <a:rect l="l" t="t" r="r" b="b"/>
              <a:pathLst>
                <a:path w="4206219" h="2487627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id="7" name="TextBox 4"/>
            <p:cNvSpPr txBox="1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5"/>
          <p:cNvGrpSpPr/>
          <p:nvPr/>
        </p:nvGrpSpPr>
        <p:grpSpPr>
          <a:xfrm>
            <a:off x="416112" y="228157"/>
            <a:ext cx="17699442" cy="9372599"/>
            <a:chOff x="0" y="-57150"/>
            <a:chExt cx="3977877" cy="2261336"/>
          </a:xfrm>
        </p:grpSpPr>
        <p:sp>
          <p:nvSpPr>
            <p:cNvPr id="9" name="Freeform 6"/>
            <p:cNvSpPr/>
            <p:nvPr/>
          </p:nvSpPr>
          <p:spPr>
            <a:xfrm>
              <a:off x="17963" y="-9682"/>
              <a:ext cx="3959914" cy="2204186"/>
            </a:xfrm>
            <a:custGeom>
              <a:avLst/>
              <a:gdLst/>
              <a:ahLst/>
              <a:cxnLst/>
              <a:rect l="l" t="t" r="r" b="b"/>
              <a:pathLst>
                <a:path w="3959914" h="2204186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id="10" name="TextBox 7"/>
            <p:cNvSpPr txBox="1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1" name="Freeform 8"/>
          <p:cNvSpPr/>
          <p:nvPr/>
        </p:nvSpPr>
        <p:spPr>
          <a:xfrm>
            <a:off x="-152400" y="-1752958"/>
            <a:ext cx="2065372" cy="4191715"/>
          </a:xfrm>
          <a:custGeom>
            <a:avLst/>
            <a:gdLst/>
            <a:ahLst/>
            <a:cxnLst/>
            <a:rect l="l" t="t" r="r" b="b"/>
            <a:pathLst>
              <a:path w="2065372" h="4191715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8"/>
          <p:cNvSpPr/>
          <p:nvPr/>
        </p:nvSpPr>
        <p:spPr>
          <a:xfrm rot="7613291">
            <a:off x="15421059" y="6032888"/>
            <a:ext cx="2685882" cy="5641551"/>
          </a:xfrm>
          <a:custGeom>
            <a:avLst/>
            <a:gdLst/>
            <a:ahLst/>
            <a:cxnLst/>
            <a:rect l="l" t="t" r="r" b="b"/>
            <a:pathLst>
              <a:path w="2685882" h="5641551">
                <a:moveTo>
                  <a:pt x="0" y="0"/>
                </a:moveTo>
                <a:lnTo>
                  <a:pt x="2685882" y="0"/>
                </a:lnTo>
                <a:lnTo>
                  <a:pt x="2685882" y="5641551"/>
                </a:lnTo>
                <a:lnTo>
                  <a:pt x="0" y="5641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3962400" y="1028701"/>
            <a:ext cx="10515600" cy="2209799"/>
          </a:xfrm>
        </p:spPr>
        <p:txBody>
          <a:bodyPr>
            <a:noAutofit/>
          </a:bodyPr>
          <a:lstStyle/>
          <a:p>
            <a:r>
              <a:rPr lang="en-US" sz="10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HỎI</a:t>
            </a:r>
            <a:endParaRPr lang="en-GB" sz="10000" dirty="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>
          <a:xfrm>
            <a:off x="1066800" y="3011860"/>
            <a:ext cx="15849600" cy="3808040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vi-VN" sz="14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altLang="vi-VN" sz="14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vi-VN" sz="14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vi-VN" sz="14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 Thánh địa Mỹ Sơn thuộc tỉnh nào?</a:t>
            </a:r>
          </a:p>
          <a:p>
            <a:pPr marL="514350" indent="-514350" algn="just">
              <a:buAutoNum type="alphaUcPeriod"/>
            </a:pPr>
            <a:r>
              <a:rPr lang="en-US" altLang="vi-VN" sz="14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14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Hà Nội</a:t>
            </a:r>
            <a:endParaRPr lang="en-US" sz="144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vi-VN" sz="14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vi-VN" sz="14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 Huế</a:t>
            </a:r>
          </a:p>
          <a:p>
            <a:pPr algn="just"/>
            <a:r>
              <a:rPr lang="vi-VN" sz="14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C. Quảng </a:t>
            </a:r>
            <a:r>
              <a:rPr lang="en-US" altLang="vi-VN" sz="14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Nam</a:t>
            </a:r>
            <a:endParaRPr lang="vi-VN" sz="144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vi-VN" sz="14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D. Quảng </a:t>
            </a:r>
            <a:r>
              <a:rPr lang="en-US" altLang="vi-VN" sz="14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Bình</a:t>
            </a:r>
            <a:endParaRPr lang="vi-VN" sz="144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8219" y="4914457"/>
            <a:ext cx="10924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05510" y="5143500"/>
            <a:ext cx="890270" cy="6940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>
            <a:off x="72018" y="-445011"/>
            <a:ext cx="18215983" cy="10846312"/>
            <a:chOff x="-15627" y="-57150"/>
            <a:chExt cx="4334126" cy="2692692"/>
          </a:xfrm>
        </p:grpSpPr>
        <p:sp>
          <p:nvSpPr>
            <p:cNvPr id="6" name="Freeform 3"/>
            <p:cNvSpPr/>
            <p:nvPr/>
          </p:nvSpPr>
          <p:spPr>
            <a:xfrm>
              <a:off x="-15627" y="77527"/>
              <a:ext cx="4334126" cy="2558015"/>
            </a:xfrm>
            <a:custGeom>
              <a:avLst/>
              <a:gdLst/>
              <a:ahLst/>
              <a:cxnLst/>
              <a:rect l="l" t="t" r="r" b="b"/>
              <a:pathLst>
                <a:path w="4206219" h="2487627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id="7" name="TextBox 4"/>
            <p:cNvSpPr txBox="1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5"/>
          <p:cNvGrpSpPr/>
          <p:nvPr/>
        </p:nvGrpSpPr>
        <p:grpSpPr>
          <a:xfrm>
            <a:off x="110803" y="200390"/>
            <a:ext cx="17916629" cy="9819910"/>
            <a:chOff x="0" y="-57150"/>
            <a:chExt cx="3959914" cy="2261336"/>
          </a:xfrm>
        </p:grpSpPr>
        <p:sp>
          <p:nvSpPr>
            <p:cNvPr id="9" name="Freeform 6"/>
            <p:cNvSpPr/>
            <p:nvPr/>
          </p:nvSpPr>
          <p:spPr>
            <a:xfrm>
              <a:off x="47188" y="-9682"/>
              <a:ext cx="3871961" cy="2204186"/>
            </a:xfrm>
            <a:custGeom>
              <a:avLst/>
              <a:gdLst/>
              <a:ahLst/>
              <a:cxnLst/>
              <a:rect l="l" t="t" r="r" b="b"/>
              <a:pathLst>
                <a:path w="3959914" h="2204186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id="10" name="TextBox 7"/>
            <p:cNvSpPr txBox="1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1" name="Freeform 8"/>
          <p:cNvSpPr/>
          <p:nvPr/>
        </p:nvSpPr>
        <p:spPr>
          <a:xfrm>
            <a:off x="-152400" y="-1752958"/>
            <a:ext cx="2065372" cy="4191715"/>
          </a:xfrm>
          <a:custGeom>
            <a:avLst/>
            <a:gdLst/>
            <a:ahLst/>
            <a:cxnLst/>
            <a:rect l="l" t="t" r="r" b="b"/>
            <a:pathLst>
              <a:path w="2065372" h="4191715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8"/>
          <p:cNvSpPr/>
          <p:nvPr/>
        </p:nvSpPr>
        <p:spPr>
          <a:xfrm rot="7613291">
            <a:off x="16162016" y="6135722"/>
            <a:ext cx="2685882" cy="5641551"/>
          </a:xfrm>
          <a:custGeom>
            <a:avLst/>
            <a:gdLst/>
            <a:ahLst/>
            <a:cxnLst/>
            <a:rect l="l" t="t" r="r" b="b"/>
            <a:pathLst>
              <a:path w="2685882" h="5641551">
                <a:moveTo>
                  <a:pt x="0" y="0"/>
                </a:moveTo>
                <a:lnTo>
                  <a:pt x="2685882" y="0"/>
                </a:lnTo>
                <a:lnTo>
                  <a:pt x="2685882" y="5641551"/>
                </a:lnTo>
                <a:lnTo>
                  <a:pt x="0" y="5641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3962400" y="1028701"/>
            <a:ext cx="10515600" cy="2209799"/>
          </a:xfrm>
        </p:spPr>
        <p:txBody>
          <a:bodyPr>
            <a:noAutofit/>
          </a:bodyPr>
          <a:lstStyle/>
          <a:p>
            <a:r>
              <a:rPr lang="en-US" sz="10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HỎI</a:t>
            </a:r>
            <a:endParaRPr lang="en-GB" sz="10000" dirty="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>
          <a:xfrm>
            <a:off x="824683" y="3098269"/>
            <a:ext cx="15439585" cy="5103440"/>
          </a:xfrm>
        </p:spPr>
        <p:txBody>
          <a:bodyPr>
            <a:noAutofit/>
          </a:bodyPr>
          <a:lstStyle/>
          <a:p>
            <a:pPr algn="just"/>
            <a:r>
              <a:rPr lang="vi-VN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 Di sản nào sau đây thuộc vùng Duyên hải miền Trung?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A. Nhã nhạc cung đình Huế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B. Phố cổ Hội An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C. Vườn quốc gia Phong Nha- Kẻ Bàng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D. Tất cả phương án trên đúng</a:t>
            </a:r>
          </a:p>
          <a:p>
            <a:endParaRPr lang="en-GB" sz="3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8219" y="4914457"/>
            <a:ext cx="10924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57860" y="5659120"/>
            <a:ext cx="777875" cy="7194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>
            <a:off x="0" y="-723900"/>
            <a:ext cx="18669000" cy="11010900"/>
            <a:chOff x="-15627" y="-57150"/>
            <a:chExt cx="4221846" cy="2544777"/>
          </a:xfrm>
        </p:grpSpPr>
        <p:sp>
          <p:nvSpPr>
            <p:cNvPr id="6" name="Freeform 3"/>
            <p:cNvSpPr/>
            <p:nvPr/>
          </p:nvSpPr>
          <p:spPr>
            <a:xfrm>
              <a:off x="-15627" y="77527"/>
              <a:ext cx="4206219" cy="2407318"/>
            </a:xfrm>
            <a:custGeom>
              <a:avLst/>
              <a:gdLst/>
              <a:ahLst/>
              <a:cxnLst/>
              <a:rect l="l" t="t" r="r" b="b"/>
              <a:pathLst>
                <a:path w="4206219" h="2487627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id="7" name="TextBox 4"/>
            <p:cNvSpPr txBox="1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5"/>
          <p:cNvGrpSpPr/>
          <p:nvPr/>
        </p:nvGrpSpPr>
        <p:grpSpPr>
          <a:xfrm>
            <a:off x="304801" y="168039"/>
            <a:ext cx="17983199" cy="9797713"/>
            <a:chOff x="0" y="-57150"/>
            <a:chExt cx="3967460" cy="2326081"/>
          </a:xfrm>
        </p:grpSpPr>
        <p:sp>
          <p:nvSpPr>
            <p:cNvPr id="9" name="Freeform 6"/>
            <p:cNvSpPr/>
            <p:nvPr/>
          </p:nvSpPr>
          <p:spPr>
            <a:xfrm>
              <a:off x="7546" y="38123"/>
              <a:ext cx="3959914" cy="2230808"/>
            </a:xfrm>
            <a:custGeom>
              <a:avLst/>
              <a:gdLst/>
              <a:ahLst/>
              <a:cxnLst/>
              <a:rect l="l" t="t" r="r" b="b"/>
              <a:pathLst>
                <a:path w="3959914" h="2204186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id="10" name="TextBox 7"/>
            <p:cNvSpPr txBox="1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1" name="Freeform 8"/>
          <p:cNvSpPr/>
          <p:nvPr/>
        </p:nvSpPr>
        <p:spPr>
          <a:xfrm>
            <a:off x="-152400" y="-1752958"/>
            <a:ext cx="2065372" cy="4191715"/>
          </a:xfrm>
          <a:custGeom>
            <a:avLst/>
            <a:gdLst/>
            <a:ahLst/>
            <a:cxnLst/>
            <a:rect l="l" t="t" r="r" b="b"/>
            <a:pathLst>
              <a:path w="2065372" h="4191715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8"/>
          <p:cNvSpPr/>
          <p:nvPr/>
        </p:nvSpPr>
        <p:spPr>
          <a:xfrm rot="7613291">
            <a:off x="15421059" y="6032888"/>
            <a:ext cx="2685882" cy="5641551"/>
          </a:xfrm>
          <a:custGeom>
            <a:avLst/>
            <a:gdLst/>
            <a:ahLst/>
            <a:cxnLst/>
            <a:rect l="l" t="t" r="r" b="b"/>
            <a:pathLst>
              <a:path w="2685882" h="5641551">
                <a:moveTo>
                  <a:pt x="0" y="0"/>
                </a:moveTo>
                <a:lnTo>
                  <a:pt x="2685882" y="0"/>
                </a:lnTo>
                <a:lnTo>
                  <a:pt x="2685882" y="5641551"/>
                </a:lnTo>
                <a:lnTo>
                  <a:pt x="0" y="5641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3962400" y="1028701"/>
            <a:ext cx="10515600" cy="2209799"/>
          </a:xfrm>
        </p:spPr>
        <p:txBody>
          <a:bodyPr>
            <a:noAutofit/>
          </a:bodyPr>
          <a:lstStyle/>
          <a:p>
            <a:r>
              <a:rPr lang="en-US" sz="10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HỎI</a:t>
            </a:r>
            <a:endParaRPr lang="en-GB" sz="10000" dirty="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>
          <a:xfrm>
            <a:off x="658495" y="3011805"/>
            <a:ext cx="16873855" cy="3808095"/>
          </a:xfrm>
        </p:spPr>
        <p:txBody>
          <a:bodyPr>
            <a:noAutofit/>
          </a:bodyPr>
          <a:lstStyle/>
          <a:p>
            <a:pPr algn="just"/>
            <a:endParaRPr lang="vi-VN" sz="36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vi-VN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 Nhã nhạc cung đình Huế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được</a:t>
            </a:r>
            <a:r>
              <a:rPr lang="en-US" alt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UNESCO</a:t>
            </a:r>
            <a:r>
              <a:rPr lang="en-US" alt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công nhận </a:t>
            </a:r>
            <a:r>
              <a:rPr lang="en-US" alt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 loại hình di sản văn hóa nào?</a:t>
            </a:r>
          </a:p>
          <a:p>
            <a:pPr indent="420370" algn="just"/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A. UNESCO công nhận là di sản văn hóa vật thể</a:t>
            </a:r>
          </a:p>
          <a:p>
            <a:pPr indent="420370" algn="just"/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B. UNESCO công nhận là di sản văn hóa 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thể</a:t>
            </a:r>
            <a:endParaRPr lang="vi-VN" sz="3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420370" algn="just"/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C. UNESCO công nhận là di sản văn hóa âm nhạc</a:t>
            </a:r>
          </a:p>
          <a:p>
            <a:pPr indent="420370" algn="just"/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D. UNESCO công nhận là di sản thiên 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nhiên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vi-VN" sz="3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GB" sz="3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8219" y="4914457"/>
            <a:ext cx="10924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Oval 1"/>
          <p:cNvSpPr/>
          <p:nvPr/>
        </p:nvSpPr>
        <p:spPr>
          <a:xfrm flipH="1" flipV="1">
            <a:off x="883920" y="5518150"/>
            <a:ext cx="792480" cy="692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8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 flipV="1">
            <a:off x="4979533" y="-3894842"/>
            <a:ext cx="8308727" cy="18308210"/>
          </a:xfrm>
          <a:custGeom>
            <a:avLst/>
            <a:gdLst/>
            <a:ahLst/>
            <a:cxnLst/>
            <a:rect l="l" t="t" r="r" b="b"/>
            <a:pathLst>
              <a:path w="8308727" h="12853548">
                <a:moveTo>
                  <a:pt x="0" y="12853548"/>
                </a:moveTo>
                <a:lnTo>
                  <a:pt x="8308726" y="12853548"/>
                </a:lnTo>
                <a:lnTo>
                  <a:pt x="8308726" y="0"/>
                </a:lnTo>
                <a:lnTo>
                  <a:pt x="0" y="0"/>
                </a:lnTo>
                <a:lnTo>
                  <a:pt x="0" y="12853548"/>
                </a:lnTo>
                <a:close/>
              </a:path>
            </a:pathLst>
          </a:custGeom>
          <a:blipFill>
            <a:blip r:embed="rId2"/>
            <a:stretch>
              <a:fillRect l="-18689" t="-12396" r="-124494"/>
            </a:stretch>
          </a:blipFill>
        </p:spPr>
      </p:sp>
      <p:sp>
        <p:nvSpPr>
          <p:cNvPr id="4" name="Freeform 4"/>
          <p:cNvSpPr/>
          <p:nvPr/>
        </p:nvSpPr>
        <p:spPr>
          <a:xfrm rot="321525">
            <a:off x="1490883" y="1801684"/>
            <a:ext cx="10856895" cy="2225663"/>
          </a:xfrm>
          <a:custGeom>
            <a:avLst/>
            <a:gdLst/>
            <a:ahLst/>
            <a:cxnLst/>
            <a:rect l="l" t="t" r="r" b="b"/>
            <a:pathLst>
              <a:path w="10856895" h="2225663">
                <a:moveTo>
                  <a:pt x="0" y="0"/>
                </a:moveTo>
                <a:lnTo>
                  <a:pt x="10856894" y="0"/>
                </a:lnTo>
                <a:lnTo>
                  <a:pt x="10856894" y="2225663"/>
                </a:lnTo>
                <a:lnTo>
                  <a:pt x="0" y="22256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0362" y="9018724"/>
            <a:ext cx="14984485" cy="3277856"/>
          </a:xfrm>
          <a:custGeom>
            <a:avLst/>
            <a:gdLst/>
            <a:ahLst/>
            <a:cxnLst/>
            <a:rect l="l" t="t" r="r" b="b"/>
            <a:pathLst>
              <a:path w="14984485" h="3277856">
                <a:moveTo>
                  <a:pt x="0" y="0"/>
                </a:moveTo>
                <a:lnTo>
                  <a:pt x="14984485" y="0"/>
                </a:lnTo>
                <a:lnTo>
                  <a:pt x="14984485" y="3277856"/>
                </a:lnTo>
                <a:lnTo>
                  <a:pt x="0" y="3277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42654">
            <a:off x="-683483" y="6575545"/>
            <a:ext cx="4222447" cy="5280810"/>
          </a:xfrm>
          <a:custGeom>
            <a:avLst/>
            <a:gdLst/>
            <a:ahLst/>
            <a:cxnLst/>
            <a:rect l="l" t="t" r="r" b="b"/>
            <a:pathLst>
              <a:path w="4222447" h="5280810">
                <a:moveTo>
                  <a:pt x="0" y="0"/>
                </a:moveTo>
                <a:lnTo>
                  <a:pt x="4222447" y="0"/>
                </a:lnTo>
                <a:lnTo>
                  <a:pt x="4222447" y="5280810"/>
                </a:lnTo>
                <a:lnTo>
                  <a:pt x="0" y="5280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9600" y="4529455"/>
            <a:ext cx="17373600" cy="610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60"/>
              </a:lnSpc>
              <a:spcBef>
                <a:spcPts val="3570"/>
              </a:spcBef>
            </a:pP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sz="3400" spc="67" dirty="0" smtClean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. Em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bãi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cảng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vùng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Duyên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hải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miền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Trung.</a:t>
            </a:r>
            <a:endParaRPr lang="en-US" sz="3400" spc="67" dirty="0">
              <a:solidFill>
                <a:srgbClr val="211D1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27740" y="2376570"/>
            <a:ext cx="9161710" cy="93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320"/>
              </a:lnSpc>
              <a:spcBef>
                <a:spcPct val="0"/>
              </a:spcBef>
            </a:pPr>
            <a:r>
              <a:rPr lang="en-US" sz="6100" spc="304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sz="6100" b="1" spc="304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K</a:t>
            </a:r>
            <a:r>
              <a:rPr lang="en-US" sz="6100" b="1" spc="304" dirty="0" err="1" smtClean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iểm</a:t>
            </a:r>
            <a:r>
              <a:rPr lang="en-US" sz="6100" b="1" spc="304" dirty="0" smtClean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100" b="1" spc="304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tra</a:t>
            </a:r>
            <a:r>
              <a:rPr lang="en-US" sz="6100" b="1" spc="304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100" b="1" spc="304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6100" b="1" spc="304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100" b="1" spc="304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cũ</a:t>
            </a:r>
            <a:endParaRPr lang="en-US" sz="6100" b="1" spc="304" dirty="0">
              <a:solidFill>
                <a:srgbClr val="211D1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20207" y="9917691"/>
            <a:ext cx="4472223" cy="1133622"/>
          </a:xfrm>
          <a:custGeom>
            <a:avLst/>
            <a:gdLst/>
            <a:ahLst/>
            <a:cxnLst/>
            <a:rect l="l" t="t" r="r" b="b"/>
            <a:pathLst>
              <a:path w="4472223" h="1133622">
                <a:moveTo>
                  <a:pt x="0" y="0"/>
                </a:moveTo>
                <a:lnTo>
                  <a:pt x="4472223" y="0"/>
                </a:lnTo>
                <a:lnTo>
                  <a:pt x="4472223" y="1133622"/>
                </a:lnTo>
                <a:lnTo>
                  <a:pt x="0" y="11336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4421" r="-348" b="-6612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26799" y="875359"/>
            <a:ext cx="14861181" cy="9134363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0602" y="3429466"/>
            <a:ext cx="4440512" cy="5828834"/>
          </a:xfrm>
          <a:custGeom>
            <a:avLst/>
            <a:gdLst/>
            <a:ahLst/>
            <a:cxnLst/>
            <a:rect l="l" t="t" r="r" b="b"/>
            <a:pathLst>
              <a:path w="4440512" h="5828834">
                <a:moveTo>
                  <a:pt x="0" y="0"/>
                </a:moveTo>
                <a:lnTo>
                  <a:pt x="4440511" y="0"/>
                </a:lnTo>
                <a:lnTo>
                  <a:pt x="4440511" y="5828834"/>
                </a:lnTo>
                <a:lnTo>
                  <a:pt x="0" y="5828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67809" y="4775963"/>
            <a:ext cx="4118247" cy="4934719"/>
          </a:xfrm>
          <a:custGeom>
            <a:avLst/>
            <a:gdLst/>
            <a:ahLst/>
            <a:cxnLst/>
            <a:rect l="l" t="t" r="r" b="b"/>
            <a:pathLst>
              <a:path w="4118247" h="4934719">
                <a:moveTo>
                  <a:pt x="0" y="0"/>
                </a:moveTo>
                <a:lnTo>
                  <a:pt x="4118247" y="0"/>
                </a:lnTo>
                <a:lnTo>
                  <a:pt x="4118247" y="4934719"/>
                </a:lnTo>
                <a:lnTo>
                  <a:pt x="0" y="49347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6584" y="1028700"/>
            <a:ext cx="796826" cy="869552"/>
          </a:xfrm>
          <a:custGeom>
            <a:avLst/>
            <a:gdLst/>
            <a:ahLst/>
            <a:cxnLst/>
            <a:rect l="l" t="t" r="r" b="b"/>
            <a:pathLst>
              <a:path w="796826" h="869552">
                <a:moveTo>
                  <a:pt x="0" y="0"/>
                </a:moveTo>
                <a:lnTo>
                  <a:pt x="796826" y="0"/>
                </a:lnTo>
                <a:lnTo>
                  <a:pt x="796826" y="869552"/>
                </a:lnTo>
                <a:lnTo>
                  <a:pt x="0" y="8695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30569">
            <a:off x="16801079" y="472198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05722">
            <a:off x="15761505" y="817603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35089" y="9635968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0569">
            <a:off x="4697362" y="-226086"/>
            <a:ext cx="605539" cy="760380"/>
          </a:xfrm>
          <a:custGeom>
            <a:avLst/>
            <a:gdLst/>
            <a:ahLst/>
            <a:cxnLst/>
            <a:rect l="l" t="t" r="r" b="b"/>
            <a:pathLst>
              <a:path w="605539" h="760380">
                <a:moveTo>
                  <a:pt x="0" y="0"/>
                </a:moveTo>
                <a:lnTo>
                  <a:pt x="605539" y="0"/>
                </a:lnTo>
                <a:lnTo>
                  <a:pt x="605539" y="760380"/>
                </a:lnTo>
                <a:lnTo>
                  <a:pt x="0" y="760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30569">
            <a:off x="4870353" y="9575918"/>
            <a:ext cx="712118" cy="894212"/>
          </a:xfrm>
          <a:custGeom>
            <a:avLst/>
            <a:gdLst/>
            <a:ahLst/>
            <a:cxnLst/>
            <a:rect l="l" t="t" r="r" b="b"/>
            <a:pathLst>
              <a:path w="712118" h="894212">
                <a:moveTo>
                  <a:pt x="0" y="0"/>
                </a:moveTo>
                <a:lnTo>
                  <a:pt x="712118" y="0"/>
                </a:lnTo>
                <a:lnTo>
                  <a:pt x="712118" y="894212"/>
                </a:lnTo>
                <a:lnTo>
                  <a:pt x="0" y="894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05722">
            <a:off x="9237698" y="-117236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8" y="0"/>
                </a:lnTo>
                <a:lnTo>
                  <a:pt x="962818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05722">
            <a:off x="-80808" y="3791165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779065" y="4167280"/>
            <a:ext cx="9880084" cy="1656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15"/>
              </a:lnSpc>
            </a:pPr>
            <a:r>
              <a:rPr lang="en-US" sz="11740">
                <a:solidFill>
                  <a:srgbClr val="494949"/>
                </a:solidFill>
                <a:latin typeface="Dekko" panose="00000500000000000000"/>
              </a:rPr>
              <a:t>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20895"/>
            <a:ext cx="15970487" cy="9445209"/>
            <a:chOff x="0" y="0"/>
            <a:chExt cx="4206219" cy="24876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6219" cy="2487627"/>
            </a:xfrm>
            <a:custGeom>
              <a:avLst/>
              <a:gdLst/>
              <a:ahLst/>
              <a:cxnLst/>
              <a:rect l="l" t="t" r="r" b="b"/>
              <a:pathLst>
                <a:path w="4206219" h="2487627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0289" y="692291"/>
            <a:ext cx="15035299" cy="8369018"/>
            <a:chOff x="0" y="0"/>
            <a:chExt cx="3959914" cy="22041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59914" cy="2204186"/>
            </a:xfrm>
            <a:custGeom>
              <a:avLst/>
              <a:gdLst/>
              <a:ahLst/>
              <a:cxnLst/>
              <a:rect l="l" t="t" r="r" b="b"/>
              <a:pathLst>
                <a:path w="3959914" h="2204186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34893" y="-249431"/>
            <a:ext cx="2065372" cy="4191715"/>
          </a:xfrm>
          <a:custGeom>
            <a:avLst/>
            <a:gdLst/>
            <a:ahLst/>
            <a:cxnLst/>
            <a:rect l="l" t="t" r="r" b="b"/>
            <a:pathLst>
              <a:path w="2065372" h="4191715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28118" y="7355778"/>
            <a:ext cx="1588787" cy="2592976"/>
          </a:xfrm>
          <a:custGeom>
            <a:avLst/>
            <a:gdLst/>
            <a:ahLst/>
            <a:cxnLst/>
            <a:rect l="l" t="t" r="r" b="b"/>
            <a:pathLst>
              <a:path w="1588787" h="2592976">
                <a:moveTo>
                  <a:pt x="0" y="0"/>
                </a:moveTo>
                <a:lnTo>
                  <a:pt x="1588788" y="0"/>
                </a:lnTo>
                <a:lnTo>
                  <a:pt x="1588788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591084" y="4504355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3344" y="5232114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2104" y="7502634"/>
            <a:ext cx="584719" cy="841873"/>
          </a:xfrm>
          <a:custGeom>
            <a:avLst/>
            <a:gdLst/>
            <a:ahLst/>
            <a:cxnLst/>
            <a:rect l="l" t="t" r="r" b="b"/>
            <a:pathLst>
              <a:path w="584719" h="841873">
                <a:moveTo>
                  <a:pt x="0" y="0"/>
                </a:moveTo>
                <a:lnTo>
                  <a:pt x="584719" y="0"/>
                </a:lnTo>
                <a:lnTo>
                  <a:pt x="584719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259300" y="2743125"/>
            <a:ext cx="737119" cy="1061297"/>
          </a:xfrm>
          <a:custGeom>
            <a:avLst/>
            <a:gdLst/>
            <a:ahLst/>
            <a:cxnLst/>
            <a:rect l="l" t="t" r="r" b="b"/>
            <a:pathLst>
              <a:path w="737119" h="1061297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1581" y="6932555"/>
            <a:ext cx="504996" cy="727088"/>
          </a:xfrm>
          <a:custGeom>
            <a:avLst/>
            <a:gdLst/>
            <a:ahLst/>
            <a:cxnLst/>
            <a:rect l="l" t="t" r="r" b="b"/>
            <a:pathLst>
              <a:path w="504996" h="727088">
                <a:moveTo>
                  <a:pt x="0" y="0"/>
                </a:moveTo>
                <a:lnTo>
                  <a:pt x="504996" y="0"/>
                </a:lnTo>
                <a:lnTo>
                  <a:pt x="504996" y="727088"/>
                </a:lnTo>
                <a:lnTo>
                  <a:pt x="0" y="727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207531">
            <a:off x="16170891" y="-2790995"/>
            <a:ext cx="2840387" cy="5966081"/>
          </a:xfrm>
          <a:custGeom>
            <a:avLst/>
            <a:gdLst/>
            <a:ahLst/>
            <a:cxnLst/>
            <a:rect l="l" t="t" r="r" b="b"/>
            <a:pathLst>
              <a:path w="2840387" h="5966081">
                <a:moveTo>
                  <a:pt x="0" y="0"/>
                </a:moveTo>
                <a:lnTo>
                  <a:pt x="2840387" y="0"/>
                </a:lnTo>
                <a:lnTo>
                  <a:pt x="2840387" y="5966082"/>
                </a:lnTo>
                <a:lnTo>
                  <a:pt x="0" y="5966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395064" y="1101534"/>
            <a:ext cx="7497873" cy="165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00"/>
              </a:lnSpc>
            </a:pPr>
            <a:r>
              <a:rPr lang="en-US" sz="10000" spc="99">
                <a:solidFill>
                  <a:srgbClr val="E18455"/>
                </a:solidFill>
                <a:latin typeface="Times New Roman" panose="02020603050405020304" charset="0"/>
                <a:cs typeface="Times New Roman" panose="02020603050405020304" charset="0"/>
              </a:rPr>
              <a:t>CÂU HỎI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74262" y="2743125"/>
            <a:ext cx="14608738" cy="645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5D381C"/>
                </a:solidFill>
                <a:latin typeface="Times New Roman" panose="02020603050405020304" charset="0"/>
                <a:cs typeface="Times New Roman" panose="02020603050405020304" charset="0"/>
              </a:rPr>
              <a:t>Em hãy kể tên một số di sản văn hóa ở tỉnh Trà Vinh mà em biết.</a:t>
            </a:r>
          </a:p>
        </p:txBody>
      </p:sp>
      <p:sp>
        <p:nvSpPr>
          <p:cNvPr id="18" name="Freeform 18"/>
          <p:cNvSpPr/>
          <p:nvPr/>
        </p:nvSpPr>
        <p:spPr>
          <a:xfrm rot="-9230465">
            <a:off x="-546364" y="7656625"/>
            <a:ext cx="2685882" cy="5641551"/>
          </a:xfrm>
          <a:custGeom>
            <a:avLst/>
            <a:gdLst/>
            <a:ahLst/>
            <a:cxnLst/>
            <a:rect l="l" t="t" r="r" b="b"/>
            <a:pathLst>
              <a:path w="2685882" h="5641551">
                <a:moveTo>
                  <a:pt x="0" y="0"/>
                </a:moveTo>
                <a:lnTo>
                  <a:pt x="2685882" y="0"/>
                </a:lnTo>
                <a:lnTo>
                  <a:pt x="2685882" y="5641551"/>
                </a:lnTo>
                <a:lnTo>
                  <a:pt x="0" y="5641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135337" y="-107526"/>
            <a:ext cx="18465839" cy="11109184"/>
            <a:chOff x="-9135" y="-39533"/>
            <a:chExt cx="3969049" cy="2261336"/>
          </a:xfrm>
        </p:grpSpPr>
        <p:sp>
          <p:nvSpPr>
            <p:cNvPr id="3" name="Freeform 6"/>
            <p:cNvSpPr/>
            <p:nvPr/>
          </p:nvSpPr>
          <p:spPr>
            <a:xfrm>
              <a:off x="0" y="-37159"/>
              <a:ext cx="3959914" cy="2256587"/>
            </a:xfrm>
            <a:custGeom>
              <a:avLst/>
              <a:gdLst/>
              <a:ahLst/>
              <a:cxnLst/>
              <a:rect l="l" t="t" r="r" b="b"/>
              <a:pathLst>
                <a:path w="3959914" h="2204186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  <p:txBody>
            <a:bodyPr/>
            <a:lstStyle/>
            <a:p>
              <a:endParaRPr lang="en-GB" b="1" dirty="0"/>
            </a:p>
            <a:p>
              <a:endParaRPr lang="en-GB" dirty="0"/>
            </a:p>
          </p:txBody>
        </p:sp>
        <p:sp>
          <p:nvSpPr>
            <p:cNvPr id="4" name="TextBox 7"/>
            <p:cNvSpPr txBox="1"/>
            <p:nvPr/>
          </p:nvSpPr>
          <p:spPr>
            <a:xfrm>
              <a:off x="-9135" y="-39533"/>
              <a:ext cx="3959914" cy="2261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9"/>
          <p:cNvGrpSpPr/>
          <p:nvPr/>
        </p:nvGrpSpPr>
        <p:grpSpPr>
          <a:xfrm>
            <a:off x="2667000" y="33551"/>
            <a:ext cx="12877800" cy="1147549"/>
            <a:chOff x="0" y="0"/>
            <a:chExt cx="2279054" cy="385667"/>
          </a:xfrm>
        </p:grpSpPr>
        <p:sp>
          <p:nvSpPr>
            <p:cNvPr id="7" name="Freeform 10"/>
            <p:cNvSpPr/>
            <p:nvPr/>
          </p:nvSpPr>
          <p:spPr>
            <a:xfrm>
              <a:off x="0" y="0"/>
              <a:ext cx="2279054" cy="385667"/>
            </a:xfrm>
            <a:custGeom>
              <a:avLst/>
              <a:gdLst/>
              <a:ahLst/>
              <a:cxnLst/>
              <a:rect l="l" t="t" r="r" b="b"/>
              <a:pathLst>
                <a:path w="2279054" h="385667">
                  <a:moveTo>
                    <a:pt x="33998" y="0"/>
                  </a:moveTo>
                  <a:lnTo>
                    <a:pt x="2245057" y="0"/>
                  </a:lnTo>
                  <a:cubicBezTo>
                    <a:pt x="2254073" y="0"/>
                    <a:pt x="2262721" y="3582"/>
                    <a:pt x="2269097" y="9958"/>
                  </a:cubicBezTo>
                  <a:cubicBezTo>
                    <a:pt x="2275473" y="16334"/>
                    <a:pt x="2279054" y="24981"/>
                    <a:pt x="2279054" y="33998"/>
                  </a:cubicBezTo>
                  <a:lnTo>
                    <a:pt x="2279054" y="351669"/>
                  </a:lnTo>
                  <a:cubicBezTo>
                    <a:pt x="2279054" y="360686"/>
                    <a:pt x="2275473" y="369334"/>
                    <a:pt x="2269097" y="375709"/>
                  </a:cubicBezTo>
                  <a:cubicBezTo>
                    <a:pt x="2262721" y="382085"/>
                    <a:pt x="2254073" y="385667"/>
                    <a:pt x="2245057" y="385667"/>
                  </a:cubicBezTo>
                  <a:lnTo>
                    <a:pt x="33998" y="385667"/>
                  </a:lnTo>
                  <a:cubicBezTo>
                    <a:pt x="24981" y="385667"/>
                    <a:pt x="16334" y="382085"/>
                    <a:pt x="9958" y="375709"/>
                  </a:cubicBezTo>
                  <a:cubicBezTo>
                    <a:pt x="3582" y="369334"/>
                    <a:pt x="0" y="360686"/>
                    <a:pt x="0" y="351669"/>
                  </a:cubicBezTo>
                  <a:lnTo>
                    <a:pt x="0" y="33998"/>
                  </a:lnTo>
                  <a:cubicBezTo>
                    <a:pt x="0" y="24981"/>
                    <a:pt x="3582" y="16334"/>
                    <a:pt x="9958" y="9958"/>
                  </a:cubicBezTo>
                  <a:cubicBezTo>
                    <a:pt x="16334" y="3582"/>
                    <a:pt x="24981" y="0"/>
                    <a:pt x="3399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5D381C"/>
              </a:solidFill>
              <a:prstDash val="solid"/>
              <a:round/>
            </a:ln>
          </p:spPr>
          <p:txBody>
            <a:bodyPr/>
            <a:lstStyle/>
            <a:p>
              <a:r>
                <a:rPr lang="en-US" sz="54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 MỘT SỐ DI SẢN VĂN HÓA TỈNH TRÀ VINH</a:t>
              </a:r>
              <a:endPara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TextBox 11"/>
            <p:cNvSpPr txBox="1"/>
            <p:nvPr/>
          </p:nvSpPr>
          <p:spPr>
            <a:xfrm>
              <a:off x="0" y="-57150"/>
              <a:ext cx="2279054" cy="442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26" name="Picture 2" descr="Khám phá ngôi Chùa Cò độc đáo ở Trà Vinh | Viet Fun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50645"/>
            <a:ext cx="8007985" cy="402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0134600" y="5396141"/>
            <a:ext cx="6934200" cy="308439"/>
          </a:xfrm>
        </p:spPr>
        <p:txBody>
          <a:bodyPr>
            <a:normAutofit fontScale="90000"/>
          </a:bodyPr>
          <a:lstStyle/>
          <a:p>
            <a:r>
              <a:rPr lang="en-US" sz="2220" b="1" dirty="0" err="1" smtClean="0">
                <a:latin typeface="Times New Roman" panose="02020603050405020304" charset="0"/>
                <a:cs typeface="Times New Roman" panose="02020603050405020304" charset="0"/>
              </a:rPr>
              <a:t>Đền</a:t>
            </a:r>
            <a:r>
              <a:rPr lang="en-US" sz="222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20" b="1" dirty="0" err="1" smtClean="0">
                <a:latin typeface="Times New Roman" panose="02020603050405020304" charset="0"/>
                <a:cs typeface="Times New Roman" panose="02020603050405020304" charset="0"/>
              </a:rPr>
              <a:t>thờ</a:t>
            </a:r>
            <a:r>
              <a:rPr lang="en-US" sz="222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20" b="1" dirty="0" err="1" smtClean="0">
                <a:latin typeface="Times New Roman" panose="02020603050405020304" charset="0"/>
                <a:cs typeface="Times New Roman" panose="02020603050405020304" charset="0"/>
              </a:rPr>
              <a:t>Bác</a:t>
            </a:r>
            <a:r>
              <a:rPr lang="en-US" sz="222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GB" sz="222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990599" y="5378149"/>
            <a:ext cx="7010401" cy="374951"/>
          </a:xfrm>
        </p:spPr>
        <p:txBody>
          <a:bodyPr>
            <a:noAutofit/>
          </a:bodyPr>
          <a:lstStyle/>
          <a:p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Chùa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Cò 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Huyện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Trà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Cú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pic>
        <p:nvPicPr>
          <p:cNvPr id="1028" name="Picture 4" descr="Đền thờ Bác Hồ - DU LỊCH TRÀ VI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330690" y="1344930"/>
            <a:ext cx="8091170" cy="403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" y="5730875"/>
            <a:ext cx="7925435" cy="4067175"/>
          </a:xfrm>
          <a:prstGeom prst="rect">
            <a:avLst/>
          </a:prstGeom>
        </p:spPr>
      </p:pic>
      <p:pic>
        <p:nvPicPr>
          <p:cNvPr id="1032" name="Picture 8" descr="Nghệ thuật Chầm riêng chà pây của người Khm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690" y="5690235"/>
            <a:ext cx="8091170" cy="418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7"/>
          <p:cNvSpPr/>
          <p:nvPr/>
        </p:nvSpPr>
        <p:spPr>
          <a:xfrm rot="2772422">
            <a:off x="17316310" y="-1522934"/>
            <a:ext cx="1235493" cy="3112970"/>
          </a:xfrm>
          <a:custGeom>
            <a:avLst/>
            <a:gdLst/>
            <a:ahLst/>
            <a:cxnLst/>
            <a:rect l="l" t="t" r="r" b="b"/>
            <a:pathLst>
              <a:path w="2685882" h="5641551">
                <a:moveTo>
                  <a:pt x="0" y="0"/>
                </a:moveTo>
                <a:lnTo>
                  <a:pt x="2685882" y="0"/>
                </a:lnTo>
                <a:lnTo>
                  <a:pt x="2685882" y="5641551"/>
                </a:lnTo>
                <a:lnTo>
                  <a:pt x="0" y="5641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2819400" y="9851964"/>
            <a:ext cx="472440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charset="0"/>
                <a:cs typeface="Times New Roman" panose="02020603050405020304" charset="0"/>
              </a:rPr>
              <a:t>               </a:t>
            </a:r>
            <a:r>
              <a:rPr lang="en-US" sz="2000" b="1" dirty="0" err="1" smtClean="0">
                <a:latin typeface="Times New Roman" panose="02020603050405020304" charset="0"/>
                <a:cs typeface="Times New Roman" panose="02020603050405020304" charset="0"/>
              </a:rPr>
              <a:t>Ao</a:t>
            </a:r>
            <a:r>
              <a:rPr lang="en-US" sz="2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 smtClean="0">
                <a:latin typeface="Times New Roman" panose="02020603050405020304" charset="0"/>
                <a:cs typeface="Times New Roman" panose="02020603050405020304" charset="0"/>
              </a:rPr>
              <a:t>Bà</a:t>
            </a:r>
            <a:r>
              <a:rPr lang="en-US" sz="2000" b="1" dirty="0" smtClean="0">
                <a:latin typeface="Times New Roman" panose="02020603050405020304" charset="0"/>
                <a:cs typeface="Times New Roman" panose="02020603050405020304" charset="0"/>
              </a:rPr>
              <a:t> Om</a:t>
            </a:r>
            <a:endParaRPr lang="en-GB" sz="2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53600" y="9935547"/>
            <a:ext cx="8014594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sz="2000" b="1" dirty="0" err="1" smtClean="0">
                <a:latin typeface="Times New Roman" panose="02020603050405020304" charset="0"/>
                <a:cs typeface="Times New Roman" panose="02020603050405020304" charset="0"/>
              </a:rPr>
              <a:t>Nghệ</a:t>
            </a:r>
            <a:r>
              <a:rPr lang="en-US" sz="2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 smtClean="0">
                <a:latin typeface="Times New Roman" panose="02020603050405020304" charset="0"/>
                <a:cs typeface="Times New Roman" panose="02020603050405020304" charset="0"/>
              </a:rPr>
              <a:t>thuật</a:t>
            </a:r>
            <a:r>
              <a:rPr lang="en-US" sz="2000" b="1" dirty="0" smtClean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2000" b="1" dirty="0" err="1" smtClean="0">
                <a:latin typeface="Times New Roman" panose="02020603050405020304" charset="0"/>
                <a:cs typeface="Times New Roman" panose="02020603050405020304" charset="0"/>
              </a:rPr>
              <a:t>Chầm-riêng</a:t>
            </a:r>
            <a:r>
              <a:rPr lang="en-US" sz="2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 smtClean="0">
                <a:latin typeface="Times New Roman" panose="02020603050405020304" charset="0"/>
                <a:cs typeface="Times New Roman" panose="02020603050405020304" charset="0"/>
              </a:rPr>
              <a:t>Chà</a:t>
            </a:r>
            <a:r>
              <a:rPr lang="en-US" sz="2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 smtClean="0">
                <a:latin typeface="Times New Roman" panose="02020603050405020304" charset="0"/>
                <a:cs typeface="Times New Roman" panose="02020603050405020304" charset="0"/>
              </a:rPr>
              <a:t>pây</a:t>
            </a:r>
            <a:endParaRPr lang="en-GB" sz="2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Freeform 17"/>
          <p:cNvSpPr/>
          <p:nvPr/>
        </p:nvSpPr>
        <p:spPr>
          <a:xfrm rot="19052201">
            <a:off x="-151023" y="-1522934"/>
            <a:ext cx="1235493" cy="3112970"/>
          </a:xfrm>
          <a:custGeom>
            <a:avLst/>
            <a:gdLst/>
            <a:ahLst/>
            <a:cxnLst/>
            <a:rect l="l" t="t" r="r" b="b"/>
            <a:pathLst>
              <a:path w="2685882" h="5641551">
                <a:moveTo>
                  <a:pt x="0" y="0"/>
                </a:moveTo>
                <a:lnTo>
                  <a:pt x="2685882" y="0"/>
                </a:lnTo>
                <a:lnTo>
                  <a:pt x="2685882" y="5641551"/>
                </a:lnTo>
                <a:lnTo>
                  <a:pt x="0" y="5641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2745779" y="192002"/>
            <a:ext cx="12796442" cy="886272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927292" y="1680687"/>
            <a:ext cx="10478485" cy="725732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858613" y="398783"/>
            <a:ext cx="5418757" cy="8054441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3687351" y="149006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1458512" y="7218919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623574" y="7528621"/>
            <a:ext cx="3318508" cy="4047821"/>
          </a:xfrm>
          <a:custGeom>
            <a:avLst/>
            <a:gdLst/>
            <a:ahLst/>
            <a:cxnLst/>
            <a:rect l="l" t="t" r="r" b="b"/>
            <a:pathLst>
              <a:path w="3318508" h="4047821">
                <a:moveTo>
                  <a:pt x="0" y="0"/>
                </a:moveTo>
                <a:lnTo>
                  <a:pt x="3318509" y="0"/>
                </a:lnTo>
                <a:lnTo>
                  <a:pt x="3318509" y="4047821"/>
                </a:lnTo>
                <a:lnTo>
                  <a:pt x="0" y="4047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295103">
            <a:off x="4292394" y="2660767"/>
            <a:ext cx="10938517" cy="5260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75"/>
              </a:lnSpc>
            </a:pPr>
            <a:r>
              <a:rPr lang="en-US" sz="13850" dirty="0" err="1">
                <a:solidFill>
                  <a:srgbClr val="605048"/>
                </a:solidFill>
                <a:latin typeface="Carelia" panose="00000500000000000000"/>
              </a:rPr>
              <a:t>Cảm</a:t>
            </a:r>
            <a:r>
              <a:rPr lang="en-US" sz="13850" dirty="0">
                <a:solidFill>
                  <a:srgbClr val="605048"/>
                </a:solidFill>
                <a:latin typeface="Carelia" panose="00000500000000000000"/>
              </a:rPr>
              <a:t> </a:t>
            </a:r>
            <a:r>
              <a:rPr lang="en-US" sz="13850" dirty="0" err="1">
                <a:solidFill>
                  <a:srgbClr val="605048"/>
                </a:solidFill>
                <a:latin typeface="Carelia" panose="00000500000000000000"/>
              </a:rPr>
              <a:t>ơn</a:t>
            </a:r>
            <a:r>
              <a:rPr lang="en-US" sz="13850" dirty="0">
                <a:solidFill>
                  <a:srgbClr val="605048"/>
                </a:solidFill>
                <a:latin typeface="Carelia" panose="00000500000000000000"/>
              </a:rPr>
              <a:t> </a:t>
            </a:r>
            <a:r>
              <a:rPr lang="en-US" sz="13850" dirty="0" err="1">
                <a:solidFill>
                  <a:srgbClr val="605048"/>
                </a:solidFill>
                <a:latin typeface="Carelia" panose="00000500000000000000"/>
              </a:rPr>
              <a:t>quý</a:t>
            </a:r>
            <a:endParaRPr lang="en-US" sz="13850" dirty="0">
              <a:solidFill>
                <a:srgbClr val="605048"/>
              </a:solidFill>
              <a:latin typeface="Carelia" panose="00000500000000000000"/>
            </a:endParaRPr>
          </a:p>
          <a:p>
            <a:pPr algn="ctr">
              <a:lnSpc>
                <a:spcPts val="13575"/>
              </a:lnSpc>
            </a:pPr>
            <a:r>
              <a:rPr lang="en-US" sz="13850" dirty="0">
                <a:solidFill>
                  <a:srgbClr val="605048"/>
                </a:solidFill>
                <a:latin typeface="Carelia" panose="00000500000000000000"/>
              </a:rPr>
              <a:t> </a:t>
            </a:r>
            <a:r>
              <a:rPr lang="en-US" sz="13850" dirty="0" err="1">
                <a:solidFill>
                  <a:srgbClr val="605048"/>
                </a:solidFill>
                <a:latin typeface="Carelia" panose="00000500000000000000"/>
              </a:rPr>
              <a:t>thầy</a:t>
            </a:r>
            <a:r>
              <a:rPr lang="en-US" sz="13850" dirty="0">
                <a:solidFill>
                  <a:srgbClr val="605048"/>
                </a:solidFill>
                <a:latin typeface="Carelia" panose="00000500000000000000"/>
              </a:rPr>
              <a:t> </a:t>
            </a:r>
            <a:r>
              <a:rPr lang="en-US" sz="13850" dirty="0" err="1">
                <a:solidFill>
                  <a:srgbClr val="605048"/>
                </a:solidFill>
                <a:latin typeface="Carelia" panose="00000500000000000000"/>
              </a:rPr>
              <a:t>cô</a:t>
            </a:r>
            <a:r>
              <a:rPr lang="en-US" sz="13850" dirty="0">
                <a:solidFill>
                  <a:srgbClr val="605048"/>
                </a:solidFill>
                <a:latin typeface="Carelia" panose="00000500000000000000"/>
              </a:rPr>
              <a:t> </a:t>
            </a:r>
            <a:r>
              <a:rPr lang="en-US" sz="13850" dirty="0" err="1">
                <a:solidFill>
                  <a:srgbClr val="605048"/>
                </a:solidFill>
                <a:latin typeface="Carelia" panose="00000500000000000000"/>
              </a:rPr>
              <a:t>và</a:t>
            </a:r>
            <a:r>
              <a:rPr lang="en-US" sz="13850" dirty="0">
                <a:solidFill>
                  <a:srgbClr val="605048"/>
                </a:solidFill>
                <a:latin typeface="Carelia" panose="00000500000000000000"/>
              </a:rPr>
              <a:t> </a:t>
            </a:r>
            <a:r>
              <a:rPr lang="en-US" sz="13850" dirty="0" err="1">
                <a:solidFill>
                  <a:srgbClr val="605048"/>
                </a:solidFill>
                <a:latin typeface="Carelia" panose="00000500000000000000"/>
              </a:rPr>
              <a:t>các</a:t>
            </a:r>
            <a:r>
              <a:rPr lang="en-US" sz="13850" dirty="0">
                <a:solidFill>
                  <a:srgbClr val="605048"/>
                </a:solidFill>
                <a:latin typeface="Carelia" panose="00000500000000000000"/>
              </a:rPr>
              <a:t> </a:t>
            </a:r>
            <a:r>
              <a:rPr lang="en-US" sz="13850" dirty="0" err="1">
                <a:solidFill>
                  <a:srgbClr val="605048"/>
                </a:solidFill>
                <a:latin typeface="Carelia" panose="00000500000000000000"/>
              </a:rPr>
              <a:t>em</a:t>
            </a:r>
            <a:r>
              <a:rPr lang="en-US" sz="13850" dirty="0">
                <a:solidFill>
                  <a:srgbClr val="605048"/>
                </a:solidFill>
                <a:latin typeface="Carelia" panose="00000500000000000000"/>
              </a:rPr>
              <a:t>!</a:t>
            </a:r>
          </a:p>
        </p:txBody>
      </p:sp>
      <p:sp>
        <p:nvSpPr>
          <p:cNvPr id="18" name="Freeform 18"/>
          <p:cNvSpPr/>
          <p:nvPr/>
        </p:nvSpPr>
        <p:spPr>
          <a:xfrm rot="27259">
            <a:off x="8362120" y="1566278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 rot="859101">
            <a:off x="7085620" y="-1843141"/>
            <a:ext cx="12450556" cy="5374989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0" y="0"/>
                </a:moveTo>
                <a:lnTo>
                  <a:pt x="12450556" y="0"/>
                </a:lnTo>
                <a:lnTo>
                  <a:pt x="12450556" y="5374989"/>
                </a:lnTo>
                <a:lnTo>
                  <a:pt x="0" y="5374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544" r="-51225"/>
            </a:stretch>
          </a:blipFill>
        </p:spPr>
      </p:sp>
      <p:sp>
        <p:nvSpPr>
          <p:cNvPr id="4" name="Freeform 4"/>
          <p:cNvSpPr/>
          <p:nvPr/>
        </p:nvSpPr>
        <p:spPr>
          <a:xfrm rot="-9334208">
            <a:off x="-1208752" y="7920162"/>
            <a:ext cx="8614985" cy="4055220"/>
          </a:xfrm>
          <a:custGeom>
            <a:avLst/>
            <a:gdLst/>
            <a:ahLst/>
            <a:cxnLst/>
            <a:rect l="l" t="t" r="r" b="b"/>
            <a:pathLst>
              <a:path w="8614985" h="4055220">
                <a:moveTo>
                  <a:pt x="0" y="0"/>
                </a:moveTo>
                <a:lnTo>
                  <a:pt x="8614985" y="0"/>
                </a:lnTo>
                <a:lnTo>
                  <a:pt x="8614985" y="4055220"/>
                </a:lnTo>
                <a:lnTo>
                  <a:pt x="0" y="4055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346" t="-67728" r="-1220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1566" y="-1078643"/>
            <a:ext cx="18250264" cy="10039976"/>
          </a:xfrm>
          <a:custGeom>
            <a:avLst/>
            <a:gdLst/>
            <a:ahLst/>
            <a:cxnLst/>
            <a:rect l="l" t="t" r="r" b="b"/>
            <a:pathLst>
              <a:path w="18250264" h="10039976">
                <a:moveTo>
                  <a:pt x="0" y="0"/>
                </a:moveTo>
                <a:lnTo>
                  <a:pt x="18250263" y="0"/>
                </a:lnTo>
                <a:lnTo>
                  <a:pt x="18250263" y="10039976"/>
                </a:lnTo>
                <a:lnTo>
                  <a:pt x="0" y="10039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092" t="-339916" r="-113450"/>
            </a:stretch>
          </a:blipFill>
        </p:spPr>
      </p:sp>
      <p:sp>
        <p:nvSpPr>
          <p:cNvPr id="6" name="Freeform 6"/>
          <p:cNvSpPr/>
          <p:nvPr/>
        </p:nvSpPr>
        <p:spPr>
          <a:xfrm rot="-1805195">
            <a:off x="16151621" y="8183710"/>
            <a:ext cx="1660820" cy="705849"/>
          </a:xfrm>
          <a:custGeom>
            <a:avLst/>
            <a:gdLst/>
            <a:ahLst/>
            <a:cxnLst/>
            <a:rect l="l" t="t" r="r" b="b"/>
            <a:pathLst>
              <a:path w="1660820" h="705849">
                <a:moveTo>
                  <a:pt x="0" y="0"/>
                </a:moveTo>
                <a:lnTo>
                  <a:pt x="1660821" y="0"/>
                </a:lnTo>
                <a:lnTo>
                  <a:pt x="1660821" y="705848"/>
                </a:lnTo>
                <a:lnTo>
                  <a:pt x="0" y="705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23922" y="720088"/>
            <a:ext cx="15942296" cy="86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5600" spc="280">
                <a:solidFill>
                  <a:srgbClr val="FF3131"/>
                </a:solidFill>
                <a:latin typeface="Times New Roman" panose="02020603050405020304" charset="0"/>
                <a:cs typeface="Times New Roman" panose="02020603050405020304" charset="0"/>
              </a:rPr>
              <a:t>Trả lời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1412" y="4629060"/>
            <a:ext cx="16387316" cy="97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5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297815" y="2281555"/>
            <a:ext cx="17579975" cy="4254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635"/>
              </a:lnSpc>
            </a:pP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Một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bãi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Sầm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Sơn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Thanh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Hóa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),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Lăng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Cô 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Thừa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Thiên Huế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),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Nha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Trang 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Khánh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Hòa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),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Lý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Sơn 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Quảng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Ngãi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),...</a:t>
            </a:r>
          </a:p>
          <a:p>
            <a:pPr algn="ctr">
              <a:lnSpc>
                <a:spcPts val="6635"/>
              </a:lnSpc>
            </a:pPr>
            <a:endParaRPr lang="en-US" sz="4740" dirty="0">
              <a:solidFill>
                <a:srgbClr val="211D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ts val="6635"/>
              </a:lnSpc>
            </a:pP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cảng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Cửa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 smtClean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Lò</a:t>
            </a:r>
            <a:r>
              <a:rPr lang="en-US" sz="4740" dirty="0" smtClean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Nghệ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An),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Chân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Mây 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Thừa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Thiên Huế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),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Đà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Nẵng 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Đà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740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Nẵng</a:t>
            </a:r>
            <a:r>
              <a:rPr lang="en-US" sz="4740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),...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11" t="-94768" r="-5745"/>
            </a:stretch>
          </a:blipFill>
        </p:spPr>
      </p:sp>
      <p:sp>
        <p:nvSpPr>
          <p:cNvPr id="4" name="Freeform 4"/>
          <p:cNvSpPr/>
          <p:nvPr/>
        </p:nvSpPr>
        <p:spPr>
          <a:xfrm rot="-5400000" flipV="1">
            <a:off x="4875338" y="-4173056"/>
            <a:ext cx="8842125" cy="18440401"/>
          </a:xfrm>
          <a:custGeom>
            <a:avLst/>
            <a:gdLst/>
            <a:ahLst/>
            <a:cxnLst/>
            <a:rect l="l" t="t" r="r" b="b"/>
            <a:pathLst>
              <a:path w="8308727" h="12853548">
                <a:moveTo>
                  <a:pt x="0" y="12853548"/>
                </a:moveTo>
                <a:lnTo>
                  <a:pt x="8308726" y="12853548"/>
                </a:lnTo>
                <a:lnTo>
                  <a:pt x="8308726" y="0"/>
                </a:lnTo>
                <a:lnTo>
                  <a:pt x="0" y="0"/>
                </a:lnTo>
                <a:lnTo>
                  <a:pt x="0" y="12853548"/>
                </a:lnTo>
                <a:close/>
              </a:path>
            </a:pathLst>
          </a:custGeom>
          <a:blipFill>
            <a:blip r:embed="rId3"/>
            <a:stretch>
              <a:fillRect l="-18689" t="-12396" r="-124494"/>
            </a:stretch>
          </a:blipFill>
        </p:spPr>
      </p:sp>
      <p:sp>
        <p:nvSpPr>
          <p:cNvPr id="5" name="Freeform 5"/>
          <p:cNvSpPr/>
          <p:nvPr/>
        </p:nvSpPr>
        <p:spPr>
          <a:xfrm rot="321525">
            <a:off x="910259" y="1681761"/>
            <a:ext cx="10856895" cy="2225663"/>
          </a:xfrm>
          <a:custGeom>
            <a:avLst/>
            <a:gdLst/>
            <a:ahLst/>
            <a:cxnLst/>
            <a:rect l="l" t="t" r="r" b="b"/>
            <a:pathLst>
              <a:path w="10856895" h="2225663">
                <a:moveTo>
                  <a:pt x="0" y="0"/>
                </a:moveTo>
                <a:lnTo>
                  <a:pt x="10856894" y="0"/>
                </a:lnTo>
                <a:lnTo>
                  <a:pt x="10856894" y="2225663"/>
                </a:lnTo>
                <a:lnTo>
                  <a:pt x="0" y="2225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90362" y="9018724"/>
            <a:ext cx="14984485" cy="3277856"/>
          </a:xfrm>
          <a:custGeom>
            <a:avLst/>
            <a:gdLst/>
            <a:ahLst/>
            <a:cxnLst/>
            <a:rect l="l" t="t" r="r" b="b"/>
            <a:pathLst>
              <a:path w="14984485" h="3277856">
                <a:moveTo>
                  <a:pt x="0" y="0"/>
                </a:moveTo>
                <a:lnTo>
                  <a:pt x="14984485" y="0"/>
                </a:lnTo>
                <a:lnTo>
                  <a:pt x="14984485" y="3277856"/>
                </a:lnTo>
                <a:lnTo>
                  <a:pt x="0" y="327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642654">
            <a:off x="-683483" y="6575545"/>
            <a:ext cx="4222447" cy="5280810"/>
          </a:xfrm>
          <a:custGeom>
            <a:avLst/>
            <a:gdLst/>
            <a:ahLst/>
            <a:cxnLst/>
            <a:rect l="l" t="t" r="r" b="b"/>
            <a:pathLst>
              <a:path w="4222447" h="5280810">
                <a:moveTo>
                  <a:pt x="0" y="0"/>
                </a:moveTo>
                <a:lnTo>
                  <a:pt x="4222447" y="0"/>
                </a:lnTo>
                <a:lnTo>
                  <a:pt x="4222447" y="5280810"/>
                </a:lnTo>
                <a:lnTo>
                  <a:pt x="0" y="52808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09600" y="4529455"/>
            <a:ext cx="17983200" cy="610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60"/>
              </a:lnSpc>
              <a:spcBef>
                <a:spcPts val="3570"/>
              </a:spcBef>
            </a:pP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2</a:t>
            </a:r>
            <a:r>
              <a:rPr lang="en-US" sz="3400" spc="67" dirty="0" smtClean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400" spc="67" dirty="0" err="1" smtClean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400" spc="67" dirty="0" smtClean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kinh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tế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vùng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Duyên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hải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miền</a:t>
            </a:r>
            <a:r>
              <a:rPr lang="en-US" sz="3400" spc="67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400" spc="67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Trung.</a:t>
            </a:r>
            <a:endParaRPr lang="en-US" sz="3400" spc="67" dirty="0">
              <a:solidFill>
                <a:srgbClr val="211D1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27740" y="2376570"/>
            <a:ext cx="9161710" cy="93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320"/>
              </a:lnSpc>
              <a:spcBef>
                <a:spcPct val="0"/>
              </a:spcBef>
            </a:pPr>
            <a:r>
              <a:rPr lang="en-US" sz="6100" spc="304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sz="6100" b="1" spc="304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K</a:t>
            </a:r>
            <a:r>
              <a:rPr lang="en-US" sz="6100" b="1" spc="304" dirty="0" err="1" smtClean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iểm</a:t>
            </a:r>
            <a:r>
              <a:rPr lang="en-US" sz="6100" b="1" spc="304" dirty="0" smtClean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100" b="1" spc="304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tra</a:t>
            </a:r>
            <a:r>
              <a:rPr lang="en-US" sz="6100" b="1" spc="304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100" b="1" spc="304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6100" b="1" spc="304" dirty="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100" b="1" spc="304" dirty="0" err="1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cũ</a:t>
            </a:r>
            <a:endParaRPr lang="en-US" sz="6100" b="1" spc="304" dirty="0">
              <a:solidFill>
                <a:srgbClr val="211D1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20207" y="9917691"/>
            <a:ext cx="4472223" cy="1133622"/>
          </a:xfrm>
          <a:custGeom>
            <a:avLst/>
            <a:gdLst/>
            <a:ahLst/>
            <a:cxnLst/>
            <a:rect l="l" t="t" r="r" b="b"/>
            <a:pathLst>
              <a:path w="4472223" h="1133622">
                <a:moveTo>
                  <a:pt x="0" y="0"/>
                </a:moveTo>
                <a:lnTo>
                  <a:pt x="4472223" y="0"/>
                </a:lnTo>
                <a:lnTo>
                  <a:pt x="4472223" y="1133622"/>
                </a:lnTo>
                <a:lnTo>
                  <a:pt x="0" y="1133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4421" r="-348" b="-6612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 rot="859101">
            <a:off x="7085620" y="-1843141"/>
            <a:ext cx="12450556" cy="5374989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0" y="0"/>
                </a:moveTo>
                <a:lnTo>
                  <a:pt x="12450556" y="0"/>
                </a:lnTo>
                <a:lnTo>
                  <a:pt x="12450556" y="5374989"/>
                </a:lnTo>
                <a:lnTo>
                  <a:pt x="0" y="5374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544" r="-51225"/>
            </a:stretch>
          </a:blipFill>
        </p:spPr>
      </p:sp>
      <p:sp>
        <p:nvSpPr>
          <p:cNvPr id="4" name="Freeform 4"/>
          <p:cNvSpPr/>
          <p:nvPr/>
        </p:nvSpPr>
        <p:spPr>
          <a:xfrm rot="-9334208">
            <a:off x="-1208752" y="7920162"/>
            <a:ext cx="8614985" cy="4055220"/>
          </a:xfrm>
          <a:custGeom>
            <a:avLst/>
            <a:gdLst/>
            <a:ahLst/>
            <a:cxnLst/>
            <a:rect l="l" t="t" r="r" b="b"/>
            <a:pathLst>
              <a:path w="8614985" h="4055220">
                <a:moveTo>
                  <a:pt x="0" y="0"/>
                </a:moveTo>
                <a:lnTo>
                  <a:pt x="8614985" y="0"/>
                </a:lnTo>
                <a:lnTo>
                  <a:pt x="8614985" y="4055220"/>
                </a:lnTo>
                <a:lnTo>
                  <a:pt x="0" y="4055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346" t="-67728" r="-1220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-1078643"/>
            <a:ext cx="18108697" cy="10039976"/>
          </a:xfrm>
          <a:custGeom>
            <a:avLst/>
            <a:gdLst/>
            <a:ahLst/>
            <a:cxnLst/>
            <a:rect l="l" t="t" r="r" b="b"/>
            <a:pathLst>
              <a:path w="18108697" h="10039976">
                <a:moveTo>
                  <a:pt x="0" y="0"/>
                </a:moveTo>
                <a:lnTo>
                  <a:pt x="18108697" y="0"/>
                </a:lnTo>
                <a:lnTo>
                  <a:pt x="18108697" y="10039976"/>
                </a:lnTo>
                <a:lnTo>
                  <a:pt x="0" y="10039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711" t="-339916" r="-114337"/>
            </a:stretch>
          </a:blipFill>
        </p:spPr>
      </p:sp>
      <p:sp>
        <p:nvSpPr>
          <p:cNvPr id="6" name="Freeform 6"/>
          <p:cNvSpPr/>
          <p:nvPr/>
        </p:nvSpPr>
        <p:spPr>
          <a:xfrm rot="-1805195">
            <a:off x="16151621" y="8183710"/>
            <a:ext cx="1660820" cy="705849"/>
          </a:xfrm>
          <a:custGeom>
            <a:avLst/>
            <a:gdLst/>
            <a:ahLst/>
            <a:cxnLst/>
            <a:rect l="l" t="t" r="r" b="b"/>
            <a:pathLst>
              <a:path w="1660820" h="705849">
                <a:moveTo>
                  <a:pt x="0" y="0"/>
                </a:moveTo>
                <a:lnTo>
                  <a:pt x="1660821" y="0"/>
                </a:lnTo>
                <a:lnTo>
                  <a:pt x="1660821" y="705848"/>
                </a:lnTo>
                <a:lnTo>
                  <a:pt x="0" y="705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23922" y="720088"/>
            <a:ext cx="15942296" cy="86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5600" spc="280">
                <a:solidFill>
                  <a:srgbClr val="FF3131"/>
                </a:solidFill>
                <a:latin typeface="Times New Roman" panose="02020603050405020304" charset="0"/>
                <a:cs typeface="Times New Roman" panose="02020603050405020304" charset="0"/>
              </a:rPr>
              <a:t>Trả lời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1412" y="4629060"/>
            <a:ext cx="16387316" cy="97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5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311073" y="2822197"/>
            <a:ext cx="17566410" cy="170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35"/>
              </a:lnSpc>
            </a:pPr>
            <a:r>
              <a:rPr lang="en-US" sz="4740">
                <a:solidFill>
                  <a:srgbClr val="211D1E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kinh tế biển gồm: làm muối, đánh bắt và nuôi trồng hải sản, du lịch biển đảo, giao thông đường biển,...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200"/>
            <a:ext cx="18794492" cy="9451052"/>
          </a:xfrm>
          <a:custGeom>
            <a:avLst/>
            <a:gdLst/>
            <a:ahLst/>
            <a:cxnLst/>
            <a:rect l="l" t="t" r="r" b="b"/>
            <a:pathLst>
              <a:path w="18794492" h="9451052">
                <a:moveTo>
                  <a:pt x="0" y="0"/>
                </a:moveTo>
                <a:lnTo>
                  <a:pt x="18794492" y="0"/>
                </a:lnTo>
                <a:lnTo>
                  <a:pt x="18794492" y="9451052"/>
                </a:lnTo>
                <a:lnTo>
                  <a:pt x="0" y="94510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88" t="-23371" b="-1468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57236" y="9365327"/>
            <a:ext cx="11973529" cy="86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20221F"/>
                </a:solidFill>
                <a:latin typeface="Noto Serif Display Bold" panose="02020802080505020204"/>
              </a:rPr>
              <a:t>Thánh  địa Mỹ Sơn  (tỉnh Quảng Nam)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213" y="0"/>
            <a:ext cx="18466213" cy="9405871"/>
          </a:xfrm>
          <a:custGeom>
            <a:avLst/>
            <a:gdLst/>
            <a:ahLst/>
            <a:cxnLst/>
            <a:rect l="l" t="t" r="r" b="b"/>
            <a:pathLst>
              <a:path w="18466213" h="9405871">
                <a:moveTo>
                  <a:pt x="0" y="0"/>
                </a:moveTo>
                <a:lnTo>
                  <a:pt x="18466213" y="0"/>
                </a:lnTo>
                <a:lnTo>
                  <a:pt x="18466213" y="9405871"/>
                </a:lnTo>
                <a:lnTo>
                  <a:pt x="0" y="9405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3" t="-14693" b="-11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17984" y="9310621"/>
            <a:ext cx="13721135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DejaVu Serif Bold" panose="02060803050605020204"/>
              </a:rPr>
              <a:t>Cố đô Huế (Thừa Thiên Huế)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528060" y="9323070"/>
            <a:ext cx="13028295" cy="79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</a:pPr>
            <a:r>
              <a:rPr lang="en-US" sz="4795" dirty="0" err="1">
                <a:solidFill>
                  <a:srgbClr val="000000"/>
                </a:solidFill>
                <a:latin typeface="DejaVu Serif Bold" panose="02060803050605020204"/>
              </a:rPr>
              <a:t>Phố</a:t>
            </a:r>
            <a:r>
              <a:rPr lang="en-US" sz="4795" dirty="0">
                <a:solidFill>
                  <a:srgbClr val="000000"/>
                </a:solidFill>
                <a:latin typeface="DejaVu Serif Bold" panose="02060803050605020204"/>
              </a:rPr>
              <a:t> </a:t>
            </a:r>
            <a:r>
              <a:rPr lang="en-US" sz="4795" dirty="0" err="1">
                <a:solidFill>
                  <a:srgbClr val="000000"/>
                </a:solidFill>
                <a:latin typeface="DejaVu Serif Bold" panose="02060803050605020204"/>
              </a:rPr>
              <a:t>cổ</a:t>
            </a:r>
            <a:r>
              <a:rPr lang="en-US" sz="4795" dirty="0">
                <a:solidFill>
                  <a:srgbClr val="000000"/>
                </a:solidFill>
                <a:latin typeface="DejaVu Serif Bold" panose="02060803050605020204"/>
              </a:rPr>
              <a:t> </a:t>
            </a:r>
            <a:r>
              <a:rPr lang="en-US" sz="4795" dirty="0" err="1">
                <a:solidFill>
                  <a:srgbClr val="000000"/>
                </a:solidFill>
                <a:latin typeface="DejaVu Serif Bold" panose="02060803050605020204"/>
              </a:rPr>
              <a:t>Hội</a:t>
            </a:r>
            <a:r>
              <a:rPr lang="en-US" sz="4795" dirty="0">
                <a:solidFill>
                  <a:srgbClr val="000000"/>
                </a:solidFill>
                <a:latin typeface="DejaVu Serif Bold" panose="02060803050605020204"/>
              </a:rPr>
              <a:t> An (</a:t>
            </a:r>
            <a:r>
              <a:rPr lang="en-US" sz="4795" dirty="0" err="1">
                <a:solidFill>
                  <a:srgbClr val="000000"/>
                </a:solidFill>
                <a:latin typeface="DejaVu Serif Bold" panose="02060803050605020204"/>
              </a:rPr>
              <a:t>tỉnh</a:t>
            </a:r>
            <a:r>
              <a:rPr lang="en-US" sz="4795" dirty="0">
                <a:solidFill>
                  <a:srgbClr val="000000"/>
                </a:solidFill>
                <a:latin typeface="DejaVu Serif Bold" panose="02060803050605020204"/>
              </a:rPr>
              <a:t> </a:t>
            </a:r>
            <a:r>
              <a:rPr lang="en-US" sz="4795" dirty="0" err="1" smtClean="0">
                <a:solidFill>
                  <a:srgbClr val="000000"/>
                </a:solidFill>
                <a:latin typeface="DejaVu Serif Bold" panose="02060803050605020204"/>
              </a:rPr>
              <a:t>Quảng</a:t>
            </a:r>
            <a:r>
              <a:rPr lang="en-US" sz="4795" dirty="0" smtClean="0">
                <a:solidFill>
                  <a:srgbClr val="000000"/>
                </a:solidFill>
                <a:latin typeface="DejaVu Serif Bold" panose="02060803050605020204"/>
              </a:rPr>
              <a:t> </a:t>
            </a:r>
            <a:r>
              <a:rPr lang="en-US" sz="4795" dirty="0">
                <a:solidFill>
                  <a:srgbClr val="000000"/>
                </a:solidFill>
                <a:latin typeface="DejaVu Serif Bold" panose="02060803050605020204"/>
              </a:rPr>
              <a:t>Nam)</a:t>
            </a:r>
          </a:p>
        </p:txBody>
      </p:sp>
      <p:sp>
        <p:nvSpPr>
          <p:cNvPr id="4" name="Freeform 2"/>
          <p:cNvSpPr/>
          <p:nvPr/>
        </p:nvSpPr>
        <p:spPr>
          <a:xfrm>
            <a:off x="25330" y="0"/>
            <a:ext cx="18511371" cy="9418057"/>
          </a:xfrm>
          <a:custGeom>
            <a:avLst/>
            <a:gdLst/>
            <a:ahLst/>
            <a:cxnLst/>
            <a:rect l="l" t="t" r="r" b="b"/>
            <a:pathLst>
              <a:path w="18511371" h="9418057">
                <a:moveTo>
                  <a:pt x="0" y="0"/>
                </a:moveTo>
                <a:lnTo>
                  <a:pt x="18511371" y="0"/>
                </a:lnTo>
                <a:lnTo>
                  <a:pt x="18511371" y="9418057"/>
                </a:lnTo>
                <a:lnTo>
                  <a:pt x="0" y="94180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" t="-11483" r="-27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</TotalTime>
  <Words>867</Words>
  <Application>Microsoft Office PowerPoint</Application>
  <PresentationFormat>Custom</PresentationFormat>
  <Paragraphs>95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Sigmar One</vt:lpstr>
      <vt:lpstr>Noto Serif Display Bold</vt:lpstr>
      <vt:lpstr>DejaVu Serif Bold</vt:lpstr>
      <vt:lpstr>Cabin Medium</vt:lpstr>
      <vt:lpstr>Dekko</vt:lpstr>
      <vt:lpstr>Times New Roman</vt:lpstr>
      <vt:lpstr>Dancing Script Bold</vt:lpstr>
      <vt:lpstr>Carelia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Thành nhà Hồ (Thanh Hóa)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</vt:lpstr>
      <vt:lpstr>CÂU HỎI</vt:lpstr>
      <vt:lpstr>CÂU HỎI</vt:lpstr>
      <vt:lpstr>CÂU HỎI</vt:lpstr>
      <vt:lpstr>PowerPoint Presentation</vt:lpstr>
      <vt:lpstr>PowerPoint Presentation</vt:lpstr>
      <vt:lpstr>Đền thờ Bác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Trừu tượng Hoạ tiết và Hình khối Trò chơi ẩn ảnh Bản thuyết trình vui</dc:title>
  <dc:creator/>
  <cp:lastModifiedBy>PC</cp:lastModifiedBy>
  <cp:revision>47</cp:revision>
  <dcterms:created xsi:type="dcterms:W3CDTF">2006-08-16T00:00:00Z</dcterms:created>
  <dcterms:modified xsi:type="dcterms:W3CDTF">2024-01-26T03:11:08Z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1299A71D0BDB4DBD9932D8E373E7508A_12</vt:lpwstr>
  </property>
  <property fmtid="{D5CDD505-2E9C-101B-9397-08002B2CF9AE}" pid="3" name="KSOProductBuildVer">
    <vt:lpwstr>1033-12.2.0.13359</vt:lpwstr>
  </property>
</Properties>
</file>