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95" r:id="rId3"/>
    <p:sldId id="299" r:id="rId4"/>
    <p:sldId id="297"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20" r:id="rId25"/>
    <p:sldId id="319"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6" r:id="rId40"/>
    <p:sldId id="335" r:id="rId41"/>
    <p:sldId id="337" r:id="rId42"/>
    <p:sldId id="338" r:id="rId43"/>
    <p:sldId id="340" r:id="rId44"/>
    <p:sldId id="341" r:id="rId45"/>
    <p:sldId id="348" r:id="rId46"/>
    <p:sldId id="342" r:id="rId47"/>
    <p:sldId id="349" r:id="rId48"/>
    <p:sldId id="345" r:id="rId49"/>
    <p:sldId id="346" r:id="rId50"/>
    <p:sldId id="347" r:id="rId51"/>
    <p:sldId id="344" r:id="rId52"/>
    <p:sldId id="343" r:id="rId53"/>
    <p:sldId id="350" r:id="rId54"/>
    <p:sldId id="351" r:id="rId55"/>
  </p:sldIdLst>
  <p:sldSz cx="12192000" cy="6858000"/>
  <p:notesSz cx="6858000" cy="9144000"/>
  <p:embeddedFontLst>
    <p:embeddedFont>
      <p:font typeface="Calibri" panose="020F0502020204030204"/>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3CD"/>
    <a:srgbClr val="0BAECD"/>
    <a:srgbClr val="CEE3F8"/>
    <a:srgbClr val="D8ECE0"/>
    <a:srgbClr val="D3EFFB"/>
    <a:srgbClr val="FDE9F2"/>
    <a:srgbClr val="FFE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4.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4"/>
          <p:cNvSpPr txBox="1"/>
          <p:nvPr/>
        </p:nvSpPr>
        <p:spPr>
          <a:xfrm>
            <a:off x="1192435" y="2350081"/>
            <a:ext cx="9187320" cy="1570990"/>
          </a:xfrm>
          <a:prstGeom prst="rect">
            <a:avLst/>
          </a:prstGeom>
        </p:spPr>
        <p:txBody>
          <a:bodyPr wrap="square" lIns="0" tIns="0" rIns="0" bIns="0" rtlCol="0" anchor="t">
            <a:spAutoFit/>
          </a:bodyPr>
          <a:lstStyle/>
          <a:p>
            <a:pPr marL="0" marR="0" lvl="0" indent="0" algn="ctr" defTabSz="609600" rtl="0" eaLnBrk="1" fontAlgn="auto" latinLnBrk="0" hangingPunct="1">
              <a:lnSpc>
                <a:spcPts val="1225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Tuần</a:t>
            </a:r>
            <a:r>
              <a:rPr kumimoji="0" lang="en-US" sz="4400" b="0"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44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18: </a:t>
            </a:r>
            <a:r>
              <a:rPr kumimoji="0" lang="en-US" sz="4400" b="0"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ÔN TẬP </a:t>
            </a:r>
            <a:r>
              <a:rPr lang="en-US" sz="4400" dirty="0" smtClean="0">
                <a:solidFill>
                  <a:srgbClr val="FF0000"/>
                </a:solidFill>
                <a:latin typeface="Times New Roman" panose="02020603050405020304" charset="0"/>
                <a:cs typeface="Times New Roman" panose="02020603050405020304" charset="0"/>
              </a:rPr>
              <a:t>CUỐI</a:t>
            </a:r>
            <a:r>
              <a:rPr kumimoji="0" lang="en-US" sz="44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 </a:t>
            </a:r>
            <a:r>
              <a:rPr kumimoji="0" lang="en-US" sz="4400" b="0"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HỌC KÌ I</a:t>
            </a:r>
            <a:endParaRPr kumimoji="0" lang="en-US" sz="4400" b="0"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endParaRPr>
          </a:p>
        </p:txBody>
      </p:sp>
      <p:sp>
        <p:nvSpPr>
          <p:cNvPr id="3" name="TextBox 15"/>
          <p:cNvSpPr txBox="1"/>
          <p:nvPr/>
        </p:nvSpPr>
        <p:spPr>
          <a:xfrm>
            <a:off x="1693854" y="531567"/>
            <a:ext cx="7786074" cy="1005205"/>
          </a:xfrm>
          <a:prstGeom prst="rect">
            <a:avLst/>
          </a:prstGeom>
        </p:spPr>
        <p:txBody>
          <a:bodyPr wrap="square" lIns="0" tIns="0" rIns="0" bIns="0" rtlCol="0" anchor="t">
            <a:spAutoFit/>
          </a:bodyPr>
          <a:lstStyle/>
          <a:p>
            <a:pPr marL="0" marR="0" lvl="0" indent="0" algn="ctr" defTabSz="609600" rtl="0" eaLnBrk="1" fontAlgn="auto" latinLnBrk="0" hangingPunct="1">
              <a:lnSpc>
                <a:spcPts val="3920"/>
              </a:lnSpc>
              <a:spcBef>
                <a:spcPts val="0"/>
              </a:spcBef>
              <a:spcAft>
                <a:spcPts val="0"/>
              </a:spcAft>
              <a:buClrTx/>
              <a:buSzTx/>
              <a:buFontTx/>
              <a:buNone/>
              <a:defRPr/>
            </a:pPr>
            <a:r>
              <a:rPr kumimoji="0" lang="en-US" sz="3200" b="0" i="0" u="none" strike="noStrike" kern="1200" cap="none" spc="241"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Thứ</a:t>
            </a:r>
            <a:r>
              <a:rPr kumimoji="0" lang="en-US" sz="32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rPr>
              <a:t> hai </a:t>
            </a:r>
            <a:r>
              <a:rPr kumimoji="0" lang="en-US" sz="3200" b="0" i="0" u="none" strike="noStrike" kern="1200" cap="none" spc="241"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ngày</a:t>
            </a:r>
            <a:r>
              <a:rPr kumimoji="0" lang="en-US" sz="32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rPr>
              <a:t> 1 </a:t>
            </a:r>
            <a:r>
              <a:rPr kumimoji="0" lang="en-US" sz="3200" b="0" i="0" u="none" strike="noStrike" kern="1200" cap="none" spc="241"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tháng</a:t>
            </a:r>
            <a:r>
              <a:rPr kumimoji="0" lang="en-US" sz="32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rPr>
              <a:t> 1 </a:t>
            </a:r>
            <a:r>
              <a:rPr kumimoji="0" lang="en-US" sz="3200" b="0" i="0" u="none" strike="noStrike" kern="1200" cap="none" spc="241"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năm</a:t>
            </a:r>
            <a:r>
              <a:rPr kumimoji="0" lang="en-US" sz="32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rPr>
              <a:t> 2024</a:t>
            </a:r>
            <a:endParaRPr kumimoji="0" lang="en-US" sz="32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a:p>
            <a:pPr marL="0" marR="0" lvl="0" indent="0" algn="ctr" defTabSz="609600" rtl="0" eaLnBrk="1" fontAlgn="auto" latinLnBrk="0" hangingPunct="1">
              <a:lnSpc>
                <a:spcPts val="3920"/>
              </a:lnSpc>
              <a:spcBef>
                <a:spcPts val="0"/>
              </a:spcBef>
              <a:spcAft>
                <a:spcPts val="0"/>
              </a:spcAft>
              <a:buClrTx/>
              <a:buSzTx/>
              <a:buFontTx/>
              <a:buNone/>
              <a:defRPr/>
            </a:pPr>
            <a:r>
              <a:rPr kumimoji="0" lang="en-US" sz="3600" b="0" i="0" u="none" strike="noStrike" kern="1200" cap="none" spc="241"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Tiếng</a:t>
            </a:r>
            <a:r>
              <a:rPr kumimoji="0" lang="en-US" sz="36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600" b="0" i="0" u="none" strike="noStrike" kern="1200" cap="none" spc="241"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Việt</a:t>
            </a:r>
            <a:endParaRPr kumimoji="0" lang="en-US" sz="3600" b="0" i="0" u="none" strike="noStrike" kern="1200" cap="none" spc="241"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44776"/>
            <a:ext cx="9818922" cy="1814830"/>
          </a:xfrm>
          <a:prstGeom prst="rect">
            <a:avLst/>
          </a:prstGeom>
        </p:spPr>
        <p:txBody>
          <a:bodyPr wrap="square">
            <a:spAutoFit/>
          </a:bodyPr>
          <a:lstStyle/>
          <a:p>
            <a:r>
              <a:rPr lang="en-US" sz="2800" b="1" dirty="0" smtClean="0">
                <a:solidFill>
                  <a:srgbClr val="2888E1"/>
                </a:solidFill>
                <a:latin typeface="Times New Roman" panose="02020603050405020304" charset="0"/>
                <a:cs typeface="Times New Roman" panose="02020603050405020304" charset="0"/>
              </a:rPr>
              <a:t>C</a:t>
            </a:r>
            <a:r>
              <a:rPr lang="vi-VN" sz="2800" b="1" dirty="0" smtClean="0">
                <a:solidFill>
                  <a:srgbClr val="2888E1"/>
                </a:solidFill>
                <a:latin typeface="Times New Roman" panose="02020603050405020304" charset="0"/>
                <a:cs typeface="Times New Roman" panose="02020603050405020304" charset="0"/>
              </a:rPr>
              <a:t>âu 3</a:t>
            </a:r>
            <a:r>
              <a:rPr lang="en-US" sz="2800" b="1" dirty="0" smtClean="0">
                <a:solidFill>
                  <a:srgbClr val="2888E1"/>
                </a:solidFill>
                <a:latin typeface="Times New Roman" panose="02020603050405020304" charset="0"/>
                <a:cs typeface="Times New Roman" panose="02020603050405020304" charset="0"/>
              </a:rPr>
              <a:t>: </a:t>
            </a:r>
            <a:r>
              <a:rPr lang="vi-VN" sz="2800" b="1" dirty="0" smtClean="0">
                <a:solidFill>
                  <a:srgbClr val="002060"/>
                </a:solidFill>
                <a:latin typeface="Times New Roman" panose="02020603050405020304" charset="0"/>
                <a:cs typeface="Times New Roman" panose="02020603050405020304" charset="0"/>
              </a:rPr>
              <a:t>Đọc </a:t>
            </a:r>
            <a:r>
              <a:rPr lang="vi-VN" sz="2800" b="1" dirty="0">
                <a:solidFill>
                  <a:srgbClr val="002060"/>
                </a:solidFill>
                <a:latin typeface="Times New Roman" panose="02020603050405020304" charset="0"/>
                <a:cs typeface="Times New Roman" panose="02020603050405020304" charset="0"/>
              </a:rPr>
              <a:t>các câu ca dao, tục ngữ dưới đây và tìm từ ngữ theo yêu cầu.</a:t>
            </a:r>
            <a:endParaRPr lang="vi-VN" sz="2800" dirty="0">
              <a:solidFill>
                <a:srgbClr val="002060"/>
              </a:solidFill>
              <a:latin typeface="Times New Roman" panose="02020603050405020304" charset="0"/>
              <a:cs typeface="Times New Roman" panose="02020603050405020304" charset="0"/>
            </a:endParaRPr>
          </a:p>
          <a:p>
            <a:pPr algn="just"/>
            <a:r>
              <a:rPr lang="vi-VN" sz="2800" dirty="0">
                <a:latin typeface="Times New Roman" panose="02020603050405020304" charset="0"/>
                <a:cs typeface="Times New Roman" panose="02020603050405020304" charset="0"/>
              </a:rPr>
              <a:t>a. Từ ngữ chỉ sự vật</a:t>
            </a:r>
            <a:endParaRPr lang="vi-VN" sz="2800" dirty="0">
              <a:latin typeface="Times New Roman" panose="02020603050405020304" charset="0"/>
              <a:cs typeface="Times New Roman" panose="02020603050405020304" charset="0"/>
            </a:endParaRPr>
          </a:p>
          <a:p>
            <a:pPr algn="just"/>
            <a:r>
              <a:rPr lang="vi-VN" sz="2800" dirty="0">
                <a:latin typeface="Times New Roman" panose="02020603050405020304" charset="0"/>
                <a:cs typeface="Times New Roman" panose="02020603050405020304" charset="0"/>
              </a:rPr>
              <a:t>b. Từ ngữ chỉ đặc diểm</a:t>
            </a:r>
            <a:endParaRPr lang="vi-VN" sz="2800" dirty="0">
              <a:latin typeface="Times New Roman" panose="02020603050405020304" charset="0"/>
              <a:cs typeface="Times New Roman" panose="02020603050405020304" charset="0"/>
            </a:endParaRPr>
          </a:p>
        </p:txBody>
      </p:sp>
      <p:sp>
        <p:nvSpPr>
          <p:cNvPr id="6" name="Rounded Rectangle 5"/>
          <p:cNvSpPr/>
          <p:nvPr/>
        </p:nvSpPr>
        <p:spPr>
          <a:xfrm>
            <a:off x="5045710" y="1811020"/>
            <a:ext cx="7007225" cy="1065251"/>
          </a:xfrm>
          <a:prstGeom prst="roundRect">
            <a:avLst/>
          </a:prstGeom>
          <a:solidFill>
            <a:srgbClr val="FFE5CA"/>
          </a:solidFill>
        </p:spPr>
        <p:txBody>
          <a:bodyPr wrap="square">
            <a:spAutoFit/>
          </a:bodyPr>
          <a:lstStyle/>
          <a:p>
            <a:pPr algn="ctr"/>
            <a:r>
              <a:rPr lang="en-US" sz="2800" b="1" dirty="0" err="1" smtClean="0">
                <a:solidFill>
                  <a:srgbClr val="002060"/>
                </a:solidFill>
                <a:latin typeface="Times New Roman" panose="02020603050405020304" charset="0"/>
                <a:cs typeface="Times New Roman" panose="02020603050405020304" charset="0"/>
              </a:rPr>
              <a:t>Chuồn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chuồn</a:t>
            </a:r>
            <a:r>
              <a:rPr lang="en-US" sz="2800" b="1" dirty="0" smtClean="0">
                <a:solidFill>
                  <a:srgbClr val="002060"/>
                </a:solidFill>
                <a:latin typeface="Times New Roman" panose="02020603050405020304" charset="0"/>
                <a:cs typeface="Times New Roman" panose="02020603050405020304" charset="0"/>
              </a:rPr>
              <a:t> bay </a:t>
            </a:r>
            <a:r>
              <a:rPr lang="en-US" sz="2800" b="1" dirty="0" err="1" smtClean="0">
                <a:solidFill>
                  <a:srgbClr val="002060"/>
                </a:solidFill>
                <a:latin typeface="Times New Roman" panose="02020603050405020304" charset="0"/>
                <a:cs typeface="Times New Roman" panose="02020603050405020304" charset="0"/>
              </a:rPr>
              <a:t>thấp</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mưa</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ngập</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bờ</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ao</a:t>
            </a:r>
            <a:endParaRPr lang="en-US" sz="2800" b="1" dirty="0" smtClean="0">
              <a:solidFill>
                <a:srgbClr val="002060"/>
              </a:solidFill>
              <a:latin typeface="Times New Roman" panose="02020603050405020304" charset="0"/>
              <a:cs typeface="Times New Roman" panose="02020603050405020304" charset="0"/>
            </a:endParaRPr>
          </a:p>
          <a:p>
            <a:pPr algn="ctr"/>
            <a:r>
              <a:rPr lang="en-US" sz="2800" b="1" dirty="0" err="1" smtClean="0">
                <a:solidFill>
                  <a:srgbClr val="002060"/>
                </a:solidFill>
                <a:latin typeface="Times New Roman" panose="02020603050405020304" charset="0"/>
                <a:cs typeface="Times New Roman" panose="02020603050405020304" charset="0"/>
              </a:rPr>
              <a:t>Chuồn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chuồn</a:t>
            </a:r>
            <a:r>
              <a:rPr lang="en-US" sz="2800" b="1" dirty="0" smtClean="0">
                <a:solidFill>
                  <a:srgbClr val="002060"/>
                </a:solidFill>
                <a:latin typeface="Times New Roman" panose="02020603050405020304" charset="0"/>
                <a:cs typeface="Times New Roman" panose="02020603050405020304" charset="0"/>
              </a:rPr>
              <a:t> bay </a:t>
            </a:r>
            <a:r>
              <a:rPr lang="en-US" sz="2800" b="1" dirty="0" err="1" smtClean="0">
                <a:solidFill>
                  <a:srgbClr val="002060"/>
                </a:solidFill>
                <a:latin typeface="Times New Roman" panose="02020603050405020304" charset="0"/>
                <a:cs typeface="Times New Roman" panose="02020603050405020304" charset="0"/>
              </a:rPr>
              <a:t>cao</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mưa</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rào</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lại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tạnh</a:t>
            </a:r>
            <a:r>
              <a:rPr lang="en-US" sz="2800" b="1" dirty="0" smtClean="0">
                <a:solidFill>
                  <a:srgbClr val="002060"/>
                </a:solidFill>
                <a:latin typeface="Times New Roman" panose="02020603050405020304" charset="0"/>
                <a:cs typeface="Times New Roman" panose="02020603050405020304" charset="0"/>
              </a:rPr>
              <a:t>.</a:t>
            </a:r>
            <a:endParaRPr lang="vi-VN" sz="2800" dirty="0">
              <a:solidFill>
                <a:srgbClr val="002060"/>
              </a:solidFill>
              <a:latin typeface="Times New Roman" panose="02020603050405020304" charset="0"/>
              <a:cs typeface="Times New Roman" panose="02020603050405020304" charset="0"/>
            </a:endParaRPr>
          </a:p>
        </p:txBody>
      </p:sp>
      <p:sp>
        <p:nvSpPr>
          <p:cNvPr id="7" name="Rounded Rectangle 6"/>
          <p:cNvSpPr/>
          <p:nvPr/>
        </p:nvSpPr>
        <p:spPr>
          <a:xfrm>
            <a:off x="294640" y="2749550"/>
            <a:ext cx="6413500" cy="1060735"/>
          </a:xfrm>
          <a:prstGeom prst="roundRect">
            <a:avLst/>
          </a:prstGeom>
          <a:solidFill>
            <a:srgbClr val="FDE9F2"/>
          </a:solidFill>
        </p:spPr>
        <p:txBody>
          <a:bodyPr wrap="square">
            <a:spAutoFit/>
          </a:bodyPr>
          <a:lstStyle/>
          <a:p>
            <a:pPr algn="ctr"/>
            <a:r>
              <a:rPr lang="en-US" sz="2800" b="1" dirty="0" err="1" smtClean="0">
                <a:solidFill>
                  <a:srgbClr val="002060"/>
                </a:solidFill>
                <a:latin typeface="Times New Roman" panose="02020603050405020304" charset="0"/>
                <a:cs typeface="Times New Roman" panose="02020603050405020304" charset="0"/>
              </a:rPr>
              <a:t>Lên</a:t>
            </a:r>
            <a:r>
              <a:rPr lang="en-US" sz="2800" b="1" dirty="0" smtClean="0">
                <a:solidFill>
                  <a:srgbClr val="002060"/>
                </a:solidFill>
                <a:latin typeface="Times New Roman" panose="02020603050405020304" charset="0"/>
                <a:cs typeface="Times New Roman" panose="02020603050405020304" charset="0"/>
              </a:rPr>
              <a:t> non </a:t>
            </a:r>
            <a:r>
              <a:rPr lang="en-US" sz="2800" b="1" dirty="0" err="1" smtClean="0">
                <a:solidFill>
                  <a:srgbClr val="002060"/>
                </a:solidFill>
                <a:latin typeface="Times New Roman" panose="02020603050405020304" charset="0"/>
                <a:cs typeface="Times New Roman" panose="02020603050405020304" charset="0"/>
              </a:rPr>
              <a:t>mới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biết</a:t>
            </a:r>
            <a:r>
              <a:rPr lang="en-US" sz="2800" b="1" dirty="0" smtClean="0">
                <a:solidFill>
                  <a:srgbClr val="002060"/>
                </a:solidFill>
                <a:latin typeface="Times New Roman" panose="02020603050405020304" charset="0"/>
                <a:cs typeface="Times New Roman" panose="02020603050405020304" charset="0"/>
              </a:rPr>
              <a:t> non </a:t>
            </a:r>
            <a:r>
              <a:rPr lang="en-US" sz="2800" b="1" dirty="0" err="1" smtClean="0">
                <a:solidFill>
                  <a:srgbClr val="002060"/>
                </a:solidFill>
                <a:latin typeface="Times New Roman" panose="02020603050405020304" charset="0"/>
                <a:cs typeface="Times New Roman" panose="02020603050405020304" charset="0"/>
              </a:rPr>
              <a:t>cao</a:t>
            </a:r>
            <a:endParaRPr lang="en-US" sz="2800" b="1" dirty="0" smtClean="0">
              <a:solidFill>
                <a:srgbClr val="002060"/>
              </a:solidFill>
              <a:latin typeface="Times New Roman" panose="02020603050405020304" charset="0"/>
              <a:cs typeface="Times New Roman" panose="02020603050405020304" charset="0"/>
            </a:endParaRPr>
          </a:p>
          <a:p>
            <a:pPr algn="ctr"/>
            <a:r>
              <a:rPr lang="en-US" sz="2800" b="1" dirty="0" err="1" smtClean="0">
                <a:solidFill>
                  <a:srgbClr val="002060"/>
                </a:solidFill>
                <a:latin typeface="Times New Roman" panose="02020603050405020304" charset="0"/>
                <a:cs typeface="Times New Roman" panose="02020603050405020304" charset="0"/>
              </a:rPr>
              <a:t>Xuống</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biển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cầm</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sào</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cho</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biết</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cạn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sâu</a:t>
            </a:r>
            <a:r>
              <a:rPr lang="en-US" sz="2800" b="1" dirty="0" smtClean="0">
                <a:solidFill>
                  <a:srgbClr val="002060"/>
                </a:solidFill>
                <a:latin typeface="Times New Roman" panose="02020603050405020304" charset="0"/>
                <a:cs typeface="Times New Roman" panose="02020603050405020304" charset="0"/>
              </a:rPr>
              <a:t>.</a:t>
            </a:r>
            <a:endParaRPr lang="vi-VN" sz="2800" dirty="0">
              <a:solidFill>
                <a:srgbClr val="002060"/>
              </a:solidFill>
              <a:latin typeface="Times New Roman" panose="02020603050405020304" charset="0"/>
              <a:cs typeface="Times New Roman" panose="02020603050405020304" charset="0"/>
            </a:endParaRPr>
          </a:p>
        </p:txBody>
      </p:sp>
      <p:sp>
        <p:nvSpPr>
          <p:cNvPr id="8" name="Rounded Rectangle 7"/>
          <p:cNvSpPr/>
          <p:nvPr/>
        </p:nvSpPr>
        <p:spPr>
          <a:xfrm>
            <a:off x="6259083" y="3848542"/>
            <a:ext cx="5512532" cy="1053655"/>
          </a:xfrm>
          <a:prstGeom prst="roundRect">
            <a:avLst/>
          </a:prstGeom>
          <a:solidFill>
            <a:srgbClr val="D3EFFB"/>
          </a:solidFill>
        </p:spPr>
        <p:txBody>
          <a:bodyPr wrap="square">
            <a:spAutoFit/>
          </a:bodyPr>
          <a:lstStyle/>
          <a:p>
            <a:pPr algn="ctr"/>
            <a:r>
              <a:rPr lang="en-US" sz="2800" b="1" dirty="0" err="1" smtClean="0">
                <a:solidFill>
                  <a:srgbClr val="002060"/>
                </a:solidFill>
                <a:latin typeface="Times New Roman" panose="02020603050405020304" charset="0"/>
                <a:cs typeface="Times New Roman" panose="02020603050405020304" charset="0"/>
              </a:rPr>
              <a:t>Dòng</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sông</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bên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lở</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bên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bồi</a:t>
            </a:r>
            <a:endParaRPr lang="en-US" sz="2800" b="1" dirty="0" smtClean="0">
              <a:solidFill>
                <a:srgbClr val="002060"/>
              </a:solidFill>
              <a:latin typeface="Times New Roman" panose="02020603050405020304" charset="0"/>
              <a:cs typeface="Times New Roman" panose="02020603050405020304" charset="0"/>
            </a:endParaRPr>
          </a:p>
          <a:p>
            <a:pPr algn="ctr"/>
            <a:r>
              <a:rPr lang="en-US" sz="2800" b="1" dirty="0" err="1" smtClean="0">
                <a:solidFill>
                  <a:srgbClr val="002060"/>
                </a:solidFill>
                <a:latin typeface="Times New Roman" panose="02020603050405020304" charset="0"/>
                <a:cs typeface="Times New Roman" panose="02020603050405020304" charset="0"/>
              </a:rPr>
              <a:t>Bên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lở</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thì</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đục</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bên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bồi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thì</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trong</a:t>
            </a:r>
            <a:r>
              <a:rPr lang="en-US" sz="2800" b="1" dirty="0" smtClean="0">
                <a:solidFill>
                  <a:srgbClr val="002060"/>
                </a:solidFill>
                <a:latin typeface="Times New Roman" panose="02020603050405020304" charset="0"/>
                <a:cs typeface="Times New Roman" panose="02020603050405020304" charset="0"/>
              </a:rPr>
              <a:t>.</a:t>
            </a:r>
            <a:endParaRPr lang="vi-VN" sz="2800" dirty="0">
              <a:solidFill>
                <a:srgbClr val="002060"/>
              </a:solidFill>
              <a:latin typeface="Times New Roman" panose="02020603050405020304" charset="0"/>
              <a:cs typeface="Times New Roman" panose="02020603050405020304" charset="0"/>
            </a:endParaRPr>
          </a:p>
        </p:txBody>
      </p:sp>
      <p:sp>
        <p:nvSpPr>
          <p:cNvPr id="9" name="Rounded Rectangle 8"/>
          <p:cNvSpPr/>
          <p:nvPr/>
        </p:nvSpPr>
        <p:spPr>
          <a:xfrm>
            <a:off x="418637" y="4821714"/>
            <a:ext cx="5512532" cy="1053655"/>
          </a:xfrm>
          <a:prstGeom prst="roundRect">
            <a:avLst/>
          </a:prstGeom>
          <a:solidFill>
            <a:srgbClr val="D8ECE0"/>
          </a:solidFill>
        </p:spPr>
        <p:txBody>
          <a:bodyPr wrap="square">
            <a:spAutoFit/>
          </a:bodyPr>
          <a:lstStyle/>
          <a:p>
            <a:pPr algn="ctr"/>
            <a:r>
              <a:rPr lang="en-US" sz="2800" b="1" dirty="0" err="1" smtClean="0">
                <a:solidFill>
                  <a:srgbClr val="002060"/>
                </a:solidFill>
                <a:latin typeface="Times New Roman" panose="02020603050405020304" charset="0"/>
                <a:cs typeface="Times New Roman" panose="02020603050405020304" charset="0"/>
              </a:rPr>
              <a:t>Trăng</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mờ</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còn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tỏ</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hơn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sao</a:t>
            </a:r>
            <a:endParaRPr lang="en-US" sz="2800" b="1" dirty="0" smtClean="0">
              <a:solidFill>
                <a:srgbClr val="002060"/>
              </a:solidFill>
              <a:latin typeface="Times New Roman" panose="02020603050405020304" charset="0"/>
              <a:cs typeface="Times New Roman" panose="02020603050405020304" charset="0"/>
            </a:endParaRPr>
          </a:p>
          <a:p>
            <a:pPr algn="ctr"/>
            <a:r>
              <a:rPr lang="en-US" sz="2800" b="1" dirty="0" err="1" smtClean="0">
                <a:solidFill>
                  <a:srgbClr val="002060"/>
                </a:solidFill>
                <a:latin typeface="Times New Roman" panose="02020603050405020304" charset="0"/>
                <a:cs typeface="Times New Roman" panose="02020603050405020304" charset="0"/>
              </a:rPr>
              <a:t>Dẫu</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rằng</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núi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lở</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còn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cao</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hơn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đồi</a:t>
            </a:r>
            <a:r>
              <a:rPr lang="en-US" sz="2800" b="1" dirty="0" smtClean="0">
                <a:solidFill>
                  <a:srgbClr val="002060"/>
                </a:solidFill>
                <a:latin typeface="Times New Roman" panose="02020603050405020304" charset="0"/>
                <a:cs typeface="Times New Roman" panose="02020603050405020304" charset="0"/>
              </a:rPr>
              <a:t>.</a:t>
            </a:r>
            <a:endParaRPr lang="vi-VN" sz="2800" dirty="0">
              <a:solidFill>
                <a:srgbClr val="002060"/>
              </a:solidFill>
              <a:latin typeface="Times New Roman" panose="02020603050405020304" charset="0"/>
              <a:cs typeface="Times New Roman" panose="02020603050405020304"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7" grpId="0" bldLvl="0" animBg="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nvGraphicFramePr>
        <p:xfrm>
          <a:off x="1097915" y="2262505"/>
          <a:ext cx="10565765" cy="2895600"/>
        </p:xfrm>
        <a:graphic>
          <a:graphicData uri="http://schemas.openxmlformats.org/drawingml/2006/table">
            <a:tbl>
              <a:tblPr firstRow="1" bandRow="1">
                <a:tableStyleId>{BC89EF96-8CEA-46FF-86C4-4CE0E7609802}</a:tableStyleId>
              </a:tblPr>
              <a:tblGrid>
                <a:gridCol w="1434465"/>
                <a:gridCol w="5020945"/>
                <a:gridCol w="4110355"/>
              </a:tblGrid>
              <a:tr h="370840">
                <a:tc>
                  <a:txBody>
                    <a:bodyPr/>
                    <a:lstStyle/>
                    <a:p>
                      <a:pPr algn="ctr"/>
                      <a:r>
                        <a:rPr lang="en-US" sz="3200" b="1" dirty="0" err="1" smtClean="0">
                          <a:latin typeface="Times New Roman" panose="02020603050405020304" charset="0"/>
                          <a:cs typeface="Times New Roman" panose="02020603050405020304" charset="0"/>
                        </a:rPr>
                        <a:t>Câu</a:t>
                      </a:r>
                      <a:endParaRPr lang="en-US" sz="3200" b="1" dirty="0" err="1" smtClean="0">
                        <a:latin typeface="Times New Roman" panose="02020603050405020304" charset="0"/>
                        <a:cs typeface="Times New Roman" panose="02020603050405020304" charset="0"/>
                      </a:endParaRPr>
                    </a:p>
                  </a:txBody>
                  <a:tcPr>
                    <a:solidFill>
                      <a:srgbClr val="CEE3F8"/>
                    </a:solidFill>
                  </a:tcPr>
                </a:tc>
                <a:tc>
                  <a:txBody>
                    <a:bodyPr/>
                    <a:lstStyle/>
                    <a:p>
                      <a:pPr algn="ctr"/>
                      <a:r>
                        <a:rPr lang="en-US" sz="3200" b="1" dirty="0" err="1" smtClean="0">
                          <a:latin typeface="Times New Roman" panose="02020603050405020304" charset="0"/>
                          <a:cs typeface="Times New Roman" panose="02020603050405020304" charset="0"/>
                        </a:rPr>
                        <a:t>Từ</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ngữ</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chỉ</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sự</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vật</a:t>
                      </a:r>
                      <a:endParaRPr lang="en-US" sz="3200" b="1" dirty="0" smtClean="0">
                        <a:latin typeface="Times New Roman" panose="02020603050405020304" charset="0"/>
                        <a:cs typeface="Times New Roman" panose="02020603050405020304" charset="0"/>
                      </a:endParaRPr>
                    </a:p>
                  </a:txBody>
                  <a:tcPr>
                    <a:solidFill>
                      <a:srgbClr val="CEE3F8"/>
                    </a:solidFill>
                  </a:tcPr>
                </a:tc>
                <a:tc>
                  <a:txBody>
                    <a:bodyPr/>
                    <a:lstStyle/>
                    <a:p>
                      <a:pPr algn="ctr"/>
                      <a:r>
                        <a:rPr lang="en-US" sz="3200" b="1" dirty="0" err="1" smtClean="0">
                          <a:latin typeface="Times New Roman" panose="02020603050405020304" charset="0"/>
                          <a:cs typeface="Times New Roman" panose="02020603050405020304" charset="0"/>
                        </a:rPr>
                        <a:t>Từ</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ngữ</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chỉ</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đặc</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điểm</a:t>
                      </a:r>
                      <a:endParaRPr lang="en-US" sz="3200" b="1" dirty="0" smtClean="0">
                        <a:latin typeface="Times New Roman" panose="02020603050405020304" charset="0"/>
                        <a:cs typeface="Times New Roman" panose="02020603050405020304" charset="0"/>
                      </a:endParaRPr>
                    </a:p>
                  </a:txBody>
                  <a:tcPr>
                    <a:solidFill>
                      <a:srgbClr val="CEE3F8"/>
                    </a:solidFill>
                  </a:tcPr>
                </a:tc>
              </a:tr>
              <a:tr h="370840">
                <a:tc>
                  <a:txBody>
                    <a:bodyPr/>
                    <a:lstStyle/>
                    <a:p>
                      <a:pPr algn="ctr"/>
                      <a:r>
                        <a:rPr lang="en-US" sz="3200" b="1" dirty="0" smtClean="0">
                          <a:latin typeface="Times New Roman" panose="02020603050405020304" charset="0"/>
                          <a:cs typeface="Times New Roman" panose="02020603050405020304" charset="0"/>
                        </a:rPr>
                        <a:t>1</a:t>
                      </a:r>
                      <a:endParaRPr lang="en-US" sz="3200" b="1" dirty="0" smtClean="0">
                        <a:latin typeface="Times New Roman" panose="02020603050405020304" charset="0"/>
                        <a:cs typeface="Times New Roman" panose="02020603050405020304" charset="0"/>
                      </a:endParaRPr>
                    </a:p>
                  </a:txBody>
                  <a:tcPr>
                    <a:noFill/>
                  </a:tcPr>
                </a:tc>
                <a:tc>
                  <a:txBody>
                    <a:bodyPr/>
                    <a:lstStyle/>
                    <a:p>
                      <a:r>
                        <a:rPr lang="en-US" sz="3200" b="1" dirty="0" err="1" smtClean="0">
                          <a:latin typeface="Times New Roman" panose="02020603050405020304" charset="0"/>
                          <a:cs typeface="Times New Roman" panose="02020603050405020304" charset="0"/>
                        </a:rPr>
                        <a:t>chuồn</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chuồn</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bờ</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ao</a:t>
                      </a:r>
                      <a:endParaRPr lang="en-US" sz="3200" b="1" dirty="0" smtClean="0">
                        <a:latin typeface="Times New Roman" panose="02020603050405020304" charset="0"/>
                        <a:cs typeface="Times New Roman" panose="02020603050405020304" charset="0"/>
                      </a:endParaRPr>
                    </a:p>
                  </a:txBody>
                  <a:tcPr>
                    <a:noFill/>
                  </a:tcPr>
                </a:tc>
                <a:tc>
                  <a:txBody>
                    <a:bodyPr/>
                    <a:lstStyle/>
                    <a:p>
                      <a:r>
                        <a:rPr lang="en-US" sz="3200" b="1" dirty="0" err="1" smtClean="0">
                          <a:latin typeface="Times New Roman" panose="02020603050405020304" charset="0"/>
                          <a:cs typeface="Times New Roman" panose="02020603050405020304" charset="0"/>
                        </a:rPr>
                        <a:t>thấp</a:t>
                      </a:r>
                      <a:r>
                        <a:rPr lang="en-US" sz="3200" b="1" dirty="0" smtClean="0">
                          <a:latin typeface="Times New Roman" panose="02020603050405020304" charset="0"/>
                          <a:cs typeface="Times New Roman" panose="02020603050405020304" charset="0"/>
                        </a:rPr>
                        <a:t>, </a:t>
                      </a:r>
                      <a:r>
                        <a:rPr lang="en-US" sz="3200" b="1" dirty="0" err="1" smtClean="0">
                          <a:latin typeface="Times New Roman" panose="02020603050405020304" charset="0"/>
                          <a:cs typeface="Times New Roman" panose="02020603050405020304" charset="0"/>
                        </a:rPr>
                        <a:t>cao</a:t>
                      </a:r>
                      <a:endParaRPr lang="en-US" sz="3200" b="1" dirty="0" smtClean="0">
                        <a:latin typeface="Times New Roman" panose="02020603050405020304" charset="0"/>
                        <a:cs typeface="Times New Roman" panose="02020603050405020304" charset="0"/>
                      </a:endParaRPr>
                    </a:p>
                  </a:txBody>
                  <a:tcPr>
                    <a:noFill/>
                  </a:tcPr>
                </a:tc>
              </a:tr>
              <a:tr h="370840">
                <a:tc>
                  <a:txBody>
                    <a:bodyPr/>
                    <a:lstStyle/>
                    <a:p>
                      <a:pPr algn="ctr"/>
                      <a:r>
                        <a:rPr lang="en-US" sz="3200" b="1" dirty="0" smtClean="0">
                          <a:latin typeface="Times New Roman" panose="02020603050405020304" charset="0"/>
                          <a:cs typeface="Times New Roman" panose="02020603050405020304" charset="0"/>
                        </a:rPr>
                        <a:t>2</a:t>
                      </a:r>
                      <a:endParaRPr lang="en-US" sz="3200" b="1" dirty="0" smtClean="0">
                        <a:latin typeface="Times New Roman" panose="02020603050405020304" charset="0"/>
                        <a:cs typeface="Times New Roman" panose="02020603050405020304" charset="0"/>
                      </a:endParaRPr>
                    </a:p>
                  </a:txBody>
                  <a:tcPr/>
                </a:tc>
                <a:tc>
                  <a:txBody>
                    <a:bodyPr/>
                    <a:lstStyle/>
                    <a:p>
                      <a:r>
                        <a:rPr lang="en-US" sz="3200" b="1" dirty="0" smtClean="0">
                          <a:latin typeface="Times New Roman" panose="02020603050405020304" charset="0"/>
                          <a:cs typeface="Times New Roman" panose="02020603050405020304" charset="0"/>
                        </a:rPr>
                        <a:t>non, </a:t>
                      </a:r>
                      <a:r>
                        <a:rPr lang="en-US" sz="3200" b="1" dirty="0" err="1" smtClean="0">
                          <a:latin typeface="Times New Roman" panose="02020603050405020304" charset="0"/>
                          <a:cs typeface="Times New Roman" panose="02020603050405020304" charset="0"/>
                        </a:rPr>
                        <a:t>biển</a:t>
                      </a:r>
                      <a:r>
                        <a:rPr lang="en-US" sz="3200" b="1" dirty="0" smtClean="0">
                          <a:latin typeface="Times New Roman" panose="02020603050405020304" charset="0"/>
                          <a:cs typeface="Times New Roman" panose="02020603050405020304" charset="0"/>
                        </a:rPr>
                        <a:t>,</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sào</a:t>
                      </a:r>
                      <a:endParaRPr lang="en-US" sz="3200" b="1" dirty="0" smtClean="0">
                        <a:latin typeface="Times New Roman" panose="02020603050405020304" charset="0"/>
                        <a:cs typeface="Times New Roman" panose="02020603050405020304" charset="0"/>
                      </a:endParaRPr>
                    </a:p>
                  </a:txBody>
                  <a:tcPr/>
                </a:tc>
                <a:tc>
                  <a:txBody>
                    <a:bodyPr/>
                    <a:lstStyle/>
                    <a:p>
                      <a:r>
                        <a:rPr lang="en-US" sz="3200" b="1" dirty="0" err="1" smtClean="0">
                          <a:latin typeface="Times New Roman" panose="02020603050405020304" charset="0"/>
                          <a:cs typeface="Times New Roman" panose="02020603050405020304" charset="0"/>
                        </a:rPr>
                        <a:t>cao</a:t>
                      </a:r>
                      <a:r>
                        <a:rPr lang="en-US" sz="3200" b="1" dirty="0" smtClean="0">
                          <a:latin typeface="Times New Roman" panose="02020603050405020304" charset="0"/>
                          <a:cs typeface="Times New Roman" panose="02020603050405020304" charset="0"/>
                        </a:rPr>
                        <a:t>, </a:t>
                      </a:r>
                      <a:r>
                        <a:rPr lang="en-US" sz="3200" b="1" dirty="0" err="1" smtClean="0">
                          <a:latin typeface="Times New Roman" panose="02020603050405020304" charset="0"/>
                          <a:cs typeface="Times New Roman" panose="02020603050405020304" charset="0"/>
                        </a:rPr>
                        <a:t>sâu</a:t>
                      </a:r>
                      <a:r>
                        <a:rPr lang="en-US" sz="3200" b="1" dirty="0" smtClean="0">
                          <a:latin typeface="Times New Roman" panose="02020603050405020304" charset="0"/>
                          <a:cs typeface="Times New Roman" panose="02020603050405020304" charset="0"/>
                        </a:rPr>
                        <a:t>,</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cạn</a:t>
                      </a:r>
                      <a:endParaRPr lang="en-US" sz="3200" b="1" dirty="0" smtClean="0">
                        <a:latin typeface="Times New Roman" panose="02020603050405020304" charset="0"/>
                        <a:cs typeface="Times New Roman" panose="02020603050405020304" charset="0"/>
                      </a:endParaRPr>
                    </a:p>
                  </a:txBody>
                  <a:tcPr/>
                </a:tc>
              </a:tr>
              <a:tr h="370840">
                <a:tc>
                  <a:txBody>
                    <a:bodyPr/>
                    <a:lstStyle/>
                    <a:p>
                      <a:pPr algn="ctr"/>
                      <a:r>
                        <a:rPr lang="en-US" sz="3200" b="1" dirty="0" smtClean="0">
                          <a:latin typeface="Times New Roman" panose="02020603050405020304" charset="0"/>
                          <a:cs typeface="Times New Roman" panose="02020603050405020304" charset="0"/>
                        </a:rPr>
                        <a:t>3</a:t>
                      </a:r>
                      <a:endParaRPr lang="en-US" sz="3200" b="1" dirty="0" smtClean="0">
                        <a:latin typeface="Times New Roman" panose="02020603050405020304" charset="0"/>
                        <a:cs typeface="Times New Roman" panose="02020603050405020304" charset="0"/>
                      </a:endParaRPr>
                    </a:p>
                  </a:txBody>
                  <a:tcPr>
                    <a:noFill/>
                  </a:tcPr>
                </a:tc>
                <a:tc>
                  <a:txBody>
                    <a:bodyPr/>
                    <a:lstStyle/>
                    <a:p>
                      <a:r>
                        <a:rPr lang="en-US" sz="3200" b="1" dirty="0" err="1" smtClean="0">
                          <a:latin typeface="Times New Roman" panose="02020603050405020304" charset="0"/>
                          <a:cs typeface="Times New Roman" panose="02020603050405020304" charset="0"/>
                        </a:rPr>
                        <a:t>dòng</a:t>
                      </a:r>
                      <a:r>
                        <a:rPr lang="en-US" sz="3200" b="1" baseline="0" dirty="0" smtClean="0">
                          <a:latin typeface="Times New Roman" panose="02020603050405020304" charset="0"/>
                          <a:cs typeface="Times New Roman" panose="02020603050405020304" charset="0"/>
                        </a:rPr>
                        <a:t> song, </a:t>
                      </a:r>
                      <a:r>
                        <a:rPr lang="en-US" sz="3200" b="1" baseline="0" dirty="0" err="1" smtClean="0">
                          <a:latin typeface="Times New Roman" panose="02020603050405020304" charset="0"/>
                          <a:cs typeface="Times New Roman" panose="02020603050405020304" charset="0"/>
                        </a:rPr>
                        <a:t>bên</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bồi</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bên</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lở</a:t>
                      </a:r>
                      <a:endParaRPr lang="en-US" sz="3200" b="1" dirty="0" smtClean="0">
                        <a:latin typeface="Times New Roman" panose="02020603050405020304" charset="0"/>
                        <a:cs typeface="Times New Roman" panose="02020603050405020304" charset="0"/>
                      </a:endParaRPr>
                    </a:p>
                  </a:txBody>
                  <a:tcPr>
                    <a:noFill/>
                  </a:tcPr>
                </a:tc>
                <a:tc>
                  <a:txBody>
                    <a:bodyPr/>
                    <a:lstStyle/>
                    <a:p>
                      <a:r>
                        <a:rPr lang="en-US" sz="3200" b="1" dirty="0" err="1" smtClean="0">
                          <a:latin typeface="Times New Roman" panose="02020603050405020304" charset="0"/>
                          <a:cs typeface="Times New Roman" panose="02020603050405020304" charset="0"/>
                        </a:rPr>
                        <a:t>đục</a:t>
                      </a:r>
                      <a:r>
                        <a:rPr lang="en-US" sz="3200" b="1" dirty="0" smtClean="0">
                          <a:latin typeface="Times New Roman" panose="02020603050405020304" charset="0"/>
                          <a:cs typeface="Times New Roman" panose="02020603050405020304" charset="0"/>
                        </a:rPr>
                        <a:t>, </a:t>
                      </a:r>
                      <a:r>
                        <a:rPr lang="en-US" sz="3200" b="1" dirty="0" err="1" smtClean="0">
                          <a:latin typeface="Times New Roman" panose="02020603050405020304" charset="0"/>
                          <a:cs typeface="Times New Roman" panose="02020603050405020304" charset="0"/>
                        </a:rPr>
                        <a:t>trong</a:t>
                      </a:r>
                      <a:endParaRPr lang="en-US" sz="3200" b="1" dirty="0" smtClean="0">
                        <a:latin typeface="Times New Roman" panose="02020603050405020304" charset="0"/>
                        <a:cs typeface="Times New Roman" panose="02020603050405020304" charset="0"/>
                      </a:endParaRPr>
                    </a:p>
                  </a:txBody>
                  <a:tcPr>
                    <a:noFill/>
                  </a:tcPr>
                </a:tc>
              </a:tr>
              <a:tr h="370840">
                <a:tc>
                  <a:txBody>
                    <a:bodyPr/>
                    <a:lstStyle/>
                    <a:p>
                      <a:pPr algn="ctr"/>
                      <a:r>
                        <a:rPr lang="en-US" sz="3200" b="1" dirty="0" smtClean="0">
                          <a:latin typeface="Times New Roman" panose="02020603050405020304" charset="0"/>
                          <a:cs typeface="Times New Roman" panose="02020603050405020304" charset="0"/>
                        </a:rPr>
                        <a:t>4</a:t>
                      </a:r>
                      <a:endParaRPr lang="en-US" sz="3200" b="1" dirty="0" smtClean="0">
                        <a:latin typeface="Times New Roman" panose="02020603050405020304" charset="0"/>
                        <a:cs typeface="Times New Roman" panose="02020603050405020304" charset="0"/>
                      </a:endParaRPr>
                    </a:p>
                  </a:txBody>
                  <a:tcPr/>
                </a:tc>
                <a:tc>
                  <a:txBody>
                    <a:bodyPr/>
                    <a:lstStyle/>
                    <a:p>
                      <a:r>
                        <a:rPr lang="en-US" sz="3200" b="1" dirty="0" err="1" smtClean="0">
                          <a:latin typeface="Times New Roman" panose="02020603050405020304" charset="0"/>
                          <a:cs typeface="Times New Roman" panose="02020603050405020304" charset="0"/>
                        </a:rPr>
                        <a:t>trăng</a:t>
                      </a:r>
                      <a:r>
                        <a:rPr lang="en-US" sz="3200" b="1" dirty="0" smtClean="0">
                          <a:latin typeface="Times New Roman" panose="02020603050405020304" charset="0"/>
                          <a:cs typeface="Times New Roman" panose="02020603050405020304" charset="0"/>
                        </a:rPr>
                        <a:t>, </a:t>
                      </a:r>
                      <a:r>
                        <a:rPr lang="en-US" sz="3200" b="1" dirty="0" err="1" smtClean="0">
                          <a:latin typeface="Times New Roman" panose="02020603050405020304" charset="0"/>
                          <a:cs typeface="Times New Roman" panose="02020603050405020304" charset="0"/>
                        </a:rPr>
                        <a:t>sao</a:t>
                      </a:r>
                      <a:r>
                        <a:rPr lang="en-US" sz="3200" b="1" dirty="0" smtClean="0">
                          <a:latin typeface="Times New Roman" panose="02020603050405020304" charset="0"/>
                          <a:cs typeface="Times New Roman" panose="02020603050405020304" charset="0"/>
                        </a:rPr>
                        <a:t>, </a:t>
                      </a:r>
                      <a:r>
                        <a:rPr lang="en-US" sz="3200" b="1" dirty="0" err="1" smtClean="0">
                          <a:latin typeface="Times New Roman" panose="02020603050405020304" charset="0"/>
                          <a:cs typeface="Times New Roman" panose="02020603050405020304" charset="0"/>
                        </a:rPr>
                        <a:t>núi</a:t>
                      </a:r>
                      <a:r>
                        <a:rPr lang="en-US" sz="3200" b="1" dirty="0" smtClean="0">
                          <a:latin typeface="Times New Roman" panose="02020603050405020304" charset="0"/>
                          <a:cs typeface="Times New Roman" panose="02020603050405020304" charset="0"/>
                        </a:rPr>
                        <a:t>,</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đồi</a:t>
                      </a:r>
                      <a:endParaRPr lang="en-US" sz="3200" b="1" dirty="0" smtClean="0">
                        <a:latin typeface="Times New Roman" panose="02020603050405020304" charset="0"/>
                        <a:cs typeface="Times New Roman" panose="02020603050405020304" charset="0"/>
                      </a:endParaRPr>
                    </a:p>
                  </a:txBody>
                  <a:tcPr/>
                </a:tc>
                <a:tc>
                  <a:txBody>
                    <a:bodyPr/>
                    <a:lstStyle/>
                    <a:p>
                      <a:r>
                        <a:rPr lang="en-US" sz="3200" b="1" dirty="0" err="1" smtClean="0">
                          <a:latin typeface="Times New Roman" panose="02020603050405020304" charset="0"/>
                          <a:cs typeface="Times New Roman" panose="02020603050405020304" charset="0"/>
                        </a:rPr>
                        <a:t>mờ</a:t>
                      </a:r>
                      <a:r>
                        <a:rPr lang="en-US" sz="3200" b="1" dirty="0" smtClean="0">
                          <a:latin typeface="Times New Roman" panose="02020603050405020304" charset="0"/>
                          <a:cs typeface="Times New Roman" panose="02020603050405020304" charset="0"/>
                        </a:rPr>
                        <a:t>,</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tỏ</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lở</a:t>
                      </a:r>
                      <a:r>
                        <a:rPr lang="en-US" sz="3200" b="1" baseline="0" dirty="0" smtClean="0">
                          <a:latin typeface="Times New Roman" panose="02020603050405020304" charset="0"/>
                          <a:cs typeface="Times New Roman" panose="02020603050405020304" charset="0"/>
                        </a:rPr>
                        <a:t>, </a:t>
                      </a:r>
                      <a:r>
                        <a:rPr lang="en-US" sz="3200" b="1" baseline="0" dirty="0" err="1" smtClean="0">
                          <a:latin typeface="Times New Roman" panose="02020603050405020304" charset="0"/>
                          <a:cs typeface="Times New Roman" panose="02020603050405020304" charset="0"/>
                        </a:rPr>
                        <a:t>cao</a:t>
                      </a:r>
                      <a:endParaRPr lang="en-US" sz="3200" b="1" dirty="0" smtClean="0">
                        <a:latin typeface="Times New Roman" panose="02020603050405020304" charset="0"/>
                        <a:cs typeface="Times New Roman" panose="02020603050405020304" charset="0"/>
                      </a:endParaRPr>
                    </a:p>
                  </a:txBody>
                  <a:tcPr/>
                </a:tc>
              </a:tr>
            </a:tbl>
          </a:graphicData>
        </a:graphic>
      </p:graphicFrame>
      <p:pic>
        <p:nvPicPr>
          <p:cNvPr id="14" name="Picture 12"/>
          <p:cNvPicPr>
            <a:picLocks noChangeAspect="1"/>
          </p:cNvPicPr>
          <p:nvPr/>
        </p:nvPicPr>
        <p:blipFill>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a:srcRect/>
          <a:stretch>
            <a:fillRect/>
          </a:stretch>
        </p:blipFill>
        <p:spPr>
          <a:xfrm>
            <a:off x="11071727" y="1473250"/>
            <a:ext cx="714936" cy="62199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479910"/>
            <a:ext cx="9818922" cy="953135"/>
          </a:xfrm>
          <a:prstGeom prst="rect">
            <a:avLst/>
          </a:prstGeom>
        </p:spPr>
        <p:txBody>
          <a:bodyPr wrap="square">
            <a:spAutoFit/>
          </a:bodyPr>
          <a:lstStyle/>
          <a:p>
            <a:r>
              <a:rPr lang="vi-VN" sz="2800" b="1" dirty="0">
                <a:solidFill>
                  <a:srgbClr val="0070C0"/>
                </a:solidFill>
                <a:latin typeface="Times New Roman" panose="02020603050405020304" charset="0"/>
                <a:cs typeface="Times New Roman" panose="02020603050405020304" charset="0"/>
              </a:rPr>
              <a:t>Câu </a:t>
            </a:r>
            <a:r>
              <a:rPr lang="vi-VN" sz="2800" b="1" dirty="0" smtClean="0">
                <a:solidFill>
                  <a:srgbClr val="0070C0"/>
                </a:solidFill>
                <a:latin typeface="Times New Roman" panose="02020603050405020304" charset="0"/>
                <a:cs typeface="Times New Roman" panose="02020603050405020304" charset="0"/>
              </a:rPr>
              <a:t>4</a:t>
            </a:r>
            <a:r>
              <a:rPr lang="en-US" sz="2800" dirty="0" smtClean="0">
                <a:solidFill>
                  <a:srgbClr val="0070C0"/>
                </a:solidFill>
                <a:latin typeface="Times New Roman" panose="02020603050405020304" charset="0"/>
                <a:cs typeface="Times New Roman" panose="02020603050405020304" charset="0"/>
              </a:rPr>
              <a:t>:</a:t>
            </a:r>
            <a:r>
              <a:rPr lang="en-US" sz="2800" dirty="0" smtClean="0">
                <a:solidFill>
                  <a:srgbClr val="000000"/>
                </a:solidFill>
                <a:latin typeface="Times New Roman" panose="02020603050405020304" charset="0"/>
                <a:cs typeface="Times New Roman" panose="02020603050405020304" charset="0"/>
              </a:rPr>
              <a:t> </a:t>
            </a:r>
            <a:r>
              <a:rPr lang="vi-VN" sz="2800" b="1" dirty="0" smtClean="0">
                <a:solidFill>
                  <a:srgbClr val="002060"/>
                </a:solidFill>
                <a:latin typeface="Times New Roman" panose="02020603050405020304" charset="0"/>
                <a:cs typeface="Times New Roman" panose="02020603050405020304" charset="0"/>
              </a:rPr>
              <a:t>Tìm </a:t>
            </a:r>
            <a:r>
              <a:rPr lang="vi-VN" sz="2800" b="1" dirty="0">
                <a:solidFill>
                  <a:srgbClr val="002060"/>
                </a:solidFill>
                <a:latin typeface="Times New Roman" panose="02020603050405020304" charset="0"/>
                <a:cs typeface="Times New Roman" panose="02020603050405020304" charset="0"/>
              </a:rPr>
              <a:t>các cặp từ có nghĩa trái ngược nhau trong mỗi câu ca </a:t>
            </a:r>
            <a:r>
              <a:rPr lang="vi-VN" sz="2800" b="1" dirty="0" smtClean="0">
                <a:solidFill>
                  <a:srgbClr val="002060"/>
                </a:solidFill>
                <a:latin typeface="Times New Roman" panose="02020603050405020304" charset="0"/>
                <a:cs typeface="Times New Roman" panose="02020603050405020304" charset="0"/>
              </a:rPr>
              <a:t>dao trên.</a:t>
            </a:r>
            <a:endParaRPr lang="vi-VN" sz="2800" dirty="0">
              <a:solidFill>
                <a:srgbClr val="002060"/>
              </a:solidFill>
              <a:latin typeface="Times New Roman" panose="02020603050405020304" charset="0"/>
              <a:cs typeface="Times New Roman" panose="02020603050405020304" charset="0"/>
            </a:endParaRPr>
          </a:p>
        </p:txBody>
      </p:sp>
      <p:sp>
        <p:nvSpPr>
          <p:cNvPr id="6" name="Rounded Rectangle 5"/>
          <p:cNvSpPr/>
          <p:nvPr/>
        </p:nvSpPr>
        <p:spPr>
          <a:xfrm>
            <a:off x="2124075" y="1512570"/>
            <a:ext cx="6646545" cy="1060851"/>
          </a:xfrm>
          <a:prstGeom prst="roundRect">
            <a:avLst/>
          </a:prstGeom>
          <a:solidFill>
            <a:srgbClr val="FFE5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Chuồn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chuồn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bay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thấp</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mưa</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ngập</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bờ</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ao</a:t>
            </a:r>
            <a:endPar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Chuồn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chuồn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bay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cao</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mưa</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rào</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lại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tạnh</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a:t>
            </a:r>
            <a:endParaRPr kumimoji="0" lang="vi-VN" sz="2800" b="0"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sp>
        <p:nvSpPr>
          <p:cNvPr id="7" name="Rounded Rectangle 6"/>
          <p:cNvSpPr/>
          <p:nvPr/>
        </p:nvSpPr>
        <p:spPr>
          <a:xfrm>
            <a:off x="1778635" y="2719070"/>
            <a:ext cx="6698615" cy="1060735"/>
          </a:xfrm>
          <a:prstGeom prst="roundRect">
            <a:avLst/>
          </a:prstGeom>
          <a:solidFill>
            <a:srgbClr val="FDE9F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Lên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non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mới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biết</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non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cao</a:t>
            </a:r>
            <a:endPar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Xuống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biển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cầm</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sào</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cho</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biết</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cạn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sâu</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a:t>
            </a:r>
            <a:endParaRPr kumimoji="0" lang="vi-VN" sz="2800" b="0"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sp>
        <p:nvSpPr>
          <p:cNvPr id="8" name="Rounded Rectangle 7"/>
          <p:cNvSpPr/>
          <p:nvPr/>
        </p:nvSpPr>
        <p:spPr>
          <a:xfrm>
            <a:off x="3004452" y="3772613"/>
            <a:ext cx="5512532" cy="1053655"/>
          </a:xfrm>
          <a:prstGeom prst="roundRect">
            <a:avLst/>
          </a:prstGeom>
          <a:solidFill>
            <a:srgbClr val="D3EFF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Dòng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sông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bên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lở</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bên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bồi</a:t>
            </a:r>
            <a:endPar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Bên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lở</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thì</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đục</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bên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bồi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thì</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trong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a:t>
            </a:r>
            <a:endParaRPr kumimoji="0" lang="vi-VN" sz="2800" b="0"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sp>
        <p:nvSpPr>
          <p:cNvPr id="9" name="Rounded Rectangle 8"/>
          <p:cNvSpPr/>
          <p:nvPr/>
        </p:nvSpPr>
        <p:spPr>
          <a:xfrm>
            <a:off x="3004101" y="4867070"/>
            <a:ext cx="5512532" cy="1053655"/>
          </a:xfrm>
          <a:prstGeom prst="roundRect">
            <a:avLst/>
          </a:prstGeom>
          <a:solidFill>
            <a:srgbClr val="D8ECE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Trăng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mờ</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còn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tỏ</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hơn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sao</a:t>
            </a:r>
            <a:endPar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Dẫu</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rằng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núi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lở</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còn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cao</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hơn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đồi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a:t>
            </a:r>
            <a:endParaRPr kumimoji="0" lang="vi-VN" sz="2800" b="0"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Cloud 11"/>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sz="2800" dirty="0" smtClean="0">
              <a:solidFill>
                <a:srgbClr val="FF0000"/>
              </a:solidFill>
              <a:latin typeface="Times New Roman" panose="02020603050405020304" charset="0"/>
              <a:cs typeface="Times New Roman" panose="02020603050405020304" charset="0"/>
            </a:endParaRPr>
          </a:p>
          <a:p>
            <a:r>
              <a:rPr lang="en-US" sz="2800" dirty="0" err="1" smtClean="0">
                <a:solidFill>
                  <a:srgbClr val="FF0000"/>
                </a:solidFill>
                <a:latin typeface="Times New Roman" panose="02020603050405020304" charset="0"/>
                <a:cs typeface="Times New Roman" panose="02020603050405020304" charset="0"/>
              </a:rPr>
              <a:t>Gợi</a:t>
            </a:r>
            <a:r>
              <a:rPr lang="en-US" sz="2800" dirty="0" smtClean="0">
                <a:solidFill>
                  <a:srgbClr val="FF0000"/>
                </a:solidFill>
                <a:latin typeface="Times New Roman" panose="02020603050405020304" charset="0"/>
                <a:cs typeface="Times New Roman" panose="02020603050405020304" charset="0"/>
              </a:rPr>
              <a:t> ý:</a:t>
            </a:r>
            <a:r>
              <a:rPr lang="en-US" sz="2800" dirty="0" smtClean="0">
                <a:solidFill>
                  <a:srgbClr val="0070C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Em</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đọc</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lại</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các</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câu</a:t>
            </a:r>
            <a:r>
              <a:rPr lang="en-US" sz="2800" dirty="0">
                <a:solidFill>
                  <a:srgbClr val="000000"/>
                </a:solidFill>
                <a:latin typeface="Times New Roman" panose="02020603050405020304" charset="0"/>
                <a:cs typeface="Times New Roman" panose="02020603050405020304" charset="0"/>
              </a:rPr>
              <a:t> ca </a:t>
            </a:r>
            <a:r>
              <a:rPr lang="en-US" sz="2800" dirty="0" err="1">
                <a:solidFill>
                  <a:srgbClr val="000000"/>
                </a:solidFill>
                <a:latin typeface="Times New Roman" panose="02020603050405020304" charset="0"/>
                <a:cs typeface="Times New Roman" panose="02020603050405020304" charset="0"/>
              </a:rPr>
              <a:t>dao</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và</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tìm</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các</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cặp</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từ</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trái</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nghĩa</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với</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nhau</a:t>
            </a:r>
            <a:r>
              <a:rPr lang="en-US" sz="2800" dirty="0">
                <a:solidFill>
                  <a:srgbClr val="000000"/>
                </a:solidFill>
                <a:latin typeface="Times New Roman" panose="02020603050405020304" charset="0"/>
                <a:cs typeface="Times New Roman" panose="02020603050405020304" charset="0"/>
              </a:rPr>
              <a:t>.</a:t>
            </a:r>
            <a:endParaRPr lang="en-US" sz="2800" dirty="0">
              <a:solidFill>
                <a:srgbClr val="7030A0"/>
              </a:solidFill>
              <a:latin typeface="Times New Roman" panose="02020603050405020304" charset="0"/>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7" grpId="0" bldLvl="0" animBg="1"/>
      <p:bldP spid="8" grpId="0" bldLvl="0" animBg="1"/>
      <p:bldP spid="9" grpId="0" bldLvl="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nvGraphicFramePr>
        <p:xfrm>
          <a:off x="1777384" y="1957288"/>
          <a:ext cx="9078595" cy="3066415"/>
        </p:xfrm>
        <a:graphic>
          <a:graphicData uri="http://schemas.openxmlformats.org/drawingml/2006/table">
            <a:tbl>
              <a:tblPr firstRow="1" bandRow="1">
                <a:tableStyleId>{BC89EF96-8CEA-46FF-86C4-4CE0E7609802}</a:tableStyleId>
              </a:tblPr>
              <a:tblGrid>
                <a:gridCol w="1048385"/>
                <a:gridCol w="8030036"/>
              </a:tblGrid>
              <a:tr h="572557">
                <a:tc>
                  <a:txBody>
                    <a:bodyPr/>
                    <a:lstStyle/>
                    <a:p>
                      <a:pPr algn="ctr"/>
                      <a:r>
                        <a:rPr lang="en-US" sz="2800" b="1" dirty="0" err="1" smtClean="0">
                          <a:latin typeface="Times New Roman" panose="02020603050405020304" charset="0"/>
                          <a:cs typeface="Times New Roman" panose="02020603050405020304" charset="0"/>
                        </a:rPr>
                        <a:t>Câu</a:t>
                      </a:r>
                      <a:endParaRPr lang="en-US" sz="2800" b="1" dirty="0" err="1" smtClean="0">
                        <a:latin typeface="Times New Roman" panose="02020603050405020304" charset="0"/>
                        <a:cs typeface="Times New Roman" panose="02020603050405020304" charset="0"/>
                      </a:endParaRPr>
                    </a:p>
                  </a:txBody>
                  <a:tcPr>
                    <a:solidFill>
                      <a:srgbClr val="CEE3F8"/>
                    </a:solidFill>
                  </a:tcPr>
                </a:tc>
                <a:tc>
                  <a:txBody>
                    <a:bodyPr/>
                    <a:lstStyle/>
                    <a:p>
                      <a:pPr algn="ctr"/>
                      <a:r>
                        <a:rPr lang="en-US" sz="2800" b="1" dirty="0" err="1" smtClean="0">
                          <a:latin typeface="Times New Roman" panose="02020603050405020304" charset="0"/>
                          <a:cs typeface="Times New Roman" panose="02020603050405020304" charset="0"/>
                        </a:rPr>
                        <a:t>Cặp</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từ</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có</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nghĩa</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trái</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ngược</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nhau</a:t>
                      </a:r>
                      <a:endParaRPr lang="en-US" sz="2800" b="1" dirty="0" smtClean="0">
                        <a:latin typeface="Times New Roman" panose="02020603050405020304" charset="0"/>
                        <a:cs typeface="Times New Roman" panose="02020603050405020304" charset="0"/>
                      </a:endParaRPr>
                    </a:p>
                  </a:txBody>
                  <a:tcPr>
                    <a:solidFill>
                      <a:srgbClr val="CEE3F8"/>
                    </a:solidFill>
                  </a:tcPr>
                </a:tc>
              </a:tr>
              <a:tr h="496216">
                <a:tc>
                  <a:txBody>
                    <a:bodyPr/>
                    <a:lstStyle/>
                    <a:p>
                      <a:pPr algn="ctr"/>
                      <a:r>
                        <a:rPr lang="en-US" sz="2800" b="1" dirty="0" smtClean="0">
                          <a:latin typeface="Times New Roman" panose="02020603050405020304" charset="0"/>
                          <a:cs typeface="Times New Roman" panose="02020603050405020304" charset="0"/>
                        </a:rPr>
                        <a:t>1</a:t>
                      </a:r>
                      <a:endParaRPr lang="en-US" sz="2800" b="1" dirty="0" smtClean="0">
                        <a:latin typeface="Times New Roman" panose="02020603050405020304" charset="0"/>
                        <a:cs typeface="Times New Roman" panose="02020603050405020304" charset="0"/>
                      </a:endParaRPr>
                    </a:p>
                  </a:txBody>
                  <a:tcPr>
                    <a:noFill/>
                  </a:tcPr>
                </a:tc>
                <a:tc>
                  <a:txBody>
                    <a:bodyPr/>
                    <a:lstStyle/>
                    <a:p>
                      <a:r>
                        <a:rPr lang="en-US" sz="2800" b="1" dirty="0" err="1" smtClean="0">
                          <a:latin typeface="Times New Roman" panose="02020603050405020304" charset="0"/>
                          <a:cs typeface="Times New Roman" panose="02020603050405020304" charset="0"/>
                        </a:rPr>
                        <a:t>thấp</a:t>
                      </a:r>
                      <a:r>
                        <a:rPr lang="en-US" sz="2800" b="1" dirty="0" smtClean="0">
                          <a:latin typeface="Times New Roman" panose="02020603050405020304" charset="0"/>
                          <a:cs typeface="Times New Roman" panose="02020603050405020304" charset="0"/>
                        </a:rPr>
                        <a:t> - </a:t>
                      </a:r>
                      <a:r>
                        <a:rPr lang="en-US" sz="2800" b="1" dirty="0" err="1" smtClean="0">
                          <a:latin typeface="Times New Roman" panose="02020603050405020304" charset="0"/>
                          <a:cs typeface="Times New Roman" panose="02020603050405020304" charset="0"/>
                        </a:rPr>
                        <a:t>cao</a:t>
                      </a:r>
                      <a:endParaRPr lang="en-US" sz="2800" b="1" dirty="0" smtClean="0">
                        <a:latin typeface="Times New Roman" panose="02020603050405020304" charset="0"/>
                        <a:cs typeface="Times New Roman" panose="02020603050405020304" charset="0"/>
                      </a:endParaRPr>
                    </a:p>
                  </a:txBody>
                  <a:tcPr>
                    <a:noFill/>
                  </a:tcPr>
                </a:tc>
              </a:tr>
              <a:tr h="496216">
                <a:tc>
                  <a:txBody>
                    <a:bodyPr/>
                    <a:lstStyle/>
                    <a:p>
                      <a:pPr algn="ctr"/>
                      <a:r>
                        <a:rPr lang="en-US" sz="2800" b="1" dirty="0" smtClean="0">
                          <a:latin typeface="Times New Roman" panose="02020603050405020304" charset="0"/>
                          <a:cs typeface="Times New Roman" panose="02020603050405020304" charset="0"/>
                        </a:rPr>
                        <a:t>2</a:t>
                      </a:r>
                      <a:endParaRPr lang="en-US" sz="2800" b="1" dirty="0" smtClean="0">
                        <a:latin typeface="Times New Roman" panose="02020603050405020304" charset="0"/>
                        <a:cs typeface="Times New Roman" panose="02020603050405020304" charset="0"/>
                      </a:endParaRPr>
                    </a:p>
                  </a:txBody>
                  <a:tcPr/>
                </a:tc>
                <a:tc>
                  <a:txBody>
                    <a:bodyPr/>
                    <a:lstStyle/>
                    <a:p>
                      <a:r>
                        <a:rPr lang="en-US" sz="2800" b="1" dirty="0" err="1" smtClean="0">
                          <a:latin typeface="Times New Roman" panose="02020603050405020304" charset="0"/>
                          <a:cs typeface="Times New Roman" panose="02020603050405020304" charset="0"/>
                        </a:rPr>
                        <a:t>lên</a:t>
                      </a:r>
                      <a:r>
                        <a:rPr lang="en-US" sz="2800" b="1" baseline="0" dirty="0" smtClean="0">
                          <a:latin typeface="Times New Roman" panose="02020603050405020304" charset="0"/>
                          <a:cs typeface="Times New Roman" panose="02020603050405020304" charset="0"/>
                        </a:rPr>
                        <a:t> – </a:t>
                      </a:r>
                      <a:r>
                        <a:rPr lang="en-US" sz="2800" b="1" baseline="0" dirty="0" err="1" smtClean="0">
                          <a:latin typeface="Times New Roman" panose="02020603050405020304" charset="0"/>
                          <a:cs typeface="Times New Roman" panose="02020603050405020304" charset="0"/>
                        </a:rPr>
                        <a:t>xuống</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cạn</a:t>
                      </a:r>
                      <a:r>
                        <a:rPr lang="en-US" sz="2800" b="1" baseline="0" dirty="0" smtClean="0">
                          <a:latin typeface="Times New Roman" panose="02020603050405020304" charset="0"/>
                          <a:cs typeface="Times New Roman" panose="02020603050405020304" charset="0"/>
                        </a:rPr>
                        <a:t> – </a:t>
                      </a:r>
                      <a:r>
                        <a:rPr lang="en-US" sz="2800" b="1" baseline="0" dirty="0" err="1" smtClean="0">
                          <a:latin typeface="Times New Roman" panose="02020603050405020304" charset="0"/>
                          <a:cs typeface="Times New Roman" panose="02020603050405020304" charset="0"/>
                        </a:rPr>
                        <a:t>sâu</a:t>
                      </a:r>
                      <a:endParaRPr lang="en-US" sz="2800" b="1" baseline="0" dirty="0" smtClean="0">
                        <a:latin typeface="Times New Roman" panose="02020603050405020304" charset="0"/>
                        <a:cs typeface="Times New Roman" panose="02020603050405020304" charset="0"/>
                      </a:endParaRPr>
                    </a:p>
                    <a:p>
                      <a:r>
                        <a:rPr lang="en-US" sz="2800" b="1" baseline="0" dirty="0" smtClean="0">
                          <a:latin typeface="Times New Roman" panose="02020603050405020304" charset="0"/>
                          <a:cs typeface="Times New Roman" panose="02020603050405020304" charset="0"/>
                        </a:rPr>
                        <a:t>(</a:t>
                      </a:r>
                      <a:r>
                        <a:rPr lang="en-US" sz="2800" b="1" baseline="0" dirty="0" err="1" smtClean="0">
                          <a:latin typeface="Times New Roman" panose="02020603050405020304" charset="0"/>
                          <a:cs typeface="Times New Roman" panose="02020603050405020304" charset="0"/>
                        </a:rPr>
                        <a:t>cạn</a:t>
                      </a:r>
                      <a:r>
                        <a:rPr lang="en-US" sz="2800" b="1" baseline="0" dirty="0" smtClean="0">
                          <a:latin typeface="Times New Roman" panose="02020603050405020304" charset="0"/>
                          <a:cs typeface="Times New Roman" panose="02020603050405020304" charset="0"/>
                        </a:rPr>
                        <a:t> – </a:t>
                      </a:r>
                      <a:r>
                        <a:rPr lang="en-US" sz="2800" b="1" baseline="0" dirty="0" err="1" smtClean="0">
                          <a:latin typeface="Times New Roman" panose="02020603050405020304" charset="0"/>
                          <a:cs typeface="Times New Roman" panose="02020603050405020304" charset="0"/>
                        </a:rPr>
                        <a:t>sâu</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có</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nghĩa</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trái</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ngược</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nhau</a:t>
                      </a:r>
                      <a:r>
                        <a:rPr lang="en-US" sz="2800" b="1" baseline="0" dirty="0" smtClean="0">
                          <a:latin typeface="Times New Roman" panose="02020603050405020304" charset="0"/>
                          <a:cs typeface="Times New Roman" panose="02020603050405020304" charset="0"/>
                        </a:rPr>
                        <a:t> ở </a:t>
                      </a:r>
                      <a:r>
                        <a:rPr lang="en-US" sz="2800" b="1" baseline="0" dirty="0" err="1" smtClean="0">
                          <a:latin typeface="Times New Roman" panose="02020603050405020304" charset="0"/>
                          <a:cs typeface="Times New Roman" panose="02020603050405020304" charset="0"/>
                        </a:rPr>
                        <a:t>trong</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câu</a:t>
                      </a:r>
                      <a:r>
                        <a:rPr lang="en-US" sz="2800" b="1" baseline="0" dirty="0" smtClean="0">
                          <a:latin typeface="Times New Roman" panose="02020603050405020304" charset="0"/>
                          <a:cs typeface="Times New Roman" panose="02020603050405020304" charset="0"/>
                        </a:rPr>
                        <a:t> ca </a:t>
                      </a:r>
                      <a:r>
                        <a:rPr lang="en-US" sz="2800" b="1" baseline="0" dirty="0" err="1" smtClean="0">
                          <a:latin typeface="Times New Roman" panose="02020603050405020304" charset="0"/>
                          <a:cs typeface="Times New Roman" panose="02020603050405020304" charset="0"/>
                        </a:rPr>
                        <a:t>dao</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này</a:t>
                      </a:r>
                      <a:r>
                        <a:rPr lang="en-US" sz="2800" b="1" baseline="0" dirty="0" smtClean="0">
                          <a:latin typeface="Times New Roman" panose="02020603050405020304" charset="0"/>
                          <a:cs typeface="Times New Roman" panose="02020603050405020304" charset="0"/>
                        </a:rPr>
                        <a:t>).</a:t>
                      </a:r>
                      <a:endParaRPr lang="en-US" sz="2800" b="1" dirty="0" smtClean="0">
                        <a:latin typeface="Times New Roman" panose="02020603050405020304" charset="0"/>
                        <a:cs typeface="Times New Roman" panose="02020603050405020304" charset="0"/>
                      </a:endParaRPr>
                    </a:p>
                  </a:txBody>
                  <a:tcPr/>
                </a:tc>
              </a:tr>
              <a:tr h="496216">
                <a:tc>
                  <a:txBody>
                    <a:bodyPr/>
                    <a:lstStyle/>
                    <a:p>
                      <a:pPr algn="ctr"/>
                      <a:r>
                        <a:rPr lang="en-US" sz="2800" b="1" dirty="0" smtClean="0">
                          <a:latin typeface="Times New Roman" panose="02020603050405020304" charset="0"/>
                          <a:cs typeface="Times New Roman" panose="02020603050405020304" charset="0"/>
                        </a:rPr>
                        <a:t>3</a:t>
                      </a:r>
                      <a:endParaRPr lang="en-US" sz="2800" b="1" dirty="0" smtClean="0">
                        <a:latin typeface="Times New Roman" panose="02020603050405020304" charset="0"/>
                        <a:cs typeface="Times New Roman" panose="02020603050405020304" charset="0"/>
                      </a:endParaRPr>
                    </a:p>
                  </a:txBody>
                  <a:tcPr>
                    <a:noFill/>
                  </a:tcPr>
                </a:tc>
                <a:tc>
                  <a:txBody>
                    <a:bodyPr/>
                    <a:lstStyle/>
                    <a:p>
                      <a:r>
                        <a:rPr lang="en-US" sz="2800" b="1" dirty="0" err="1" smtClean="0">
                          <a:latin typeface="Times New Roman" panose="02020603050405020304" charset="0"/>
                          <a:cs typeface="Times New Roman" panose="02020603050405020304" charset="0"/>
                        </a:rPr>
                        <a:t>lở</a:t>
                      </a:r>
                      <a:r>
                        <a:rPr lang="en-US" sz="2800" b="1" dirty="0" smtClean="0">
                          <a:latin typeface="Times New Roman" panose="02020603050405020304" charset="0"/>
                          <a:cs typeface="Times New Roman" panose="02020603050405020304" charset="0"/>
                        </a:rPr>
                        <a:t> - </a:t>
                      </a:r>
                      <a:r>
                        <a:rPr lang="en-US" sz="2800" b="1" dirty="0" err="1" smtClean="0">
                          <a:latin typeface="Times New Roman" panose="02020603050405020304" charset="0"/>
                          <a:cs typeface="Times New Roman" panose="02020603050405020304" charset="0"/>
                        </a:rPr>
                        <a:t>bồi</a:t>
                      </a:r>
                      <a:r>
                        <a:rPr lang="en-US" sz="2800" b="1" dirty="0" smtClean="0">
                          <a:latin typeface="Times New Roman" panose="02020603050405020304" charset="0"/>
                          <a:cs typeface="Times New Roman" panose="02020603050405020304" charset="0"/>
                        </a:rPr>
                        <a:t>,</a:t>
                      </a:r>
                      <a:r>
                        <a:rPr lang="en-US" sz="2800" b="1" baseline="0" dirty="0" smtClean="0">
                          <a:latin typeface="Times New Roman" panose="02020603050405020304" charset="0"/>
                          <a:cs typeface="Times New Roman" panose="02020603050405020304" charset="0"/>
                        </a:rPr>
                        <a:t> </a:t>
                      </a:r>
                      <a:r>
                        <a:rPr lang="en-US" sz="2800" b="1" baseline="0" dirty="0" err="1" smtClean="0">
                          <a:latin typeface="Times New Roman" panose="02020603050405020304" charset="0"/>
                          <a:cs typeface="Times New Roman" panose="02020603050405020304" charset="0"/>
                        </a:rPr>
                        <a:t>đục</a:t>
                      </a:r>
                      <a:r>
                        <a:rPr lang="en-US" sz="2800" b="1" baseline="0" dirty="0" smtClean="0">
                          <a:latin typeface="Times New Roman" panose="02020603050405020304" charset="0"/>
                          <a:cs typeface="Times New Roman" panose="02020603050405020304" charset="0"/>
                        </a:rPr>
                        <a:t> - </a:t>
                      </a:r>
                      <a:r>
                        <a:rPr lang="en-US" sz="2800" b="1" baseline="0" dirty="0" err="1" smtClean="0">
                          <a:latin typeface="Times New Roman" panose="02020603050405020304" charset="0"/>
                          <a:cs typeface="Times New Roman" panose="02020603050405020304" charset="0"/>
                        </a:rPr>
                        <a:t>trong</a:t>
                      </a:r>
                      <a:endParaRPr lang="en-US" sz="2800" b="1" dirty="0" smtClean="0">
                        <a:latin typeface="Times New Roman" panose="02020603050405020304" charset="0"/>
                        <a:cs typeface="Times New Roman" panose="02020603050405020304" charset="0"/>
                      </a:endParaRPr>
                    </a:p>
                  </a:txBody>
                  <a:tcPr>
                    <a:noFill/>
                  </a:tcPr>
                </a:tc>
              </a:tr>
              <a:tr h="496216">
                <a:tc>
                  <a:txBody>
                    <a:bodyPr/>
                    <a:lstStyle/>
                    <a:p>
                      <a:pPr algn="ctr"/>
                      <a:r>
                        <a:rPr lang="en-US" sz="2800" b="1" dirty="0" smtClean="0">
                          <a:latin typeface="Times New Roman" panose="02020603050405020304" charset="0"/>
                          <a:cs typeface="Times New Roman" panose="02020603050405020304" charset="0"/>
                        </a:rPr>
                        <a:t>4</a:t>
                      </a:r>
                      <a:endParaRPr lang="en-US" sz="2800" b="1" dirty="0" smtClean="0">
                        <a:latin typeface="Times New Roman" panose="02020603050405020304" charset="0"/>
                        <a:cs typeface="Times New Roman" panose="02020603050405020304" charset="0"/>
                      </a:endParaRPr>
                    </a:p>
                  </a:txBody>
                  <a:tcPr/>
                </a:tc>
                <a:tc>
                  <a:txBody>
                    <a:bodyPr/>
                    <a:lstStyle/>
                    <a:p>
                      <a:r>
                        <a:rPr lang="en-US" sz="2800" b="1" dirty="0" err="1" smtClean="0">
                          <a:latin typeface="Times New Roman" panose="02020603050405020304" charset="0"/>
                          <a:cs typeface="Times New Roman" panose="02020603050405020304" charset="0"/>
                        </a:rPr>
                        <a:t>mờ</a:t>
                      </a:r>
                      <a:r>
                        <a:rPr lang="en-US" sz="2800" b="1" dirty="0" smtClean="0">
                          <a:latin typeface="Times New Roman" panose="02020603050405020304" charset="0"/>
                          <a:cs typeface="Times New Roman" panose="02020603050405020304" charset="0"/>
                        </a:rPr>
                        <a:t> - </a:t>
                      </a:r>
                      <a:r>
                        <a:rPr lang="en-US" sz="2800" b="1" dirty="0" err="1" smtClean="0">
                          <a:latin typeface="Times New Roman" panose="02020603050405020304" charset="0"/>
                          <a:cs typeface="Times New Roman" panose="02020603050405020304" charset="0"/>
                        </a:rPr>
                        <a:t>tỏ</a:t>
                      </a:r>
                      <a:endParaRPr lang="en-US" sz="2800" b="1" dirty="0" smtClean="0">
                        <a:latin typeface="Times New Roman" panose="02020603050405020304" charset="0"/>
                        <a:cs typeface="Times New Roman" panose="02020603050405020304" charset="0"/>
                      </a:endParaRPr>
                    </a:p>
                  </a:txBody>
                  <a:tcPr/>
                </a:tc>
              </a:tr>
            </a:tbl>
          </a:graphicData>
        </a:graphic>
      </p:graphicFrame>
      <p:pic>
        <p:nvPicPr>
          <p:cNvPr id="14" name="Picture 12"/>
          <p:cNvPicPr>
            <a:picLocks noChangeAspect="1"/>
          </p:cNvPicPr>
          <p:nvPr/>
        </p:nvPicPr>
        <p:blipFill>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a:srcRect/>
          <a:stretch>
            <a:fillRect/>
          </a:stretch>
        </p:blipFill>
        <p:spPr>
          <a:xfrm>
            <a:off x="11071727" y="1473250"/>
            <a:ext cx="714936" cy="621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29945"/>
          </a:xfrm>
          <a:prstGeom prst="rect">
            <a:avLst/>
          </a:prstGeom>
        </p:spPr>
        <p:txBody>
          <a:bodyPr wrap="square">
            <a:spAutoFit/>
          </a:bodyPr>
          <a:lstStyle/>
          <a:p>
            <a:r>
              <a:rPr lang="en-US" sz="2400" b="1" dirty="0" err="1" smtClean="0">
                <a:solidFill>
                  <a:srgbClr val="2888E1"/>
                </a:solidFill>
                <a:latin typeface="Times New Roman" panose="02020603050405020304" charset="0"/>
                <a:cs typeface="Times New Roman" panose="02020603050405020304" charset="0"/>
              </a:rPr>
              <a:t>Câu</a:t>
            </a:r>
            <a:r>
              <a:rPr lang="en-US" sz="2400" b="1" dirty="0" smtClean="0">
                <a:solidFill>
                  <a:srgbClr val="2888E1"/>
                </a:solidFill>
                <a:latin typeface="Times New Roman" panose="02020603050405020304" charset="0"/>
                <a:cs typeface="Times New Roman" panose="02020603050405020304" charset="0"/>
              </a:rPr>
              <a:t> 5: </a:t>
            </a:r>
            <a:r>
              <a:rPr lang="en-US" sz="2400" b="1" dirty="0" err="1" smtClean="0">
                <a:solidFill>
                  <a:srgbClr val="002060"/>
                </a:solidFill>
                <a:latin typeface="Times New Roman" panose="02020603050405020304" charset="0"/>
                <a:cs typeface="Times New Roman" panose="02020603050405020304" charset="0"/>
              </a:rPr>
              <a:t>Chọn</a:t>
            </a:r>
            <a:r>
              <a:rPr lang="en-US" sz="2400" b="1" dirty="0" smtClean="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từ</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ngữ</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chỉ</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đặc</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điểm</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thay</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cho</a:t>
            </a:r>
            <a:r>
              <a:rPr lang="en-US" sz="2400" b="1" dirty="0">
                <a:solidFill>
                  <a:srgbClr val="002060"/>
                </a:solidFill>
                <a:latin typeface="Times New Roman" panose="02020603050405020304" charset="0"/>
                <a:cs typeface="Times New Roman" panose="02020603050405020304" charset="0"/>
              </a:rPr>
              <a:t> ô </a:t>
            </a:r>
            <a:r>
              <a:rPr lang="en-US" sz="2400" b="1" dirty="0" err="1">
                <a:solidFill>
                  <a:srgbClr val="002060"/>
                </a:solidFill>
                <a:latin typeface="Times New Roman" panose="02020603050405020304" charset="0"/>
                <a:cs typeface="Times New Roman" panose="02020603050405020304" charset="0"/>
              </a:rPr>
              <a:t>vuông</a:t>
            </a:r>
            <a:r>
              <a:rPr lang="en-US" sz="2400" b="1" dirty="0">
                <a:solidFill>
                  <a:srgbClr val="002060"/>
                </a:solidFill>
                <a:latin typeface="Times New Roman" panose="02020603050405020304" charset="0"/>
                <a:cs typeface="Times New Roman" panose="02020603050405020304" charset="0"/>
              </a:rPr>
              <a:t>.</a:t>
            </a:r>
            <a:endParaRPr lang="en-US" sz="2400" dirty="0">
              <a:solidFill>
                <a:srgbClr val="002060"/>
              </a:solidFill>
              <a:latin typeface="Times New Roman" panose="02020603050405020304" charset="0"/>
              <a:cs typeface="Times New Roman" panose="02020603050405020304" charset="0"/>
            </a:endParaRPr>
          </a:p>
          <a:p>
            <a:endParaRPr lang="en-US" sz="2400" dirty="0">
              <a:latin typeface="Times New Roman" panose="02020603050405020304" charset="0"/>
              <a:cs typeface="Times New Roman" panose="02020603050405020304" charset="0"/>
            </a:endParaRPr>
          </a:p>
        </p:txBody>
      </p:sp>
      <p:sp>
        <p:nvSpPr>
          <p:cNvPr id="6" name="Rounded Rectangle 5"/>
          <p:cNvSpPr/>
          <p:nvPr/>
        </p:nvSpPr>
        <p:spPr>
          <a:xfrm>
            <a:off x="2586090" y="837554"/>
            <a:ext cx="1659339" cy="578448"/>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err="1">
                <a:solidFill>
                  <a:schemeClr val="bg1"/>
                </a:solidFill>
                <a:latin typeface="Times New Roman" panose="02020603050405020304" charset="0"/>
                <a:cs typeface="Times New Roman" panose="02020603050405020304" charset="0"/>
              </a:rPr>
              <a:t>i</a:t>
            </a:r>
            <a:r>
              <a:rPr kumimoji="0" lang="en-US" sz="2800" b="1" i="0" u="none" strike="noStrike" kern="1200" cap="none" spc="0" normalizeH="0" baseline="0" noProof="0" dirty="0" smtClean="0">
                <a:ln>
                  <a:noFill/>
                </a:ln>
                <a:solidFill>
                  <a:schemeClr val="bg1"/>
                </a:solidFill>
                <a:effectLst/>
                <a:uLnTx/>
                <a:uFillTx/>
                <a:latin typeface="Times New Roman" panose="02020603050405020304" charset="0"/>
                <a:cs typeface="Times New Roman" panose="02020603050405020304" charset="0"/>
              </a:rPr>
              <a:t>m </a:t>
            </a:r>
            <a:r>
              <a:rPr kumimoji="0" lang="en-US" sz="2800" b="1" i="0" u="none" strike="noStrike" kern="1200" cap="none" spc="0" normalizeH="0" baseline="0" noProof="0" dirty="0" err="1" smtClean="0">
                <a:ln>
                  <a:noFill/>
                </a:ln>
                <a:solidFill>
                  <a:schemeClr val="bg1"/>
                </a:solidFill>
                <a:effectLst/>
                <a:uLnTx/>
                <a:uFillTx/>
                <a:latin typeface="Times New Roman" panose="02020603050405020304" charset="0"/>
                <a:cs typeface="Times New Roman" panose="02020603050405020304" charset="0"/>
              </a:rPr>
              <a:t>ắng</a:t>
            </a:r>
            <a:endParaRPr kumimoji="0" lang="vi-VN" sz="2800" b="0" i="0" u="none" strike="noStrike" kern="1200" cap="none" spc="0" normalizeH="0" baseline="0" noProof="0" dirty="0">
              <a:ln>
                <a:noFill/>
              </a:ln>
              <a:solidFill>
                <a:schemeClr val="bg1"/>
              </a:solidFill>
              <a:effectLst/>
              <a:uLnTx/>
              <a:uFillTx/>
              <a:latin typeface="Times New Roman" panose="02020603050405020304" charset="0"/>
              <a:cs typeface="Times New Roman" panose="02020603050405020304"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Cloud 11"/>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endParaRPr>
          </a:p>
          <a:p>
            <a:pPr lvl="0"/>
            <a:r>
              <a:rPr kumimoji="0" lang="en-US" sz="2800" b="0" i="0" u="none" strike="noStrike" kern="1200" cap="none" spc="0" normalizeH="0" baseline="0" noProof="0" dirty="0" err="1" smtClean="0">
                <a:ln>
                  <a:noFill/>
                </a:ln>
                <a:solidFill>
                  <a:srgbClr val="FF0000"/>
                </a:solidFill>
                <a:effectLst/>
                <a:uLnTx/>
                <a:uFillTx/>
                <a:latin typeface="Times New Roman" panose="02020603050405020304" charset="0"/>
                <a:ea typeface="+mn-ea"/>
                <a:cs typeface="Times New Roman" panose="02020603050405020304" charset="0"/>
              </a:rPr>
              <a:t>Gợi</a:t>
            </a:r>
            <a:r>
              <a:rPr kumimoji="0" lang="en-US" sz="28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 ý:</a:t>
            </a:r>
            <a:r>
              <a:rPr kumimoji="0" lang="en-US" sz="2800" b="0" i="0" u="none" strike="noStrike" kern="1200" cap="none" spc="0" normalizeH="0" baseline="0" noProof="0" dirty="0" smtClean="0">
                <a:ln>
                  <a:noFill/>
                </a:ln>
                <a:solidFill>
                  <a:srgbClr val="0070C0"/>
                </a:solidFill>
                <a:effectLst/>
                <a:uLnTx/>
                <a:uFillTx/>
                <a:latin typeface="Times New Roman" panose="02020603050405020304" charset="0"/>
                <a:ea typeface="+mn-ea"/>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Em</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đọc</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kĩ</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các</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câu</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và</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các</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từ</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ngữ</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để</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hoàn</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thành</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bài</a:t>
            </a:r>
            <a:r>
              <a:rPr lang="en-US" sz="2800" dirty="0">
                <a:solidFill>
                  <a:srgbClr val="000000"/>
                </a:solidFill>
                <a:latin typeface="Times New Roman" panose="02020603050405020304" charset="0"/>
                <a:cs typeface="Times New Roman" panose="02020603050405020304" charset="0"/>
              </a:rPr>
              <a:t> </a:t>
            </a:r>
            <a:r>
              <a:rPr lang="en-US" sz="2800" dirty="0" err="1">
                <a:solidFill>
                  <a:srgbClr val="000000"/>
                </a:solidFill>
                <a:latin typeface="Times New Roman" panose="02020603050405020304" charset="0"/>
                <a:cs typeface="Times New Roman" panose="02020603050405020304" charset="0"/>
              </a:rPr>
              <a:t>tập</a:t>
            </a:r>
            <a:r>
              <a:rPr lang="en-US" sz="2800" dirty="0">
                <a:solidFill>
                  <a:srgbClr val="000000"/>
                </a:solidFill>
                <a:latin typeface="Times New Roman" panose="02020603050405020304" charset="0"/>
                <a:cs typeface="Times New Roman" panose="02020603050405020304" charset="0"/>
              </a:rPr>
              <a:t>.</a:t>
            </a:r>
            <a:br>
              <a:rPr lang="en-US" sz="2800" dirty="0">
                <a:solidFill>
                  <a:srgbClr val="000000"/>
                </a:solidFill>
                <a:latin typeface="Times New Roman" panose="02020603050405020304" charset="0"/>
                <a:cs typeface="Times New Roman" panose="02020603050405020304" charset="0"/>
              </a:rPr>
            </a:br>
            <a:endParaRPr kumimoji="0" lang="en-US" sz="2800" b="0" i="0" u="none" strike="noStrike" kern="1200" cap="none" spc="0" normalizeH="0" baseline="0" noProof="0" dirty="0">
              <a:ln>
                <a:noFill/>
              </a:ln>
              <a:solidFill>
                <a:srgbClr val="7030A0"/>
              </a:solidFill>
              <a:effectLst/>
              <a:uLnTx/>
              <a:uFillTx/>
              <a:latin typeface="Times New Roman" panose="02020603050405020304" charset="0"/>
              <a:cs typeface="Times New Roman" panose="02020603050405020304" charset="0"/>
            </a:endParaRPr>
          </a:p>
        </p:txBody>
      </p:sp>
      <p:sp>
        <p:nvSpPr>
          <p:cNvPr id="15" name="Rounded Rectangle 14"/>
          <p:cNvSpPr/>
          <p:nvPr/>
        </p:nvSpPr>
        <p:spPr>
          <a:xfrm>
            <a:off x="4512861" y="869758"/>
            <a:ext cx="1822625" cy="578448"/>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err="1">
                <a:solidFill>
                  <a:schemeClr val="bg1"/>
                </a:solidFill>
                <a:latin typeface="Times New Roman" panose="02020603050405020304" charset="0"/>
                <a:cs typeface="Times New Roman" panose="02020603050405020304" charset="0"/>
              </a:rPr>
              <a:t>r</a:t>
            </a:r>
            <a:r>
              <a:rPr lang="en-US" sz="2800" b="1" dirty="0" err="1" smtClean="0">
                <a:solidFill>
                  <a:schemeClr val="bg1"/>
                </a:solidFill>
                <a:latin typeface="Times New Roman" panose="02020603050405020304" charset="0"/>
                <a:cs typeface="Times New Roman" panose="02020603050405020304" charset="0"/>
              </a:rPr>
              <a:t>óc</a:t>
            </a:r>
            <a:r>
              <a:rPr lang="en-US" sz="2800" b="1" dirty="0" smtClean="0">
                <a:solidFill>
                  <a:schemeClr val="bg1"/>
                </a:solidFill>
                <a:latin typeface="Times New Roman" panose="02020603050405020304" charset="0"/>
                <a:cs typeface="Times New Roman" panose="02020603050405020304" charset="0"/>
              </a:rPr>
              <a:t> </a:t>
            </a:r>
            <a:r>
              <a:rPr lang="en-US" sz="2800" b="1" dirty="0" err="1" smtClean="0">
                <a:solidFill>
                  <a:schemeClr val="bg1"/>
                </a:solidFill>
                <a:latin typeface="Times New Roman" panose="02020603050405020304" charset="0"/>
                <a:cs typeface="Times New Roman" panose="02020603050405020304" charset="0"/>
              </a:rPr>
              <a:t>rách</a:t>
            </a:r>
            <a:endParaRPr kumimoji="0" lang="vi-VN" sz="2800" b="0" i="0" u="none" strike="noStrike" kern="1200" cap="none" spc="0" normalizeH="0" baseline="0" noProof="0" dirty="0">
              <a:ln>
                <a:noFill/>
              </a:ln>
              <a:solidFill>
                <a:schemeClr val="bg1"/>
              </a:solidFill>
              <a:effectLst/>
              <a:uLnTx/>
              <a:uFillTx/>
              <a:latin typeface="Times New Roman" panose="02020603050405020304" charset="0"/>
              <a:cs typeface="Times New Roman" panose="02020603050405020304" charset="0"/>
            </a:endParaRPr>
          </a:p>
        </p:txBody>
      </p:sp>
      <p:sp>
        <p:nvSpPr>
          <p:cNvPr id="16" name="Rounded Rectangle 15"/>
          <p:cNvSpPr/>
          <p:nvPr/>
        </p:nvSpPr>
        <p:spPr>
          <a:xfrm>
            <a:off x="6602918" y="898465"/>
            <a:ext cx="1659339" cy="578448"/>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err="1">
                <a:solidFill>
                  <a:schemeClr val="bg1"/>
                </a:solidFill>
                <a:latin typeface="Times New Roman" panose="02020603050405020304" charset="0"/>
                <a:cs typeface="Times New Roman" panose="02020603050405020304" charset="0"/>
              </a:rPr>
              <a:t>c</a:t>
            </a:r>
            <a:r>
              <a:rPr lang="en-US" sz="2800" b="1" dirty="0" err="1" smtClean="0">
                <a:solidFill>
                  <a:schemeClr val="bg1"/>
                </a:solidFill>
                <a:latin typeface="Times New Roman" panose="02020603050405020304" charset="0"/>
                <a:cs typeface="Times New Roman" panose="02020603050405020304" charset="0"/>
              </a:rPr>
              <a:t>ao</a:t>
            </a:r>
            <a:r>
              <a:rPr lang="en-US" sz="2800" b="1" dirty="0" smtClean="0">
                <a:solidFill>
                  <a:schemeClr val="bg1"/>
                </a:solidFill>
                <a:latin typeface="Times New Roman" panose="02020603050405020304" charset="0"/>
                <a:cs typeface="Times New Roman" panose="02020603050405020304" charset="0"/>
              </a:rPr>
              <a:t> </a:t>
            </a:r>
            <a:r>
              <a:rPr lang="en-US" sz="2800" b="1" dirty="0" err="1" smtClean="0">
                <a:solidFill>
                  <a:schemeClr val="bg1"/>
                </a:solidFill>
                <a:latin typeface="Times New Roman" panose="02020603050405020304" charset="0"/>
                <a:cs typeface="Times New Roman" panose="02020603050405020304" charset="0"/>
              </a:rPr>
              <a:t>vút</a:t>
            </a:r>
            <a:endParaRPr kumimoji="0" lang="vi-VN" sz="2800" b="0" i="0" u="none" strike="noStrike" kern="1200" cap="none" spc="0" normalizeH="0" baseline="0" noProof="0" dirty="0">
              <a:ln>
                <a:noFill/>
              </a:ln>
              <a:solidFill>
                <a:schemeClr val="bg1"/>
              </a:solidFill>
              <a:effectLst/>
              <a:uLnTx/>
              <a:uFillTx/>
              <a:latin typeface="Times New Roman" panose="02020603050405020304" charset="0"/>
              <a:cs typeface="Times New Roman" panose="02020603050405020304" charset="0"/>
            </a:endParaRPr>
          </a:p>
        </p:txBody>
      </p:sp>
      <p:sp>
        <p:nvSpPr>
          <p:cNvPr id="17" name="Rounded Rectangle 16"/>
          <p:cNvSpPr/>
          <p:nvPr/>
        </p:nvSpPr>
        <p:spPr>
          <a:xfrm>
            <a:off x="3454948" y="1715895"/>
            <a:ext cx="1659339" cy="578444"/>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err="1">
                <a:solidFill>
                  <a:schemeClr val="bg1"/>
                </a:solidFill>
                <a:latin typeface="Times New Roman" panose="02020603050405020304" charset="0"/>
                <a:cs typeface="Times New Roman" panose="02020603050405020304" charset="0"/>
              </a:rPr>
              <a:t>t</a:t>
            </a:r>
            <a:r>
              <a:rPr lang="en-US" sz="2800" b="1" dirty="0" err="1" smtClean="0">
                <a:solidFill>
                  <a:schemeClr val="bg1"/>
                </a:solidFill>
                <a:latin typeface="Times New Roman" panose="02020603050405020304" charset="0"/>
                <a:cs typeface="Times New Roman" panose="02020603050405020304" charset="0"/>
              </a:rPr>
              <a:t>ự</a:t>
            </a:r>
            <a:r>
              <a:rPr lang="en-US" sz="2800" b="1" dirty="0" smtClean="0">
                <a:solidFill>
                  <a:schemeClr val="bg1"/>
                </a:solidFill>
                <a:latin typeface="Times New Roman" panose="02020603050405020304" charset="0"/>
                <a:cs typeface="Times New Roman" panose="02020603050405020304" charset="0"/>
              </a:rPr>
              <a:t> tin</a:t>
            </a:r>
            <a:endParaRPr kumimoji="0" lang="vi-VN" sz="2800" b="0" i="0" u="none" strike="noStrike" kern="1200" cap="none" spc="0" normalizeH="0" baseline="0" noProof="0" dirty="0">
              <a:ln>
                <a:noFill/>
              </a:ln>
              <a:solidFill>
                <a:schemeClr val="bg1"/>
              </a:solidFill>
              <a:effectLst/>
              <a:uLnTx/>
              <a:uFillTx/>
              <a:latin typeface="Times New Roman" panose="02020603050405020304" charset="0"/>
              <a:cs typeface="Times New Roman" panose="02020603050405020304" charset="0"/>
            </a:endParaRPr>
          </a:p>
        </p:txBody>
      </p:sp>
      <p:sp>
        <p:nvSpPr>
          <p:cNvPr id="18" name="Rounded Rectangle 17"/>
          <p:cNvSpPr/>
          <p:nvPr/>
        </p:nvSpPr>
        <p:spPr>
          <a:xfrm>
            <a:off x="5508724" y="1773309"/>
            <a:ext cx="2041606" cy="578448"/>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err="1" smtClean="0">
                <a:solidFill>
                  <a:schemeClr val="bg1"/>
                </a:solidFill>
                <a:latin typeface="Times New Roman" panose="02020603050405020304" charset="0"/>
                <a:cs typeface="Times New Roman" panose="02020603050405020304" charset="0"/>
              </a:rPr>
              <a:t>Vàng</a:t>
            </a:r>
            <a:r>
              <a:rPr lang="en-US" sz="2800" b="1" dirty="0" smtClean="0">
                <a:solidFill>
                  <a:schemeClr val="bg1"/>
                </a:solidFill>
                <a:latin typeface="Times New Roman" panose="02020603050405020304" charset="0"/>
                <a:cs typeface="Times New Roman" panose="02020603050405020304" charset="0"/>
              </a:rPr>
              <a:t> </a:t>
            </a:r>
            <a:r>
              <a:rPr lang="en-US" sz="2800" b="1" dirty="0" err="1" smtClean="0">
                <a:solidFill>
                  <a:schemeClr val="bg1"/>
                </a:solidFill>
                <a:latin typeface="Times New Roman" panose="02020603050405020304" charset="0"/>
                <a:cs typeface="Times New Roman" panose="02020603050405020304" charset="0"/>
              </a:rPr>
              <a:t>rực</a:t>
            </a:r>
            <a:endParaRPr kumimoji="0" lang="vi-VN" sz="2800" b="0" i="0" u="none" strike="noStrike" kern="1200" cap="none" spc="0" normalizeH="0" baseline="0" noProof="0" dirty="0">
              <a:ln>
                <a:noFill/>
              </a:ln>
              <a:solidFill>
                <a:schemeClr val="bg1"/>
              </a:solidFill>
              <a:effectLst/>
              <a:uLnTx/>
              <a:uFillTx/>
              <a:latin typeface="Times New Roman" panose="02020603050405020304" charset="0"/>
              <a:cs typeface="Times New Roman" panose="02020603050405020304" charset="0"/>
            </a:endParaRPr>
          </a:p>
        </p:txBody>
      </p:sp>
      <p:sp>
        <p:nvSpPr>
          <p:cNvPr id="19" name="Rectangle 18"/>
          <p:cNvSpPr/>
          <p:nvPr/>
        </p:nvSpPr>
        <p:spPr>
          <a:xfrm>
            <a:off x="2884170" y="3010535"/>
            <a:ext cx="6911340" cy="3969385"/>
          </a:xfrm>
          <a:prstGeom prst="rect">
            <a:avLst/>
          </a:prstGeom>
        </p:spPr>
        <p:txBody>
          <a:bodyPr wrap="square">
            <a:spAutoFit/>
          </a:bodyPr>
          <a:lstStyle/>
          <a:p>
            <a:pPr algn="just"/>
            <a:r>
              <a:rPr lang="vi-VN" sz="3600" b="0" i="0" dirty="0" smtClean="0">
                <a:solidFill>
                  <a:srgbClr val="002060"/>
                </a:solidFill>
                <a:effectLst/>
                <a:latin typeface="Times New Roman" panose="02020603050405020304" charset="0"/>
                <a:cs typeface="Times New Roman" panose="02020603050405020304" charset="0"/>
              </a:rPr>
              <a:t>a. Ngọn tháp □</a:t>
            </a:r>
            <a:endParaRPr lang="vi-VN" sz="3600" b="0" i="0" dirty="0" smtClean="0">
              <a:solidFill>
                <a:srgbClr val="002060"/>
              </a:solidFill>
              <a:effectLst/>
              <a:latin typeface="Times New Roman" panose="02020603050405020304" charset="0"/>
              <a:cs typeface="Times New Roman" panose="02020603050405020304" charset="0"/>
            </a:endParaRPr>
          </a:p>
          <a:p>
            <a:pPr algn="just"/>
            <a:r>
              <a:rPr lang="vi-VN" sz="3600" b="0" i="0" dirty="0" smtClean="0">
                <a:solidFill>
                  <a:srgbClr val="002060"/>
                </a:solidFill>
                <a:effectLst/>
                <a:latin typeface="Times New Roman" panose="02020603050405020304" charset="0"/>
                <a:cs typeface="Times New Roman" panose="02020603050405020304" charset="0"/>
              </a:rPr>
              <a:t>b. Ánh nắng □ trên sân trường.</a:t>
            </a:r>
            <a:endParaRPr lang="vi-VN" sz="3600" b="0" i="0" dirty="0" smtClean="0">
              <a:solidFill>
                <a:srgbClr val="002060"/>
              </a:solidFill>
              <a:effectLst/>
              <a:latin typeface="Times New Roman" panose="02020603050405020304" charset="0"/>
              <a:cs typeface="Times New Roman" panose="02020603050405020304" charset="0"/>
            </a:endParaRPr>
          </a:p>
          <a:p>
            <a:pPr algn="just"/>
            <a:r>
              <a:rPr lang="vi-VN" sz="3600" b="0" i="0" dirty="0" smtClean="0">
                <a:solidFill>
                  <a:srgbClr val="002060"/>
                </a:solidFill>
                <a:effectLst/>
                <a:latin typeface="Times New Roman" panose="02020603050405020304" charset="0"/>
                <a:cs typeface="Times New Roman" panose="02020603050405020304" charset="0"/>
              </a:rPr>
              <a:t>c. Rừng □, chỉ có tiếng suối □.</a:t>
            </a:r>
            <a:endParaRPr lang="vi-VN" sz="3600" b="0" i="0" dirty="0" smtClean="0">
              <a:solidFill>
                <a:srgbClr val="002060"/>
              </a:solidFill>
              <a:effectLst/>
              <a:latin typeface="Times New Roman" panose="02020603050405020304" charset="0"/>
              <a:cs typeface="Times New Roman" panose="02020603050405020304" charset="0"/>
            </a:endParaRPr>
          </a:p>
          <a:p>
            <a:pPr algn="just"/>
            <a:r>
              <a:rPr lang="vi-VN" sz="3600" b="0" i="0" dirty="0" smtClean="0">
                <a:solidFill>
                  <a:srgbClr val="002060"/>
                </a:solidFill>
                <a:effectLst/>
                <a:latin typeface="Times New Roman" panose="02020603050405020304" charset="0"/>
                <a:cs typeface="Times New Roman" panose="02020603050405020304" charset="0"/>
              </a:rPr>
              <a:t>d. Lên lớp 3, bạn nào cũng □ hơn.</a:t>
            </a:r>
            <a:endParaRPr lang="vi-VN" sz="3600" b="0" i="0" dirty="0" smtClean="0">
              <a:solidFill>
                <a:srgbClr val="002060"/>
              </a:solidFill>
              <a:effectLst/>
              <a:latin typeface="Times New Roman" panose="02020603050405020304" charset="0"/>
              <a:cs typeface="Times New Roman" panose="02020603050405020304" charset="0"/>
            </a:endParaRPr>
          </a:p>
          <a:p>
            <a:br>
              <a:rPr lang="vi-VN" sz="3600" b="0" i="0" dirty="0" smtClean="0">
                <a:solidFill>
                  <a:srgbClr val="000000"/>
                </a:solidFill>
                <a:effectLst/>
                <a:latin typeface="Times New Roman" panose="02020603050405020304" charset="0"/>
                <a:cs typeface="Times New Roman" panose="02020603050405020304" charset="0"/>
              </a:rPr>
            </a:br>
            <a:br>
              <a:rPr lang="vi-VN" sz="3600" b="0" i="0" dirty="0" smtClean="0">
                <a:solidFill>
                  <a:srgbClr val="000000"/>
                </a:solidFill>
                <a:effectLst/>
                <a:latin typeface="Times New Roman" panose="02020603050405020304" charset="0"/>
                <a:cs typeface="Times New Roman" panose="02020603050405020304" charset="0"/>
              </a:rPr>
            </a:br>
            <a:endParaRPr lang="en-US" sz="3600" dirty="0">
              <a:latin typeface="Times New Roman" panose="02020603050405020304" charset="0"/>
              <a:cs typeface="Times New Roman" panose="02020603050405020304" charset="0"/>
            </a:endParaRPr>
          </a:p>
        </p:txBody>
      </p:sp>
      <p:pic>
        <p:nvPicPr>
          <p:cNvPr id="20" name="Picture 13"/>
          <p:cNvPicPr>
            <a:picLocks noChangeAspect="1"/>
          </p:cNvPicPr>
          <p:nvPr/>
        </p:nvPicPr>
        <p:blipFill>
          <a:blip/>
          <a:srcRect/>
          <a:stretch>
            <a:fillRect/>
          </a:stretch>
        </p:blipFill>
        <p:spPr>
          <a:xfrm>
            <a:off x="835053" y="959834"/>
            <a:ext cx="1035879" cy="97761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12" grpId="0" animBg="1"/>
      <p:bldP spid="15" grpId="0" bldLvl="0" animBg="1"/>
      <p:bldP spid="16" grpId="0" bldLvl="0" animBg="1"/>
      <p:bldP spid="17" grpId="0" bldLvl="0" animBg="1"/>
      <p:bldP spid="18" grpId="0" bldLvl="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285" y="283845"/>
            <a:ext cx="9331325" cy="1076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srgbClr val="2888E1"/>
                </a:solidFill>
                <a:effectLst/>
                <a:uLnTx/>
                <a:uFillTx/>
                <a:latin typeface="Times New Roman" panose="02020603050405020304" charset="0"/>
                <a:ea typeface="+mn-ea"/>
                <a:cs typeface="Times New Roman" panose="02020603050405020304" charset="0"/>
              </a:rPr>
              <a:t>Câu</a:t>
            </a:r>
            <a:r>
              <a:rPr kumimoji="0" lang="en-US" sz="3200" b="1" i="0" u="none" strike="noStrike" kern="1200" cap="none" spc="0" normalizeH="0" baseline="0" noProof="0" dirty="0" smtClean="0">
                <a:ln>
                  <a:noFill/>
                </a:ln>
                <a:solidFill>
                  <a:srgbClr val="2888E1"/>
                </a:solidFill>
                <a:effectLst/>
                <a:uLnTx/>
                <a:uFillTx/>
                <a:latin typeface="Times New Roman" panose="02020603050405020304" charset="0"/>
                <a:ea typeface="+mn-ea"/>
                <a:cs typeface="Times New Roman" panose="02020603050405020304" charset="0"/>
              </a:rPr>
              <a:t> 5: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Chọn</a:t>
            </a:r>
            <a:r>
              <a:rPr kumimoji="0" lang="en-US" sz="32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từ</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ngữ</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chỉ</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đặc</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điểm</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thay</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cho</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ô </a:t>
            </a:r>
            <a:r>
              <a:rPr kumimoji="0" lang="en-US" sz="32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vuông</a:t>
            </a:r>
            <a:r>
              <a:rPr kumimoji="0" lang="en-US" sz="32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6" name="Rounded Rectangle 5"/>
          <p:cNvSpPr/>
          <p:nvPr/>
        </p:nvSpPr>
        <p:spPr>
          <a:xfrm>
            <a:off x="2586090" y="837554"/>
            <a:ext cx="1659339" cy="646053"/>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charset="0"/>
                <a:ea typeface="+mn-ea"/>
                <a:cs typeface="Times New Roman" panose="02020603050405020304" charset="0"/>
              </a:rPr>
              <a:t>i</a:t>
            </a:r>
            <a:r>
              <a:rPr kumimoji="0" lang="en-US" sz="32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m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ắng</a:t>
            </a:r>
            <a:endParaRPr kumimoji="0" lang="vi-VN" sz="3200" b="0"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5" name="Rounded Rectangle 14"/>
          <p:cNvSpPr/>
          <p:nvPr/>
        </p:nvSpPr>
        <p:spPr>
          <a:xfrm>
            <a:off x="4512861" y="869758"/>
            <a:ext cx="1822625" cy="646057"/>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charset="0"/>
                <a:ea typeface="+mn-ea"/>
                <a:cs typeface="Times New Roman" panose="02020603050405020304" charset="0"/>
              </a:rPr>
              <a:t>r</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óc</a:t>
            </a:r>
            <a:r>
              <a:rPr kumimoji="0" lang="en-US" sz="32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rách</a:t>
            </a:r>
            <a:endParaRPr kumimoji="0" lang="vi-VN" sz="3200" b="0"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6" name="Rounded Rectangle 15"/>
          <p:cNvSpPr/>
          <p:nvPr/>
        </p:nvSpPr>
        <p:spPr>
          <a:xfrm>
            <a:off x="6602918" y="898465"/>
            <a:ext cx="1659339" cy="646057"/>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charset="0"/>
                <a:ea typeface="+mn-ea"/>
                <a:cs typeface="Times New Roman" panose="02020603050405020304" charset="0"/>
              </a:rPr>
              <a:t>c</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ao</a:t>
            </a:r>
            <a:r>
              <a:rPr kumimoji="0" lang="en-US" sz="32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vút</a:t>
            </a:r>
            <a:endParaRPr kumimoji="0" lang="vi-VN" sz="3200" b="0"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7" name="Rounded Rectangle 16"/>
          <p:cNvSpPr/>
          <p:nvPr/>
        </p:nvSpPr>
        <p:spPr>
          <a:xfrm>
            <a:off x="3454948" y="1715895"/>
            <a:ext cx="1659339" cy="646057"/>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charset="0"/>
                <a:ea typeface="+mn-ea"/>
                <a:cs typeface="Times New Roman" panose="02020603050405020304" charset="0"/>
              </a:rPr>
              <a:t>t</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ự</a:t>
            </a:r>
            <a:r>
              <a:rPr kumimoji="0" lang="en-US" sz="32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tin</a:t>
            </a:r>
            <a:endParaRPr kumimoji="0" lang="vi-VN" sz="3200" b="0"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8" name="Rounded Rectangle 17"/>
          <p:cNvSpPr/>
          <p:nvPr/>
        </p:nvSpPr>
        <p:spPr>
          <a:xfrm>
            <a:off x="5508724" y="1773309"/>
            <a:ext cx="2041606" cy="646057"/>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Vàng</a:t>
            </a:r>
            <a:r>
              <a:rPr kumimoji="0" lang="en-US" sz="32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rực</a:t>
            </a:r>
            <a:endParaRPr kumimoji="0" lang="vi-VN" sz="3200" b="0"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4" name="Rectangle 13"/>
          <p:cNvSpPr/>
          <p:nvPr/>
        </p:nvSpPr>
        <p:spPr>
          <a:xfrm>
            <a:off x="1958340" y="3068955"/>
            <a:ext cx="8551545" cy="3969385"/>
          </a:xfrm>
          <a:prstGeom prst="rect">
            <a:avLst/>
          </a:prstGeom>
        </p:spPr>
        <p:txBody>
          <a:bodyPr wrap="square">
            <a:spAutoFit/>
          </a:bodyPr>
          <a:lstStyle/>
          <a:p>
            <a:pPr algn="just"/>
            <a:r>
              <a:rPr lang="vi-VN" sz="3600" b="0" i="0" dirty="0" smtClean="0">
                <a:solidFill>
                  <a:srgbClr val="000000"/>
                </a:solidFill>
                <a:effectLst/>
                <a:latin typeface="Times New Roman" panose="02020603050405020304" charset="0"/>
                <a:cs typeface="Times New Roman" panose="02020603050405020304" charset="0"/>
              </a:rPr>
              <a:t>a. Ngọn tháp </a:t>
            </a:r>
            <a:r>
              <a:rPr lang="vi-VN" sz="3600" b="1" i="0" dirty="0" smtClean="0">
                <a:solidFill>
                  <a:srgbClr val="FF0000"/>
                </a:solidFill>
                <a:effectLst/>
                <a:latin typeface="Times New Roman" panose="02020603050405020304" charset="0"/>
                <a:cs typeface="Times New Roman" panose="02020603050405020304" charset="0"/>
              </a:rPr>
              <a:t>cao vút</a:t>
            </a:r>
            <a:r>
              <a:rPr lang="vi-VN" sz="3600" b="1" i="0" dirty="0" smtClean="0">
                <a:solidFill>
                  <a:srgbClr val="000000"/>
                </a:solidFill>
                <a:effectLst/>
                <a:latin typeface="Times New Roman" panose="02020603050405020304" charset="0"/>
                <a:cs typeface="Times New Roman" panose="02020603050405020304" charset="0"/>
              </a:rPr>
              <a:t>.</a:t>
            </a:r>
            <a:endParaRPr lang="vi-VN" sz="3600" b="0" i="0" dirty="0" smtClean="0">
              <a:solidFill>
                <a:srgbClr val="000000"/>
              </a:solidFill>
              <a:effectLst/>
              <a:latin typeface="Times New Roman" panose="02020603050405020304" charset="0"/>
              <a:cs typeface="Times New Roman" panose="02020603050405020304" charset="0"/>
            </a:endParaRPr>
          </a:p>
          <a:p>
            <a:pPr algn="just"/>
            <a:r>
              <a:rPr lang="vi-VN" sz="3600" b="0" i="0" dirty="0" smtClean="0">
                <a:solidFill>
                  <a:srgbClr val="000000"/>
                </a:solidFill>
                <a:effectLst/>
                <a:latin typeface="Times New Roman" panose="02020603050405020304" charset="0"/>
                <a:cs typeface="Times New Roman" panose="02020603050405020304" charset="0"/>
              </a:rPr>
              <a:t>b. Ánh nắng </a:t>
            </a:r>
            <a:r>
              <a:rPr lang="vi-VN" sz="3600" b="1" i="0" dirty="0" smtClean="0">
                <a:solidFill>
                  <a:srgbClr val="FF0000"/>
                </a:solidFill>
                <a:effectLst/>
                <a:latin typeface="Times New Roman" panose="02020603050405020304" charset="0"/>
                <a:cs typeface="Times New Roman" panose="02020603050405020304" charset="0"/>
              </a:rPr>
              <a:t>vàng rực</a:t>
            </a:r>
            <a:r>
              <a:rPr lang="vi-VN" sz="3600" b="0" i="0" dirty="0" smtClean="0">
                <a:solidFill>
                  <a:srgbClr val="000000"/>
                </a:solidFill>
                <a:effectLst/>
                <a:latin typeface="Times New Roman" panose="02020603050405020304" charset="0"/>
                <a:cs typeface="Times New Roman" panose="02020603050405020304" charset="0"/>
              </a:rPr>
              <a:t> trên sân trường.</a:t>
            </a:r>
            <a:endParaRPr lang="vi-VN" sz="3600" b="0" i="0" dirty="0" smtClean="0">
              <a:solidFill>
                <a:srgbClr val="000000"/>
              </a:solidFill>
              <a:effectLst/>
              <a:latin typeface="Times New Roman" panose="02020603050405020304" charset="0"/>
              <a:cs typeface="Times New Roman" panose="02020603050405020304" charset="0"/>
            </a:endParaRPr>
          </a:p>
          <a:p>
            <a:pPr algn="just"/>
            <a:r>
              <a:rPr lang="vi-VN" sz="3600" b="0" i="0" dirty="0" smtClean="0">
                <a:solidFill>
                  <a:srgbClr val="000000"/>
                </a:solidFill>
                <a:effectLst/>
                <a:latin typeface="Times New Roman" panose="02020603050405020304" charset="0"/>
                <a:cs typeface="Times New Roman" panose="02020603050405020304" charset="0"/>
              </a:rPr>
              <a:t>c. Rừng </a:t>
            </a:r>
            <a:r>
              <a:rPr lang="vi-VN" sz="3600" b="1" i="0" dirty="0" smtClean="0">
                <a:solidFill>
                  <a:srgbClr val="FF0000"/>
                </a:solidFill>
                <a:effectLst/>
                <a:latin typeface="Times New Roman" panose="02020603050405020304" charset="0"/>
                <a:cs typeface="Times New Roman" panose="02020603050405020304" charset="0"/>
              </a:rPr>
              <a:t>im ắng</a:t>
            </a:r>
            <a:r>
              <a:rPr lang="vi-VN" sz="3600" b="0" i="0" dirty="0" smtClean="0">
                <a:solidFill>
                  <a:srgbClr val="000000"/>
                </a:solidFill>
                <a:effectLst/>
                <a:latin typeface="Times New Roman" panose="02020603050405020304" charset="0"/>
                <a:cs typeface="Times New Roman" panose="02020603050405020304" charset="0"/>
              </a:rPr>
              <a:t>, chỉ có tiếng suối</a:t>
            </a:r>
            <a:r>
              <a:rPr lang="vi-VN" sz="3600" b="0" i="0" dirty="0" smtClean="0">
                <a:solidFill>
                  <a:srgbClr val="FF0000"/>
                </a:solidFill>
                <a:effectLst/>
                <a:latin typeface="Times New Roman" panose="02020603050405020304" charset="0"/>
                <a:cs typeface="Times New Roman" panose="02020603050405020304" charset="0"/>
              </a:rPr>
              <a:t> </a:t>
            </a:r>
            <a:r>
              <a:rPr lang="vi-VN" sz="3600" b="1" i="0" dirty="0" smtClean="0">
                <a:solidFill>
                  <a:srgbClr val="FF0000"/>
                </a:solidFill>
                <a:effectLst/>
                <a:latin typeface="Times New Roman" panose="02020603050405020304" charset="0"/>
                <a:cs typeface="Times New Roman" panose="02020603050405020304" charset="0"/>
              </a:rPr>
              <a:t>róc rách</a:t>
            </a:r>
            <a:r>
              <a:rPr lang="vi-VN" sz="3600" b="0" i="0" dirty="0" smtClean="0">
                <a:solidFill>
                  <a:srgbClr val="000000"/>
                </a:solidFill>
                <a:effectLst/>
                <a:latin typeface="Times New Roman" panose="02020603050405020304" charset="0"/>
                <a:cs typeface="Times New Roman" panose="02020603050405020304" charset="0"/>
              </a:rPr>
              <a:t>.</a:t>
            </a:r>
            <a:endParaRPr lang="vi-VN" sz="3600" b="0" i="0" dirty="0" smtClean="0">
              <a:solidFill>
                <a:srgbClr val="000000"/>
              </a:solidFill>
              <a:effectLst/>
              <a:latin typeface="Times New Roman" panose="02020603050405020304" charset="0"/>
              <a:cs typeface="Times New Roman" panose="02020603050405020304" charset="0"/>
            </a:endParaRPr>
          </a:p>
          <a:p>
            <a:pPr algn="just"/>
            <a:r>
              <a:rPr lang="vi-VN" sz="3600" b="0" i="0" dirty="0" smtClean="0">
                <a:solidFill>
                  <a:srgbClr val="000000"/>
                </a:solidFill>
                <a:effectLst/>
                <a:latin typeface="Times New Roman" panose="02020603050405020304" charset="0"/>
                <a:cs typeface="Times New Roman" panose="02020603050405020304" charset="0"/>
              </a:rPr>
              <a:t>d. Lên lớp 3, bạn nào cũng </a:t>
            </a:r>
            <a:r>
              <a:rPr lang="vi-VN" sz="3600" b="1" i="0" dirty="0" smtClean="0">
                <a:solidFill>
                  <a:srgbClr val="000000"/>
                </a:solidFill>
                <a:effectLst/>
                <a:latin typeface="Times New Roman" panose="02020603050405020304" charset="0"/>
                <a:cs typeface="Times New Roman" panose="02020603050405020304" charset="0"/>
              </a:rPr>
              <a:t>tự </a:t>
            </a:r>
            <a:r>
              <a:rPr lang="vi-VN" sz="3600" b="1" i="0" dirty="0" smtClean="0">
                <a:solidFill>
                  <a:srgbClr val="FF0000"/>
                </a:solidFill>
                <a:effectLst/>
                <a:latin typeface="Times New Roman" panose="02020603050405020304" charset="0"/>
                <a:cs typeface="Times New Roman" panose="02020603050405020304" charset="0"/>
              </a:rPr>
              <a:t>tin</a:t>
            </a:r>
            <a:r>
              <a:rPr lang="vi-VN" sz="3600" b="0" i="0" dirty="0" smtClean="0">
                <a:solidFill>
                  <a:srgbClr val="FF0000"/>
                </a:solidFill>
                <a:effectLst/>
                <a:latin typeface="Times New Roman" panose="02020603050405020304" charset="0"/>
                <a:cs typeface="Times New Roman" panose="02020603050405020304" charset="0"/>
              </a:rPr>
              <a:t> hơn</a:t>
            </a:r>
            <a:r>
              <a:rPr lang="vi-VN" sz="3600" b="0" i="0" dirty="0" smtClean="0">
                <a:solidFill>
                  <a:srgbClr val="000000"/>
                </a:solidFill>
                <a:effectLst/>
                <a:latin typeface="Times New Roman" panose="02020603050405020304" charset="0"/>
                <a:cs typeface="Times New Roman" panose="02020603050405020304" charset="0"/>
              </a:rPr>
              <a:t>.</a:t>
            </a:r>
            <a:endParaRPr lang="vi-VN" sz="3600" b="0" i="0" dirty="0" smtClean="0">
              <a:solidFill>
                <a:srgbClr val="000000"/>
              </a:solidFill>
              <a:effectLst/>
              <a:latin typeface="Times New Roman" panose="02020603050405020304" charset="0"/>
              <a:cs typeface="Times New Roman" panose="02020603050405020304" charset="0"/>
            </a:endParaRPr>
          </a:p>
          <a:p>
            <a:br>
              <a:rPr lang="vi-VN" sz="3600" b="0" i="0" dirty="0" smtClean="0">
                <a:solidFill>
                  <a:srgbClr val="000000"/>
                </a:solidFill>
                <a:effectLst/>
                <a:latin typeface="Times New Roman" panose="02020603050405020304" charset="0"/>
                <a:cs typeface="Times New Roman" panose="02020603050405020304" charset="0"/>
              </a:rPr>
            </a:br>
            <a:br>
              <a:rPr lang="vi-VN" sz="3600" b="0" i="0" dirty="0" smtClean="0">
                <a:solidFill>
                  <a:srgbClr val="000000"/>
                </a:solidFill>
                <a:effectLst/>
                <a:latin typeface="Times New Roman" panose="02020603050405020304" charset="0"/>
                <a:cs typeface="Times New Roman" panose="02020603050405020304" charset="0"/>
              </a:rPr>
            </a:br>
            <a:endParaRPr lang="en-US" sz="3600" dirty="0">
              <a:latin typeface="Times New Roman" panose="02020603050405020304" charset="0"/>
              <a:cs typeface="Times New Roman" panose="02020603050405020304" charset="0"/>
            </a:endParaRPr>
          </a:p>
        </p:txBody>
      </p:sp>
      <p:pic>
        <p:nvPicPr>
          <p:cNvPr id="20" name="Picture 13"/>
          <p:cNvPicPr>
            <a:picLocks noChangeAspect="1"/>
          </p:cNvPicPr>
          <p:nvPr/>
        </p:nvPicPr>
        <p:blipFill>
          <a:blip/>
          <a:srcRect/>
          <a:stretch>
            <a:fillRect/>
          </a:stretch>
        </p:blipFill>
        <p:spPr>
          <a:xfrm>
            <a:off x="835053" y="959834"/>
            <a:ext cx="1035879" cy="977611"/>
          </a:xfrm>
          <a:prstGeom prst="rect">
            <a:avLst/>
          </a:prstGeom>
        </p:spPr>
      </p:pic>
      <p:pic>
        <p:nvPicPr>
          <p:cNvPr id="21" name="Picture 12"/>
          <p:cNvPicPr>
            <a:picLocks noChangeAspect="1"/>
          </p:cNvPicPr>
          <p:nvPr/>
        </p:nvPicPr>
        <p:blipFill>
          <a:blip/>
          <a:srcRect/>
          <a:stretch>
            <a:fillRect/>
          </a:stretch>
        </p:blipFill>
        <p:spPr>
          <a:xfrm>
            <a:off x="9795075" y="278824"/>
            <a:ext cx="714936" cy="621995"/>
          </a:xfrm>
          <a:prstGeom prst="rect">
            <a:avLst/>
          </a:prstGeom>
        </p:spPr>
      </p:pic>
      <p:pic>
        <p:nvPicPr>
          <p:cNvPr id="23" name="Picture 12"/>
          <p:cNvPicPr>
            <a:picLocks noChangeAspect="1"/>
          </p:cNvPicPr>
          <p:nvPr/>
        </p:nvPicPr>
        <p:blipFill>
          <a:blip/>
          <a:srcRect/>
          <a:stretch>
            <a:fillRect/>
          </a:stretch>
        </p:blipFill>
        <p:spPr>
          <a:xfrm>
            <a:off x="10152543" y="1118056"/>
            <a:ext cx="714936" cy="621995"/>
          </a:xfrm>
          <a:prstGeom prst="rect">
            <a:avLst/>
          </a:prstGeom>
        </p:spPr>
      </p:pic>
      <p:pic>
        <p:nvPicPr>
          <p:cNvPr id="24" name="Picture 12"/>
          <p:cNvPicPr>
            <a:picLocks noChangeAspect="1"/>
          </p:cNvPicPr>
          <p:nvPr/>
        </p:nvPicPr>
        <p:blipFill>
          <a:blip/>
          <a:srcRect/>
          <a:stretch>
            <a:fillRect/>
          </a:stretch>
        </p:blipFill>
        <p:spPr>
          <a:xfrm>
            <a:off x="11071727" y="1473250"/>
            <a:ext cx="714936" cy="621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27752" y="575906"/>
            <a:ext cx="9753607" cy="1568450"/>
          </a:xfrm>
          <a:prstGeom prst="rect">
            <a:avLst/>
          </a:prstGeom>
        </p:spPr>
        <p:txBody>
          <a:bodyPr wrap="square">
            <a:spAutoFit/>
          </a:bodyPr>
          <a:lstStyle/>
          <a:p>
            <a:r>
              <a:rPr lang="vi-VN" sz="3200" b="1" dirty="0">
                <a:solidFill>
                  <a:srgbClr val="2888E1"/>
                </a:solidFill>
                <a:latin typeface="Times New Roman" panose="02020603050405020304" charset="0"/>
                <a:cs typeface="Times New Roman" panose="02020603050405020304" charset="0"/>
              </a:rPr>
              <a:t>Câu </a:t>
            </a:r>
            <a:r>
              <a:rPr lang="vi-VN" sz="3200" b="1" dirty="0" smtClean="0">
                <a:solidFill>
                  <a:srgbClr val="2888E1"/>
                </a:solidFill>
                <a:latin typeface="Times New Roman" panose="02020603050405020304" charset="0"/>
                <a:cs typeface="Times New Roman" panose="02020603050405020304" charset="0"/>
              </a:rPr>
              <a:t>6</a:t>
            </a:r>
            <a:r>
              <a:rPr lang="en-US" sz="3200" dirty="0" smtClean="0">
                <a:solidFill>
                  <a:srgbClr val="0070C0"/>
                </a:solidFill>
                <a:latin typeface="Times New Roman" panose="02020603050405020304" charset="0"/>
                <a:cs typeface="Times New Roman" panose="02020603050405020304" charset="0"/>
              </a:rPr>
              <a:t>:</a:t>
            </a:r>
            <a:r>
              <a:rPr lang="en-US" sz="3200" dirty="0" smtClean="0">
                <a:solidFill>
                  <a:srgbClr val="002060"/>
                </a:solidFill>
                <a:latin typeface="Times New Roman" panose="02020603050405020304" charset="0"/>
                <a:cs typeface="Times New Roman" panose="02020603050405020304" charset="0"/>
              </a:rPr>
              <a:t> </a:t>
            </a:r>
            <a:r>
              <a:rPr lang="vi-VN" sz="3200" b="1" dirty="0" smtClean="0">
                <a:solidFill>
                  <a:srgbClr val="002060"/>
                </a:solidFill>
                <a:latin typeface="Times New Roman" panose="02020603050405020304" charset="0"/>
                <a:cs typeface="Times New Roman" panose="02020603050405020304" charset="0"/>
              </a:rPr>
              <a:t>Đặt </a:t>
            </a:r>
            <a:r>
              <a:rPr lang="vi-VN" sz="3200" b="1" dirty="0">
                <a:solidFill>
                  <a:srgbClr val="002060"/>
                </a:solidFill>
                <a:latin typeface="Times New Roman" panose="02020603050405020304" charset="0"/>
                <a:cs typeface="Times New Roman" panose="02020603050405020304" charset="0"/>
              </a:rPr>
              <a:t>1 – 2 câu về cảnh vật nơi em ở, có từ ngữ chỉ đặc điểm.</a:t>
            </a:r>
            <a:endParaRPr lang="vi-VN" sz="3200" dirty="0">
              <a:solidFill>
                <a:srgbClr val="002060"/>
              </a:solidFill>
              <a:latin typeface="Times New Roman" panose="02020603050405020304" charset="0"/>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Cloud 11"/>
          <p:cNvSpPr/>
          <p:nvPr/>
        </p:nvSpPr>
        <p:spPr>
          <a:xfrm>
            <a:off x="8038735" y="1267768"/>
            <a:ext cx="3913779"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endParaRPr>
          </a:p>
          <a:p>
            <a:pPr lvl="0"/>
            <a:r>
              <a:rPr kumimoji="0" lang="en-US" sz="2800" b="0" i="0" u="none" strike="noStrike" kern="1200" cap="none" spc="0" normalizeH="0" baseline="0" noProof="0" dirty="0" err="1" smtClean="0">
                <a:ln>
                  <a:noFill/>
                </a:ln>
                <a:solidFill>
                  <a:srgbClr val="FF0000"/>
                </a:solidFill>
                <a:effectLst/>
                <a:uLnTx/>
                <a:uFillTx/>
                <a:latin typeface="Times New Roman" panose="02020603050405020304" charset="0"/>
                <a:ea typeface="+mn-ea"/>
                <a:cs typeface="Times New Roman" panose="02020603050405020304" charset="0"/>
              </a:rPr>
              <a:t>Gợi</a:t>
            </a:r>
            <a:r>
              <a:rPr kumimoji="0" lang="en-US" sz="28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 ý:</a:t>
            </a:r>
            <a:r>
              <a:rPr kumimoji="0" lang="en-US" sz="2800" b="0" i="0" u="none" strike="noStrike" kern="1200" cap="none" spc="0" normalizeH="0" baseline="0" noProof="0" dirty="0" smtClean="0">
                <a:ln>
                  <a:noFill/>
                </a:ln>
                <a:solidFill>
                  <a:srgbClr val="0070C0"/>
                </a:solidFill>
                <a:effectLst/>
                <a:uLnTx/>
                <a:uFillTx/>
                <a:latin typeface="Times New Roman" panose="02020603050405020304" charset="0"/>
                <a:ea typeface="+mn-ea"/>
                <a:cs typeface="Times New Roman" panose="02020603050405020304" charset="0"/>
              </a:rPr>
              <a:t> </a:t>
            </a:r>
            <a:r>
              <a:rPr lang="vi-VN" sz="2800" dirty="0">
                <a:solidFill>
                  <a:srgbClr val="000000"/>
                </a:solidFill>
                <a:latin typeface="Times New Roman" panose="02020603050405020304" charset="0"/>
                <a:cs typeface="Times New Roman" panose="02020603050405020304" charset="0"/>
              </a:rPr>
              <a:t>Em liên hệ nơi mình ở để đặt câu</a:t>
            </a:r>
            <a:r>
              <a:rPr lang="vi-VN" sz="2800" dirty="0" smtClean="0">
                <a:solidFill>
                  <a:srgbClr val="000000"/>
                </a:solidFill>
                <a:latin typeface="Times New Roman" panose="02020603050405020304" charset="0"/>
                <a:cs typeface="Times New Roman" panose="02020603050405020304" charset="0"/>
              </a:rPr>
              <a:t>.</a:t>
            </a:r>
            <a:endParaRPr kumimoji="0" lang="en-US" sz="2800" b="0" i="0" u="none" strike="noStrike" kern="1200" cap="none" spc="0" normalizeH="0" baseline="0" noProof="0" dirty="0">
              <a:ln>
                <a:noFill/>
              </a:ln>
              <a:solidFill>
                <a:srgbClr val="7030A0"/>
              </a:solidFill>
              <a:effectLst/>
              <a:uLnTx/>
              <a:uFillTx/>
              <a:latin typeface="Times New Roman" panose="02020603050405020304" charset="0"/>
              <a:cs typeface="Times New Roman" panose="02020603050405020304" charset="0"/>
            </a:endParaRPr>
          </a:p>
        </p:txBody>
      </p:sp>
      <p:sp>
        <p:nvSpPr>
          <p:cNvPr id="19" name="Rectangle 18"/>
          <p:cNvSpPr/>
          <p:nvPr/>
        </p:nvSpPr>
        <p:spPr>
          <a:xfrm>
            <a:off x="1336040" y="2738120"/>
            <a:ext cx="7741920" cy="3969385"/>
          </a:xfrm>
          <a:prstGeom prst="rect">
            <a:avLst/>
          </a:prstGeom>
        </p:spPr>
        <p:txBody>
          <a:bodyPr wrap="square">
            <a:spAutoFit/>
          </a:bodyPr>
          <a:lstStyle/>
          <a:p>
            <a:pPr algn="just"/>
            <a:r>
              <a:rPr lang="en-US" sz="3600" dirty="0" smtClean="0">
                <a:solidFill>
                  <a:srgbClr val="FF0000"/>
                </a:solidFill>
                <a:latin typeface="Times New Roman" panose="02020603050405020304" charset="0"/>
                <a:cs typeface="Times New Roman" panose="02020603050405020304" charset="0"/>
              </a:rPr>
              <a:t>M:</a:t>
            </a:r>
            <a:endParaRPr lang="en-US" sz="3600" dirty="0" smtClean="0">
              <a:solidFill>
                <a:srgbClr val="FF0000"/>
              </a:solidFill>
              <a:latin typeface="Times New Roman" panose="02020603050405020304" charset="0"/>
              <a:cs typeface="Times New Roman" panose="02020603050405020304" charset="0"/>
            </a:endParaRPr>
          </a:p>
          <a:p>
            <a:pPr algn="just"/>
            <a:r>
              <a:rPr lang="en-US" sz="3600" dirty="0" smtClean="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Gần</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nhà</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em</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có</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một</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dòng</a:t>
            </a:r>
            <a:r>
              <a:rPr lang="en-US" sz="3600" dirty="0">
                <a:solidFill>
                  <a:srgbClr val="0070C0"/>
                </a:solidFill>
                <a:latin typeface="Times New Roman" panose="02020603050405020304" charset="0"/>
                <a:cs typeface="Times New Roman" panose="02020603050405020304" charset="0"/>
              </a:rPr>
              <a:t> s</a:t>
            </a:r>
            <a:r>
              <a:rPr lang="vi-VN" sz="3600" dirty="0">
                <a:solidFill>
                  <a:srgbClr val="0070C0"/>
                </a:solidFill>
                <a:latin typeface="Times New Roman" panose="02020603050405020304" charset="0"/>
                <a:cs typeface="Times New Roman" panose="02020603050405020304" charset="0"/>
              </a:rPr>
              <a:t>ông </a:t>
            </a:r>
            <a:r>
              <a:rPr lang="en-US" sz="3600" dirty="0" err="1">
                <a:solidFill>
                  <a:srgbClr val="0070C0"/>
                </a:solidFill>
                <a:latin typeface="Times New Roman" panose="02020603050405020304" charset="0"/>
                <a:cs typeface="Times New Roman" panose="02020603050405020304" charset="0"/>
              </a:rPr>
              <a:t>nhỏ</a:t>
            </a:r>
            <a:r>
              <a:rPr lang="en-US" sz="3600" dirty="0">
                <a:solidFill>
                  <a:srgbClr val="0070C0"/>
                </a:solidFill>
                <a:latin typeface="Times New Roman" panose="02020603050405020304" charset="0"/>
                <a:cs typeface="Times New Roman" panose="02020603050405020304" charset="0"/>
              </a:rPr>
              <a:t>.</a:t>
            </a:r>
            <a:endParaRPr lang="en-US" sz="3600" dirty="0">
              <a:solidFill>
                <a:srgbClr val="0070C0"/>
              </a:solidFill>
              <a:latin typeface="Times New Roman" panose="02020603050405020304" charset="0"/>
              <a:cs typeface="Times New Roman" panose="02020603050405020304" charset="0"/>
            </a:endParaRPr>
          </a:p>
          <a:p>
            <a:pPr algn="just"/>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Cạnh</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nhà</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em</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là</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một</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khu</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chợ</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rất</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lớn</a:t>
            </a:r>
            <a:endParaRPr lang="en-US" sz="3600" dirty="0">
              <a:solidFill>
                <a:srgbClr val="0070C0"/>
              </a:solidFill>
              <a:latin typeface="Times New Roman" panose="02020603050405020304" charset="0"/>
              <a:cs typeface="Times New Roman" panose="02020603050405020304" charset="0"/>
            </a:endParaRPr>
          </a:p>
          <a:p>
            <a:pPr algn="just"/>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Buổi</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tối</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khu</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xóm</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em</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rất</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im</a:t>
            </a:r>
            <a:r>
              <a:rPr lang="en-US" sz="3600" dirty="0">
                <a:solidFill>
                  <a:srgbClr val="0070C0"/>
                </a:solidFill>
                <a:latin typeface="Times New Roman" panose="02020603050405020304" charset="0"/>
                <a:cs typeface="Times New Roman" panose="02020603050405020304" charset="0"/>
              </a:rPr>
              <a:t> </a:t>
            </a:r>
            <a:r>
              <a:rPr lang="en-US" sz="3600" dirty="0" err="1">
                <a:solidFill>
                  <a:srgbClr val="0070C0"/>
                </a:solidFill>
                <a:latin typeface="Times New Roman" panose="02020603050405020304" charset="0"/>
                <a:cs typeface="Times New Roman" panose="02020603050405020304" charset="0"/>
              </a:rPr>
              <a:t>ắng</a:t>
            </a:r>
            <a:r>
              <a:rPr lang="en-US" sz="3600" dirty="0">
                <a:solidFill>
                  <a:srgbClr val="0070C0"/>
                </a:solidFill>
                <a:latin typeface="Times New Roman" panose="02020603050405020304" charset="0"/>
                <a:cs typeface="Times New Roman" panose="02020603050405020304" charset="0"/>
              </a:rPr>
              <a:t>.</a:t>
            </a:r>
            <a:endParaRPr kumimoji="0" lang="vi-VN" sz="3600" b="0" i="0" u="none" strike="noStrike" kern="1200" cap="none" spc="0" normalizeH="0" baseline="0" noProof="0" dirty="0" smtClean="0">
              <a:ln>
                <a:noFill/>
              </a:ln>
              <a:solidFill>
                <a:srgbClr val="0070C0"/>
              </a:solidFill>
              <a:effectLst/>
              <a:uLnTx/>
              <a:uFillTx/>
              <a:latin typeface="Times New Roman" panose="02020603050405020304" charset="0"/>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defRPr/>
            </a:pPr>
            <a:br>
              <a:rPr kumimoji="0" lang="vi-VN" sz="36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br>
            <a:br>
              <a:rPr kumimoji="0" lang="vi-VN" sz="36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br>
            <a:endParaRPr kumimoji="0" lang="en-US" sz="36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pic>
        <p:nvPicPr>
          <p:cNvPr id="20" name="Picture 13"/>
          <p:cNvPicPr>
            <a:picLocks noChangeAspect="1"/>
          </p:cNvPicPr>
          <p:nvPr/>
        </p:nvPicPr>
        <p:blipFill>
          <a:blip/>
          <a:srcRect/>
          <a:stretch>
            <a:fillRect/>
          </a:stretch>
        </p:blipFill>
        <p:spPr>
          <a:xfrm>
            <a:off x="447991" y="991404"/>
            <a:ext cx="1035879" cy="97761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20420"/>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defRPr/>
            </a:pPr>
            <a:r>
              <a:rPr kumimoji="0" lang="en-US" sz="6600" b="1" i="1" u="none" strike="noStrike" kern="1200" cap="none" spc="-133" normalizeH="0" baseline="0" noProof="0" dirty="0" err="1" smtClean="0">
                <a:ln>
                  <a:noFill/>
                </a:ln>
                <a:solidFill>
                  <a:srgbClr val="F92D67"/>
                </a:solidFill>
                <a:effectLst/>
                <a:uLnTx/>
                <a:uFillTx/>
                <a:latin typeface="Times New Roman" panose="02020603050405020304" charset="0"/>
                <a:ea typeface="+mn-ea"/>
                <a:cs typeface="Times New Roman" panose="02020603050405020304" charset="0"/>
              </a:rPr>
              <a:t>Tiết</a:t>
            </a:r>
            <a:r>
              <a:rPr kumimoji="0" lang="en-US" sz="6600" b="1" i="1" u="none" strike="noStrike" kern="1200" cap="none" spc="-133" normalizeH="0" baseline="0" noProof="0" dirty="0" smtClean="0">
                <a:ln>
                  <a:noFill/>
                </a:ln>
                <a:solidFill>
                  <a:srgbClr val="F92D67"/>
                </a:solidFill>
                <a:effectLst/>
                <a:uLnTx/>
                <a:uFillTx/>
                <a:latin typeface="Times New Roman" panose="02020603050405020304" charset="0"/>
                <a:ea typeface="+mn-ea"/>
                <a:cs typeface="Times New Roman" panose="02020603050405020304" charset="0"/>
              </a:rPr>
              <a:t> 3 + 4</a:t>
            </a:r>
            <a:endParaRPr kumimoji="0" lang="en-US" sz="6600" b="1" i="1" u="none" strike="noStrike" kern="1200" cap="none" spc="-133" normalizeH="0" baseline="0" noProof="0" dirty="0">
              <a:ln>
                <a:noFill/>
              </a:ln>
              <a:solidFill>
                <a:srgbClr val="F92D67"/>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4585" y="362328"/>
            <a:ext cx="10202090" cy="829945"/>
          </a:xfrm>
          <a:prstGeom prst="rect">
            <a:avLst/>
          </a:prstGeom>
        </p:spPr>
        <p:txBody>
          <a:bodyPr wrap="square">
            <a:spAutoFit/>
          </a:bodyPr>
          <a:lstStyle/>
          <a:p>
            <a:r>
              <a:rPr lang="vi-VN" sz="2400" b="1" dirty="0">
                <a:solidFill>
                  <a:srgbClr val="2888E1"/>
                </a:solidFill>
                <a:latin typeface="Times New Roman" panose="02020603050405020304" charset="0"/>
                <a:cs typeface="Times New Roman" panose="02020603050405020304" charset="0"/>
              </a:rPr>
              <a:t>Câu </a:t>
            </a:r>
            <a:r>
              <a:rPr lang="vi-VN" sz="2400" b="1" dirty="0" smtClean="0">
                <a:solidFill>
                  <a:srgbClr val="2888E1"/>
                </a:solidFill>
                <a:latin typeface="Times New Roman" panose="02020603050405020304" charset="0"/>
                <a:cs typeface="Times New Roman" panose="02020603050405020304" charset="0"/>
              </a:rPr>
              <a:t>1</a:t>
            </a:r>
            <a:r>
              <a:rPr lang="en-US" sz="2400" b="1" dirty="0" smtClean="0">
                <a:solidFill>
                  <a:srgbClr val="2888E1"/>
                </a:solidFill>
                <a:latin typeface="Times New Roman" panose="02020603050405020304" charset="0"/>
                <a:cs typeface="Times New Roman" panose="02020603050405020304" charset="0"/>
              </a:rPr>
              <a:t>: </a:t>
            </a:r>
            <a:r>
              <a:rPr lang="vi-VN" sz="2400" b="1" dirty="0" smtClean="0">
                <a:solidFill>
                  <a:srgbClr val="002060"/>
                </a:solidFill>
                <a:latin typeface="Times New Roman" panose="02020603050405020304" charset="0"/>
                <a:cs typeface="Times New Roman" panose="02020603050405020304" charset="0"/>
              </a:rPr>
              <a:t>Đọc </a:t>
            </a:r>
            <a:r>
              <a:rPr lang="vi-VN" sz="2400" b="1" dirty="0">
                <a:solidFill>
                  <a:srgbClr val="002060"/>
                </a:solidFill>
                <a:latin typeface="Times New Roman" panose="02020603050405020304" charset="0"/>
                <a:cs typeface="Times New Roman" panose="02020603050405020304" charset="0"/>
              </a:rPr>
              <a:t>các khổ thơ dưới đây và nêu tên bài thơ chứa khổ thơ đó.</a:t>
            </a:r>
            <a:endParaRPr lang="vi-VN" sz="2400" dirty="0">
              <a:solidFill>
                <a:srgbClr val="002060"/>
              </a:solidFill>
              <a:latin typeface="Times New Roman" panose="02020603050405020304" charset="0"/>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pic>
        <p:nvPicPr>
          <p:cNvPr id="10" name="Picture 11"/>
          <p:cNvPicPr>
            <a:picLocks noChangeAspect="1"/>
          </p:cNvPicPr>
          <p:nvPr/>
        </p:nvPicPr>
        <p:blipFill>
          <a:blip/>
          <a:srcRect/>
          <a:stretch>
            <a:fillRect/>
          </a:stretch>
        </p:blipFill>
        <p:spPr>
          <a:xfrm rot="18567541">
            <a:off x="10659372" y="5468281"/>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a:srcRect/>
          <a:stretch>
            <a:fillRect/>
          </a:stretch>
        </p:blipFill>
        <p:spPr>
          <a:xfrm>
            <a:off x="447991" y="991404"/>
            <a:ext cx="1035879" cy="977611"/>
          </a:xfrm>
          <a:prstGeom prst="rect">
            <a:avLst/>
          </a:prstGeom>
        </p:spPr>
      </p:pic>
      <p:grpSp>
        <p:nvGrpSpPr>
          <p:cNvPr id="23" name="Group 22"/>
          <p:cNvGrpSpPr/>
          <p:nvPr/>
        </p:nvGrpSpPr>
        <p:grpSpPr>
          <a:xfrm>
            <a:off x="1338328" y="753870"/>
            <a:ext cx="2995881" cy="1754195"/>
            <a:chOff x="1406302" y="2817506"/>
            <a:chExt cx="2995881" cy="1754195"/>
          </a:xfrm>
        </p:grpSpPr>
        <p:pic>
          <p:nvPicPr>
            <p:cNvPr id="24" name="Picture 23"/>
            <p:cNvPicPr>
              <a:picLocks noChangeAspect="1"/>
            </p:cNvPicPr>
            <p:nvPr/>
          </p:nvPicPr>
          <p:blipFill>
            <a:blip r:embed="rId2"/>
            <a:stretch>
              <a:fillRect/>
            </a:stretch>
          </p:blipFill>
          <p:spPr>
            <a:xfrm>
              <a:off x="1406302" y="2817506"/>
              <a:ext cx="2995881" cy="1754195"/>
            </a:xfrm>
            <a:prstGeom prst="rect">
              <a:avLst/>
            </a:prstGeom>
          </p:spPr>
        </p:pic>
        <p:sp>
          <p:nvSpPr>
            <p:cNvPr id="25" name="Rectangle 2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Nghỉ</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hè</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em</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thích</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nhất</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Được</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theo</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mẹ</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về</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quê</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Bà</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em</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cũng</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mừng</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ghê</a:t>
              </a:r>
              <a:endPar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baseline="0" dirty="0" err="1" smtClean="0">
                  <a:solidFill>
                    <a:srgbClr val="002060"/>
                  </a:solidFill>
                  <a:latin typeface="Times New Roman" panose="02020603050405020304" charset="0"/>
                  <a:cs typeface="Times New Roman" panose="02020603050405020304" charset="0"/>
                </a:rPr>
                <a:t>Khi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thấy</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em</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vào</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ngõ</a:t>
              </a:r>
              <a:r>
                <a:rPr lang="en-US" dirty="0" smtClean="0">
                  <a:solidFill>
                    <a:srgbClr val="002060"/>
                  </a:solidFill>
                  <a:latin typeface="Times New Roman" panose="02020603050405020304" charset="0"/>
                  <a:cs typeface="Times New Roman" panose="02020603050405020304" charset="0"/>
                </a:rPr>
                <a:t>…</a:t>
              </a:r>
              <a:endParaRPr kumimoji="0" lang="vi-VN"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26" name="Group 25"/>
          <p:cNvGrpSpPr/>
          <p:nvPr/>
        </p:nvGrpSpPr>
        <p:grpSpPr>
          <a:xfrm>
            <a:off x="4485044" y="727145"/>
            <a:ext cx="2978056" cy="1893113"/>
            <a:chOff x="4628737" y="1014531"/>
            <a:chExt cx="2978056" cy="1893113"/>
          </a:xfrm>
        </p:grpSpPr>
        <p:pic>
          <p:nvPicPr>
            <p:cNvPr id="27" name="Picture 26"/>
            <p:cNvPicPr>
              <a:picLocks noChangeAspect="1"/>
            </p:cNvPicPr>
            <p:nvPr/>
          </p:nvPicPr>
          <p:blipFill>
            <a:blip r:embed="rId3"/>
            <a:stretch>
              <a:fillRect/>
            </a:stretch>
          </p:blipFill>
          <p:spPr>
            <a:xfrm>
              <a:off x="4628737" y="1014531"/>
              <a:ext cx="2978056" cy="1893113"/>
            </a:xfrm>
            <a:prstGeom prst="rect">
              <a:avLst/>
            </a:prstGeom>
          </p:spPr>
        </p:pic>
        <p:sp>
          <p:nvSpPr>
            <p:cNvPr id="28" name="Rectangle 2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Một</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tờ</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giấy</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trắng</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Cô</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gấp</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cong</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cong</a:t>
              </a:r>
              <a:endPar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baseline="0" dirty="0" err="1" smtClean="0">
                  <a:solidFill>
                    <a:srgbClr val="002060"/>
                  </a:solidFill>
                  <a:latin typeface="Times New Roman" panose="02020603050405020304" charset="0"/>
                  <a:cs typeface="Times New Roman" panose="02020603050405020304" charset="0"/>
                </a:rPr>
                <a:t>Thoắt</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cái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đã</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xong</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Chiếc</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thuyền</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xinh</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quá</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a:t>
              </a:r>
              <a:endParaRPr kumimoji="0" lang="vi-VN"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29" name="Group 28"/>
          <p:cNvGrpSpPr/>
          <p:nvPr/>
        </p:nvGrpSpPr>
        <p:grpSpPr>
          <a:xfrm>
            <a:off x="7625963" y="684184"/>
            <a:ext cx="3191221" cy="2011053"/>
            <a:chOff x="7769656" y="1036885"/>
            <a:chExt cx="3191221" cy="2011053"/>
          </a:xfrm>
        </p:grpSpPr>
        <p:pic>
          <p:nvPicPr>
            <p:cNvPr id="30" name="Picture 29"/>
            <p:cNvPicPr>
              <a:picLocks noChangeAspect="1"/>
            </p:cNvPicPr>
            <p:nvPr/>
          </p:nvPicPr>
          <p:blipFill>
            <a:blip r:embed="rId4"/>
            <a:stretch>
              <a:fillRect/>
            </a:stretch>
          </p:blipFill>
          <p:spPr>
            <a:xfrm>
              <a:off x="7769656" y="1036885"/>
              <a:ext cx="3191221" cy="2011053"/>
            </a:xfrm>
            <a:prstGeom prst="rect">
              <a:avLst/>
            </a:prstGeom>
          </p:spPr>
        </p:pic>
        <p:sp>
          <p:nvSpPr>
            <p:cNvPr id="31" name="Rectangle 30"/>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Màu</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khăn</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tuổi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thiếu</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niên</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Suốt</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đời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tươi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thắm</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mãi</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Như</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lời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ru</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vời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vợi</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Chẳng</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bao</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giờ</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cách</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xa</a:t>
              </a:r>
              <a:r>
                <a:rPr lang="en-US" dirty="0" smtClean="0">
                  <a:solidFill>
                    <a:srgbClr val="002060"/>
                  </a:solidFill>
                  <a:latin typeface="Times New Roman" panose="02020603050405020304" charset="0"/>
                  <a:cs typeface="Times New Roman" panose="02020603050405020304" charset="0"/>
                </a:rPr>
                <a:t>.</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32" name="Group 31"/>
          <p:cNvGrpSpPr/>
          <p:nvPr/>
        </p:nvGrpSpPr>
        <p:grpSpPr>
          <a:xfrm>
            <a:off x="1387922" y="2629923"/>
            <a:ext cx="2896694" cy="1906002"/>
            <a:chOff x="1531615" y="2943435"/>
            <a:chExt cx="2896694" cy="1906002"/>
          </a:xfrm>
        </p:grpSpPr>
        <p:pic>
          <p:nvPicPr>
            <p:cNvPr id="33" name="Picture 32"/>
            <p:cNvPicPr>
              <a:picLocks noChangeAspect="1"/>
            </p:cNvPicPr>
            <p:nvPr/>
          </p:nvPicPr>
          <p:blipFill>
            <a:blip r:embed="rId5"/>
            <a:stretch>
              <a:fillRect/>
            </a:stretch>
          </p:blipFill>
          <p:spPr>
            <a:xfrm>
              <a:off x="1531615" y="2943435"/>
              <a:ext cx="2896694" cy="1906002"/>
            </a:xfrm>
            <a:prstGeom prst="rect">
              <a:avLst/>
            </a:prstGeom>
          </p:spPr>
        </p:pic>
        <p:sp>
          <p:nvSpPr>
            <p:cNvPr id="34" name="Rectangle 33"/>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Tôi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yêu</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em</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tôi</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Nó</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cười</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rúc</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rich</a:t>
              </a:r>
              <a:endPar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baseline="0" dirty="0" err="1" smtClean="0">
                  <a:solidFill>
                    <a:srgbClr val="002060"/>
                  </a:solidFill>
                  <a:latin typeface="Times New Roman" panose="02020603050405020304" charset="0"/>
                  <a:cs typeface="Times New Roman" panose="02020603050405020304" charset="0"/>
                </a:rPr>
                <a:t>Mỗi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khi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tôi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đùa</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Nó</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vui</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nó</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thích</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a:t>
              </a:r>
              <a:endParaRPr kumimoji="0" lang="vi-VN"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35" name="Group 34"/>
          <p:cNvGrpSpPr/>
          <p:nvPr/>
        </p:nvGrpSpPr>
        <p:grpSpPr>
          <a:xfrm>
            <a:off x="4499778" y="2605354"/>
            <a:ext cx="3252651" cy="1809887"/>
            <a:chOff x="4643471" y="2918866"/>
            <a:chExt cx="3252651" cy="1809887"/>
          </a:xfrm>
        </p:grpSpPr>
        <p:pic>
          <p:nvPicPr>
            <p:cNvPr id="36" name="Picture 35"/>
            <p:cNvPicPr>
              <a:picLocks noChangeAspect="1"/>
            </p:cNvPicPr>
            <p:nvPr/>
          </p:nvPicPr>
          <p:blipFill>
            <a:blip r:embed="rId6"/>
            <a:stretch>
              <a:fillRect/>
            </a:stretch>
          </p:blipFill>
          <p:spPr>
            <a:xfrm>
              <a:off x="4643471" y="2918866"/>
              <a:ext cx="2963322" cy="1809887"/>
            </a:xfrm>
            <a:prstGeom prst="rect">
              <a:avLst/>
            </a:prstGeom>
          </p:spPr>
        </p:pic>
        <p:sp>
          <p:nvSpPr>
            <p:cNvPr id="37" name="Rectangle 36"/>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Giờ</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ra</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chơi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cùng</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bạn</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Em</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náo</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nức</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nô</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đùa</a:t>
              </a:r>
              <a:endPar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Times New Roman" panose="02020603050405020304" charset="0"/>
                  <a:cs typeface="Times New Roman" panose="02020603050405020304" charset="0"/>
                </a:rPr>
                <a:t>Khi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mệt</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lại</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túm</a:t>
              </a:r>
              <a:r>
                <a:rPr lang="en-US" dirty="0" smtClean="0">
                  <a:solidFill>
                    <a:srgbClr val="002060"/>
                  </a:solidFill>
                  <a:latin typeface="Times New Roman" panose="02020603050405020304" charset="0"/>
                  <a:cs typeface="Times New Roman" panose="02020603050405020304" charset="0"/>
                </a:rPr>
                <a:t> </a:t>
              </a:r>
              <a:r>
                <a:rPr lang="en-US" dirty="0" err="1" smtClean="0">
                  <a:solidFill>
                    <a:srgbClr val="002060"/>
                  </a:solidFill>
                  <a:latin typeface="Times New Roman" panose="02020603050405020304" charset="0"/>
                  <a:cs typeface="Times New Roman" panose="02020603050405020304" charset="0"/>
                </a:rPr>
                <a:t>tụm</a:t>
              </a:r>
              <a:endParaRPr lang="en-US"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Cùng</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vẽ</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tranh</a:t>
              </a:r>
              <a:r>
                <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say </a:t>
              </a:r>
              <a:r>
                <a:rPr kumimoji="0" lang="en-US"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sưa</a:t>
              </a:r>
              <a:endParaRPr kumimoji="0" lang="en-US"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38" name="Group 37"/>
          <p:cNvGrpSpPr/>
          <p:nvPr/>
        </p:nvGrpSpPr>
        <p:grpSpPr>
          <a:xfrm>
            <a:off x="7487462" y="2629922"/>
            <a:ext cx="3694342" cy="1701950"/>
            <a:chOff x="7631155" y="3047938"/>
            <a:chExt cx="3694342" cy="1701950"/>
          </a:xfrm>
        </p:grpSpPr>
        <p:pic>
          <p:nvPicPr>
            <p:cNvPr id="39" name="Picture 38"/>
            <p:cNvPicPr>
              <a:picLocks noChangeAspect="1"/>
            </p:cNvPicPr>
            <p:nvPr/>
          </p:nvPicPr>
          <p:blipFill>
            <a:blip r:embed="rId7"/>
            <a:stretch>
              <a:fillRect/>
            </a:stretch>
          </p:blipFill>
          <p:spPr>
            <a:xfrm>
              <a:off x="7631155" y="3047938"/>
              <a:ext cx="3694342" cy="1701950"/>
            </a:xfrm>
            <a:prstGeom prst="rect">
              <a:avLst/>
            </a:prstGeom>
          </p:spPr>
        </p:pic>
        <p:sp>
          <p:nvSpPr>
            <p:cNvPr id="40" name="Rectangle 39"/>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dirty="0" err="1" smtClean="0">
                  <a:solidFill>
                    <a:srgbClr val="002060"/>
                  </a:solidFill>
                  <a:latin typeface="Times New Roman" panose="02020603050405020304" charset="0"/>
                  <a:cs typeface="Times New Roman" panose="02020603050405020304" charset="0"/>
                </a:rPr>
                <a:t>Nơi</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ấy</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ngôi</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sao</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khuya</a:t>
              </a:r>
              <a:endParaRPr lang="en-US" sz="2000"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Soi</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vào</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trong</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giấc</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ngủ</a:t>
              </a:r>
              <a:endPar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aseline="0" dirty="0" err="1" smtClean="0">
                  <a:solidFill>
                    <a:srgbClr val="002060"/>
                  </a:solidFill>
                  <a:latin typeface="Times New Roman" panose="02020603050405020304" charset="0"/>
                  <a:cs typeface="Times New Roman" panose="02020603050405020304" charset="0"/>
                </a:rPr>
                <a:t>Ngọn</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đèn</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khuya</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bóng</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mẹ</a:t>
              </a:r>
              <a:endParaRPr lang="en-US" sz="2000"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Sáng</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một</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vầng</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trên</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sân</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a:t>
              </a:r>
              <a:endParaRPr kumimoji="0" lang="vi-VN" sz="2000"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41" name="Group 40"/>
          <p:cNvGrpSpPr/>
          <p:nvPr/>
        </p:nvGrpSpPr>
        <p:grpSpPr>
          <a:xfrm>
            <a:off x="2844114" y="4532808"/>
            <a:ext cx="3399929" cy="1979437"/>
            <a:chOff x="3118437" y="4728753"/>
            <a:chExt cx="3399929" cy="1979437"/>
          </a:xfrm>
        </p:grpSpPr>
        <p:pic>
          <p:nvPicPr>
            <p:cNvPr id="42" name="Picture 41"/>
            <p:cNvPicPr>
              <a:picLocks noChangeAspect="1"/>
            </p:cNvPicPr>
            <p:nvPr/>
          </p:nvPicPr>
          <p:blipFill>
            <a:blip r:embed="rId8"/>
            <a:stretch>
              <a:fillRect/>
            </a:stretch>
          </p:blipFill>
          <p:spPr>
            <a:xfrm>
              <a:off x="3118437" y="4728753"/>
              <a:ext cx="3399929" cy="1979437"/>
            </a:xfrm>
            <a:prstGeom prst="rect">
              <a:avLst/>
            </a:prstGeom>
          </p:spPr>
        </p:pic>
        <p:sp>
          <p:nvSpPr>
            <p:cNvPr id="43" name="Rectangle 42"/>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dirty="0" err="1" smtClean="0">
                  <a:solidFill>
                    <a:srgbClr val="002060"/>
                  </a:solidFill>
                  <a:latin typeface="Times New Roman" panose="02020603050405020304" charset="0"/>
                  <a:cs typeface="Times New Roman" panose="02020603050405020304" charset="0"/>
                </a:rPr>
                <a:t>Khi</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bố</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còn</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bé</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tí</a:t>
              </a:r>
              <a:endParaRPr lang="en-US" sz="2000"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Có</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thích</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lái</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ô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tô</a:t>
              </a:r>
              <a:endPar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aseline="0" dirty="0" err="1" smtClean="0">
                  <a:solidFill>
                    <a:srgbClr val="002060"/>
                  </a:solidFill>
                  <a:latin typeface="Times New Roman" panose="02020603050405020304" charset="0"/>
                  <a:cs typeface="Times New Roman" panose="02020603050405020304" charset="0"/>
                </a:rPr>
                <a:t>Có</a:t>
              </a:r>
              <a:r>
                <a:rPr lang="en-US" sz="2000" dirty="0" smtClean="0">
                  <a:solidFill>
                    <a:srgbClr val="002060"/>
                  </a:solidFill>
                  <a:latin typeface="Times New Roman" panose="02020603050405020304" charset="0"/>
                  <a:cs typeface="Times New Roman" panose="02020603050405020304" charset="0"/>
                </a:rPr>
                <a:t> say </a:t>
              </a:r>
              <a:r>
                <a:rPr lang="en-US" sz="2000" dirty="0" err="1" smtClean="0">
                  <a:solidFill>
                    <a:srgbClr val="002060"/>
                  </a:solidFill>
                  <a:latin typeface="Times New Roman" panose="02020603050405020304" charset="0"/>
                  <a:cs typeface="Times New Roman" panose="02020603050405020304" charset="0"/>
                </a:rPr>
                <a:t>mê</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sửa</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đồ</a:t>
              </a:r>
              <a:endParaRPr lang="en-US" sz="2000"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Có</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hay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xem</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bóng</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đá</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a:t>
              </a:r>
              <a:endParaRPr kumimoji="0" lang="vi-VN" sz="2000"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grpSp>
        <p:nvGrpSpPr>
          <p:cNvPr id="44" name="Group 43"/>
          <p:cNvGrpSpPr/>
          <p:nvPr/>
        </p:nvGrpSpPr>
        <p:grpSpPr>
          <a:xfrm>
            <a:off x="6099976" y="4576558"/>
            <a:ext cx="4547157" cy="1779430"/>
            <a:chOff x="6846808" y="4798309"/>
            <a:chExt cx="4547157" cy="1779430"/>
          </a:xfrm>
        </p:grpSpPr>
        <p:pic>
          <p:nvPicPr>
            <p:cNvPr id="45" name="Picture 44"/>
            <p:cNvPicPr>
              <a:picLocks noChangeAspect="1"/>
            </p:cNvPicPr>
            <p:nvPr/>
          </p:nvPicPr>
          <p:blipFill>
            <a:blip r:embed="rId9"/>
            <a:stretch>
              <a:fillRect/>
            </a:stretch>
          </p:blipFill>
          <p:spPr>
            <a:xfrm>
              <a:off x="6846808" y="4798309"/>
              <a:ext cx="4547157" cy="1779430"/>
            </a:xfrm>
            <a:prstGeom prst="rect">
              <a:avLst/>
            </a:prstGeom>
          </p:spPr>
        </p:pic>
        <p:sp>
          <p:nvSpPr>
            <p:cNvPr id="46" name="Rectangle 45"/>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dirty="0" err="1" smtClean="0">
                  <a:solidFill>
                    <a:srgbClr val="002060"/>
                  </a:solidFill>
                  <a:latin typeface="Times New Roman" panose="02020603050405020304" charset="0"/>
                  <a:cs typeface="Times New Roman" panose="02020603050405020304" charset="0"/>
                </a:rPr>
                <a:t>Bà</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bảo</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đường</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của</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bé</a:t>
              </a:r>
              <a:r>
                <a:rPr lang="en-US" sz="2000" dirty="0" smtClean="0">
                  <a:solidFill>
                    <a:srgbClr val="002060"/>
                  </a:solidFill>
                  <a:latin typeface="Times New Roman" panose="02020603050405020304" charset="0"/>
                  <a:cs typeface="Times New Roman" panose="02020603050405020304" charset="0"/>
                </a:rPr>
                <a:t> </a:t>
              </a:r>
              <a:endParaRPr lang="en-US" sz="2000"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Times New Roman" panose="02020603050405020304" charset="0"/>
                  <a:cs typeface="Times New Roman" panose="02020603050405020304" charset="0"/>
                </a:rPr>
                <a:t>Chỉ</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đi</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đến</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trường</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thôi</a:t>
              </a:r>
              <a:endPar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aseline="0" dirty="0" err="1" smtClean="0">
                  <a:solidFill>
                    <a:srgbClr val="002060"/>
                  </a:solidFill>
                  <a:latin typeface="Times New Roman" panose="02020603050405020304" charset="0"/>
                  <a:cs typeface="Times New Roman" panose="02020603050405020304" charset="0"/>
                </a:rPr>
                <a:t>Bé</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tìm</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mỗi</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sớm</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mai</a:t>
              </a:r>
              <a:endParaRPr lang="en-US" sz="2000" dirty="0" smtClean="0">
                <a:solidFill>
                  <a:srgbClr val="002060"/>
                </a:solidFill>
                <a:latin typeface="Times New Roman" panose="02020603050405020304" charset="0"/>
                <a:cs typeface="Times New Roman" panose="0202060305040502030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rPr>
                <a:t>Con</a:t>
              </a:r>
              <a:r>
                <a:rPr kumimoji="0" lang="en-US" sz="2000" b="0" i="0" u="none" strike="noStrike" kern="1200" cap="none" spc="0" normalizeH="0" noProof="0" dirty="0" smtClean="0">
                  <a:ln>
                    <a:noFill/>
                  </a:ln>
                  <a:solidFill>
                    <a:srgbClr val="002060"/>
                  </a:solidFill>
                  <a:effectLst/>
                  <a:uLnTx/>
                  <a:uFillTx/>
                  <a:latin typeface="Times New Roman" panose="02020603050405020304" charset="0"/>
                  <a:cs typeface="Times New Roman" panose="02020603050405020304" charset="0"/>
                </a:rPr>
                <a:t> </a:t>
              </a:r>
              <a:r>
                <a:rPr kumimoji="0" lang="en-US" sz="2000" b="0" i="0" u="none" strike="noStrike" kern="1200" cap="none" spc="0" normalizeH="0" noProof="0" dirty="0" err="1" smtClean="0">
                  <a:ln>
                    <a:noFill/>
                  </a:ln>
                  <a:solidFill>
                    <a:srgbClr val="002060"/>
                  </a:solidFill>
                  <a:effectLst/>
                  <a:uLnTx/>
                  <a:uFillTx/>
                  <a:latin typeface="Times New Roman" panose="02020603050405020304" charset="0"/>
                  <a:cs typeface="Times New Roman" panose="02020603050405020304" charset="0"/>
                </a:rPr>
                <a:t>đườn</a:t>
              </a:r>
              <a:r>
                <a:rPr lang="en-US" sz="2000" dirty="0" smtClean="0">
                  <a:solidFill>
                    <a:srgbClr val="002060"/>
                  </a:solidFill>
                  <a:latin typeface="Times New Roman" panose="02020603050405020304" charset="0"/>
                  <a:cs typeface="Times New Roman" panose="02020603050405020304" charset="0"/>
                </a:rPr>
                <a:t>g </a:t>
              </a:r>
              <a:r>
                <a:rPr lang="en-US" sz="2000" dirty="0" err="1" smtClean="0">
                  <a:solidFill>
                    <a:srgbClr val="002060"/>
                  </a:solidFill>
                  <a:latin typeface="Times New Roman" panose="02020603050405020304" charset="0"/>
                  <a:cs typeface="Times New Roman" panose="02020603050405020304" charset="0"/>
                </a:rPr>
                <a:t>trên</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trang</a:t>
              </a:r>
              <a:r>
                <a:rPr lang="en-US" sz="2000" dirty="0" smtClean="0">
                  <a:solidFill>
                    <a:srgbClr val="002060"/>
                  </a:solidFill>
                  <a:latin typeface="Times New Roman" panose="02020603050405020304" charset="0"/>
                  <a:cs typeface="Times New Roman" panose="02020603050405020304" charset="0"/>
                </a:rPr>
                <a:t> </a:t>
              </a:r>
              <a:r>
                <a:rPr lang="en-US" sz="2000" dirty="0" err="1" smtClean="0">
                  <a:solidFill>
                    <a:srgbClr val="002060"/>
                  </a:solidFill>
                  <a:latin typeface="Times New Roman" panose="02020603050405020304" charset="0"/>
                  <a:cs typeface="Times New Roman" panose="02020603050405020304" charset="0"/>
                </a:rPr>
                <a:t>sách</a:t>
              </a:r>
              <a:r>
                <a:rPr lang="en-US" sz="2000" dirty="0" smtClean="0">
                  <a:solidFill>
                    <a:srgbClr val="002060"/>
                  </a:solidFill>
                  <a:latin typeface="Times New Roman" panose="02020603050405020304" charset="0"/>
                  <a:cs typeface="Times New Roman" panose="02020603050405020304" charset="0"/>
                </a:rPr>
                <a:t>.</a:t>
              </a:r>
              <a:endParaRPr kumimoji="0" lang="vi-VN" sz="2000" b="0" i="0" u="none" strike="noStrike" kern="1200" cap="none" spc="0" normalizeH="0" baseline="0" noProof="0" dirty="0" smtClean="0">
                <a:ln>
                  <a:noFill/>
                </a:ln>
                <a:solidFill>
                  <a:srgbClr val="002060"/>
                </a:solidFill>
                <a:effectLst/>
                <a:uLnTx/>
                <a:uFillTx/>
                <a:latin typeface="Times New Roman" panose="02020603050405020304" charset="0"/>
                <a:cs typeface="Times New Roman" panose="02020603050405020304" charset="0"/>
              </a:endParaRPr>
            </a:p>
          </p:txBody>
        </p:sp>
      </p:grpSp>
      <p:sp>
        <p:nvSpPr>
          <p:cNvPr id="47" name="Rounded Rectangle 46"/>
          <p:cNvSpPr/>
          <p:nvPr/>
        </p:nvSpPr>
        <p:spPr>
          <a:xfrm>
            <a:off x="1581725" y="2176475"/>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smtClean="0">
                <a:ln>
                  <a:noFill/>
                </a:ln>
                <a:solidFill>
                  <a:srgbClr val="FF0000"/>
                </a:solidFill>
                <a:effectLst/>
                <a:uLnTx/>
                <a:uFillTx/>
                <a:latin typeface="Nunito Black" pitchFamily="2" charset="0"/>
              </a:rPr>
              <a:t>Vầng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trăng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quê</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48" name="Rounded Rectangle 47"/>
          <p:cNvSpPr/>
          <p:nvPr/>
        </p:nvSpPr>
        <p:spPr>
          <a:xfrm>
            <a:off x="4843280" y="222843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endParaRPr lang="vi-VN" sz="2000" dirty="0">
              <a:solidFill>
                <a:srgbClr val="FF0000"/>
              </a:solidFill>
              <a:latin typeface="Nunito Black" pitchFamily="2" charset="0"/>
            </a:endParaRPr>
          </a:p>
        </p:txBody>
      </p:sp>
      <p:sp>
        <p:nvSpPr>
          <p:cNvPr id="49" name="Rounded Rectangle 48"/>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endParaRPr lang="vi-VN" sz="2000" dirty="0">
              <a:solidFill>
                <a:srgbClr val="FF0000"/>
              </a:solidFill>
              <a:latin typeface="Nunito Black" pitchFamily="2" charset="0"/>
            </a:endParaRPr>
          </a:p>
        </p:txBody>
      </p:sp>
      <p:sp>
        <p:nvSpPr>
          <p:cNvPr id="50" name="Rounded Rectangle 49"/>
          <p:cNvSpPr/>
          <p:nvPr/>
        </p:nvSpPr>
        <p:spPr>
          <a:xfrm>
            <a:off x="1763274" y="4133837"/>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endParaRPr lang="vi-VN" sz="2000" dirty="0">
              <a:solidFill>
                <a:srgbClr val="FF0000"/>
              </a:solidFill>
              <a:latin typeface="Nunito Black" pitchFamily="2" charset="0"/>
            </a:endParaRPr>
          </a:p>
        </p:txBody>
      </p:sp>
      <p:sp>
        <p:nvSpPr>
          <p:cNvPr id="51" name="Rounded Rectangle 50"/>
          <p:cNvSpPr/>
          <p:nvPr/>
        </p:nvSpPr>
        <p:spPr>
          <a:xfrm>
            <a:off x="4851993" y="414278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Đi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học</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vui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52" name="Rounded Rectangle 51"/>
          <p:cNvSpPr/>
          <p:nvPr/>
        </p:nvSpPr>
        <p:spPr>
          <a:xfrm>
            <a:off x="8069852" y="413604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Ngưỡng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53" name="Rounded Rectangle 52"/>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Khi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cả</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nhà</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54" name="Rounded Rectangle 53"/>
          <p:cNvSpPr/>
          <p:nvPr/>
        </p:nvSpPr>
        <p:spPr>
          <a:xfrm>
            <a:off x="7050993" y="6226595"/>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Nunito Black" pitchFamily="2" charset="0"/>
              </a:rPr>
              <a:t>Con </a:t>
            </a:r>
            <a:r>
              <a:rPr lang="en-US" sz="2000" dirty="0" err="1" smtClean="0">
                <a:solidFill>
                  <a:srgbClr val="FF0000"/>
                </a:solidFill>
                <a:latin typeface="Nunito Black" pitchFamily="2" charset="0"/>
              </a:rPr>
              <a:t>đường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của</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endParaRPr lang="vi-VN" sz="2000" dirty="0">
              <a:solidFill>
                <a:srgbClr val="FF0000"/>
              </a:solidFill>
              <a:latin typeface="Nunito Black"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1000"/>
                                        <p:tgtEl>
                                          <p:spTgt spid="54"/>
                                        </p:tgtEl>
                                      </p:cBhvr>
                                    </p:animEffect>
                                    <p:anim calcmode="lin" valueType="num">
                                      <p:cBhvr>
                                        <p:cTn id="106" dur="1000" fill="hold"/>
                                        <p:tgtEl>
                                          <p:spTgt spid="54"/>
                                        </p:tgtEl>
                                        <p:attrNameLst>
                                          <p:attrName>ppt_x</p:attrName>
                                        </p:attrNameLst>
                                      </p:cBhvr>
                                      <p:tavLst>
                                        <p:tav tm="0">
                                          <p:val>
                                            <p:strVal val="#ppt_x"/>
                                          </p:val>
                                        </p:tav>
                                        <p:tav tm="100000">
                                          <p:val>
                                            <p:strVal val="#ppt_x"/>
                                          </p:val>
                                        </p:tav>
                                      </p:tavLst>
                                    </p:anim>
                                    <p:anim calcmode="lin" valueType="num">
                                      <p:cBhvr>
                                        <p:cTn id="10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animBg="1"/>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3734" y="330300"/>
            <a:ext cx="10075375"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2</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Tìm </a:t>
            </a:r>
            <a:r>
              <a:rPr lang="vi-VN" sz="2400" b="1" dirty="0">
                <a:solidFill>
                  <a:srgbClr val="002060"/>
                </a:solidFill>
                <a:latin typeface="Nunito Black" pitchFamily="2" charset="0"/>
              </a:rPr>
              <a:t>từ ngữ chỉ tình cảm, cảm xúc có trong mỗi khổ thơ trên</a:t>
            </a:r>
            <a:r>
              <a:rPr lang="vi-VN" sz="2400" b="1" dirty="0" smtClean="0">
                <a:solidFill>
                  <a:srgbClr val="002060"/>
                </a:solidFill>
                <a:latin typeface="Nunito Black" pitchFamily="2" charset="0"/>
              </a:rPr>
              <a:t>.</a:t>
            </a:r>
            <a:endParaRPr lang="vi-VN" sz="2400" dirty="0">
              <a:solidFill>
                <a:srgbClr val="002060"/>
              </a:solidFill>
              <a:latin typeface="Nunito Black" pitchFamily="2" charset="0"/>
            </a:endParaRPr>
          </a:p>
        </p:txBody>
      </p:sp>
      <p:pic>
        <p:nvPicPr>
          <p:cNvPr id="10" name="Picture 11"/>
          <p:cNvPicPr>
            <a:picLocks noChangeAspect="1"/>
          </p:cNvPicPr>
          <p:nvPr/>
        </p:nvPicPr>
        <p:blipFill>
          <a:blip/>
          <a:srcRect/>
          <a:stretch>
            <a:fillRect/>
          </a:stretch>
        </p:blipFill>
        <p:spPr>
          <a:xfrm rot="19397914">
            <a:off x="10501503" y="5493908"/>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a:srcRect/>
          <a:stretch>
            <a:fillRect/>
          </a:stretch>
        </p:blipFill>
        <p:spPr>
          <a:xfrm>
            <a:off x="447991" y="991404"/>
            <a:ext cx="1035879" cy="977611"/>
          </a:xfrm>
          <a:prstGeom prst="rect">
            <a:avLst/>
          </a:prstGeom>
        </p:spPr>
      </p:pic>
      <p:grpSp>
        <p:nvGrpSpPr>
          <p:cNvPr id="9" name="Group 8"/>
          <p:cNvGrpSpPr/>
          <p:nvPr/>
        </p:nvGrpSpPr>
        <p:grpSpPr>
          <a:xfrm>
            <a:off x="1338328" y="753870"/>
            <a:ext cx="2995881" cy="1754195"/>
            <a:chOff x="1406302" y="2817506"/>
            <a:chExt cx="2995881" cy="1754195"/>
          </a:xfrm>
        </p:grpSpPr>
        <p:pic>
          <p:nvPicPr>
            <p:cNvPr id="14" name="Picture 13"/>
            <p:cNvPicPr>
              <a:picLocks noChangeAspect="1"/>
            </p:cNvPicPr>
            <p:nvPr/>
          </p:nvPicPr>
          <p:blipFill>
            <a:blip r:embed="rId2"/>
            <a:stretch>
              <a:fillRect/>
            </a:stretch>
          </p:blipFill>
          <p:spPr>
            <a:xfrm>
              <a:off x="1406302" y="2817506"/>
              <a:ext cx="2995881" cy="1754195"/>
            </a:xfrm>
            <a:prstGeom prst="rect">
              <a:avLst/>
            </a:prstGeom>
          </p:spPr>
        </p:pic>
        <p:sp>
          <p:nvSpPr>
            <p:cNvPr id="15" name="Rectangle 1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Nghỉ</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hè</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thích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nhất</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Được</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theo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mẹ</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về</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quê</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Bà</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cũng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mừng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ghê</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baseline="0"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vào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ngõ</a:t>
              </a:r>
              <a:r>
                <a:rPr lang="en-US" dirty="0" smtClean="0">
                  <a:solidFill>
                    <a:srgbClr val="002060"/>
                  </a:solidFill>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16" name="Group 15"/>
          <p:cNvGrpSpPr/>
          <p:nvPr/>
        </p:nvGrpSpPr>
        <p:grpSpPr>
          <a:xfrm>
            <a:off x="4485044" y="727145"/>
            <a:ext cx="2978056" cy="1893113"/>
            <a:chOff x="4628737" y="1014531"/>
            <a:chExt cx="2978056" cy="1893113"/>
          </a:xfrm>
        </p:grpSpPr>
        <p:pic>
          <p:nvPicPr>
            <p:cNvPr id="17" name="Picture 16"/>
            <p:cNvPicPr>
              <a:picLocks noChangeAspect="1"/>
            </p:cNvPicPr>
            <p:nvPr/>
          </p:nvPicPr>
          <p:blipFill>
            <a:blip r:embed="rId3"/>
            <a:stretch>
              <a:fillRect/>
            </a:stretch>
          </p:blipFill>
          <p:spPr>
            <a:xfrm>
              <a:off x="4628737" y="1014531"/>
              <a:ext cx="2978056" cy="1893113"/>
            </a:xfrm>
            <a:prstGeom prst="rect">
              <a:avLst/>
            </a:prstGeom>
          </p:spPr>
        </p:pic>
        <p:sp>
          <p:nvSpPr>
            <p:cNvPr id="18" name="Rectangle 1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Một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trắng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gấp</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baseline="0" dirty="0" err="1" smtClean="0">
                  <a:solidFill>
                    <a:srgbClr val="002060"/>
                  </a:solidFill>
                  <a:latin typeface="Nunito Black" pitchFamily="2" charset="0"/>
                </a:rPr>
                <a:t>Thoắt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đã</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xong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Chiếc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thuyền</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xinh</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quá</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1" name="Group 20"/>
          <p:cNvGrpSpPr/>
          <p:nvPr/>
        </p:nvGrpSpPr>
        <p:grpSpPr>
          <a:xfrm>
            <a:off x="7625963" y="684184"/>
            <a:ext cx="3191221" cy="2011053"/>
            <a:chOff x="7769656" y="1036885"/>
            <a:chExt cx="3191221" cy="2011053"/>
          </a:xfrm>
        </p:grpSpPr>
        <p:pic>
          <p:nvPicPr>
            <p:cNvPr id="22" name="Picture 21"/>
            <p:cNvPicPr>
              <a:picLocks noChangeAspect="1"/>
            </p:cNvPicPr>
            <p:nvPr/>
          </p:nvPicPr>
          <p:blipFill>
            <a:blip r:embed="rId4"/>
            <a:stretch>
              <a:fillRect/>
            </a:stretch>
          </p:blipFill>
          <p:spPr>
            <a:xfrm>
              <a:off x="7769656" y="1036885"/>
              <a:ext cx="3191221" cy="2011053"/>
            </a:xfrm>
            <a:prstGeom prst="rect">
              <a:avLst/>
            </a:prstGeom>
          </p:spPr>
        </p:pic>
        <p:sp>
          <p:nvSpPr>
            <p:cNvPr id="23" name="Rectangle 22"/>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Màu</a:t>
              </a:r>
              <a:r>
                <a:rPr lang="en-US" dirty="0" smtClean="0">
                  <a:solidFill>
                    <a:srgbClr val="002060"/>
                  </a:solidFill>
                  <a:latin typeface="Nunito Black" pitchFamily="2" charset="0"/>
                </a:rPr>
                <a:t> khan </a:t>
              </a:r>
              <a:r>
                <a:rPr lang="en-US" dirty="0" err="1" smtClean="0">
                  <a:solidFill>
                    <a:srgbClr val="002060"/>
                  </a:solidFill>
                  <a:latin typeface="Nunito Black" pitchFamily="2" charset="0"/>
                </a:rPr>
                <a:t>tuổi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thiếu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niên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Suốt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tươi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thắm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Như</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Chẳng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bao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xa</a:t>
              </a:r>
              <a:r>
                <a:rPr lang="en-US" dirty="0" smtClean="0">
                  <a:solidFill>
                    <a:srgbClr val="002060"/>
                  </a:solidFill>
                  <a:latin typeface="Nunito Black" pitchFamily="2" charset="0"/>
                </a:rPr>
                <a:t>.</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4" name="Group 23"/>
          <p:cNvGrpSpPr/>
          <p:nvPr/>
        </p:nvGrpSpPr>
        <p:grpSpPr>
          <a:xfrm>
            <a:off x="1387922" y="2564608"/>
            <a:ext cx="2896694" cy="1906002"/>
            <a:chOff x="1531615" y="2943435"/>
            <a:chExt cx="2896694" cy="1906002"/>
          </a:xfrm>
        </p:grpSpPr>
        <p:pic>
          <p:nvPicPr>
            <p:cNvPr id="25" name="Picture 24"/>
            <p:cNvPicPr>
              <a:picLocks noChangeAspect="1"/>
            </p:cNvPicPr>
            <p:nvPr/>
          </p:nvPicPr>
          <p:blipFill>
            <a:blip r:embed="rId5"/>
            <a:stretch>
              <a:fillRect/>
            </a:stretch>
          </p:blipFill>
          <p:spPr>
            <a:xfrm>
              <a:off x="1531615" y="2943435"/>
              <a:ext cx="2896694" cy="1906002"/>
            </a:xfrm>
            <a:prstGeom prst="rect">
              <a:avLst/>
            </a:prstGeom>
          </p:spPr>
        </p:pic>
        <p:sp>
          <p:nvSpPr>
            <p:cNvPr id="26" name="Rectangle 25"/>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yêu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cười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rúc</a:t>
              </a:r>
              <a:r>
                <a:rPr kumimoji="0" lang="en-US" b="0" i="0" u="none" strike="noStrike" kern="1200" cap="none" spc="0" normalizeH="0" noProof="0" dirty="0" smtClean="0">
                  <a:ln>
                    <a:noFill/>
                  </a:ln>
                  <a:solidFill>
                    <a:srgbClr val="002060"/>
                  </a:solidFill>
                  <a:effectLst/>
                  <a:uLnTx/>
                  <a:uFillTx/>
                  <a:latin typeface="Nunito Black" pitchFamily="2" charset="0"/>
                </a:rPr>
                <a:t> rich</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baseline="0" dirty="0" err="1" smtClean="0">
                  <a:solidFill>
                    <a:srgbClr val="002060"/>
                  </a:solidFill>
                  <a:latin typeface="Nunito Black" pitchFamily="2" charset="0"/>
                </a:rPr>
                <a:t>Mỗi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đùa</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vui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thích</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7" name="Group 26"/>
          <p:cNvGrpSpPr/>
          <p:nvPr/>
        </p:nvGrpSpPr>
        <p:grpSpPr>
          <a:xfrm>
            <a:off x="4499778" y="2605354"/>
            <a:ext cx="3252651" cy="1809887"/>
            <a:chOff x="4643471" y="2918866"/>
            <a:chExt cx="3252651" cy="1809887"/>
          </a:xfrm>
        </p:grpSpPr>
        <p:pic>
          <p:nvPicPr>
            <p:cNvPr id="28" name="Picture 27"/>
            <p:cNvPicPr>
              <a:picLocks noChangeAspect="1"/>
            </p:cNvPicPr>
            <p:nvPr/>
          </p:nvPicPr>
          <p:blipFill>
            <a:blip r:embed="rId6"/>
            <a:stretch>
              <a:fillRect/>
            </a:stretch>
          </p:blipFill>
          <p:spPr>
            <a:xfrm>
              <a:off x="4643471" y="2918866"/>
              <a:ext cx="2963322" cy="1809887"/>
            </a:xfrm>
            <a:prstGeom prst="rect">
              <a:avLst/>
            </a:prstGeom>
          </p:spPr>
        </p:pic>
        <p:sp>
          <p:nvSpPr>
            <p:cNvPr id="29" name="Rectangle 28"/>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ra</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chơi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cùng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bạn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náo</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nức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đùa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mệt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túm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tụm</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noProof="0" dirty="0" err="1" smtClean="0">
                  <a:ln>
                    <a:noFill/>
                  </a:ln>
                  <a:solidFill>
                    <a:srgbClr val="002060"/>
                  </a:solidFill>
                  <a:effectLst/>
                  <a:uLnTx/>
                  <a:uFillTx/>
                  <a:latin typeface="Nunito Black" pitchFamily="2" charset="0"/>
                </a:rPr>
                <a:t>Cùng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vẽ</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tranh</a:t>
              </a:r>
              <a:r>
                <a:rPr kumimoji="0" lang="en-US" b="0" i="0" u="none" strike="noStrike" kern="1200" cap="none" spc="0" normalizeH="0" noProof="0" dirty="0" smtClean="0">
                  <a:ln>
                    <a:noFill/>
                  </a:ln>
                  <a:solidFill>
                    <a:srgbClr val="002060"/>
                  </a:solidFill>
                  <a:effectLst/>
                  <a:uLnTx/>
                  <a:uFillTx/>
                  <a:latin typeface="Nunito Black" pitchFamily="2" charset="0"/>
                </a:rPr>
                <a:t> say </a:t>
              </a:r>
              <a:r>
                <a:rPr kumimoji="0" lang="en-US" b="0" i="0" u="none" strike="noStrike" kern="1200" cap="none" spc="0" normalizeH="0" noProof="0" dirty="0" err="1" smtClean="0">
                  <a:ln>
                    <a:noFill/>
                  </a:ln>
                  <a:solidFill>
                    <a:srgbClr val="002060"/>
                  </a:solidFill>
                  <a:effectLst/>
                  <a:uLnTx/>
                  <a:uFillTx/>
                  <a:latin typeface="Nunito Black" pitchFamily="2" charset="0"/>
                </a:rPr>
                <a:t>sưa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0" name="Group 29"/>
          <p:cNvGrpSpPr/>
          <p:nvPr/>
        </p:nvGrpSpPr>
        <p:grpSpPr>
          <a:xfrm>
            <a:off x="7487462" y="2629922"/>
            <a:ext cx="3694342" cy="1701950"/>
            <a:chOff x="7631155" y="3047938"/>
            <a:chExt cx="3694342" cy="1701950"/>
          </a:xfrm>
        </p:grpSpPr>
        <p:pic>
          <p:nvPicPr>
            <p:cNvPr id="31" name="Picture 30"/>
            <p:cNvPicPr>
              <a:picLocks noChangeAspect="1"/>
            </p:cNvPicPr>
            <p:nvPr/>
          </p:nvPicPr>
          <p:blipFill>
            <a:blip r:embed="rId7"/>
            <a:stretch>
              <a:fillRect/>
            </a:stretch>
          </p:blipFill>
          <p:spPr>
            <a:xfrm>
              <a:off x="7631155" y="3047938"/>
              <a:ext cx="3694342" cy="1701950"/>
            </a:xfrm>
            <a:prstGeom prst="rect">
              <a:avLst/>
            </a:prstGeom>
          </p:spPr>
        </p:pic>
        <p:sp>
          <p:nvSpPr>
            <p:cNvPr id="32" name="Rectangle 31"/>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dirty="0" err="1" smtClean="0">
                  <a:solidFill>
                    <a:srgbClr val="002060"/>
                  </a:solidFill>
                  <a:latin typeface="Nunito Black" pitchFamily="2" charset="0"/>
                </a:rPr>
                <a:t>Nơi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ấy</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ngôi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sao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Soi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vào</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trong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giấc</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ngủ</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aseline="0" dirty="0" err="1" smtClean="0">
                  <a:solidFill>
                    <a:srgbClr val="002060"/>
                  </a:solidFill>
                  <a:latin typeface="Nunito Black" pitchFamily="2" charset="0"/>
                </a:rPr>
                <a:t>Ngọn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đèn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bóng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mẹ</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Sáng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một</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vầng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trên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sân</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3" name="Group 32"/>
          <p:cNvGrpSpPr/>
          <p:nvPr/>
        </p:nvGrpSpPr>
        <p:grpSpPr>
          <a:xfrm>
            <a:off x="2844114" y="4532808"/>
            <a:ext cx="3399929" cy="1979437"/>
            <a:chOff x="3118437" y="4728753"/>
            <a:chExt cx="3399929" cy="1979437"/>
          </a:xfrm>
        </p:grpSpPr>
        <p:pic>
          <p:nvPicPr>
            <p:cNvPr id="34" name="Picture 33"/>
            <p:cNvPicPr>
              <a:picLocks noChangeAspect="1"/>
            </p:cNvPicPr>
            <p:nvPr/>
          </p:nvPicPr>
          <p:blipFill>
            <a:blip r:embed="rId8"/>
            <a:stretch>
              <a:fillRect/>
            </a:stretch>
          </p:blipFill>
          <p:spPr>
            <a:xfrm>
              <a:off x="3118437" y="4728753"/>
              <a:ext cx="3399929" cy="1979437"/>
            </a:xfrm>
            <a:prstGeom prst="rect">
              <a:avLst/>
            </a:prstGeom>
          </p:spPr>
        </p:pic>
        <p:sp>
          <p:nvSpPr>
            <p:cNvPr id="35" name="Rectangle 34"/>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dirty="0" err="1" smtClean="0">
                  <a:solidFill>
                    <a:srgbClr val="002060"/>
                  </a:solidFill>
                  <a:latin typeface="Nunito Black" pitchFamily="2" charset="0"/>
                </a:rPr>
                <a:t>Khi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bố</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còn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tí</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thích</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lái</a:t>
              </a:r>
              <a:r>
                <a:rPr kumimoji="0" lang="en-US" sz="2000" b="0" i="0" u="none" strike="noStrike" kern="1200" cap="none" spc="0" normalizeH="0" noProof="0" dirty="0" smtClean="0">
                  <a:ln>
                    <a:noFill/>
                  </a:ln>
                  <a:solidFill>
                    <a:srgbClr val="002060"/>
                  </a:solidFill>
                  <a:effectLst/>
                  <a:uLnTx/>
                  <a:uFillTx/>
                  <a:latin typeface="Nunito Black" pitchFamily="2" charset="0"/>
                </a:rPr>
                <a:t> ô </a:t>
              </a:r>
              <a:r>
                <a:rPr kumimoji="0" lang="en-US" sz="2000" b="0" i="0" u="none" strike="noStrike" kern="1200" cap="none" spc="0" normalizeH="0" noProof="0" dirty="0" err="1" smtClean="0">
                  <a:ln>
                    <a:noFill/>
                  </a:ln>
                  <a:solidFill>
                    <a:srgbClr val="002060"/>
                  </a:solidFill>
                  <a:effectLst/>
                  <a:uLnTx/>
                  <a:uFillTx/>
                  <a:latin typeface="Nunito Black" pitchFamily="2" charset="0"/>
                </a:rPr>
                <a:t>tô</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aseline="0" dirty="0" err="1" smtClean="0">
                  <a:solidFill>
                    <a:srgbClr val="002060"/>
                  </a:solidFill>
                  <a:latin typeface="Nunito Black" pitchFamily="2" charset="0"/>
                </a:rPr>
                <a:t>Có</a:t>
              </a:r>
              <a:r>
                <a:rPr lang="en-US" sz="2000" dirty="0" smtClean="0">
                  <a:solidFill>
                    <a:srgbClr val="002060"/>
                  </a:solidFill>
                  <a:latin typeface="Nunito Black" pitchFamily="2" charset="0"/>
                </a:rPr>
                <a:t> say </a:t>
              </a:r>
              <a:r>
                <a:rPr lang="en-US" sz="2000" dirty="0" err="1" smtClean="0">
                  <a:solidFill>
                    <a:srgbClr val="002060"/>
                  </a:solidFill>
                  <a:latin typeface="Nunito Black" pitchFamily="2" charset="0"/>
                </a:rPr>
                <a:t>mê</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sửa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đồ</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hay </a:t>
              </a:r>
              <a:r>
                <a:rPr kumimoji="0" lang="en-US" sz="2000" b="0" i="0" u="none" strike="noStrike" kern="1200" cap="none" spc="0" normalizeH="0" noProof="0" dirty="0" err="1" smtClean="0">
                  <a:ln>
                    <a:noFill/>
                  </a:ln>
                  <a:solidFill>
                    <a:srgbClr val="002060"/>
                  </a:solidFill>
                  <a:effectLst/>
                  <a:uLnTx/>
                  <a:uFillTx/>
                  <a:latin typeface="Nunito Black" pitchFamily="2" charset="0"/>
                </a:rPr>
                <a:t>xem</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bóng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đá</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6" name="Group 35"/>
          <p:cNvGrpSpPr/>
          <p:nvPr/>
        </p:nvGrpSpPr>
        <p:grpSpPr>
          <a:xfrm>
            <a:off x="6099976" y="4576558"/>
            <a:ext cx="4547157" cy="1779430"/>
            <a:chOff x="6846808" y="4798309"/>
            <a:chExt cx="4547157" cy="1779430"/>
          </a:xfrm>
        </p:grpSpPr>
        <p:pic>
          <p:nvPicPr>
            <p:cNvPr id="37" name="Picture 36"/>
            <p:cNvPicPr>
              <a:picLocks noChangeAspect="1"/>
            </p:cNvPicPr>
            <p:nvPr/>
          </p:nvPicPr>
          <p:blipFill>
            <a:blip r:embed="rId9"/>
            <a:stretch>
              <a:fillRect/>
            </a:stretch>
          </p:blipFill>
          <p:spPr>
            <a:xfrm>
              <a:off x="6846808" y="4798309"/>
              <a:ext cx="4547157" cy="1779430"/>
            </a:xfrm>
            <a:prstGeom prst="rect">
              <a:avLst/>
            </a:prstGeom>
          </p:spPr>
        </p:pic>
        <p:sp>
          <p:nvSpPr>
            <p:cNvPr id="38" name="Rectangle 37"/>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dirty="0" err="1" smtClean="0">
                  <a:solidFill>
                    <a:srgbClr val="002060"/>
                  </a:solidFill>
                  <a:latin typeface="Nunito Black" pitchFamily="2" charset="0"/>
                </a:rPr>
                <a:t>Bà</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bảo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đường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của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Chỉ</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đến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trường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thôi</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aseline="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tìm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mỗi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sớm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mai</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002060"/>
                  </a:solidFill>
                  <a:effectLst/>
                  <a:uLnTx/>
                  <a:uFillTx/>
                  <a:latin typeface="Nunito Black" pitchFamily="2" charset="0"/>
                </a:rPr>
                <a:t>Con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đườn</a:t>
              </a:r>
              <a:r>
                <a:rPr lang="en-US" sz="2000" dirty="0" smtClean="0">
                  <a:solidFill>
                    <a:srgbClr val="002060"/>
                  </a:solidFill>
                  <a:latin typeface="Nunito Black" pitchFamily="2" charset="0"/>
                </a:rPr>
                <a:t>g </a:t>
              </a:r>
              <a:r>
                <a:rPr lang="en-US" sz="2000" dirty="0" err="1" smtClean="0">
                  <a:solidFill>
                    <a:srgbClr val="002060"/>
                  </a:solidFill>
                  <a:latin typeface="Nunito Black" pitchFamily="2" charset="0"/>
                </a:rPr>
                <a:t>trên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trang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sách</a:t>
              </a:r>
              <a:r>
                <a:rPr lang="en-US" sz="2000" dirty="0" smtClean="0">
                  <a:solidFill>
                    <a:srgbClr val="002060"/>
                  </a:solidFill>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sp>
        <p:nvSpPr>
          <p:cNvPr id="39" name="Rounded Rectangle 38"/>
          <p:cNvSpPr/>
          <p:nvPr/>
        </p:nvSpPr>
        <p:spPr>
          <a:xfrm>
            <a:off x="1810617" y="2173632"/>
            <a:ext cx="20236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thích, mừng</a:t>
            </a:r>
            <a:endParaRPr lang="vi-VN" sz="2000" dirty="0">
              <a:solidFill>
                <a:srgbClr val="FF0000"/>
              </a:solidFill>
              <a:latin typeface="Nunito Black" pitchFamily="2" charset="0"/>
            </a:endParaRPr>
          </a:p>
        </p:txBody>
      </p:sp>
      <p:sp>
        <p:nvSpPr>
          <p:cNvPr id="40" name="Rounded Rectangle 39"/>
          <p:cNvSpPr/>
          <p:nvPr/>
        </p:nvSpPr>
        <p:spPr>
          <a:xfrm>
            <a:off x="4843280" y="2228435"/>
            <a:ext cx="16620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xinh quá</a:t>
            </a:r>
            <a:endParaRPr lang="vi-VN" sz="2000" dirty="0">
              <a:solidFill>
                <a:srgbClr val="FF0000"/>
              </a:solidFill>
              <a:latin typeface="Nunito Black" pitchFamily="2" charset="0"/>
            </a:endParaRPr>
          </a:p>
        </p:txBody>
      </p:sp>
      <p:sp>
        <p:nvSpPr>
          <p:cNvPr id="42" name="Rounded Rectangle 41"/>
          <p:cNvSpPr/>
          <p:nvPr/>
        </p:nvSpPr>
        <p:spPr>
          <a:xfrm>
            <a:off x="1606517" y="4010297"/>
            <a:ext cx="2521341" cy="56511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yêu, cười rúc rích, vui, thích.</a:t>
            </a:r>
            <a:endParaRPr lang="vi-VN" sz="2000" dirty="0">
              <a:solidFill>
                <a:srgbClr val="FF0000"/>
              </a:solidFill>
              <a:latin typeface="Nunito Black" pitchFamily="2" charset="0"/>
            </a:endParaRPr>
          </a:p>
        </p:txBody>
      </p:sp>
      <p:sp>
        <p:nvSpPr>
          <p:cNvPr id="43" name="Rounded Rectangle 42"/>
          <p:cNvSpPr/>
          <p:nvPr/>
        </p:nvSpPr>
        <p:spPr>
          <a:xfrm>
            <a:off x="4875355" y="3918575"/>
            <a:ext cx="2252131" cy="6392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náo nức, mệt, say sưa</a:t>
            </a:r>
            <a:endParaRPr lang="vi-VN" sz="2000" dirty="0">
              <a:solidFill>
                <a:srgbClr val="FF0000"/>
              </a:solidFill>
              <a:latin typeface="Nunito Black" pitchFamily="2" charset="0"/>
            </a:endParaRPr>
          </a:p>
        </p:txBody>
      </p:sp>
      <p:sp>
        <p:nvSpPr>
          <p:cNvPr id="45" name="Rounded Rectangle 44"/>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say mê, thích</a:t>
            </a:r>
            <a:endParaRPr lang="vi-VN" sz="2000" dirty="0">
              <a:solidFill>
                <a:srgbClr val="FF0000"/>
              </a:solidFill>
              <a:latin typeface="Nunito Black"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20420"/>
          </a:xfrm>
          <a:prstGeom prst="rect">
            <a:avLst/>
          </a:prstGeom>
        </p:spPr>
        <p:txBody>
          <a:bodyPr wrap="square" lIns="0" tIns="0" rIns="0" bIns="0" rtlCol="0" anchor="t">
            <a:spAutoFit/>
          </a:bodyPr>
          <a:lstStyle/>
          <a:p>
            <a:pPr algn="ctr">
              <a:lnSpc>
                <a:spcPts val="6400"/>
              </a:lnSpc>
              <a:spcBef>
                <a:spcPct val="0"/>
              </a:spcBef>
            </a:pPr>
            <a:r>
              <a:rPr lang="en-US" sz="6600" b="1" i="1" spc="-133" dirty="0" err="1" smtClean="0">
                <a:solidFill>
                  <a:srgbClr val="F92D67"/>
                </a:solidFill>
                <a:latin typeface="Times New Roman" panose="02020603050405020304" charset="0"/>
                <a:cs typeface="Times New Roman" panose="02020603050405020304" charset="0"/>
              </a:rPr>
              <a:t>Tiết</a:t>
            </a:r>
            <a:r>
              <a:rPr lang="en-US" sz="6600" b="1" i="1" spc="-133" dirty="0" smtClean="0">
                <a:solidFill>
                  <a:srgbClr val="F92D67"/>
                </a:solidFill>
                <a:latin typeface="Times New Roman" panose="02020603050405020304" charset="0"/>
                <a:cs typeface="Times New Roman" panose="02020603050405020304" charset="0"/>
              </a:rPr>
              <a:t> 1 + 2</a:t>
            </a:r>
            <a:endParaRPr lang="en-US" sz="6600" b="1" i="1" spc="-133" dirty="0">
              <a:solidFill>
                <a:srgbClr val="F92D67"/>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42153" y="760571"/>
            <a:ext cx="8173002"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3</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đoạn thơ em thuộc trong một bài đã học</a:t>
            </a:r>
            <a:endParaRPr kumimoji="0" lang="en-US"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a:srcRect/>
          <a:stretch>
            <a:fillRect/>
          </a:stretch>
        </p:blipFill>
        <p:spPr>
          <a:xfrm>
            <a:off x="447991" y="991404"/>
            <a:ext cx="1035879" cy="977611"/>
          </a:xfrm>
          <a:prstGeom prst="rect">
            <a:avLst/>
          </a:prstGeom>
        </p:spPr>
      </p:pic>
      <p:pic>
        <p:nvPicPr>
          <p:cNvPr id="9" name="Picture 12"/>
          <p:cNvPicPr>
            <a:picLocks noChangeAspect="1"/>
          </p:cNvPicPr>
          <p:nvPr/>
        </p:nvPicPr>
        <p:blipFill>
          <a:blip/>
          <a:srcRect/>
          <a:stretch>
            <a:fillRect/>
          </a:stretch>
        </p:blipFill>
        <p:spPr>
          <a:xfrm>
            <a:off x="9795075" y="278824"/>
            <a:ext cx="714936" cy="621995"/>
          </a:xfrm>
          <a:prstGeom prst="rect">
            <a:avLst/>
          </a:prstGeom>
        </p:spPr>
      </p:pic>
      <p:pic>
        <p:nvPicPr>
          <p:cNvPr id="14" name="Picture 12"/>
          <p:cNvPicPr>
            <a:picLocks noChangeAspect="1"/>
          </p:cNvPicPr>
          <p:nvPr/>
        </p:nvPicPr>
        <p:blipFill>
          <a:blip/>
          <a:srcRect/>
          <a:stretch>
            <a:fillRect/>
          </a:stretch>
        </p:blipFill>
        <p:spPr>
          <a:xfrm>
            <a:off x="10152543" y="1118056"/>
            <a:ext cx="714936" cy="621995"/>
          </a:xfrm>
          <a:prstGeom prst="rect">
            <a:avLst/>
          </a:prstGeom>
        </p:spPr>
      </p:pic>
      <p:pic>
        <p:nvPicPr>
          <p:cNvPr id="15" name="Picture 12"/>
          <p:cNvPicPr>
            <a:picLocks noChangeAspect="1"/>
          </p:cNvPicPr>
          <p:nvPr/>
        </p:nvPicPr>
        <p:blipFill>
          <a:blip/>
          <a:srcRect/>
          <a:stretch>
            <a:fillRect/>
          </a:stretch>
        </p:blipFill>
        <p:spPr>
          <a:xfrm>
            <a:off x="11071727" y="1473250"/>
            <a:ext cx="714936" cy="621995"/>
          </a:xfrm>
          <a:prstGeom prst="rect">
            <a:avLst/>
          </a:prstGeom>
        </p:spPr>
      </p:pic>
      <p:sp>
        <p:nvSpPr>
          <p:cNvPr id="16" name="Rounded Rectangle 15"/>
          <p:cNvSpPr/>
          <p:nvPr/>
        </p:nvSpPr>
        <p:spPr>
          <a:xfrm>
            <a:off x="1905953" y="2152911"/>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smtClean="0">
                <a:ln>
                  <a:noFill/>
                </a:ln>
                <a:solidFill>
                  <a:srgbClr val="FF0000"/>
                </a:solidFill>
                <a:effectLst/>
                <a:uLnTx/>
                <a:uFillTx/>
                <a:latin typeface="Nunito Black" pitchFamily="2" charset="0"/>
              </a:rPr>
              <a:t>Vầng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trăng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quê</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17" name="Rounded Rectangle 16"/>
          <p:cNvSpPr/>
          <p:nvPr/>
        </p:nvSpPr>
        <p:spPr>
          <a:xfrm>
            <a:off x="4927420" y="222169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endParaRPr lang="vi-VN" sz="2000" dirty="0">
              <a:solidFill>
                <a:srgbClr val="FF0000"/>
              </a:solidFill>
              <a:latin typeface="Nunito Black" pitchFamily="2" charset="0"/>
            </a:endParaRPr>
          </a:p>
        </p:txBody>
      </p:sp>
      <p:sp>
        <p:nvSpPr>
          <p:cNvPr id="18" name="Rounded Rectangle 17"/>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endParaRPr lang="vi-VN" sz="2000" dirty="0">
              <a:solidFill>
                <a:srgbClr val="FF0000"/>
              </a:solidFill>
              <a:latin typeface="Nunito Black" pitchFamily="2" charset="0"/>
            </a:endParaRPr>
          </a:p>
        </p:txBody>
      </p:sp>
      <p:sp>
        <p:nvSpPr>
          <p:cNvPr id="21" name="Rounded Rectangle 20"/>
          <p:cNvSpPr/>
          <p:nvPr/>
        </p:nvSpPr>
        <p:spPr>
          <a:xfrm>
            <a:off x="1763274" y="3376191"/>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endParaRPr lang="vi-VN" sz="2000" dirty="0">
              <a:solidFill>
                <a:srgbClr val="FF0000"/>
              </a:solidFill>
              <a:latin typeface="Nunito Black" pitchFamily="2" charset="0"/>
            </a:endParaRPr>
          </a:p>
        </p:txBody>
      </p:sp>
      <p:sp>
        <p:nvSpPr>
          <p:cNvPr id="22" name="Rounded Rectangle 21"/>
          <p:cNvSpPr/>
          <p:nvPr/>
        </p:nvSpPr>
        <p:spPr>
          <a:xfrm>
            <a:off x="4851993" y="338513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Đi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học</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vui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23" name="Rounded Rectangle 22"/>
          <p:cNvSpPr/>
          <p:nvPr/>
        </p:nvSpPr>
        <p:spPr>
          <a:xfrm>
            <a:off x="8069852" y="337840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Ngưỡng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24" name="Rounded Rectangle 23"/>
          <p:cNvSpPr/>
          <p:nvPr/>
        </p:nvSpPr>
        <p:spPr>
          <a:xfrm>
            <a:off x="3394526" y="4714181"/>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Khi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cả</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nhà</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25" name="Rounded Rectangle 24"/>
          <p:cNvSpPr/>
          <p:nvPr/>
        </p:nvSpPr>
        <p:spPr>
          <a:xfrm>
            <a:off x="6611541" y="473731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Nunito Black" pitchFamily="2" charset="0"/>
              </a:rPr>
              <a:t>Con </a:t>
            </a:r>
            <a:r>
              <a:rPr lang="en-US" sz="2000" dirty="0" err="1" smtClean="0">
                <a:solidFill>
                  <a:srgbClr val="FF0000"/>
                </a:solidFill>
                <a:latin typeface="Nunito Black" pitchFamily="2" charset="0"/>
              </a:rPr>
              <a:t>đường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của</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endParaRPr lang="vi-VN" sz="2000" dirty="0">
              <a:solidFill>
                <a:srgbClr val="FF0000"/>
              </a:solidFill>
              <a:latin typeface="Nunito Black" pitchFamily="2" charset="0"/>
            </a:endParaRPr>
          </a:p>
        </p:txBody>
      </p:sp>
      <p:sp>
        <p:nvSpPr>
          <p:cNvPr id="26" name="Rounded Rectangle 25"/>
          <p:cNvSpPr/>
          <p:nvPr/>
        </p:nvSpPr>
        <p:spPr>
          <a:xfrm>
            <a:off x="1905952" y="1452282"/>
            <a:ext cx="1488573" cy="415044"/>
          </a:xfrm>
          <a:prstGeom prst="roundRect">
            <a:avLst/>
          </a:prstGeom>
          <a:solidFill>
            <a:srgbClr val="FFFFFF">
              <a:alpha val="80000"/>
            </a:srgb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800" b="0" i="0" u="none" strike="noStrike" kern="1200" cap="none" spc="0" normalizeH="0" baseline="0" noProof="0" dirty="0" err="1" smtClean="0">
                <a:ln>
                  <a:noFill/>
                </a:ln>
                <a:solidFill>
                  <a:srgbClr val="00B050"/>
                </a:solidFill>
                <a:effectLst/>
                <a:uLnTx/>
                <a:uFillTx/>
                <a:latin typeface="Nunito Black" pitchFamily="2" charset="0"/>
              </a:rPr>
              <a:t>Ví</a:t>
            </a:r>
            <a:r>
              <a:rPr kumimoji="0" lang="en-US" sz="2800" b="0" i="0" u="none" strike="noStrike" kern="1200" cap="none" spc="0" normalizeH="0" noProof="0" dirty="0" smtClean="0">
                <a:ln>
                  <a:noFill/>
                </a:ln>
                <a:solidFill>
                  <a:srgbClr val="00B050"/>
                </a:solidFill>
                <a:effectLst/>
                <a:uLnTx/>
                <a:uFillTx/>
                <a:latin typeface="Nunito Black" pitchFamily="2" charset="0"/>
              </a:rPr>
              <a:t> </a:t>
            </a:r>
            <a:r>
              <a:rPr kumimoji="0" lang="en-US" sz="2800" b="0" i="0" u="none" strike="noStrike" kern="1200" cap="none" spc="0" normalizeH="0" noProof="0" dirty="0" err="1" smtClean="0">
                <a:ln>
                  <a:noFill/>
                </a:ln>
                <a:solidFill>
                  <a:srgbClr val="00B050"/>
                </a:solidFill>
                <a:effectLst/>
                <a:uLnTx/>
                <a:uFillTx/>
                <a:latin typeface="Nunito Black" pitchFamily="2" charset="0"/>
              </a:rPr>
              <a:t>dụ</a:t>
            </a:r>
            <a:r>
              <a:rPr kumimoji="0" lang="en-US" sz="2800" b="0" i="0" u="none" strike="noStrike" kern="1200" cap="none" spc="0" normalizeH="0" noProof="0" dirty="0" smtClean="0">
                <a:ln>
                  <a:noFill/>
                </a:ln>
                <a:solidFill>
                  <a:srgbClr val="00B050"/>
                </a:solidFill>
                <a:effectLst/>
                <a:uLnTx/>
                <a:uFillTx/>
                <a:latin typeface="Nunito Black" pitchFamily="2" charset="0"/>
              </a:rPr>
              <a:t>:</a:t>
            </a:r>
            <a:endParaRPr lang="vi-VN" sz="2800" dirty="0">
              <a:solidFill>
                <a:srgbClr val="00B050"/>
              </a:solidFill>
              <a:latin typeface="Nunito Black"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4</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Mỗi </a:t>
            </a:r>
            <a:r>
              <a:rPr lang="vi-VN" sz="2400" b="1" dirty="0">
                <a:solidFill>
                  <a:srgbClr val="002060"/>
                </a:solidFill>
                <a:latin typeface="Nunito Black" pitchFamily="2" charset="0"/>
              </a:rPr>
              <a:t>câu trong truyện vui dưới đây thuộc kiểu câu nào?</a:t>
            </a:r>
            <a:endParaRPr lang="vi-VN" sz="2400" dirty="0">
              <a:solidFill>
                <a:srgbClr val="002060"/>
              </a:solidFill>
              <a:latin typeface="Nunito Black" pitchFamily="2" charset="0"/>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a:srcRect/>
          <a:stretch>
            <a:fillRect/>
          </a:stretch>
        </p:blipFill>
        <p:spPr>
          <a:xfrm>
            <a:off x="447991" y="991404"/>
            <a:ext cx="1628231" cy="1536643"/>
          </a:xfrm>
          <a:prstGeom prst="rect">
            <a:avLst/>
          </a:prstGeom>
        </p:spPr>
      </p:pic>
      <p:sp>
        <p:nvSpPr>
          <p:cNvPr id="7" name="Rectangle 6"/>
          <p:cNvSpPr/>
          <p:nvPr/>
        </p:nvSpPr>
        <p:spPr>
          <a:xfrm>
            <a:off x="1502011" y="2696842"/>
            <a:ext cx="9547412" cy="2523768"/>
          </a:xfrm>
          <a:prstGeom prst="rect">
            <a:avLst/>
          </a:prstGeom>
        </p:spPr>
        <p:txBody>
          <a:bodyPr wrap="square">
            <a:spAutoFit/>
          </a:bodyPr>
          <a:lstStyle/>
          <a:p>
            <a:pPr algn="ctr"/>
            <a:r>
              <a:rPr lang="en-US" sz="2000" b="1" i="0" dirty="0" smtClean="0">
                <a:solidFill>
                  <a:srgbClr val="0070C0"/>
                </a:solidFill>
                <a:effectLst/>
                <a:latin typeface="Nunito Black" pitchFamily="2" charset="0"/>
              </a:rPr>
              <a:t>C</a:t>
            </a:r>
            <a:r>
              <a:rPr lang="vi-VN" sz="2000" b="1" i="0" dirty="0" smtClean="0">
                <a:solidFill>
                  <a:srgbClr val="0070C0"/>
                </a:solidFill>
                <a:effectLst/>
                <a:latin typeface="Nunito Black" pitchFamily="2" charset="0"/>
              </a:rPr>
              <a:t>huẩn bị bài</a:t>
            </a:r>
            <a:endParaRPr lang="vi-VN" sz="2000" b="0" i="0" dirty="0" smtClean="0">
              <a:solidFill>
                <a:srgbClr val="0070C0"/>
              </a:solidFill>
              <a:effectLst/>
              <a:latin typeface="Nunito Black" pitchFamily="2" charset="0"/>
            </a:endParaRPr>
          </a:p>
          <a:p>
            <a:pPr algn="just"/>
            <a:r>
              <a:rPr lang="vi-VN" sz="2000" b="0" i="0" dirty="0" smtClean="0">
                <a:solidFill>
                  <a:srgbClr val="00B050"/>
                </a:solidFill>
                <a:effectLst/>
                <a:latin typeface="Nunito Black" pitchFamily="2" charset="0"/>
              </a:rPr>
              <a:t>Mẹ: </a:t>
            </a:r>
            <a:r>
              <a:rPr lang="vi-VN" sz="2000" b="0" i="0" dirty="0" smtClean="0">
                <a:solidFill>
                  <a:srgbClr val="000000"/>
                </a:solidFill>
                <a:effectLst/>
                <a:latin typeface="Nunito Black" pitchFamily="2" charset="0"/>
              </a:rPr>
              <a:t>- </a:t>
            </a:r>
            <a:r>
              <a:rPr lang="vi-VN" sz="2000" b="0" i="0" baseline="30000" dirty="0" smtClean="0">
                <a:solidFill>
                  <a:srgbClr val="000000"/>
                </a:solidFill>
                <a:effectLst/>
                <a:latin typeface="Nunito Black" pitchFamily="2" charset="0"/>
              </a:rPr>
              <a:t>(1)</a:t>
            </a:r>
            <a:r>
              <a:rPr lang="vi-VN" sz="2000" b="0" i="0" dirty="0" smtClean="0">
                <a:solidFill>
                  <a:srgbClr val="000000"/>
                </a:solidFill>
                <a:effectLst/>
                <a:latin typeface="Nunito Black" pitchFamily="2" charset="0"/>
              </a:rPr>
              <a:t> Trời ơi! </a:t>
            </a:r>
            <a:r>
              <a:rPr lang="vi-VN" sz="2000" b="0" i="0" baseline="30000" dirty="0" smtClean="0">
                <a:solidFill>
                  <a:srgbClr val="000000"/>
                </a:solidFill>
                <a:effectLst/>
                <a:latin typeface="Nunito Black" pitchFamily="2" charset="0"/>
              </a:rPr>
              <a:t>(2)</a:t>
            </a:r>
            <a:r>
              <a:rPr lang="vi-VN" sz="2000" b="0" i="0" dirty="0" smtClean="0">
                <a:solidFill>
                  <a:srgbClr val="000000"/>
                </a:solidFill>
                <a:effectLst/>
                <a:latin typeface="Nunito Black" pitchFamily="2" charset="0"/>
              </a:rPr>
              <a:t> Sao con đi ngủ sớm thế? </a:t>
            </a:r>
            <a:r>
              <a:rPr lang="vi-VN" sz="2000" b="0" i="0" baseline="30000" dirty="0" smtClean="0">
                <a:solidFill>
                  <a:srgbClr val="000000"/>
                </a:solidFill>
                <a:effectLst/>
                <a:latin typeface="Nunito Black" pitchFamily="2" charset="0"/>
              </a:rPr>
              <a:t>(3)</a:t>
            </a:r>
            <a:r>
              <a:rPr lang="vi-VN" sz="2000" b="0" i="0" dirty="0" smtClean="0">
                <a:solidFill>
                  <a:srgbClr val="000000"/>
                </a:solidFill>
                <a:effectLst/>
                <a:latin typeface="Nunito Black" pitchFamily="2" charset="0"/>
              </a:rPr>
              <a:t> Dậy chuẩn bị bài ngày mai đi!</a:t>
            </a:r>
            <a:endParaRPr lang="vi-VN" sz="2000" b="0" i="0" dirty="0" smtClean="0">
              <a:solidFill>
                <a:srgbClr val="000000"/>
              </a:solidFill>
              <a:effectLst/>
              <a:latin typeface="Nunito Black" pitchFamily="2" charset="0"/>
            </a:endParaRPr>
          </a:p>
          <a:p>
            <a:pPr algn="just"/>
            <a:r>
              <a:rPr lang="vi-VN" sz="2000" b="0" i="0" dirty="0" smtClean="0">
                <a:solidFill>
                  <a:srgbClr val="00B050"/>
                </a:solidFill>
                <a:effectLst/>
                <a:latin typeface="Nunito Black" pitchFamily="2" charset="0"/>
              </a:rPr>
              <a:t>Con:</a:t>
            </a:r>
            <a:r>
              <a:rPr lang="vi-VN" sz="2000" b="0" i="0" dirty="0" smtClean="0">
                <a:solidFill>
                  <a:srgbClr val="000000"/>
                </a:solidFill>
                <a:effectLst/>
                <a:latin typeface="Nunito Black" pitchFamily="2" charset="0"/>
              </a:rPr>
              <a:t> - </a:t>
            </a:r>
            <a:r>
              <a:rPr lang="vi-VN" sz="2000" b="0" i="0" baseline="30000" dirty="0" smtClean="0">
                <a:solidFill>
                  <a:srgbClr val="000000"/>
                </a:solidFill>
                <a:effectLst/>
                <a:latin typeface="Nunito Black" pitchFamily="2" charset="0"/>
              </a:rPr>
              <a:t>(4)</a:t>
            </a:r>
            <a:r>
              <a:rPr lang="vi-VN" sz="2000" b="0" i="0" dirty="0" smtClean="0">
                <a:solidFill>
                  <a:srgbClr val="000000"/>
                </a:solidFill>
                <a:effectLst/>
                <a:latin typeface="Nunito Black" pitchFamily="2" charset="0"/>
              </a:rPr>
              <a:t> Con đang chuẩn bị bài. </a:t>
            </a:r>
            <a:r>
              <a:rPr lang="vi-VN" sz="2000" b="0" i="0" baseline="30000" dirty="0" smtClean="0">
                <a:solidFill>
                  <a:srgbClr val="000000"/>
                </a:solidFill>
                <a:effectLst/>
                <a:latin typeface="Nunito Black" pitchFamily="2" charset="0"/>
              </a:rPr>
              <a:t>(5)</a:t>
            </a:r>
            <a:r>
              <a:rPr lang="vi-VN" sz="2000" b="0" i="0" dirty="0" smtClean="0">
                <a:solidFill>
                  <a:srgbClr val="000000"/>
                </a:solidFill>
                <a:effectLst/>
                <a:latin typeface="Nunito Black" pitchFamily="2" charset="0"/>
              </a:rPr>
              <a:t> Xin mẹ nói nhỏ một chút! </a:t>
            </a:r>
            <a:r>
              <a:rPr lang="vi-VN" sz="2000" b="0" i="0" baseline="30000" dirty="0" smtClean="0">
                <a:solidFill>
                  <a:srgbClr val="000000"/>
                </a:solidFill>
                <a:effectLst/>
                <a:latin typeface="Nunito Black" pitchFamily="2" charset="0"/>
              </a:rPr>
              <a:t>(6)</a:t>
            </a:r>
            <a:r>
              <a:rPr lang="vi-VN" sz="2000" b="0" i="0" dirty="0" smtClean="0">
                <a:solidFill>
                  <a:srgbClr val="000000"/>
                </a:solidFill>
                <a:effectLst/>
                <a:latin typeface="Nunito Black" pitchFamily="2" charset="0"/>
              </a:rPr>
              <a:t> Thầy giáo ra đề bài cho chúng con là “Kể lại một giấc mơ của em.”. </a:t>
            </a:r>
            <a:r>
              <a:rPr lang="vi-VN" sz="2000" b="0" i="0" baseline="30000" dirty="0" smtClean="0">
                <a:solidFill>
                  <a:srgbClr val="000000"/>
                </a:solidFill>
                <a:effectLst/>
                <a:latin typeface="Nunito Black" pitchFamily="2" charset="0"/>
              </a:rPr>
              <a:t>(7)</a:t>
            </a:r>
            <a:r>
              <a:rPr lang="vi-VN" sz="2000" b="0" i="0" dirty="0" smtClean="0">
                <a:solidFill>
                  <a:srgbClr val="000000"/>
                </a:solidFill>
                <a:effectLst/>
                <a:latin typeface="Nunito Black" pitchFamily="2" charset="0"/>
              </a:rPr>
              <a:t> Con ngủ sớm xem mơ thấy gì để ngày mai còn kể.</a:t>
            </a:r>
            <a:endParaRPr lang="vi-VN" sz="2000" b="0" i="0" dirty="0" smtClean="0">
              <a:solidFill>
                <a:srgbClr val="000000"/>
              </a:solidFill>
              <a:effectLst/>
              <a:latin typeface="Nunito Black" pitchFamily="2" charset="0"/>
            </a:endParaRPr>
          </a:p>
          <a:p>
            <a:pPr algn="just"/>
            <a:r>
              <a:rPr lang="vi-VN" sz="2000" b="0" i="0" dirty="0" smtClean="0">
                <a:solidFill>
                  <a:srgbClr val="00B050"/>
                </a:solidFill>
                <a:effectLst/>
                <a:latin typeface="Nunito Black" pitchFamily="2" charset="0"/>
              </a:rPr>
              <a:t>Mẹ:</a:t>
            </a:r>
            <a:r>
              <a:rPr lang="vi-VN" sz="2000" b="0" i="0" dirty="0" smtClean="0">
                <a:solidFill>
                  <a:srgbClr val="000000"/>
                </a:solidFill>
                <a:effectLst/>
                <a:latin typeface="Nunito Black" pitchFamily="2" charset="0"/>
              </a:rPr>
              <a:t> - </a:t>
            </a:r>
            <a:r>
              <a:rPr lang="vi-VN" sz="2000" b="0" i="0" baseline="30000" dirty="0" smtClean="0">
                <a:solidFill>
                  <a:srgbClr val="000000"/>
                </a:solidFill>
                <a:effectLst/>
                <a:latin typeface="Nunito Black" pitchFamily="2" charset="0"/>
              </a:rPr>
              <a:t>(8)</a:t>
            </a:r>
            <a:r>
              <a:rPr lang="vi-VN" sz="2000" b="0" i="0" dirty="0" smtClean="0">
                <a:solidFill>
                  <a:srgbClr val="000000"/>
                </a:solidFill>
                <a:effectLst/>
                <a:latin typeface="Nunito Black" pitchFamily="2" charset="0"/>
              </a:rPr>
              <a:t> Ôi trời đất ơi!</a:t>
            </a:r>
            <a:endParaRPr lang="vi-VN" sz="2000" b="0" i="0" dirty="0" smtClean="0">
              <a:solidFill>
                <a:srgbClr val="000000"/>
              </a:solidFill>
              <a:effectLst/>
              <a:latin typeface="Nunito Black" pitchFamily="2" charset="0"/>
            </a:endParaRPr>
          </a:p>
          <a:p>
            <a:pPr algn="r"/>
            <a:r>
              <a:rPr lang="vi-VN" sz="2000" b="0" i="0" dirty="0" smtClean="0">
                <a:solidFill>
                  <a:srgbClr val="000000"/>
                </a:solidFill>
                <a:effectLst/>
                <a:latin typeface="Nunito Black" pitchFamily="2" charset="0"/>
              </a:rPr>
              <a:t>(Phỏng theo Phư-di-cô Phư-di-ô)</a:t>
            </a:r>
            <a:endParaRPr lang="vi-VN" sz="2000" b="0" i="0" dirty="0" smtClean="0">
              <a:solidFill>
                <a:srgbClr val="000000"/>
              </a:solidFill>
              <a:effectLst/>
              <a:latin typeface="Nunito Black" pitchFamily="2" charset="0"/>
            </a:endParaRPr>
          </a:p>
          <a:p>
            <a:endParaRPr lang="en-US" dirty="0"/>
          </a:p>
        </p:txBody>
      </p:sp>
      <p:sp>
        <p:nvSpPr>
          <p:cNvPr id="8" name="Cloud 7"/>
          <p:cNvSpPr/>
          <p:nvPr/>
        </p:nvSpPr>
        <p:spPr>
          <a:xfrm>
            <a:off x="6656955" y="870774"/>
            <a:ext cx="477224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cho</a:t>
            </a:r>
            <a:r>
              <a:rPr lang="en-US" sz="2000" dirty="0">
                <a:solidFill>
                  <a:srgbClr val="000000"/>
                </a:solidFill>
                <a:latin typeface="Nunito Black" pitchFamily="2" charset="0"/>
              </a:rPr>
              <a:t> </a:t>
            </a:r>
            <a:r>
              <a:rPr lang="en-US" sz="2000" dirty="0" err="1">
                <a:solidFill>
                  <a:srgbClr val="000000"/>
                </a:solidFill>
                <a:latin typeface="Nunito Black" pitchFamily="2" charset="0"/>
              </a:rPr>
              <a:t>biết</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chúng</a:t>
            </a:r>
            <a:r>
              <a:rPr lang="en-US" sz="2000" dirty="0">
                <a:solidFill>
                  <a:srgbClr val="000000"/>
                </a:solidFill>
                <a:latin typeface="Nunito Black" pitchFamily="2" charset="0"/>
              </a:rPr>
              <a:t> </a:t>
            </a:r>
            <a:r>
              <a:rPr lang="en-US" sz="2000" dirty="0" err="1">
                <a:solidFill>
                  <a:srgbClr val="000000"/>
                </a:solidFill>
                <a:latin typeface="Nunito Black" pitchFamily="2" charset="0"/>
              </a:rPr>
              <a:t>thuộc</a:t>
            </a:r>
            <a:r>
              <a:rPr lang="en-US" sz="2000" dirty="0">
                <a:solidFill>
                  <a:srgbClr val="000000"/>
                </a:solidFill>
                <a:latin typeface="Nunito Black" pitchFamily="2" charset="0"/>
              </a:rPr>
              <a:t> </a:t>
            </a:r>
            <a:r>
              <a:rPr lang="en-US" sz="2000" dirty="0" err="1">
                <a:solidFill>
                  <a:srgbClr val="000000"/>
                </a:solidFill>
                <a:latin typeface="Nunito Black" pitchFamily="2" charset="0"/>
              </a:rPr>
              <a:t>kiểu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nào</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a:t>
            </a:r>
            <a:r>
              <a:rPr lang="en-US" sz="2000" dirty="0">
                <a:solidFill>
                  <a:srgbClr val="000000"/>
                </a:solidFill>
                <a:latin typeface="Nunito Black" pitchFamily="2" charset="0"/>
              </a:rPr>
              <a:t> ý </a:t>
            </a:r>
            <a:r>
              <a:rPr lang="en-US" sz="2000" dirty="0" err="1">
                <a:solidFill>
                  <a:srgbClr val="000000"/>
                </a:solidFill>
                <a:latin typeface="Nunito Black" pitchFamily="2" charset="0"/>
              </a:rPr>
              <a:t>dấu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phân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biệt</a:t>
            </a:r>
            <a:r>
              <a:rPr lang="en-US" sz="2000" dirty="0">
                <a:solidFill>
                  <a:srgbClr val="000000"/>
                </a:solidFill>
                <a:latin typeface="OpenSans"/>
              </a:rPr>
              <a:t>.</a:t>
            </a:r>
            <a:endParaRPr lang="en-US"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4</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Mỗi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câu trong truyện vui dưới đây thuộc kiểu câu nào?</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a:srcRect/>
          <a:stretch>
            <a:fillRect/>
          </a:stretch>
        </p:blipFill>
        <p:spPr>
          <a:xfrm>
            <a:off x="278174" y="700690"/>
            <a:ext cx="1628231" cy="1536643"/>
          </a:xfrm>
          <a:prstGeom prst="rect">
            <a:avLst/>
          </a:prstGeom>
        </p:spPr>
      </p:pic>
      <p:sp>
        <p:nvSpPr>
          <p:cNvPr id="7" name="Rectangle 6"/>
          <p:cNvSpPr/>
          <p:nvPr/>
        </p:nvSpPr>
        <p:spPr>
          <a:xfrm>
            <a:off x="1668848" y="1026106"/>
            <a:ext cx="9547412" cy="2523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smtClean="0">
                <a:ln>
                  <a:noFill/>
                </a:ln>
                <a:solidFill>
                  <a:srgbClr val="0070C0"/>
                </a:solidFill>
                <a:effectLst/>
                <a:uLnTx/>
                <a:uFillTx/>
                <a:latin typeface="Nunito Black" pitchFamily="2" charset="0"/>
                <a:ea typeface="+mn-ea"/>
                <a:cs typeface="+mn-cs"/>
              </a:rPr>
              <a:t>C</a:t>
            </a:r>
            <a:r>
              <a:rPr kumimoji="0" lang="vi-VN" sz="2000" b="1" i="0" u="none" strike="noStrike" kern="1200" cap="none" spc="0" normalizeH="0" baseline="0" noProof="0" dirty="0" smtClean="0">
                <a:ln>
                  <a:noFill/>
                </a:ln>
                <a:solidFill>
                  <a:srgbClr val="0070C0"/>
                </a:solidFill>
                <a:effectLst/>
                <a:uLnTx/>
                <a:uFillTx/>
                <a:latin typeface="Nunito Black" pitchFamily="2" charset="0"/>
                <a:ea typeface="+mn-ea"/>
                <a:cs typeface="+mn-cs"/>
              </a:rPr>
              <a:t>huẩn bị bài</a:t>
            </a:r>
            <a:endParaRPr kumimoji="0" lang="vi-VN" sz="20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Mẹ: </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(1)</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Trời ơi!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(2)</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Sao con đi ngủ sớm thế?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(3)</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Dậy chuẩn bị bài ngày mai đi!</a:t>
            </a:r>
            <a:endPar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Con:</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(4)</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Con đang chuẩn bị bài.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(5)</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Xin mẹ nói nhỏ một chút!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(6)</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Thầy giáo ra đề bài cho chúng con là “Kể lại một giấc mơ của em.”.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(7)</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Con ngủ sớm xem mơ thấy gì để ngày mai còn kể.</a:t>
            </a:r>
            <a:endPar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Mẹ:</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(8)</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Ôi trời đất ơi!</a:t>
            </a:r>
            <a:endPar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(Phỏng theo Phư-di-cô Phư-di-ô)</a:t>
            </a:r>
            <a:endPar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2884430" y="3549874"/>
            <a:ext cx="4718153" cy="2462213"/>
          </a:xfrm>
          <a:prstGeom prst="rect">
            <a:avLst/>
          </a:prstGeom>
        </p:spPr>
        <p:txBody>
          <a:bodyPr wrap="square">
            <a:spAutoFit/>
          </a:bodyPr>
          <a:lstStyle/>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cảm</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thán</a:t>
            </a:r>
            <a:r>
              <a:rPr lang="en-US" sz="2200" b="0" i="0" dirty="0" smtClean="0">
                <a:solidFill>
                  <a:srgbClr val="FF0000"/>
                </a:solidFill>
                <a:effectLst/>
                <a:latin typeface="Nunito Black" pitchFamily="2" charset="0"/>
              </a:rPr>
              <a:t>: (1), (8)</a:t>
            </a:r>
            <a:endParaRPr lang="en-US" sz="2200" b="0" i="0" dirty="0" smtClean="0">
              <a:solidFill>
                <a:srgbClr val="FF0000"/>
              </a:solidFill>
              <a:effectLst/>
              <a:latin typeface="Nunito Black" pitchFamily="2" charset="0"/>
            </a:endParaRP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hỏi</a:t>
            </a:r>
            <a:r>
              <a:rPr lang="en-US" sz="2200" b="0" i="0" dirty="0" smtClean="0">
                <a:solidFill>
                  <a:srgbClr val="FF0000"/>
                </a:solidFill>
                <a:effectLst/>
                <a:latin typeface="Nunito Black" pitchFamily="2" charset="0"/>
              </a:rPr>
              <a:t>: (2)</a:t>
            </a:r>
            <a:endParaRPr lang="en-US" sz="2200" b="0" i="0" dirty="0" smtClean="0">
              <a:solidFill>
                <a:srgbClr val="FF0000"/>
              </a:solidFill>
              <a:effectLst/>
              <a:latin typeface="Nunito Black" pitchFamily="2" charset="0"/>
            </a:endParaRP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khiến</a:t>
            </a:r>
            <a:r>
              <a:rPr lang="en-US" sz="2200" b="0" i="0" dirty="0" smtClean="0">
                <a:solidFill>
                  <a:srgbClr val="FF0000"/>
                </a:solidFill>
                <a:effectLst/>
                <a:latin typeface="Nunito Black" pitchFamily="2" charset="0"/>
              </a:rPr>
              <a:t>: (3), (5)</a:t>
            </a:r>
            <a:endParaRPr lang="en-US" sz="2200" b="0" i="0" dirty="0" smtClean="0">
              <a:solidFill>
                <a:srgbClr val="FF0000"/>
              </a:solidFill>
              <a:effectLst/>
              <a:latin typeface="Nunito Black" pitchFamily="2" charset="0"/>
            </a:endParaRP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kể</a:t>
            </a:r>
            <a:r>
              <a:rPr lang="en-US" sz="2200" b="0" i="0" dirty="0" smtClean="0">
                <a:solidFill>
                  <a:srgbClr val="FF0000"/>
                </a:solidFill>
                <a:effectLst/>
                <a:latin typeface="Nunito Black" pitchFamily="2" charset="0"/>
              </a:rPr>
              <a:t>: (4), (6), (7)</a:t>
            </a:r>
            <a:endParaRPr lang="en-US" sz="2200" b="0" i="0" dirty="0" smtClean="0">
              <a:solidFill>
                <a:srgbClr val="FF0000"/>
              </a:solidFill>
              <a:effectLst/>
              <a:latin typeface="Nunito Black" pitchFamily="2" charset="0"/>
            </a:endParaRPr>
          </a:p>
          <a:p>
            <a:br>
              <a:rPr lang="en-US" sz="2200" b="0" i="0" dirty="0" smtClean="0">
                <a:solidFill>
                  <a:srgbClr val="000000"/>
                </a:solidFill>
                <a:effectLst/>
                <a:latin typeface="OpenSans"/>
              </a:rPr>
            </a:br>
            <a:br>
              <a:rPr lang="en-US" sz="2200" b="0" i="0" dirty="0" smtClean="0">
                <a:solidFill>
                  <a:srgbClr val="000000"/>
                </a:solidFill>
                <a:effectLst/>
                <a:latin typeface="OpenSans"/>
              </a:rPr>
            </a:b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3484" y="333724"/>
            <a:ext cx="952051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5</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Dựa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vào các tranh dưới đây để đặt câu.</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Một câu hỏi</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 Một câu cảm</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c. Một câu kể</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d. Một câu khiến</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2" name="Picture 2" descr="https://img.loigiaihay.com/picture/2022/0316/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764" y="989771"/>
            <a:ext cx="62865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p:cNvPicPr>
          <p:nvPr/>
        </p:nvPicPr>
        <p:blipFill>
          <a:blip/>
          <a:srcRect/>
          <a:stretch>
            <a:fillRect/>
          </a:stretch>
        </p:blipFill>
        <p:spPr>
          <a:xfrm>
            <a:off x="9795075" y="278824"/>
            <a:ext cx="714936" cy="621995"/>
          </a:xfrm>
          <a:prstGeom prst="rect">
            <a:avLst/>
          </a:prstGeom>
        </p:spPr>
      </p:pic>
      <p:pic>
        <p:nvPicPr>
          <p:cNvPr id="7" name="Picture 12"/>
          <p:cNvPicPr>
            <a:picLocks noChangeAspect="1"/>
          </p:cNvPicPr>
          <p:nvPr/>
        </p:nvPicPr>
        <p:blipFill>
          <a:blip/>
          <a:srcRect/>
          <a:stretch>
            <a:fillRect/>
          </a:stretch>
        </p:blipFill>
        <p:spPr>
          <a:xfrm>
            <a:off x="10152543" y="1118056"/>
            <a:ext cx="714936" cy="621995"/>
          </a:xfrm>
          <a:prstGeom prst="rect">
            <a:avLst/>
          </a:prstGeom>
        </p:spPr>
      </p:pic>
      <p:pic>
        <p:nvPicPr>
          <p:cNvPr id="8" name="Picture 12"/>
          <p:cNvPicPr>
            <a:picLocks noChangeAspect="1"/>
          </p:cNvPicPr>
          <p:nvPr/>
        </p:nvPicPr>
        <p:blipFill>
          <a:blip/>
          <a:srcRect/>
          <a:stretch>
            <a:fillRect/>
          </a:stretch>
        </p:blipFill>
        <p:spPr>
          <a:xfrm>
            <a:off x="11071727" y="1473250"/>
            <a:ext cx="714936" cy="6219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4" name="Picture 2" descr="https://img.loigiaihay.com/picture/2022/031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l="53810" b="50112"/>
          <a:stretch>
            <a:fillRect/>
          </a:stretch>
        </p:blipFill>
        <p:spPr bwMode="auto">
          <a:xfrm>
            <a:off x="3805422" y="1085485"/>
            <a:ext cx="4637314" cy="437109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Chiếc bút của mình đâu nhỉ?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a. Một câu hỏi</a:t>
            </a:r>
            <a:endParaRPr lang="vi-VN" sz="2800" dirty="0">
              <a:solidFill>
                <a:srgbClr val="002060"/>
              </a:solidFill>
              <a:latin typeface="Nunito Black"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Nunito Black" pitchFamily="2" charset="0"/>
              </a:rPr>
              <a:t>Ngủ dậy thật là thoải mái!</a:t>
            </a:r>
            <a:endParaRPr lang="vi-VN"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b. Một câu cảm</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2" name="Picture 2" descr="https://img.loigiaihay.com/picture/2022/031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r="54058" b="49945"/>
          <a:stretch>
            <a:fillRect/>
          </a:stretch>
        </p:blipFill>
        <p:spPr bwMode="auto">
          <a:xfrm>
            <a:off x="3961543" y="1080730"/>
            <a:ext cx="4325069" cy="4112496"/>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22" name="Rounded Rectangle 21"/>
          <p:cNvSpPr/>
          <p:nvPr/>
        </p:nvSpPr>
        <p:spPr>
          <a:xfrm>
            <a:off x="2411916" y="5189747"/>
            <a:ext cx="7740627"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Mình soạn sách vở để chuẩn bị đến trường.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c. Một câu kể</a:t>
            </a:r>
            <a:endParaRPr lang="vi-VN" sz="2800" dirty="0">
              <a:solidFill>
                <a:srgbClr val="002060"/>
              </a:solidFill>
              <a:latin typeface="Nunito Black" pitchFamily="2" charset="0"/>
            </a:endParaRPr>
          </a:p>
        </p:txBody>
      </p:sp>
      <p:pic>
        <p:nvPicPr>
          <p:cNvPr id="13" name="Picture 2" descr="https://img.loigiaihay.com/picture/2022/031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t="49578" r="54266"/>
          <a:stretch>
            <a:fillRect/>
          </a:stretch>
        </p:blipFill>
        <p:spPr bwMode="auto">
          <a:xfrm>
            <a:off x="4300117" y="957885"/>
            <a:ext cx="4107561" cy="39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22" name="Rounded Rectangle 21"/>
          <p:cNvSpPr/>
          <p:nvPr/>
        </p:nvSpPr>
        <p:spPr>
          <a:xfrm>
            <a:off x="4244064" y="5499892"/>
            <a:ext cx="4263204"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Bác ơi chờ cháu với ạ!</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d. Một câu khiến</a:t>
            </a:r>
            <a:endParaRPr lang="vi-VN" sz="2800" dirty="0">
              <a:solidFill>
                <a:srgbClr val="002060"/>
              </a:solidFill>
              <a:latin typeface="Nunito Black" pitchFamily="2" charset="0"/>
            </a:endParaRPr>
          </a:p>
        </p:txBody>
      </p:sp>
      <p:pic>
        <p:nvPicPr>
          <p:cNvPr id="12" name="Picture 2" descr="https://img.loigiaihay.com/picture/2022/031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l="54462" t="49817"/>
          <a:stretch>
            <a:fillRect/>
          </a:stretch>
        </p:blipFill>
        <p:spPr bwMode="auto">
          <a:xfrm>
            <a:off x="4244064" y="1088515"/>
            <a:ext cx="4219668" cy="405825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5" name="Rectangle 4"/>
          <p:cNvSpPr/>
          <p:nvPr/>
        </p:nvSpPr>
        <p:spPr>
          <a:xfrm>
            <a:off x="1943467" y="230427"/>
            <a:ext cx="7851607" cy="1568450"/>
          </a:xfrm>
          <a:prstGeom prst="rect">
            <a:avLst/>
          </a:prstGeom>
        </p:spPr>
        <p:txBody>
          <a:bodyPr wrap="square">
            <a:spAutoFit/>
          </a:bodyPr>
          <a:lstStyle/>
          <a:p>
            <a:r>
              <a:rPr lang="vi-VN" sz="2400" b="1" dirty="0">
                <a:solidFill>
                  <a:srgbClr val="2888E1"/>
                </a:solidFill>
                <a:latin typeface="Times New Roman" panose="02020603050405020304" charset="0"/>
                <a:cs typeface="Times New Roman" panose="02020603050405020304" charset="0"/>
              </a:rPr>
              <a:t>Câu </a:t>
            </a:r>
            <a:r>
              <a:rPr lang="vi-VN" sz="2400" b="1" dirty="0" smtClean="0">
                <a:solidFill>
                  <a:srgbClr val="2888E1"/>
                </a:solidFill>
                <a:latin typeface="Times New Roman" panose="02020603050405020304" charset="0"/>
                <a:cs typeface="Times New Roman" panose="02020603050405020304" charset="0"/>
              </a:rPr>
              <a:t>6</a:t>
            </a:r>
            <a:r>
              <a:rPr lang="en-US" sz="2400" b="1" dirty="0" smtClean="0">
                <a:solidFill>
                  <a:srgbClr val="2888E1"/>
                </a:solidFill>
                <a:latin typeface="Times New Roman" panose="02020603050405020304" charset="0"/>
                <a:cs typeface="Times New Roman" panose="02020603050405020304" charset="0"/>
              </a:rPr>
              <a:t>: </a:t>
            </a:r>
            <a:r>
              <a:rPr lang="vi-VN" sz="2400" b="1" dirty="0" smtClean="0">
                <a:solidFill>
                  <a:srgbClr val="002060"/>
                </a:solidFill>
                <a:latin typeface="Times New Roman" panose="02020603050405020304" charset="0"/>
                <a:cs typeface="Times New Roman" panose="02020603050405020304" charset="0"/>
              </a:rPr>
              <a:t>Nói </a:t>
            </a:r>
            <a:r>
              <a:rPr lang="vi-VN" sz="2400" b="1" dirty="0">
                <a:solidFill>
                  <a:srgbClr val="002060"/>
                </a:solidFill>
                <a:latin typeface="Times New Roman" panose="02020603050405020304" charset="0"/>
                <a:cs typeface="Times New Roman" panose="02020603050405020304" charset="0"/>
              </a:rPr>
              <a:t>tiếp để hoàn thành các câu dưới đây rồi chép vào vở.</a:t>
            </a:r>
            <a:endParaRPr lang="vi-VN" sz="2400" dirty="0">
              <a:solidFill>
                <a:srgbClr val="002060"/>
              </a:solidFill>
              <a:latin typeface="Times New Roman" panose="02020603050405020304" charset="0"/>
              <a:cs typeface="Times New Roman" panose="02020603050405020304" charset="0"/>
            </a:endParaRPr>
          </a:p>
          <a:p>
            <a:pPr algn="just"/>
            <a:r>
              <a:rPr lang="vi-VN" sz="2400" dirty="0">
                <a:solidFill>
                  <a:srgbClr val="002060"/>
                </a:solidFill>
                <a:latin typeface="Times New Roman" panose="02020603050405020304" charset="0"/>
                <a:cs typeface="Times New Roman" panose="02020603050405020304" charset="0"/>
              </a:rPr>
              <a:t>a. Phòng của bạn nhỏ vương vãi đủ thứ: □, □, □,…</a:t>
            </a:r>
            <a:endParaRPr lang="vi-VN" sz="2400" dirty="0">
              <a:solidFill>
                <a:srgbClr val="002060"/>
              </a:solidFill>
              <a:latin typeface="Times New Roman" panose="02020603050405020304" charset="0"/>
              <a:cs typeface="Times New Roman" panose="02020603050405020304" charset="0"/>
            </a:endParaRPr>
          </a:p>
          <a:p>
            <a:pPr algn="just"/>
            <a:r>
              <a:rPr lang="vi-VN" sz="2400" dirty="0">
                <a:solidFill>
                  <a:srgbClr val="002060"/>
                </a:solidFill>
                <a:latin typeface="Times New Roman" panose="02020603050405020304" charset="0"/>
                <a:cs typeface="Times New Roman" panose="02020603050405020304" charset="0"/>
              </a:rPr>
              <a:t>b. Bạn nhỏ đến trường muộn vì phải đi tìm □, □, □,…</a:t>
            </a:r>
            <a:endParaRPr kumimoji="0" lang="vi-VN" sz="2400" b="0" i="0" u="none" strike="noStrike" kern="1200" cap="none" spc="0" normalizeH="0" baseline="0" noProof="0" dirty="0">
              <a:ln>
                <a:noFill/>
              </a:ln>
              <a:solidFill>
                <a:srgbClr val="002060"/>
              </a:solidFill>
              <a:effectLst/>
              <a:uLnTx/>
              <a:uFillTx/>
              <a:latin typeface="Times New Roman" panose="02020603050405020304" charset="0"/>
              <a:cs typeface="Times New Roman" panose="02020603050405020304" charset="0"/>
            </a:endParaRPr>
          </a:p>
        </p:txBody>
      </p:sp>
      <p:pic>
        <p:nvPicPr>
          <p:cNvPr id="14" name="Picture 2" descr="https://img.loigiaihay.com/picture/2022/0316/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198" y="1800087"/>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p:cNvSpPr/>
          <p:nvPr/>
        </p:nvSpPr>
        <p:spPr>
          <a:xfrm>
            <a:off x="7908727" y="2415706"/>
            <a:ext cx="4283273"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endParaRPr>
          </a:p>
          <a:p>
            <a:r>
              <a:rPr kumimoji="0" lang="en-US" sz="2000" b="1" i="0" u="none" strike="noStrike" kern="1200" cap="none" spc="0" normalizeH="0" baseline="0" noProof="0" dirty="0" err="1" smtClean="0">
                <a:ln>
                  <a:noFill/>
                </a:ln>
                <a:solidFill>
                  <a:srgbClr val="FF0000"/>
                </a:solidFill>
                <a:effectLst/>
                <a:uLnTx/>
                <a:uFillTx/>
                <a:latin typeface="Times New Roman" panose="02020603050405020304" charset="0"/>
                <a:ea typeface="+mn-ea"/>
                <a:cs typeface="Times New Roman" panose="02020603050405020304" charset="0"/>
              </a:rPr>
              <a:t>Gợi</a:t>
            </a:r>
            <a:r>
              <a:rPr kumimoji="0" lang="en-US" sz="2000" b="1"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 ý:</a:t>
            </a:r>
            <a:r>
              <a:rPr kumimoji="0" lang="en-US" sz="2000" b="1" i="0" u="none" strike="noStrike" kern="1200" cap="none" spc="0" normalizeH="0" baseline="0" noProof="0" dirty="0" smtClean="0">
                <a:ln>
                  <a:noFill/>
                </a:ln>
                <a:solidFill>
                  <a:srgbClr val="0070C0"/>
                </a:solidFill>
                <a:effectLst/>
                <a:uLnTx/>
                <a:uFillTx/>
                <a:latin typeface="Times New Roman" panose="02020603050405020304" charset="0"/>
                <a:ea typeface="+mn-ea"/>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Em</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quan</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sát</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kĩ</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các</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hình</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ảnh</a:t>
            </a:r>
            <a:r>
              <a:rPr lang="en-US" sz="2000" b="1" dirty="0">
                <a:solidFill>
                  <a:srgbClr val="000000"/>
                </a:solidFill>
                <a:latin typeface="Times New Roman" panose="02020603050405020304" charset="0"/>
                <a:cs typeface="Times New Roman" panose="02020603050405020304" charset="0"/>
              </a:rPr>
              <a:t> ở </a:t>
            </a:r>
            <a:r>
              <a:rPr lang="en-US" sz="2000" b="1" dirty="0" err="1">
                <a:solidFill>
                  <a:srgbClr val="000000"/>
                </a:solidFill>
                <a:latin typeface="Times New Roman" panose="02020603050405020304" charset="0"/>
                <a:cs typeface="Times New Roman" panose="02020603050405020304" charset="0"/>
              </a:rPr>
              <a:t>bài</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tập</a:t>
            </a:r>
            <a:r>
              <a:rPr lang="en-US" sz="2000" b="1" dirty="0">
                <a:solidFill>
                  <a:srgbClr val="000000"/>
                </a:solidFill>
                <a:latin typeface="Times New Roman" panose="02020603050405020304" charset="0"/>
                <a:cs typeface="Times New Roman" panose="02020603050405020304" charset="0"/>
              </a:rPr>
              <a:t> 5 </a:t>
            </a:r>
            <a:r>
              <a:rPr lang="en-US" sz="2000" b="1" dirty="0" err="1">
                <a:solidFill>
                  <a:srgbClr val="000000"/>
                </a:solidFill>
                <a:latin typeface="Times New Roman" panose="02020603050405020304" charset="0"/>
                <a:cs typeface="Times New Roman" panose="02020603050405020304" charset="0"/>
              </a:rPr>
              <a:t>và</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điền</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từ</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thích</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hợp</a:t>
            </a:r>
            <a:r>
              <a:rPr lang="en-US" sz="2000" b="1" dirty="0">
                <a:solidFill>
                  <a:srgbClr val="000000"/>
                </a:solidFill>
                <a:latin typeface="Times New Roman" panose="02020603050405020304" charset="0"/>
                <a:cs typeface="Times New Roman" panose="02020603050405020304" charset="0"/>
              </a:rPr>
              <a:t> </a:t>
            </a:r>
            <a:r>
              <a:rPr lang="en-US" sz="2000" b="1" dirty="0" err="1">
                <a:solidFill>
                  <a:srgbClr val="000000"/>
                </a:solidFill>
                <a:latin typeface="Times New Roman" panose="02020603050405020304" charset="0"/>
                <a:cs typeface="Times New Roman" panose="02020603050405020304" charset="0"/>
              </a:rPr>
              <a:t>vào</a:t>
            </a:r>
            <a:r>
              <a:rPr lang="en-US" sz="2000" b="1" dirty="0">
                <a:solidFill>
                  <a:srgbClr val="000000"/>
                </a:solidFill>
                <a:latin typeface="Times New Roman" panose="02020603050405020304" charset="0"/>
                <a:cs typeface="Times New Roman" panose="02020603050405020304" charset="0"/>
              </a:rPr>
              <a:t> ô </a:t>
            </a:r>
            <a:r>
              <a:rPr lang="en-US" sz="2000" b="1" dirty="0" err="1">
                <a:solidFill>
                  <a:srgbClr val="000000"/>
                </a:solidFill>
                <a:latin typeface="Times New Roman" panose="02020603050405020304" charset="0"/>
                <a:cs typeface="Times New Roman" panose="02020603050405020304" charset="0"/>
              </a:rPr>
              <a:t>trống</a:t>
            </a:r>
            <a:endParaRPr lang="en-US" sz="2000" b="1" dirty="0">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403989" y="4337858"/>
            <a:ext cx="1377755" cy="673378"/>
          </a:xfrm>
          <a:prstGeom prst="rect">
            <a:avLst/>
          </a:prstGeom>
        </p:spPr>
      </p:pic>
      <p:pic>
        <p:nvPicPr>
          <p:cNvPr id="11" name="Picture 14"/>
          <p:cNvPicPr>
            <a:picLocks noChangeAspect="1"/>
          </p:cNvPicPr>
          <p:nvPr/>
        </p:nvPicPr>
        <p:blipFill>
          <a:blip/>
          <a:srcRect/>
          <a:stretch>
            <a:fillRect/>
          </a:stretch>
        </p:blipFill>
        <p:spPr>
          <a:xfrm rot="20289374">
            <a:off x="899247" y="3439214"/>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5" name="Rectangle 4"/>
          <p:cNvSpPr/>
          <p:nvPr/>
        </p:nvSpPr>
        <p:spPr>
          <a:xfrm>
            <a:off x="1943467" y="230427"/>
            <a:ext cx="7851607" cy="8299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2888E1"/>
                </a:solidFill>
                <a:effectLst/>
                <a:uLnTx/>
                <a:uFillTx/>
                <a:latin typeface="Times New Roman" panose="02020603050405020304" charset="0"/>
                <a:ea typeface="+mn-ea"/>
                <a:cs typeface="Times New Roman" panose="02020603050405020304" charset="0"/>
              </a:rPr>
              <a:t>Câu </a:t>
            </a:r>
            <a:r>
              <a:rPr kumimoji="0" lang="vi-VN" sz="2400" b="1" i="0" u="none" strike="noStrike" kern="1200" cap="none" spc="0" normalizeH="0" baseline="0" noProof="0" dirty="0" smtClean="0">
                <a:ln>
                  <a:noFill/>
                </a:ln>
                <a:solidFill>
                  <a:srgbClr val="2888E1"/>
                </a:solidFill>
                <a:effectLst/>
                <a:uLnTx/>
                <a:uFillTx/>
                <a:latin typeface="Times New Roman" panose="02020603050405020304" charset="0"/>
                <a:ea typeface="+mn-ea"/>
                <a:cs typeface="Times New Roman" panose="02020603050405020304" charset="0"/>
              </a:rPr>
              <a:t>6</a:t>
            </a:r>
            <a:r>
              <a:rPr kumimoji="0" lang="en-US" sz="2400" b="1" i="0" u="none" strike="noStrike" kern="1200" cap="none" spc="0" normalizeH="0" baseline="0" noProof="0" dirty="0" smtClean="0">
                <a:ln>
                  <a:noFill/>
                </a:ln>
                <a:solidFill>
                  <a:srgbClr val="2888E1"/>
                </a:solidFill>
                <a:effectLst/>
                <a:uLnTx/>
                <a:uFillTx/>
                <a:latin typeface="Times New Roman" panose="02020603050405020304" charset="0"/>
                <a:ea typeface="+mn-ea"/>
                <a:cs typeface="Times New Roman" panose="02020603050405020304" charset="0"/>
              </a:rPr>
              <a:t>: </a:t>
            </a:r>
            <a:r>
              <a:rPr kumimoji="0" lang="vi-VN" sz="24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Nói </a:t>
            </a:r>
            <a:r>
              <a:rPr kumimoji="0" lang="vi-VN" sz="24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tiếp để hoàn thành các câu dưới đây rồi chép vào vở</a:t>
            </a:r>
            <a:r>
              <a:rPr kumimoji="0" lang="vi-VN" sz="24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a:t>
            </a:r>
            <a:endParaRPr kumimoji="0" lang="vi-VN" sz="2400" b="0"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pic>
        <p:nvPicPr>
          <p:cNvPr id="14" name="Picture 2" descr="https://img.loigiaihay.com/picture/2022/0316/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529" y="952499"/>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3655" y="5731150"/>
            <a:ext cx="10375540" cy="829945"/>
          </a:xfrm>
          <a:prstGeom prst="rect">
            <a:avLst/>
          </a:prstGeom>
        </p:spPr>
        <p:txBody>
          <a:bodyPr wrap="square">
            <a:spAutoFit/>
          </a:bodyPr>
          <a:lstStyle/>
          <a:p>
            <a:pPr algn="just"/>
            <a:r>
              <a:rPr lang="vi-VN" sz="2400" dirty="0">
                <a:solidFill>
                  <a:srgbClr val="000000"/>
                </a:solidFill>
                <a:latin typeface="Times New Roman" panose="02020603050405020304" charset="0"/>
                <a:cs typeface="Times New Roman" panose="02020603050405020304" charset="0"/>
              </a:rPr>
              <a:t>a. Phòng của bạn nhỏ vương vãi đủ thứ: </a:t>
            </a:r>
            <a:r>
              <a:rPr lang="vi-VN" sz="2400" b="1" dirty="0">
                <a:solidFill>
                  <a:srgbClr val="FF0000"/>
                </a:solidFill>
                <a:latin typeface="Times New Roman" panose="02020603050405020304" charset="0"/>
                <a:cs typeface="Times New Roman" panose="02020603050405020304" charset="0"/>
              </a:rPr>
              <a:t>hộp bút, sách vở, thước kẻ,…</a:t>
            </a:r>
            <a:endParaRPr lang="vi-VN" sz="2400" dirty="0">
              <a:solidFill>
                <a:srgbClr val="FF0000"/>
              </a:solidFill>
              <a:latin typeface="Times New Roman" panose="02020603050405020304" charset="0"/>
              <a:cs typeface="Times New Roman" panose="02020603050405020304" charset="0"/>
            </a:endParaRPr>
          </a:p>
          <a:p>
            <a:pPr algn="just"/>
            <a:r>
              <a:rPr lang="vi-VN" sz="2400" dirty="0">
                <a:solidFill>
                  <a:srgbClr val="000000"/>
                </a:solidFill>
                <a:latin typeface="Times New Roman" panose="02020603050405020304" charset="0"/>
                <a:cs typeface="Times New Roman" panose="02020603050405020304" charset="0"/>
              </a:rPr>
              <a:t>b. Bạn nhỏ đến trường muộn vì phải đi tìm </a:t>
            </a:r>
            <a:r>
              <a:rPr lang="vi-VN" sz="2400" b="1" dirty="0">
                <a:solidFill>
                  <a:srgbClr val="FF0000"/>
                </a:solidFill>
                <a:latin typeface="Times New Roman" panose="02020603050405020304" charset="0"/>
                <a:cs typeface="Times New Roman" panose="02020603050405020304" charset="0"/>
              </a:rPr>
              <a:t>bút, sách, vở,…</a:t>
            </a:r>
            <a:endParaRPr lang="vi-VN" sz="2400" dirty="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1970"/>
          </a:xfrm>
          <a:prstGeom prst="rect">
            <a:avLst/>
          </a:prstGeom>
        </p:spPr>
        <p:txBody>
          <a:bodyPr wrap="square">
            <a:spAutoFit/>
          </a:bodyPr>
          <a:lstStyle/>
          <a:p>
            <a:r>
              <a:rPr lang="en-US" sz="2800" b="1" i="0" dirty="0" err="1" smtClean="0">
                <a:solidFill>
                  <a:srgbClr val="0070C0"/>
                </a:solidFill>
                <a:effectLst/>
                <a:latin typeface="Times New Roman" panose="02020603050405020304" charset="0"/>
                <a:cs typeface="Times New Roman" panose="02020603050405020304" charset="0"/>
              </a:rPr>
              <a:t>Câu</a:t>
            </a:r>
            <a:r>
              <a:rPr lang="en-US" sz="2800" b="1" i="0" dirty="0" smtClean="0">
                <a:solidFill>
                  <a:srgbClr val="0070C0"/>
                </a:solidFill>
                <a:effectLst/>
                <a:latin typeface="Times New Roman" panose="02020603050405020304" charset="0"/>
                <a:cs typeface="Times New Roman" panose="02020603050405020304" charset="0"/>
              </a:rPr>
              <a:t> 1:</a:t>
            </a:r>
            <a:r>
              <a:rPr lang="en-US" sz="2800" b="1" i="0" dirty="0" smtClean="0">
                <a:solidFill>
                  <a:srgbClr val="002060"/>
                </a:solidFill>
                <a:effectLst/>
                <a:latin typeface="Times New Roman" panose="02020603050405020304" charset="0"/>
                <a:cs typeface="Times New Roman" panose="02020603050405020304" charset="0"/>
              </a:rPr>
              <a:t> </a:t>
            </a:r>
            <a:r>
              <a:rPr lang="en-US" sz="2800" b="1" i="0" dirty="0" err="1" smtClean="0">
                <a:solidFill>
                  <a:srgbClr val="002060"/>
                </a:solidFill>
                <a:effectLst/>
                <a:latin typeface="Times New Roman" panose="02020603050405020304" charset="0"/>
                <a:cs typeface="Times New Roman" panose="02020603050405020304" charset="0"/>
              </a:rPr>
              <a:t>Nhìn</a:t>
            </a:r>
            <a:r>
              <a:rPr lang="en-US" sz="2800" b="1" i="0" dirty="0" smtClean="0">
                <a:solidFill>
                  <a:srgbClr val="002060"/>
                </a:solidFill>
                <a:effectLst/>
                <a:latin typeface="Times New Roman" panose="02020603050405020304" charset="0"/>
                <a:cs typeface="Times New Roman" panose="02020603050405020304" charset="0"/>
              </a:rPr>
              <a:t> </a:t>
            </a:r>
            <a:r>
              <a:rPr lang="en-US" sz="2800" b="1" i="0" dirty="0" err="1" smtClean="0">
                <a:solidFill>
                  <a:srgbClr val="002060"/>
                </a:solidFill>
                <a:effectLst/>
                <a:latin typeface="Times New Roman" panose="02020603050405020304" charset="0"/>
                <a:cs typeface="Times New Roman" panose="02020603050405020304" charset="0"/>
              </a:rPr>
              <a:t>tranh</a:t>
            </a:r>
            <a:r>
              <a:rPr lang="en-US" sz="2800" b="1" i="0" dirty="0" smtClean="0">
                <a:solidFill>
                  <a:srgbClr val="002060"/>
                </a:solidFill>
                <a:effectLst/>
                <a:latin typeface="Times New Roman" panose="02020603050405020304" charset="0"/>
                <a:cs typeface="Times New Roman" panose="02020603050405020304" charset="0"/>
              </a:rPr>
              <a:t>, </a:t>
            </a:r>
            <a:r>
              <a:rPr lang="en-US" sz="2800" b="1" i="0" dirty="0" err="1" smtClean="0">
                <a:solidFill>
                  <a:srgbClr val="002060"/>
                </a:solidFill>
                <a:effectLst/>
                <a:latin typeface="Times New Roman" panose="02020603050405020304" charset="0"/>
                <a:cs typeface="Times New Roman" panose="02020603050405020304" charset="0"/>
              </a:rPr>
              <a:t>nói</a:t>
            </a:r>
            <a:r>
              <a:rPr lang="en-US" sz="2800" b="1" i="0" dirty="0" smtClean="0">
                <a:solidFill>
                  <a:srgbClr val="002060"/>
                </a:solidFill>
                <a:effectLst/>
                <a:latin typeface="Times New Roman" panose="02020603050405020304" charset="0"/>
                <a:cs typeface="Times New Roman" panose="02020603050405020304" charset="0"/>
              </a:rPr>
              <a:t> </a:t>
            </a:r>
            <a:r>
              <a:rPr lang="en-US" sz="2800" b="1" i="0" dirty="0" err="1" smtClean="0">
                <a:solidFill>
                  <a:srgbClr val="002060"/>
                </a:solidFill>
                <a:effectLst/>
                <a:latin typeface="Times New Roman" panose="02020603050405020304" charset="0"/>
                <a:cs typeface="Times New Roman" panose="02020603050405020304" charset="0"/>
              </a:rPr>
              <a:t>tên</a:t>
            </a:r>
            <a:r>
              <a:rPr lang="en-US" sz="2800" b="1" i="0" dirty="0" smtClean="0">
                <a:solidFill>
                  <a:srgbClr val="002060"/>
                </a:solidFill>
                <a:effectLst/>
                <a:latin typeface="Times New Roman" panose="02020603050405020304" charset="0"/>
                <a:cs typeface="Times New Roman" panose="02020603050405020304" charset="0"/>
              </a:rPr>
              <a:t> </a:t>
            </a:r>
            <a:r>
              <a:rPr lang="en-US" sz="2800" b="1" i="0" dirty="0" err="1" smtClean="0">
                <a:solidFill>
                  <a:srgbClr val="002060"/>
                </a:solidFill>
                <a:effectLst/>
                <a:latin typeface="Times New Roman" panose="02020603050405020304" charset="0"/>
                <a:cs typeface="Times New Roman" panose="02020603050405020304" charset="0"/>
              </a:rPr>
              <a:t>bài</a:t>
            </a:r>
            <a:r>
              <a:rPr lang="en-US" sz="2800" b="1" i="0" dirty="0" smtClean="0">
                <a:solidFill>
                  <a:srgbClr val="002060"/>
                </a:solidFill>
                <a:effectLst/>
                <a:latin typeface="Times New Roman" panose="02020603050405020304" charset="0"/>
                <a:cs typeface="Times New Roman" panose="02020603050405020304" charset="0"/>
              </a:rPr>
              <a:t> </a:t>
            </a:r>
            <a:r>
              <a:rPr lang="en-US" sz="2800" b="1" i="0" dirty="0" err="1" smtClean="0">
                <a:solidFill>
                  <a:srgbClr val="002060"/>
                </a:solidFill>
                <a:effectLst/>
                <a:latin typeface="Times New Roman" panose="02020603050405020304" charset="0"/>
                <a:cs typeface="Times New Roman" panose="02020603050405020304" charset="0"/>
              </a:rPr>
              <a:t>đọc</a:t>
            </a:r>
            <a:r>
              <a:rPr lang="en-US" sz="2800" b="1" i="0" dirty="0" smtClean="0">
                <a:solidFill>
                  <a:srgbClr val="002060"/>
                </a:solidFill>
                <a:effectLst/>
                <a:latin typeface="Times New Roman" panose="02020603050405020304" charset="0"/>
                <a:cs typeface="Times New Roman" panose="02020603050405020304" charset="0"/>
              </a:rPr>
              <a:t>.</a:t>
            </a:r>
            <a:endParaRPr lang="en-US" sz="2800" b="0" i="0" dirty="0" smtClean="0">
              <a:solidFill>
                <a:srgbClr val="002060"/>
              </a:solidFill>
              <a:effectLst/>
              <a:latin typeface="Times New Roman" panose="02020603050405020304" charset="0"/>
              <a:cs typeface="Times New Roman" panose="02020603050405020304" charset="0"/>
            </a:endParaRPr>
          </a:p>
        </p:txBody>
      </p:sp>
      <p:pic>
        <p:nvPicPr>
          <p:cNvPr id="6" name="Picture 2" descr="https://img.loigiaihay.com/picture/2022/03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954" y="838626"/>
            <a:ext cx="6084927" cy="578424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8791575" y="1396365"/>
            <a:ext cx="3174365" cy="240093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smtClean="0">
                <a:solidFill>
                  <a:srgbClr val="FF0000"/>
                </a:solidFill>
                <a:latin typeface="Times New Roman" panose="02020603050405020304" charset="0"/>
                <a:cs typeface="Times New Roman" panose="02020603050405020304" charset="0"/>
              </a:rPr>
              <a:t>Gợi</a:t>
            </a:r>
            <a:r>
              <a:rPr lang="en-US" sz="2400" b="1" dirty="0" smtClean="0">
                <a:solidFill>
                  <a:srgbClr val="FF0000"/>
                </a:solidFill>
                <a:latin typeface="Times New Roman" panose="02020603050405020304" charset="0"/>
                <a:cs typeface="Times New Roman" panose="02020603050405020304" charset="0"/>
              </a:rPr>
              <a:t> ý:</a:t>
            </a:r>
            <a:r>
              <a:rPr lang="en-US" sz="2400" b="1" dirty="0" smtClean="0">
                <a:solidFill>
                  <a:srgbClr val="0070C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Em</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quan</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sát</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kĩ</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các</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bức</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hình</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và</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nêu</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tên</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bài</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đọc</a:t>
            </a:r>
            <a:r>
              <a:rPr lang="en-US" sz="2400" b="1" dirty="0" smtClean="0">
                <a:solidFill>
                  <a:srgbClr val="7030A0"/>
                </a:solidFill>
                <a:latin typeface="Times New Roman" panose="02020603050405020304" charset="0"/>
                <a:cs typeface="Times New Roman" panose="02020603050405020304" charset="0"/>
              </a:rPr>
              <a:t>.</a:t>
            </a:r>
            <a:endParaRPr lang="en-US" sz="2400" b="1" dirty="0">
              <a:solidFill>
                <a:srgbClr val="7030A0"/>
              </a:solidFill>
              <a:latin typeface="Times New Roman" panose="02020603050405020304" charset="0"/>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5</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5" name="Rectangle 4"/>
          <p:cNvSpPr/>
          <p:nvPr/>
        </p:nvSpPr>
        <p:spPr>
          <a:xfrm>
            <a:off x="1943467" y="230427"/>
            <a:ext cx="7851607" cy="461665"/>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a:t>
            </a:r>
            <a:r>
              <a:rPr lang="en-US" sz="2400" b="1" dirty="0" smtClean="0">
                <a:solidFill>
                  <a:srgbClr val="2888E1"/>
                </a:solidFill>
                <a:latin typeface="Nunito Black" pitchFamily="2" charset="0"/>
              </a:rPr>
              <a:t>1: </a:t>
            </a:r>
            <a:r>
              <a:rPr lang="en-US" sz="2400" b="1" dirty="0" err="1" smtClean="0">
                <a:solidFill>
                  <a:srgbClr val="002060"/>
                </a:solidFill>
                <a:latin typeface="Nunito Black" pitchFamily="2" charset="0"/>
              </a:rPr>
              <a:t>Quan</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sát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nêu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nội</a:t>
            </a:r>
            <a:r>
              <a:rPr lang="en-US" sz="2400" b="1" dirty="0">
                <a:solidFill>
                  <a:srgbClr val="002060"/>
                </a:solidFill>
                <a:latin typeface="Nunito Black" pitchFamily="2" charset="0"/>
              </a:rPr>
              <a:t> dung </a:t>
            </a:r>
            <a:r>
              <a:rPr lang="en-US" sz="2400" b="1" dirty="0" err="1">
                <a:solidFill>
                  <a:srgbClr val="002060"/>
                </a:solidFill>
                <a:latin typeface="Nunito Black" pitchFamily="2" charset="0"/>
              </a:rPr>
              <a:t>từng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12" name="Picture 2" descr="https://img.loigiaihay.com/picture/2022/031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174" y="796316"/>
            <a:ext cx="7429500" cy="567690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p:cNvSpPr/>
          <p:nvPr/>
        </p:nvSpPr>
        <p:spPr>
          <a:xfrm>
            <a:off x="7837715" y="2415706"/>
            <a:ext cx="4354286" cy="2258841"/>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bức</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xem</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đó</a:t>
            </a:r>
            <a:r>
              <a:rPr lang="en-US" sz="2000" dirty="0">
                <a:solidFill>
                  <a:srgbClr val="000000"/>
                </a:solidFill>
                <a:latin typeface="Nunito Black" pitchFamily="2" charset="0"/>
              </a:rPr>
              <a:t> </a:t>
            </a:r>
            <a:r>
              <a:rPr lang="en-US" sz="2000" dirty="0" err="1">
                <a:solidFill>
                  <a:srgbClr val="000000"/>
                </a:solidFill>
                <a:latin typeface="Nunito Black" pitchFamily="2" charset="0"/>
              </a:rPr>
              <a:t>vẽ</a:t>
            </a:r>
            <a:r>
              <a:rPr lang="en-US" sz="2000" dirty="0">
                <a:solidFill>
                  <a:srgbClr val="000000"/>
                </a:solidFill>
                <a:latin typeface="Nunito Black" pitchFamily="2" charset="0"/>
              </a:rPr>
              <a:t> </a:t>
            </a:r>
            <a:r>
              <a:rPr lang="en-US" sz="2000" dirty="0" err="1">
                <a:solidFill>
                  <a:srgbClr val="000000"/>
                </a:solidFill>
                <a:latin typeface="Nunito Black" pitchFamily="2" charset="0"/>
              </a:rPr>
              <a:t>ai</a:t>
            </a:r>
            <a:r>
              <a:rPr lang="en-US" sz="2000" dirty="0">
                <a:solidFill>
                  <a:srgbClr val="000000"/>
                </a:solidFill>
                <a:latin typeface="Nunito Black" pitchFamily="2" charset="0"/>
              </a:rPr>
              <a:t>? </a:t>
            </a:r>
            <a:r>
              <a:rPr lang="en-US" sz="2000" dirty="0" err="1">
                <a:solidFill>
                  <a:srgbClr val="000000"/>
                </a:solidFill>
                <a:latin typeface="Nunito Black" pitchFamily="2" charset="0"/>
              </a:rPr>
              <a:t>Nhân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vật</a:t>
            </a:r>
            <a:r>
              <a:rPr lang="en-US" sz="2000" dirty="0">
                <a:solidFill>
                  <a:srgbClr val="000000"/>
                </a:solidFill>
                <a:latin typeface="Nunito Black" pitchFamily="2" charset="0"/>
              </a:rPr>
              <a:t> </a:t>
            </a:r>
            <a:r>
              <a:rPr lang="en-US" sz="2000" dirty="0" err="1">
                <a:solidFill>
                  <a:srgbClr val="000000"/>
                </a:solidFill>
                <a:latin typeface="Nunito Black" pitchFamily="2" charset="0"/>
              </a:rPr>
              <a:t>trong</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đang</a:t>
            </a:r>
            <a:r>
              <a:rPr lang="en-US" sz="2000" dirty="0">
                <a:solidFill>
                  <a:srgbClr val="000000"/>
                </a:solidFill>
                <a:latin typeface="Nunito Black" pitchFamily="2" charset="0"/>
              </a:rPr>
              <a:t> </a:t>
            </a:r>
            <a:r>
              <a:rPr lang="en-US" sz="2000" dirty="0" err="1">
                <a:solidFill>
                  <a:srgbClr val="000000"/>
                </a:solidFill>
                <a:latin typeface="Nunito Black" pitchFamily="2" charset="0"/>
              </a:rPr>
              <a:t>làm</a:t>
            </a:r>
            <a:r>
              <a:rPr lang="en-US" sz="2000" dirty="0">
                <a:solidFill>
                  <a:srgbClr val="000000"/>
                </a:solidFill>
                <a:latin typeface="Nunito Black" pitchFamily="2" charset="0"/>
              </a:rPr>
              <a:t> </a:t>
            </a:r>
            <a:r>
              <a:rPr lang="en-US" sz="2000" dirty="0" err="1">
                <a:solidFill>
                  <a:srgbClr val="000000"/>
                </a:solidFill>
                <a:latin typeface="Nunito Black" pitchFamily="2" charset="0"/>
              </a:rPr>
              <a:t>gì</a:t>
            </a:r>
            <a:r>
              <a:rPr lang="en-US" sz="2000" dirty="0">
                <a:solidFill>
                  <a:srgbClr val="000000"/>
                </a:solidFill>
                <a:latin typeface="Nunito Black" pitchFamily="2" charset="0"/>
              </a:rPr>
              <a:t>?</a:t>
            </a:r>
            <a:endParaRPr lang="en-US" sz="2000" dirty="0">
              <a:latin typeface="Nunito Black"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2">
            <a:extLst>
              <a:ext uri="{28A0092B-C50C-407E-A947-70E740481C1C}">
                <a14:useLocalDpi xmlns:a14="http://schemas.microsoft.com/office/drawing/2010/main" val="0"/>
              </a:ext>
            </a:extLst>
          </a:blip>
          <a:srcRect r="50458" b="50978"/>
          <a:stretch>
            <a:fillRect/>
          </a:stretch>
        </p:blipFill>
        <p:spPr bwMode="auto">
          <a:xfrm>
            <a:off x="2889876" y="652626"/>
            <a:ext cx="5783862" cy="437302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a:off x="3927080" y="5494703"/>
            <a:ext cx="413270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Ô</a:t>
            </a:r>
            <a:r>
              <a:rPr lang="vi-VN" sz="2800" dirty="0" smtClean="0">
                <a:solidFill>
                  <a:srgbClr val="FF0000"/>
                </a:solidFill>
                <a:latin typeface="Nunito Black" pitchFamily="2" charset="0"/>
              </a:rPr>
              <a:t>ng </a:t>
            </a:r>
            <a:r>
              <a:rPr lang="vi-VN" sz="2800" dirty="0">
                <a:solidFill>
                  <a:srgbClr val="FF0000"/>
                </a:solidFill>
                <a:latin typeface="Nunito Black" pitchFamily="2" charset="0"/>
              </a:rPr>
              <a:t>đang trồng </a:t>
            </a:r>
            <a:r>
              <a:rPr lang="vi-VN" sz="2800" dirty="0" smtClean="0">
                <a:solidFill>
                  <a:srgbClr val="FF0000"/>
                </a:solidFill>
                <a:latin typeface="Nunito Black" pitchFamily="2" charset="0"/>
              </a:rPr>
              <a:t>cây</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14" name="Rounded Rectangle 13"/>
          <p:cNvSpPr/>
          <p:nvPr/>
        </p:nvSpPr>
        <p:spPr>
          <a:xfrm>
            <a:off x="704590" y="5632614"/>
            <a:ext cx="10724605"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FF0000"/>
                </a:solidFill>
                <a:latin typeface="Nunito Black" pitchFamily="2" charset="0"/>
              </a:rPr>
              <a:t>K</a:t>
            </a:r>
            <a:r>
              <a:rPr lang="vi-VN" sz="2800" dirty="0" smtClean="0">
                <a:solidFill>
                  <a:srgbClr val="FF0000"/>
                </a:solidFill>
                <a:latin typeface="Nunito Black" pitchFamily="2" charset="0"/>
              </a:rPr>
              <a:t>hi </a:t>
            </a:r>
            <a:r>
              <a:rPr lang="vi-VN" sz="2800" dirty="0">
                <a:solidFill>
                  <a:srgbClr val="FF0000"/>
                </a:solidFill>
                <a:latin typeface="Nunito Black" pitchFamily="2" charset="0"/>
              </a:rPr>
              <a:t>cây đã lên thành cây con, ông thường bế cháu ra </a:t>
            </a:r>
            <a:r>
              <a:rPr lang="vi-VN" sz="2800" dirty="0" smtClean="0">
                <a:solidFill>
                  <a:srgbClr val="FF0000"/>
                </a:solidFill>
                <a:latin typeface="Nunito Black" pitchFamily="2" charset="0"/>
              </a:rPr>
              <a:t>thăm</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p:txBody>
      </p:sp>
      <p:pic>
        <p:nvPicPr>
          <p:cNvPr id="13" name="Picture 2" descr="https://img.loigiaihay.com/picture/2022/0316/6.png"/>
          <p:cNvPicPr>
            <a:picLocks noChangeAspect="1" noChangeArrowheads="1"/>
          </p:cNvPicPr>
          <p:nvPr/>
        </p:nvPicPr>
        <p:blipFill rotWithShape="1">
          <a:blip r:embed="rId2">
            <a:extLst>
              <a:ext uri="{28A0092B-C50C-407E-A947-70E740481C1C}">
                <a14:useLocalDpi xmlns:a14="http://schemas.microsoft.com/office/drawing/2010/main" val="0"/>
              </a:ext>
            </a:extLst>
          </a:blip>
          <a:srcRect l="52883" b="51209"/>
          <a:stretch>
            <a:fillRect/>
          </a:stretch>
        </p:blipFill>
        <p:spPr bwMode="auto">
          <a:xfrm>
            <a:off x="3442680" y="757129"/>
            <a:ext cx="5349574" cy="4232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2">
            <a:extLst>
              <a:ext uri="{28A0092B-C50C-407E-A947-70E740481C1C}">
                <a14:useLocalDpi xmlns:a14="http://schemas.microsoft.com/office/drawing/2010/main" val="0"/>
              </a:ext>
            </a:extLst>
          </a:blip>
          <a:srcRect t="50631" r="50633"/>
          <a:stretch>
            <a:fillRect/>
          </a:stretch>
        </p:blipFill>
        <p:spPr bwMode="auto">
          <a:xfrm>
            <a:off x="3161213" y="805401"/>
            <a:ext cx="5525588" cy="420254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22514" y="5356197"/>
            <a:ext cx="11200905" cy="9663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algn="just"/>
            <a:r>
              <a:rPr lang="en-US" sz="2800" dirty="0">
                <a:solidFill>
                  <a:srgbClr val="FF0000"/>
                </a:solidFill>
                <a:latin typeface="Nunito Black" pitchFamily="2" charset="0"/>
              </a:rPr>
              <a:t>C</a:t>
            </a:r>
            <a:r>
              <a:rPr lang="vi-VN" sz="2800" dirty="0">
                <a:solidFill>
                  <a:srgbClr val="FF0000"/>
                </a:solidFill>
                <a:latin typeface="Nunito Black" pitchFamily="2" charset="0"/>
              </a:rPr>
              <a:t>háu lớn hơn một chút, ông và cháu cùng nhau chăm sóc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a:srcRect/>
          <a:stretch>
            <a:fillRect/>
          </a:stretch>
        </p:blipFill>
        <p:spPr>
          <a:xfrm>
            <a:off x="11071727" y="1473250"/>
            <a:ext cx="714936" cy="621995"/>
          </a:xfrm>
          <a:prstGeom prst="rect">
            <a:avLst/>
          </a:prstGeom>
        </p:spPr>
      </p:pic>
      <p:sp>
        <p:nvSpPr>
          <p:cNvPr id="14" name="Rounded Rectangle 13"/>
          <p:cNvSpPr/>
          <p:nvPr/>
        </p:nvSpPr>
        <p:spPr>
          <a:xfrm>
            <a:off x="1304386" y="5551345"/>
            <a:ext cx="944795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algn="ctr"/>
            <a:r>
              <a:rPr lang="en-US" sz="2800" dirty="0" smtClean="0">
                <a:solidFill>
                  <a:srgbClr val="FF0000"/>
                </a:solidFill>
                <a:latin typeface="Nunito Black" pitchFamily="2" charset="0"/>
              </a:rPr>
              <a:t>K</a:t>
            </a:r>
            <a:r>
              <a:rPr lang="vi-VN" sz="2800" dirty="0" smtClean="0">
                <a:solidFill>
                  <a:srgbClr val="FF0000"/>
                </a:solidFill>
                <a:latin typeface="Nunito Black" pitchFamily="2" charset="0"/>
              </a:rPr>
              <a:t>hi </a:t>
            </a:r>
            <a:r>
              <a:rPr lang="vi-VN" sz="2800" dirty="0">
                <a:solidFill>
                  <a:srgbClr val="FF0000"/>
                </a:solidFill>
                <a:latin typeface="Nunito Black" pitchFamily="2" charset="0"/>
              </a:rPr>
              <a:t>cây lớn và ra quả, ông và cháu cùng thu </a:t>
            </a:r>
            <a:r>
              <a:rPr lang="vi-VN" sz="2800" dirty="0" smtClean="0">
                <a:solidFill>
                  <a:srgbClr val="FF0000"/>
                </a:solidFill>
                <a:latin typeface="Nunito Black" pitchFamily="2" charset="0"/>
              </a:rPr>
              <a:t>hoạch</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13" name="Picture 2" descr="https://img.loigiaihay.com/picture/2022/0316/6.png"/>
          <p:cNvPicPr>
            <a:picLocks noChangeAspect="1" noChangeArrowheads="1"/>
          </p:cNvPicPr>
          <p:nvPr/>
        </p:nvPicPr>
        <p:blipFill rotWithShape="1">
          <a:blip r:embed="rId2">
            <a:extLst>
              <a:ext uri="{28A0092B-C50C-407E-A947-70E740481C1C}">
                <a14:useLocalDpi xmlns:a14="http://schemas.microsoft.com/office/drawing/2010/main" val="0"/>
              </a:ext>
            </a:extLst>
          </a:blip>
          <a:srcRect l="52707" t="50402"/>
          <a:stretch>
            <a:fillRect/>
          </a:stretch>
        </p:blipFill>
        <p:spPr bwMode="auto">
          <a:xfrm>
            <a:off x="3228736" y="766212"/>
            <a:ext cx="5270908" cy="422379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a:srcRect/>
          <a:stretch>
            <a:fillRect/>
          </a:stretch>
        </p:blipFill>
        <p:spPr>
          <a:xfrm>
            <a:off x="696187" y="374120"/>
            <a:ext cx="1237118" cy="1167530"/>
          </a:xfrm>
          <a:prstGeom prst="rect">
            <a:avLst/>
          </a:prstGeom>
        </p:spPr>
      </p:pic>
      <p:sp>
        <p:nvSpPr>
          <p:cNvPr id="2" name="Rectangle 1"/>
          <p:cNvSpPr/>
          <p:nvPr/>
        </p:nvSpPr>
        <p:spPr>
          <a:xfrm>
            <a:off x="1933305" y="434601"/>
            <a:ext cx="7861770"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2</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Kể </a:t>
            </a:r>
            <a:r>
              <a:rPr lang="vi-VN" sz="2400" b="1" dirty="0">
                <a:solidFill>
                  <a:srgbClr val="002060"/>
                </a:solidFill>
                <a:latin typeface="Nunito Black" pitchFamily="2" charset="0"/>
              </a:rPr>
              <a:t>câu chuyện được thể hiện trong các tranh ở trên và đặt tên cho câu chuyện.</a:t>
            </a:r>
            <a:endParaRPr lang="vi-VN" sz="2400" dirty="0">
              <a:solidFill>
                <a:srgbClr val="002060"/>
              </a:solidFill>
              <a:latin typeface="Nunito Black" pitchFamily="2" charset="0"/>
            </a:endParaRPr>
          </a:p>
        </p:txBody>
      </p:sp>
      <p:sp>
        <p:nvSpPr>
          <p:cNvPr id="12" name="Cloud 11"/>
          <p:cNvSpPr/>
          <p:nvPr/>
        </p:nvSpPr>
        <p:spPr>
          <a:xfrm>
            <a:off x="8311689" y="1265598"/>
            <a:ext cx="3411730" cy="174884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dựa</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1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kể</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chuyện</a:t>
            </a:r>
            <a:r>
              <a:rPr lang="en-US" sz="2000" dirty="0">
                <a:solidFill>
                  <a:srgbClr val="000000"/>
                </a:solidFill>
                <a:latin typeface="Nunito Black" pitchFamily="2" charset="0"/>
              </a:rPr>
              <a:t>.</a:t>
            </a:r>
            <a:endParaRPr lang="en-US" sz="2000" dirty="0">
              <a:latin typeface="Nunito Black" pitchFamily="2" charset="0"/>
            </a:endParaRPr>
          </a:p>
        </p:txBody>
      </p:sp>
      <p:pic>
        <p:nvPicPr>
          <p:cNvPr id="15" name="Picture 2" descr="https://img.loigiaihay.com/picture/2022/031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393" y="1284754"/>
            <a:ext cx="5548296" cy="42394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p:cNvPicPr>
            <a:picLocks noChangeAspect="1"/>
          </p:cNvPicPr>
          <p:nvPr/>
        </p:nvPicPr>
        <p:blipFill>
          <a:blip/>
          <a:srcRect/>
          <a:stretch>
            <a:fillRect/>
          </a:stretch>
        </p:blipFill>
        <p:spPr>
          <a:xfrm rot="19397914">
            <a:off x="9898531" y="5272128"/>
            <a:ext cx="1737716" cy="849309"/>
          </a:xfrm>
          <a:prstGeom prst="rect">
            <a:avLst/>
          </a:prstGeom>
        </p:spPr>
      </p:pic>
      <p:pic>
        <p:nvPicPr>
          <p:cNvPr id="21" name="Picture 14"/>
          <p:cNvPicPr>
            <a:picLocks noChangeAspect="1"/>
          </p:cNvPicPr>
          <p:nvPr/>
        </p:nvPicPr>
        <p:blipFill>
          <a:blip/>
          <a:srcRect/>
          <a:stretch>
            <a:fillRect/>
          </a:stretch>
        </p:blipFill>
        <p:spPr>
          <a:xfrm rot="20289374">
            <a:off x="775313" y="4139715"/>
            <a:ext cx="1505200" cy="2612061"/>
          </a:xfrm>
          <a:prstGeom prst="rect">
            <a:avLst/>
          </a:prstGeom>
        </p:spPr>
      </p:pic>
      <p:pic>
        <p:nvPicPr>
          <p:cNvPr id="22" name="Picture 2"/>
          <p:cNvPicPr>
            <a:picLocks noChangeAspect="1"/>
          </p:cNvPicPr>
          <p:nvPr/>
        </p:nvPicPr>
        <p:blipFill>
          <a:blip r:embed="rId3"/>
          <a:srcRect/>
          <a:stretch>
            <a:fillRect/>
          </a:stretch>
        </p:blipFill>
        <p:spPr>
          <a:xfrm rot="21393371">
            <a:off x="3879586" y="5748097"/>
            <a:ext cx="3969209" cy="10716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6+7</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204684" y="1358979"/>
            <a:ext cx="8927690" cy="3046988"/>
          </a:xfrm>
          <a:prstGeom prst="rect">
            <a:avLst/>
          </a:prstGeom>
        </p:spPr>
        <p:txBody>
          <a:bodyPr wrap="square" lIns="0" tIns="0" rIns="0" bIns="0" rtlCol="0" anchor="t">
            <a:spAutoFit/>
          </a:bodyPr>
          <a:lstStyle/>
          <a:p>
            <a:pPr algn="ctr"/>
            <a:r>
              <a:rPr lang="en-US" sz="6600" dirty="0" err="1">
                <a:solidFill>
                  <a:srgbClr val="0070C0"/>
                </a:solidFill>
                <a:latin typeface="Nunito Black" pitchFamily="2" charset="0"/>
              </a:rPr>
              <a:t>Phần</a:t>
            </a:r>
            <a:r>
              <a:rPr lang="en-US" sz="6600" dirty="0">
                <a:solidFill>
                  <a:srgbClr val="0070C0"/>
                </a:solidFill>
                <a:latin typeface="Nunito Black" pitchFamily="2" charset="0"/>
              </a:rPr>
              <a:t> 2 </a:t>
            </a:r>
            <a:endParaRPr lang="en-US" sz="6600" dirty="0" smtClean="0">
              <a:solidFill>
                <a:srgbClr val="0070C0"/>
              </a:solidFill>
              <a:latin typeface="Nunito Black" pitchFamily="2" charset="0"/>
            </a:endParaRPr>
          </a:p>
          <a:p>
            <a:pPr algn="ctr"/>
            <a:r>
              <a:rPr lang="en-US" sz="6600" dirty="0" smtClean="0">
                <a:solidFill>
                  <a:srgbClr val="000000"/>
                </a:solidFill>
                <a:latin typeface="Nunito Black" pitchFamily="2" charset="0"/>
              </a:rPr>
              <a:t> </a:t>
            </a:r>
            <a:r>
              <a:rPr lang="en-US" sz="6000" dirty="0" err="1">
                <a:solidFill>
                  <a:srgbClr val="FF0000"/>
                </a:solidFill>
                <a:latin typeface="Nunito Black" pitchFamily="2" charset="0"/>
              </a:rPr>
              <a:t>Đánh</a:t>
            </a:r>
            <a:r>
              <a:rPr lang="en-US" sz="6000" dirty="0">
                <a:solidFill>
                  <a:srgbClr val="FF0000"/>
                </a:solidFill>
                <a:latin typeface="Nunito Black" pitchFamily="2" charset="0"/>
              </a:rPr>
              <a:t> </a:t>
            </a:r>
            <a:r>
              <a:rPr lang="en-US" sz="6000" dirty="0" err="1">
                <a:solidFill>
                  <a:srgbClr val="FF0000"/>
                </a:solidFill>
                <a:latin typeface="Nunito Black" pitchFamily="2" charset="0"/>
              </a:rPr>
              <a:t>giá</a:t>
            </a:r>
            <a:r>
              <a:rPr lang="en-US" sz="6000" dirty="0">
                <a:solidFill>
                  <a:srgbClr val="FF0000"/>
                </a:solidFill>
                <a:latin typeface="Nunito Black" pitchFamily="2" charset="0"/>
              </a:rPr>
              <a:t> </a:t>
            </a:r>
            <a:r>
              <a:rPr lang="en-US" sz="6000" dirty="0" err="1">
                <a:solidFill>
                  <a:srgbClr val="FF0000"/>
                </a:solidFill>
                <a:latin typeface="Nunito Black" pitchFamily="2" charset="0"/>
              </a:rPr>
              <a:t>cuối</a:t>
            </a:r>
            <a:r>
              <a:rPr lang="en-US" sz="6000" dirty="0">
                <a:solidFill>
                  <a:srgbClr val="FF0000"/>
                </a:solidFill>
                <a:latin typeface="Nunito Black" pitchFamily="2" charset="0"/>
              </a:rPr>
              <a:t> </a:t>
            </a:r>
            <a:r>
              <a:rPr lang="en-US" sz="6000" dirty="0" err="1">
                <a:solidFill>
                  <a:srgbClr val="FF0000"/>
                </a:solidFill>
                <a:latin typeface="Nunito Black" pitchFamily="2" charset="0"/>
              </a:rPr>
              <a:t>học</a:t>
            </a:r>
            <a:r>
              <a:rPr lang="en-US" sz="6000" dirty="0">
                <a:solidFill>
                  <a:srgbClr val="FF0000"/>
                </a:solidFill>
                <a:latin typeface="Nunito Black" pitchFamily="2" charset="0"/>
              </a:rPr>
              <a:t> </a:t>
            </a:r>
            <a:r>
              <a:rPr lang="en-US" sz="6000" dirty="0" err="1">
                <a:solidFill>
                  <a:srgbClr val="FF0000"/>
                </a:solidFill>
                <a:latin typeface="Nunito Black" pitchFamily="2" charset="0"/>
              </a:rPr>
              <a:t>kì</a:t>
            </a:r>
            <a:r>
              <a:rPr lang="en-US" sz="6000" dirty="0">
                <a:solidFill>
                  <a:srgbClr val="FF0000"/>
                </a:solidFill>
                <a:latin typeface="Nunito Black" pitchFamily="2" charset="0"/>
              </a:rPr>
              <a:t> 1</a:t>
            </a:r>
            <a:endParaRPr lang="en-US" sz="6000" dirty="0">
              <a:solidFill>
                <a:srgbClr val="FF0000"/>
              </a:solidFill>
              <a:latin typeface="Nunito Black" pitchFamily="2" charset="0"/>
            </a:endParaRPr>
          </a:p>
          <a:p>
            <a:pPr algn="ctr"/>
            <a:r>
              <a:rPr lang="en-US" sz="6600" dirty="0">
                <a:solidFill>
                  <a:srgbClr val="FF0000"/>
                </a:solidFill>
                <a:latin typeface="Nunito Black" pitchFamily="2" charset="0"/>
              </a:rPr>
              <a:t>(</a:t>
            </a:r>
            <a:r>
              <a:rPr lang="en-US" sz="6600" dirty="0" err="1">
                <a:solidFill>
                  <a:srgbClr val="FF0000"/>
                </a:solidFill>
                <a:latin typeface="Nunito Black" pitchFamily="2" charset="0"/>
              </a:rPr>
              <a:t>Đề</a:t>
            </a:r>
            <a:r>
              <a:rPr lang="en-US" sz="6600" dirty="0">
                <a:solidFill>
                  <a:srgbClr val="FF0000"/>
                </a:solidFill>
                <a:latin typeface="Nunito Black" pitchFamily="2" charset="0"/>
              </a:rPr>
              <a:t> </a:t>
            </a:r>
            <a:r>
              <a:rPr lang="en-US" sz="6600" dirty="0" err="1">
                <a:solidFill>
                  <a:srgbClr val="FF0000"/>
                </a:solidFill>
                <a:latin typeface="Nunito Black" pitchFamily="2" charset="0"/>
              </a:rPr>
              <a:t>tham</a:t>
            </a:r>
            <a:r>
              <a:rPr lang="en-US" sz="6600" dirty="0">
                <a:solidFill>
                  <a:srgbClr val="FF0000"/>
                </a:solidFill>
                <a:latin typeface="Nunito Black" pitchFamily="2" charset="0"/>
              </a:rPr>
              <a:t> </a:t>
            </a:r>
            <a:r>
              <a:rPr lang="en-US" sz="6600" dirty="0" err="1">
                <a:solidFill>
                  <a:srgbClr val="FF0000"/>
                </a:solidFill>
                <a:latin typeface="Nunito Black" pitchFamily="2" charset="0"/>
              </a:rPr>
              <a:t>khảo</a:t>
            </a:r>
            <a:r>
              <a:rPr lang="en-US" sz="6600" dirty="0">
                <a:solidFill>
                  <a:srgbClr val="FF0000"/>
                </a:solidFill>
                <a:latin typeface="Nunito Black" pitchFamily="2" charset="0"/>
              </a:rPr>
              <a:t>)</a:t>
            </a:r>
            <a:endParaRPr lang="en-US" sz="6600" dirty="0">
              <a:solidFill>
                <a:srgbClr val="FF0000"/>
              </a:solidFill>
              <a:latin typeface="Nunito Black"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a:srcRect/>
          <a:stretch>
            <a:fillRect/>
          </a:stretch>
        </p:blipFill>
        <p:spPr>
          <a:xfrm>
            <a:off x="0" y="50954"/>
            <a:ext cx="1237118" cy="1167530"/>
          </a:xfrm>
          <a:prstGeom prst="rect">
            <a:avLst/>
          </a:prstGeom>
        </p:spPr>
      </p:pic>
      <p:pic>
        <p:nvPicPr>
          <p:cNvPr id="9" name="Picture 8"/>
          <p:cNvPicPr>
            <a:picLocks noChangeAspect="1"/>
          </p:cNvPicPr>
          <p:nvPr/>
        </p:nvPicPr>
        <p:blipFill>
          <a:blip r:embed="rId2"/>
          <a:stretch>
            <a:fillRect/>
          </a:stretch>
        </p:blipFill>
        <p:spPr>
          <a:xfrm>
            <a:off x="2155371" y="1914285"/>
            <a:ext cx="7828142" cy="3532925"/>
          </a:xfrm>
          <a:prstGeom prst="rect">
            <a:avLst/>
          </a:prstGeom>
          <a:ln>
            <a:noFill/>
          </a:ln>
          <a:effectLst>
            <a:softEdge rad="112500"/>
          </a:effectLst>
        </p:spPr>
      </p:pic>
      <p:sp>
        <p:nvSpPr>
          <p:cNvPr id="3" name="Rectangle 2"/>
          <p:cNvSpPr/>
          <p:nvPr/>
        </p:nvSpPr>
        <p:spPr>
          <a:xfrm>
            <a:off x="1206137" y="311554"/>
            <a:ext cx="9322526" cy="523220"/>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a:t>
            </a:r>
            <a:r>
              <a:rPr lang="en-US" sz="2800" b="1" dirty="0" smtClean="0">
                <a:solidFill>
                  <a:srgbClr val="2888E1"/>
                </a:solidFill>
                <a:latin typeface="Nunito Black" pitchFamily="2" charset="0"/>
              </a:rPr>
              <a:t>1: </a:t>
            </a:r>
            <a:r>
              <a:rPr lang="en-US" sz="2800" b="1" dirty="0" err="1" smtClean="0">
                <a:solidFill>
                  <a:srgbClr val="002060"/>
                </a:solidFill>
                <a:latin typeface="Nunito Black" pitchFamily="2" charset="0"/>
              </a:rPr>
              <a:t>Đọc</a:t>
            </a:r>
            <a:r>
              <a:rPr lang="en-US" sz="2800" b="1" dirty="0" smtClean="0">
                <a:solidFill>
                  <a:srgbClr val="002060"/>
                </a:solidFill>
                <a:latin typeface="Nunito Black" pitchFamily="2" charset="0"/>
              </a:rPr>
              <a:t> </a:t>
            </a:r>
            <a:r>
              <a:rPr lang="en-US" sz="2800" b="1" dirty="0" err="1">
                <a:solidFill>
                  <a:srgbClr val="002060"/>
                </a:solidFill>
                <a:latin typeface="Nunito Black" pitchFamily="2" charset="0"/>
              </a:rPr>
              <a:t>thành</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tiếng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trả</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lời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hỏi</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11" name="Rectangle 10"/>
          <p:cNvSpPr/>
          <p:nvPr/>
        </p:nvSpPr>
        <p:spPr>
          <a:xfrm>
            <a:off x="3954556" y="483296"/>
            <a:ext cx="3496492" cy="1077218"/>
          </a:xfrm>
          <a:prstGeom prst="rect">
            <a:avLst/>
          </a:prstGeom>
        </p:spPr>
        <p:txBody>
          <a:bodyPr wrap="square">
            <a:spAutoFit/>
          </a:bodyPr>
          <a:lstStyle/>
          <a:p>
            <a:endParaRPr lang="en-US" b="0" i="0" dirty="0" smtClean="0">
              <a:solidFill>
                <a:srgbClr val="FF0000"/>
              </a:solidFill>
              <a:effectLst/>
              <a:latin typeface="OpenSans"/>
            </a:endParaRPr>
          </a:p>
          <a:p>
            <a:pPr algn="ctr"/>
            <a:r>
              <a:rPr lang="en-US" sz="2800" b="1" i="0" dirty="0" err="1" smtClean="0">
                <a:solidFill>
                  <a:srgbClr val="FF0000"/>
                </a:solidFill>
                <a:effectLst/>
                <a:latin typeface="Nunito Black" pitchFamily="2" charset="0"/>
              </a:rPr>
              <a:t>Buổi</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sáng</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quê</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nội</a:t>
            </a:r>
            <a:endParaRPr lang="en-US" sz="2800" b="1" i="0" dirty="0" smtClean="0">
              <a:solidFill>
                <a:srgbClr val="FF0000"/>
              </a:solidFill>
              <a:effectLst/>
              <a:latin typeface="Nunito Black" pitchFamily="2" charset="0"/>
            </a:endParaRPr>
          </a:p>
          <a:p>
            <a:endParaRPr lang="en-US" dirty="0">
              <a:solidFill>
                <a:srgbClr val="FF0000"/>
              </a:solidFill>
            </a:endParaRPr>
          </a:p>
        </p:txBody>
      </p:sp>
      <p:sp>
        <p:nvSpPr>
          <p:cNvPr id="17" name="Rounded Rectangle 16"/>
          <p:cNvSpPr/>
          <p:nvPr/>
        </p:nvSpPr>
        <p:spPr>
          <a:xfrm>
            <a:off x="875211" y="1240870"/>
            <a:ext cx="10437224" cy="5020192"/>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graphicFrame>
        <p:nvGraphicFramePr>
          <p:cNvPr id="18" name="Table 17"/>
          <p:cNvGraphicFramePr>
            <a:graphicFrameLocks noGrp="1"/>
          </p:cNvGraphicFramePr>
          <p:nvPr/>
        </p:nvGraphicFramePr>
        <p:xfrm>
          <a:off x="1289669" y="1339462"/>
          <a:ext cx="8682446" cy="4278577"/>
        </p:xfrm>
        <a:graphic>
          <a:graphicData uri="http://schemas.openxmlformats.org/drawingml/2006/table">
            <a:tbl>
              <a:tblPr/>
              <a:tblGrid>
                <a:gridCol w="3791726"/>
                <a:gridCol w="4890720"/>
              </a:tblGrid>
              <a:tr h="1323189">
                <a:tc>
                  <a:txBody>
                    <a:bodyPr/>
                    <a:lstStyle/>
                    <a:p>
                      <a:pPr fontAlgn="t"/>
                      <a:r>
                        <a:rPr lang="vi-VN" sz="2000" b="0" dirty="0">
                          <a:solidFill>
                            <a:srgbClr val="002060"/>
                          </a:solidFill>
                          <a:effectLst/>
                          <a:latin typeface="Nunito Black" pitchFamily="2" charset="0"/>
                        </a:rPr>
                        <a:t>Khi mặt trời chưa dậy</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Hoa còn thiếp trong sương</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Khói bếp bay đầy vườn</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Nội nấu cơm, nấu cám.</a:t>
                      </a:r>
                      <a:endParaRPr lang="vi-VN" sz="2000" b="0" dirty="0">
                        <a:solidFill>
                          <a:srgbClr val="002060"/>
                        </a:solidFill>
                        <a:effectLst/>
                        <a:latin typeface="Nunito Black" pitchFamily="2" charset="0"/>
                      </a:endParaRP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Một mùi hương mong mỏng</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Thơm đẫm vào ban mai</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Gió chạm khóm hoa nhài</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Mang hương đi khắp lối.</a:t>
                      </a:r>
                      <a:endParaRPr lang="vi-VN" sz="2000" b="0" dirty="0">
                        <a:solidFill>
                          <a:srgbClr val="002060"/>
                        </a:solidFill>
                        <a:effectLst/>
                        <a:latin typeface="Nunito Black" pitchFamily="2" charset="0"/>
                      </a:endParaRPr>
                    </a:p>
                  </a:txBody>
                  <a:tcPr marL="42980" marR="42980" marT="42980" marB="42980">
                    <a:lnL>
                      <a:noFill/>
                    </a:lnL>
                    <a:lnR>
                      <a:noFill/>
                    </a:lnR>
                    <a:lnT>
                      <a:noFill/>
                    </a:lnT>
                    <a:lnB>
                      <a:noFill/>
                    </a:lnB>
                  </a:tcPr>
                </a:tc>
              </a:tr>
              <a:tr h="1632199">
                <a:tc>
                  <a:txBody>
                    <a:bodyPr/>
                    <a:lstStyle/>
                    <a:p>
                      <a:pPr fontAlgn="t"/>
                      <a:r>
                        <a:rPr lang="vi-VN" sz="2000" b="0" dirty="0">
                          <a:solidFill>
                            <a:srgbClr val="002060"/>
                          </a:solidFill>
                          <a:effectLst/>
                          <a:latin typeface="Nunito Black" pitchFamily="2" charset="0"/>
                        </a:rPr>
                        <a:t>Đàn trâu ra đồng sớm</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Đội cả sương mà đi</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Cuối xóm ai thầm thì</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Gánh rau ra chợ bán.</a:t>
                      </a:r>
                      <a:endParaRPr lang="vi-VN" sz="2000" b="0" dirty="0">
                        <a:solidFill>
                          <a:srgbClr val="002060"/>
                        </a:solidFill>
                        <a:effectLst/>
                        <a:latin typeface="Nunito Black" pitchFamily="2" charset="0"/>
                      </a:endParaRP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Buổi sáng ở quê nội</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Núi đồi ngủ trong mây</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Mặt trời như trái chín</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Treo lủng lẳng vòm cây.</a:t>
                      </a:r>
                      <a:endParaRPr lang="vi-VN" sz="2000" b="0" dirty="0">
                        <a:solidFill>
                          <a:srgbClr val="002060"/>
                        </a:solidFill>
                        <a:effectLst/>
                        <a:latin typeface="Nunito Black" pitchFamily="2" charset="0"/>
                      </a:endParaRPr>
                    </a:p>
                    <a:p>
                      <a:pPr algn="r" fontAlgn="t"/>
                      <a:r>
                        <a:rPr lang="vi-VN" sz="2000" b="0" dirty="0">
                          <a:solidFill>
                            <a:srgbClr val="002060"/>
                          </a:solidFill>
                          <a:effectLst/>
                          <a:latin typeface="Nunito Black" pitchFamily="2" charset="0"/>
                        </a:rPr>
                        <a:t>(Nguyễn Lãm Thắng)</a:t>
                      </a:r>
                      <a:endParaRPr lang="vi-VN" sz="2000" b="0" dirty="0">
                        <a:solidFill>
                          <a:srgbClr val="002060"/>
                        </a:solidFill>
                        <a:effectLst/>
                        <a:latin typeface="Nunito Black" pitchFamily="2" charset="0"/>
                      </a:endParaRPr>
                    </a:p>
                  </a:txBody>
                  <a:tcPr marL="42980" marR="42980" marT="42980" marB="42980">
                    <a:lnL>
                      <a:noFill/>
                    </a:lnL>
                    <a:lnR>
                      <a:noFill/>
                    </a:lnR>
                    <a:lnT>
                      <a:noFill/>
                    </a:lnT>
                    <a:lnB>
                      <a:noFill/>
                    </a:lnB>
                  </a:tcPr>
                </a:tc>
              </a:tr>
              <a:tr h="1323189">
                <a:tc>
                  <a:txBody>
                    <a:bodyPr/>
                    <a:lstStyle/>
                    <a:p>
                      <a:pPr fontAlgn="t"/>
                      <a:r>
                        <a:rPr lang="vi-VN" sz="2000" b="0" dirty="0">
                          <a:solidFill>
                            <a:srgbClr val="002060"/>
                          </a:solidFill>
                          <a:effectLst/>
                          <a:latin typeface="Nunito Black" pitchFamily="2" charset="0"/>
                        </a:rPr>
                        <a:t>Gà con kêu trong ổ</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Đánh thức ông mặt trời</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Chú mực ra sân phơi</a:t>
                      </a:r>
                      <a:endParaRPr lang="vi-VN" sz="2000" b="0" dirty="0">
                        <a:solidFill>
                          <a:srgbClr val="002060"/>
                        </a:solidFill>
                        <a:effectLst/>
                        <a:latin typeface="Nunito Black" pitchFamily="2" charset="0"/>
                      </a:endParaRPr>
                    </a:p>
                    <a:p>
                      <a:pPr fontAlgn="t"/>
                      <a:r>
                        <a:rPr lang="vi-VN" sz="2000" b="0" dirty="0">
                          <a:solidFill>
                            <a:srgbClr val="002060"/>
                          </a:solidFill>
                          <a:effectLst/>
                          <a:latin typeface="Nunito Black" pitchFamily="2" charset="0"/>
                        </a:rPr>
                        <a:t>Chạy mấy vòng khởi động.</a:t>
                      </a:r>
                      <a:endParaRPr lang="vi-VN" sz="2000" b="0" dirty="0">
                        <a:solidFill>
                          <a:srgbClr val="002060"/>
                        </a:solidFill>
                        <a:effectLst/>
                        <a:latin typeface="Nunito Black" pitchFamily="2" charset="0"/>
                      </a:endParaRPr>
                    </a:p>
                  </a:txBody>
                  <a:tcPr marL="42980" marR="42980" marT="42980" marB="42980">
                    <a:lnL>
                      <a:noFill/>
                    </a:lnL>
                    <a:lnR>
                      <a:noFill/>
                    </a:lnR>
                    <a:lnT>
                      <a:noFill/>
                    </a:lnT>
                    <a:lnB>
                      <a:noFill/>
                    </a:lnB>
                  </a:tcPr>
                </a:tc>
                <a:tc>
                  <a:txBody>
                    <a:bodyPr/>
                    <a:lstStyle/>
                    <a:p>
                      <a:pPr fontAlgn="t"/>
                      <a:r>
                        <a:rPr lang="en-US" sz="2000" b="0" dirty="0">
                          <a:solidFill>
                            <a:srgbClr val="002060"/>
                          </a:solidFill>
                          <a:effectLst/>
                          <a:latin typeface="Nunito Black" pitchFamily="2" charset="0"/>
                        </a:rPr>
                        <a:t> </a:t>
                      </a:r>
                      <a:endParaRPr lang="en-US" sz="2000" b="0" dirty="0">
                        <a:solidFill>
                          <a:srgbClr val="002060"/>
                        </a:solidFill>
                        <a:effectLst/>
                        <a:latin typeface="Nunito Black" pitchFamily="2" charset="0"/>
                      </a:endParaRPr>
                    </a:p>
                  </a:txBody>
                  <a:tcPr marL="42980" marR="42980" marT="42980" marB="42980">
                    <a:lnL>
                      <a:noFill/>
                    </a:lnL>
                    <a:lnR>
                      <a:noFill/>
                    </a:lnR>
                    <a:lnT>
                      <a:noFill/>
                    </a:lnT>
                    <a:lnB>
                      <a:noFill/>
                    </a:lnB>
                  </a:tcPr>
                </a:tc>
              </a:tr>
            </a:tbl>
          </a:graphicData>
        </a:graphic>
      </p:graphicFrame>
      <p:sp>
        <p:nvSpPr>
          <p:cNvPr id="19" name="Rectangle 18"/>
          <p:cNvSpPr/>
          <p:nvPr/>
        </p:nvSpPr>
        <p:spPr>
          <a:xfrm>
            <a:off x="4715693" y="4339214"/>
            <a:ext cx="6439988" cy="2215991"/>
          </a:xfrm>
          <a:prstGeom prst="rect">
            <a:avLst/>
          </a:prstGeom>
        </p:spPr>
        <p:txBody>
          <a:bodyPr wrap="square">
            <a:spAutoFit/>
          </a:bodyPr>
          <a:lstStyle/>
          <a:p>
            <a:pPr algn="just"/>
            <a:r>
              <a:rPr lang="vi-VN" sz="2000" b="0" i="0" dirty="0" smtClean="0">
                <a:effectLst/>
                <a:latin typeface="Nunito Black" pitchFamily="2" charset="0"/>
              </a:rPr>
              <a:t>a. Tìm những từ ngữ trong bài thơ tả: hoa, gió, núi đồi, mặt trời</a:t>
            </a:r>
            <a:r>
              <a:rPr lang="en-US" sz="2000" b="0" i="0" dirty="0" smtClean="0">
                <a:effectLst/>
                <a:latin typeface="Nunito Black" pitchFamily="2" charset="0"/>
              </a:rPr>
              <a:t>.</a:t>
            </a:r>
            <a:endParaRPr lang="vi-VN" sz="2000" b="0" i="0" dirty="0" smtClean="0">
              <a:effectLst/>
              <a:latin typeface="Nunito Black" pitchFamily="2" charset="0"/>
            </a:endParaRPr>
          </a:p>
          <a:p>
            <a:pPr algn="just"/>
            <a:r>
              <a:rPr lang="vi-VN" sz="2000" b="0" i="0" dirty="0" smtClean="0">
                <a:effectLst/>
                <a:latin typeface="Nunito Black" pitchFamily="2" charset="0"/>
              </a:rPr>
              <a:t>b. Những con vật đã làm gì trong buổi sáng ở quê nội của bạn nhỏ?</a:t>
            </a:r>
            <a:endParaRPr lang="vi-VN" sz="2000" b="0" i="0" dirty="0" smtClean="0">
              <a:effectLst/>
              <a:latin typeface="Nunito Black" pitchFamily="2" charset="0"/>
            </a:endParaRPr>
          </a:p>
          <a:p>
            <a:pPr algn="just"/>
            <a:r>
              <a:rPr lang="vi-VN" sz="2000" b="0" i="0" dirty="0" smtClean="0">
                <a:effectLst/>
                <a:latin typeface="Nunito Black" pitchFamily="2" charset="0"/>
              </a:rPr>
              <a:t>c. Bài thơ nói đến những ai? Những người đó làm gì?</a:t>
            </a:r>
            <a:endParaRPr lang="vi-VN" sz="2000" b="0" i="0" dirty="0" smtClean="0">
              <a:effectLst/>
              <a:latin typeface="Nunito Black" pitchFamily="2" charset="0"/>
            </a:endParaRPr>
          </a:p>
          <a:p>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70C0"/>
                </a:solidFill>
                <a:effectLst/>
                <a:uLnTx/>
                <a:uFillTx/>
                <a:latin typeface="Times New Roman" panose="02020603050405020304" charset="0"/>
                <a:ea typeface="+mn-ea"/>
                <a:cs typeface="Times New Roman" panose="02020603050405020304" charset="0"/>
              </a:rPr>
              <a:t>Câu</a:t>
            </a:r>
            <a:r>
              <a:rPr kumimoji="0" lang="en-US" sz="2800" b="1" i="0" u="none" strike="noStrike" kern="1200" cap="none" spc="0" normalizeH="0" baseline="0" noProof="0" dirty="0" smtClean="0">
                <a:ln>
                  <a:noFill/>
                </a:ln>
                <a:solidFill>
                  <a:srgbClr val="0070C0"/>
                </a:solidFill>
                <a:effectLst/>
                <a:uLnTx/>
                <a:uFillTx/>
                <a:latin typeface="Times New Roman" panose="02020603050405020304" charset="0"/>
                <a:ea typeface="+mn-ea"/>
                <a:cs typeface="Times New Roman" panose="02020603050405020304" charset="0"/>
              </a:rPr>
              <a:t> 1:</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Nhìn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tranh</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nói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tên</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bài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charset="0"/>
                <a:ea typeface="+mn-ea"/>
                <a:cs typeface="Times New Roman" panose="02020603050405020304" charset="0"/>
              </a:rPr>
              <a:t>đọc</a:t>
            </a:r>
            <a:r>
              <a:rPr kumimoji="0" lang="en-US" sz="2800" b="1"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rPr>
              <a:t>.</a:t>
            </a:r>
            <a:endParaRPr kumimoji="0" lang="en-US" sz="2800" b="0" i="0" u="none" strike="noStrike" kern="1200" cap="none" spc="0" normalizeH="0" baseline="0" noProof="0" dirty="0" smtClean="0">
              <a:ln>
                <a:noFill/>
              </a:ln>
              <a:solidFill>
                <a:srgbClr val="002060"/>
              </a:solidFill>
              <a:effectLst/>
              <a:uLnTx/>
              <a:uFillTx/>
              <a:latin typeface="Times New Roman" panose="02020603050405020304" charset="0"/>
              <a:ea typeface="+mn-ea"/>
              <a:cs typeface="Times New Roman" panose="02020603050405020304" charset="0"/>
            </a:endParaRPr>
          </a:p>
        </p:txBody>
      </p:sp>
      <p:pic>
        <p:nvPicPr>
          <p:cNvPr id="5" name="Picture 2" descr="https://img.loigiaihay.com/picture/2022/0316/2.png"/>
          <p:cNvPicPr>
            <a:picLocks noChangeAspect="1" noChangeArrowheads="1"/>
          </p:cNvPicPr>
          <p:nvPr/>
        </p:nvPicPr>
        <p:blipFill rotWithShape="1">
          <a:blip r:embed="rId2">
            <a:extLst>
              <a:ext uri="{28A0092B-C50C-407E-A947-70E740481C1C}">
                <a14:useLocalDpi xmlns:a14="http://schemas.microsoft.com/office/drawing/2010/main" val="0"/>
              </a:ext>
            </a:extLst>
          </a:blip>
          <a:srcRect l="1330" t="859" r="1074"/>
          <a:stretch>
            <a:fillRect/>
          </a:stretch>
        </p:blipFill>
        <p:spPr bwMode="auto">
          <a:xfrm>
            <a:off x="2795451" y="888274"/>
            <a:ext cx="5839098" cy="5734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a:srcRect/>
          <a:stretch>
            <a:fillRect/>
          </a:stretch>
        </p:blipFill>
        <p:spPr>
          <a:xfrm>
            <a:off x="339633" y="155457"/>
            <a:ext cx="1515291" cy="1430056"/>
          </a:xfrm>
          <a:prstGeom prst="rect">
            <a:avLst/>
          </a:prstGeom>
        </p:spPr>
      </p:pic>
      <p:pic>
        <p:nvPicPr>
          <p:cNvPr id="9" name="Picture 8"/>
          <p:cNvPicPr>
            <a:picLocks noChangeAspect="1"/>
          </p:cNvPicPr>
          <p:nvPr/>
        </p:nvPicPr>
        <p:blipFill>
          <a:blip r:embed="rId2"/>
          <a:stretch>
            <a:fillRect/>
          </a:stretch>
        </p:blipFill>
        <p:spPr>
          <a:xfrm>
            <a:off x="2155371" y="1914285"/>
            <a:ext cx="7828142" cy="3532925"/>
          </a:xfrm>
          <a:prstGeom prst="rect">
            <a:avLst/>
          </a:prstGeom>
          <a:ln>
            <a:noFill/>
          </a:ln>
          <a:effectLst>
            <a:softEdge rad="112500"/>
          </a:effectLst>
        </p:spPr>
      </p:pic>
      <p:sp>
        <p:nvSpPr>
          <p:cNvPr id="17" name="Rounded Rectangle 16"/>
          <p:cNvSpPr/>
          <p:nvPr/>
        </p:nvSpPr>
        <p:spPr>
          <a:xfrm>
            <a:off x="2246811" y="339632"/>
            <a:ext cx="8046720" cy="25995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a.</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Những từ ngữ tả hoa: thiếp trong sương</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Những từ ngữ tả gió: chạm khói hoa nhài</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Những từ ngữ tả núi đồi: ngủ trong mây</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Những từ ngữ tả mặt trời: chưa dậy, như trái chín, treo lủng lẳng.</a:t>
            </a:r>
            <a:endParaRPr lang="vi-VN" sz="2400" dirty="0">
              <a:solidFill>
                <a:srgbClr val="002060"/>
              </a:solidFill>
              <a:latin typeface="Nunito Black" pitchFamily="2" charset="0"/>
            </a:endParaRPr>
          </a:p>
        </p:txBody>
      </p:sp>
      <p:sp>
        <p:nvSpPr>
          <p:cNvPr id="10" name="Rounded Rectangle 9"/>
          <p:cNvSpPr/>
          <p:nvPr/>
        </p:nvSpPr>
        <p:spPr>
          <a:xfrm>
            <a:off x="2246811" y="308932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b.</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Đàn trâu ra đồng từ sớm</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Gà con kêu ở trong ổ, đánh thức mặt trời</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Chó chạy quanh sân phơi nắng</a:t>
            </a:r>
            <a:endParaRPr lang="vi-VN" sz="2400" dirty="0">
              <a:solidFill>
                <a:srgbClr val="002060"/>
              </a:solidFill>
              <a:latin typeface="Nunito Black" pitchFamily="2" charset="0"/>
            </a:endParaRPr>
          </a:p>
        </p:txBody>
      </p:sp>
      <p:sp>
        <p:nvSpPr>
          <p:cNvPr id="12" name="Rounded Rectangle 11"/>
          <p:cNvSpPr/>
          <p:nvPr/>
        </p:nvSpPr>
        <p:spPr>
          <a:xfrm>
            <a:off x="2246811" y="485460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c. Bài thơ nói đến:</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Bà nội đang nấu cơm, nấu cám</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Những người nông dân gánh rau ra chợ bán</a:t>
            </a:r>
            <a:endParaRPr lang="vi-VN" sz="2400" dirty="0">
              <a:solidFill>
                <a:srgbClr val="002060"/>
              </a:solidFill>
              <a:latin typeface="Nunito Black"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63932" y="834774"/>
            <a:ext cx="8464731" cy="5643154"/>
          </a:xfrm>
          <a:prstGeom prst="rect">
            <a:avLst/>
          </a:prstGeom>
        </p:spPr>
      </p:pic>
      <p:pic>
        <p:nvPicPr>
          <p:cNvPr id="16" name="Picture 13"/>
          <p:cNvPicPr>
            <a:picLocks noChangeAspect="1"/>
          </p:cNvPicPr>
          <p:nvPr/>
        </p:nvPicPr>
        <p:blipFill>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r>
              <a:rPr lang="vi-VN" sz="2800" b="1" dirty="0">
                <a:solidFill>
                  <a:srgbClr val="2888E1"/>
                </a:solidFill>
                <a:latin typeface="Nunito Black" pitchFamily="2" charset="0"/>
              </a:rPr>
              <a:t>Câu </a:t>
            </a:r>
            <a:r>
              <a:rPr lang="vi-VN" sz="2800" b="1" dirty="0" smtClean="0">
                <a:solidFill>
                  <a:srgbClr val="2888E1"/>
                </a:solidFill>
                <a:latin typeface="Nunito Black" pitchFamily="2" charset="0"/>
              </a:rPr>
              <a:t>2</a:t>
            </a:r>
            <a:r>
              <a:rPr lang="en-US" sz="2800" b="1" dirty="0" smtClean="0">
                <a:solidFill>
                  <a:srgbClr val="2888E1"/>
                </a:solidFill>
                <a:latin typeface="Nunito Black" pitchFamily="2" charset="0"/>
              </a:rPr>
              <a:t>: </a:t>
            </a:r>
            <a:r>
              <a:rPr lang="vi-VN" sz="2800" b="1" dirty="0" smtClean="0">
                <a:solidFill>
                  <a:srgbClr val="002060"/>
                </a:solidFill>
                <a:latin typeface="Nunito Black" pitchFamily="2" charset="0"/>
              </a:rPr>
              <a:t>Đọc </a:t>
            </a:r>
            <a:r>
              <a:rPr lang="vi-VN" sz="2800" b="1" dirty="0">
                <a:solidFill>
                  <a:srgbClr val="002060"/>
                </a:solidFill>
                <a:latin typeface="Nunito Black" pitchFamily="2" charset="0"/>
              </a:rPr>
              <a:t>– hiểu:</a:t>
            </a:r>
            <a:endParaRPr lang="vi-VN" sz="2800" dirty="0">
              <a:solidFill>
                <a:srgbClr val="002060"/>
              </a:solidFill>
              <a:latin typeface="Nunito Black" pitchFamily="2" charset="0"/>
            </a:endParaRPr>
          </a:p>
        </p:txBody>
      </p:sp>
      <p:sp>
        <p:nvSpPr>
          <p:cNvPr id="17" name="Rounded Rectangle 16"/>
          <p:cNvSpPr/>
          <p:nvPr/>
        </p:nvSpPr>
        <p:spPr>
          <a:xfrm>
            <a:off x="322729" y="1137802"/>
            <a:ext cx="11591365" cy="5437810"/>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Nunito Black" pitchFamily="2" charset="0"/>
              </a:rPr>
              <a:t>Chúng tớ làm thủ thư</a:t>
            </a:r>
            <a:endParaRPr lang="vi-VN" sz="2200" dirty="0">
              <a:solidFill>
                <a:srgbClr val="FF000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Tôi </a:t>
            </a:r>
            <a:r>
              <a:rPr lang="vi-VN" sz="2200" dirty="0">
                <a:solidFill>
                  <a:srgbClr val="002060"/>
                </a:solidFill>
                <a:latin typeface="Nunito Black" pitchFamily="2" charset="0"/>
              </a:rPr>
              <a:t>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Trang thì rách, bìa thì rời ra, lại còn ai vẽ vào đây nữa chứ.</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Chúng </a:t>
            </a:r>
            <a:r>
              <a:rPr lang="vi-VN" sz="2200" dirty="0">
                <a:solidFill>
                  <a:srgbClr val="002060"/>
                </a:solidFill>
                <a:latin typeface="Nunito Black" pitchFamily="2" charset="0"/>
              </a:rPr>
              <a:t>tôi quyết định treo một khẩu hiệu: “Sách là bạn của chúng ta. Hãy bảo vệ sách!”. Giao sách cho bạn nào, Si-khin cũng dặn:</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Cậu giữ sách cẩn thận, đừng để giun dế xuất hiện trong sách nhé!</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Thế là sao?</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Thì đừng vẽ loằng ngoằng vào sách ấy.</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Ai </a:t>
            </a:r>
            <a:r>
              <a:rPr lang="vi-VN" sz="2200" dirty="0">
                <a:solidFill>
                  <a:srgbClr val="002060"/>
                </a:solidFill>
                <a:latin typeface="Nunito Black" pitchFamily="2" charset="0"/>
              </a:rPr>
              <a:t>mượn lâu, nó giục:</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Người khác cũng muốn đọc, sao cậu giữ lâu thế?</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Ai </a:t>
            </a:r>
            <a:r>
              <a:rPr lang="vi-VN" sz="2200" dirty="0">
                <a:solidFill>
                  <a:srgbClr val="002060"/>
                </a:solidFill>
                <a:latin typeface="Nunito Black" pitchFamily="2" charset="0"/>
              </a:rPr>
              <a:t>trả quá nhanh, nó cũng không thích:</a:t>
            </a:r>
            <a:endParaRPr lang="vi-VN" sz="2200" dirty="0">
              <a:solidFill>
                <a:srgbClr val="00206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Này, cậu đọc lúc nào vậy? Hôm qua mượn, hôm nay đã trả rồi</a:t>
            </a:r>
            <a:r>
              <a:rPr lang="vi-VN" sz="2200" dirty="0" smtClean="0">
                <a:solidFill>
                  <a:srgbClr val="002060"/>
                </a:solidFill>
                <a:latin typeface="Nunito Black" pitchFamily="2" charset="0"/>
              </a:rPr>
              <a:t>.</a:t>
            </a:r>
            <a:endParaRPr lang="vi-VN" sz="2200" dirty="0">
              <a:solidFill>
                <a:srgbClr val="002060"/>
              </a:solidFill>
              <a:latin typeface="Nunito Black"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63932" y="834774"/>
            <a:ext cx="8464731" cy="5643154"/>
          </a:xfrm>
          <a:prstGeom prst="rect">
            <a:avLst/>
          </a:prstGeom>
        </p:spPr>
      </p:pic>
      <p:pic>
        <p:nvPicPr>
          <p:cNvPr id="16" name="Picture 13"/>
          <p:cNvPicPr>
            <a:picLocks noChangeAspect="1"/>
          </p:cNvPicPr>
          <p:nvPr/>
        </p:nvPicPr>
        <p:blipFill>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800" b="1" i="0" u="none" strike="noStrike" kern="1200" cap="none" spc="0" normalizeH="0" baseline="0" noProof="0" dirty="0" smtClean="0">
                <a:ln>
                  <a:noFill/>
                </a:ln>
                <a:solidFill>
                  <a:srgbClr val="2888E1"/>
                </a:solidFill>
                <a:effectLst/>
                <a:uLnTx/>
                <a:uFillTx/>
                <a:latin typeface="Nunito Black" pitchFamily="2" charset="0"/>
                <a:ea typeface="+mn-ea"/>
                <a:cs typeface="+mn-cs"/>
              </a:rPr>
              <a:t>2</a:t>
            </a:r>
            <a:r>
              <a:rPr kumimoji="0" lang="en-US" sz="28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Đọc </a:t>
            </a:r>
            <a:r>
              <a:rPr kumimoji="0" lang="vi-VN" sz="2800" b="1" i="0" u="none" strike="noStrike" kern="1200" cap="none" spc="0" normalizeH="0" baseline="0" noProof="0" dirty="0">
                <a:ln>
                  <a:noFill/>
                </a:ln>
                <a:solidFill>
                  <a:srgbClr val="002060"/>
                </a:solidFill>
                <a:effectLst/>
                <a:uLnTx/>
                <a:uFillTx/>
                <a:latin typeface="Nunito Black" pitchFamily="2" charset="0"/>
                <a:ea typeface="+mn-ea"/>
                <a:cs typeface="+mn-cs"/>
              </a:rPr>
              <a:t>– hiểu:</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7" name="Rounded Rectangle 16"/>
          <p:cNvSpPr/>
          <p:nvPr/>
        </p:nvSpPr>
        <p:spPr>
          <a:xfrm>
            <a:off x="309666" y="1357994"/>
            <a:ext cx="11591365" cy="48339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Có lúc nhìn giá sách, nó bảo:</a:t>
            </a:r>
            <a:endParaRPr lang="vi-VN" sz="2400" dirty="0">
              <a:solidFill>
                <a:srgbClr val="002060"/>
              </a:solidFill>
              <a:latin typeface="Nunito Black" pitchFamily="2" charset="0"/>
            </a:endParaRP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Mọi người mượn nhiều quá, giá thưa hẳn đi này! Tớ thích nhìn nó đầy ăm ắp cơ.</a:t>
            </a:r>
            <a:endParaRPr lang="vi-VN" sz="2400" dirty="0">
              <a:solidFill>
                <a:srgbClr val="002060"/>
              </a:solidFill>
              <a:latin typeface="Nunito Black" pitchFamily="2" charset="0"/>
            </a:endParaRP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Tôi </a:t>
            </a:r>
            <a:r>
              <a:rPr lang="vi-VN" sz="2400" dirty="0">
                <a:solidFill>
                  <a:srgbClr val="002060"/>
                </a:solidFill>
                <a:latin typeface="Nunito Black" pitchFamily="2" charset="0"/>
              </a:rPr>
              <a:t>bảo:</a:t>
            </a:r>
            <a:endParaRPr lang="vi-VN" sz="2400" dirty="0">
              <a:solidFill>
                <a:srgbClr val="002060"/>
              </a:solidFill>
              <a:latin typeface="Nunito Black" pitchFamily="2" charset="0"/>
            </a:endParaRP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Ô! Sách là để mượn mà. Tớ cũng đang mượn một cuốn.</a:t>
            </a:r>
            <a:endParaRPr lang="vi-VN" sz="2400" dirty="0">
              <a:solidFill>
                <a:srgbClr val="002060"/>
              </a:solidFill>
              <a:latin typeface="Nunito Black" pitchFamily="2" charset="0"/>
            </a:endParaRP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Sao lại mượn sách? Cậu là thủ thư cơ mà.</a:t>
            </a:r>
            <a:endParaRPr lang="vi-VN" sz="2400" dirty="0">
              <a:solidFill>
                <a:srgbClr val="002060"/>
              </a:solidFill>
              <a:latin typeface="Nunito Black" pitchFamily="2" charset="0"/>
            </a:endParaRP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Tôi </a:t>
            </a:r>
            <a:r>
              <a:rPr lang="vi-VN" sz="2400" dirty="0">
                <a:solidFill>
                  <a:srgbClr val="002060"/>
                </a:solidFill>
                <a:latin typeface="Nunito Black" pitchFamily="2" charset="0"/>
              </a:rPr>
              <a:t>phì cười, bảo nó là thủ thư thì cũng được mượn sách chứ. Thế là nó mượn sách theo tôi. Chúng tôi đọc nhiều hẳn lên, và nó không kêu ca việc giá ít sách nữa.</a:t>
            </a:r>
            <a:endParaRPr lang="vi-VN" sz="2400" dirty="0">
              <a:solidFill>
                <a:srgbClr val="002060"/>
              </a:solidFill>
              <a:latin typeface="Nunito Black" pitchFamily="2" charset="0"/>
            </a:endParaRPr>
          </a:p>
          <a:p>
            <a:pPr lvl="0" algn="r">
              <a:defRPr/>
            </a:pPr>
            <a:r>
              <a:rPr lang="vi-VN" sz="2400" dirty="0">
                <a:solidFill>
                  <a:srgbClr val="002060"/>
                </a:solidFill>
                <a:latin typeface="Nunito Black" pitchFamily="2" charset="0"/>
              </a:rPr>
              <a:t>(Thep Ni-cô-lai Nô-xốp, Thụy Anh dịch)</a:t>
            </a:r>
            <a:endParaRPr lang="vi-VN" sz="2400" dirty="0">
              <a:solidFill>
                <a:srgbClr val="002060"/>
              </a:solidFill>
              <a:latin typeface="Nunito Black"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b="1" dirty="0">
                <a:solidFill>
                  <a:srgbClr val="000000"/>
                </a:solidFill>
                <a:latin typeface="OpenSans"/>
              </a:rPr>
              <a:t> </a:t>
            </a:r>
            <a:r>
              <a:rPr lang="vi-VN" sz="2400" b="1" dirty="0">
                <a:solidFill>
                  <a:srgbClr val="002060"/>
                </a:solidFill>
                <a:latin typeface="Nunito Black" pitchFamily="2" charset="0"/>
              </a:rPr>
              <a:t>Trả lời câu hỏi và thực hiện yêu cầu:</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a. Si-khin cảm thấy thế nào khi được làm thủ thư của lớp?</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Lo lắng, ngại ngần</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Hãnh diện, hào hứng</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Bồn chồn, hồi hộp</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b. Si-khin và bạn của mình đã làm những gì để bảo vệ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ngắm nghía sách, mượn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dán lại sách, dặn các bạn giữ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không cho các bạn mượn sách, giữ giá sách đầy ăm ắp</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c. Vì sao Si-khin ngạc nhiên khi thấy bạn thủ thư khác mượn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nghĩ rằng thủ thư chỉ quản lí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không thích đọc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muốn dành sách cho bạn khác</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6" name="Picture 13"/>
          <p:cNvPicPr>
            <a:picLocks noChangeAspect="1"/>
          </p:cNvPicPr>
          <p:nvPr/>
        </p:nvPicPr>
        <p:blipFill>
          <a:blip/>
          <a:srcRect/>
          <a:stretch>
            <a:fillRect/>
          </a:stretch>
        </p:blipFill>
        <p:spPr>
          <a:xfrm>
            <a:off x="350007" y="322397"/>
            <a:ext cx="1475522" cy="1392524"/>
          </a:xfrm>
          <a:prstGeom prst="rect">
            <a:avLst/>
          </a:prstGeom>
        </p:spPr>
      </p:pic>
      <p:sp>
        <p:nvSpPr>
          <p:cNvPr id="8" name="Oval 7"/>
          <p:cNvSpPr/>
          <p:nvPr/>
        </p:nvSpPr>
        <p:spPr>
          <a:xfrm>
            <a:off x="1087768" y="2638697"/>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7767" y="4110445"/>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79462" y="5204038"/>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d</a:t>
            </a: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 Vì sao Si-khin không kêu ca về việc giá ít sách nữa</a:t>
            </a: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en-US" sz="22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e</a:t>
            </a: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 Viết 2 – 3 câu nêu cảm nhận của em về những việc Si-khin đã làm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Nhắc nhở các bạn trả sách sớm</a:t>
            </a:r>
            <a:endPar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vui khi các bạn trả sách quá nhanh</a:t>
            </a:r>
            <a:endPar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muốn sách được mượn nhiều vì thích nhìn giá sách đầy ăm ắp</a:t>
            </a:r>
            <a:endPar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g. Từ ngữ nào dưới đây chỉ đặc điểm?</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đầy ăm ắp</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gáy sách</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kêu ca</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h. Tìm trong bài đọc các câu kết thúc bằng dấu chấm than và xếp vào 2 nhóm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cảm</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a:t>
            </a:r>
            <a:r>
              <a:rPr kumimoji="0" lang="vi-VN" sz="2200" b="0" i="0" u="none" strike="noStrike" kern="1200" cap="none" spc="0" normalizeH="0" baseline="0" noProof="0" dirty="0" smtClean="0">
                <a:ln>
                  <a:noFill/>
                </a:ln>
                <a:solidFill>
                  <a:srgbClr val="000000"/>
                </a:solidFill>
                <a:effectLst/>
                <a:uLnTx/>
                <a:uFillTx/>
                <a:latin typeface="Nunito Black" pitchFamily="2" charset="0"/>
                <a:ea typeface="+mn-ea"/>
                <a:cs typeface="+mn-cs"/>
              </a:rPr>
              <a:t>khiến</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p:txBody>
      </p:sp>
      <p:pic>
        <p:nvPicPr>
          <p:cNvPr id="6" name="Picture 13"/>
          <p:cNvPicPr>
            <a:picLocks noChangeAspect="1"/>
          </p:cNvPicPr>
          <p:nvPr/>
        </p:nvPicPr>
        <p:blipFill>
          <a:blip/>
          <a:srcRect/>
          <a:stretch>
            <a:fillRect/>
          </a:stretch>
        </p:blipFill>
        <p:spPr>
          <a:xfrm>
            <a:off x="350007" y="322397"/>
            <a:ext cx="1475522" cy="139252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63932" y="834774"/>
            <a:ext cx="8464731" cy="5643154"/>
          </a:xfrm>
          <a:prstGeom prst="rect">
            <a:avLst/>
          </a:prstGeom>
        </p:spPr>
      </p:pic>
      <p:sp>
        <p:nvSpPr>
          <p:cNvPr id="17" name="Rounded Rectangle 16"/>
          <p:cNvSpPr/>
          <p:nvPr/>
        </p:nvSpPr>
        <p:spPr>
          <a:xfrm>
            <a:off x="548641" y="274321"/>
            <a:ext cx="10763794" cy="6335486"/>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smtClean="0">
                <a:solidFill>
                  <a:srgbClr val="002060"/>
                </a:solidFill>
                <a:latin typeface="Nunito Black" pitchFamily="2" charset="0"/>
              </a:rPr>
              <a:t>d. Vì sao Si-khin không kêu ca về việc giá ít sách nữa?</a:t>
            </a:r>
            <a:endParaRPr lang="en-US" sz="2200" b="1" dirty="0" smtClean="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smtClean="0">
              <a:solidFill>
                <a:srgbClr val="002060"/>
              </a:solidFill>
              <a:latin typeface="Nunito Black" pitchFamily="2" charset="0"/>
            </a:endParaRPr>
          </a:p>
          <a:p>
            <a:pPr algn="just"/>
            <a:endParaRPr lang="en-US" sz="2200" b="1" dirty="0" smtClean="0">
              <a:solidFill>
                <a:srgbClr val="002060"/>
              </a:solidFill>
              <a:latin typeface="Nunito Black" pitchFamily="2" charset="0"/>
            </a:endParaRPr>
          </a:p>
          <a:p>
            <a:pPr algn="just"/>
            <a:r>
              <a:rPr lang="vi-VN" sz="2200" b="1" dirty="0" smtClean="0">
                <a:solidFill>
                  <a:srgbClr val="002060"/>
                </a:solidFill>
                <a:latin typeface="Nunito Black" pitchFamily="2" charset="0"/>
              </a:rPr>
              <a:t>e. Viết 2 – 3 câu nêu cảm nhận của em về những việc Si-khin đã làm dưới đây:</a:t>
            </a:r>
            <a:endParaRPr lang="en-US" sz="2200" b="1" dirty="0" smtClean="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vi-VN" sz="2200" dirty="0" smtClean="0">
              <a:solidFill>
                <a:srgbClr val="002060"/>
              </a:solidFill>
              <a:latin typeface="Nunito Black" pitchFamily="2" charset="0"/>
            </a:endParaRPr>
          </a:p>
          <a:p>
            <a:pPr algn="just"/>
            <a:r>
              <a:rPr lang="vi-VN" sz="2200" b="1" dirty="0" smtClean="0">
                <a:solidFill>
                  <a:srgbClr val="002060"/>
                </a:solidFill>
                <a:latin typeface="Nunito Black" pitchFamily="2" charset="0"/>
              </a:rPr>
              <a:t>g. Từ ngữ nào dưới đây chỉ đặc điểm?</a:t>
            </a:r>
            <a:endParaRPr lang="vi-VN" sz="2200" dirty="0" smtClean="0">
              <a:solidFill>
                <a:srgbClr val="002060"/>
              </a:solidFill>
              <a:latin typeface="Nunito Black" pitchFamily="2" charset="0"/>
            </a:endParaRPr>
          </a:p>
          <a:p>
            <a:pPr algn="just"/>
            <a:r>
              <a:rPr lang="vi-VN" sz="2200" dirty="0" smtClean="0">
                <a:solidFill>
                  <a:srgbClr val="000000"/>
                </a:solidFill>
                <a:latin typeface="Nunito Black" pitchFamily="2" charset="0"/>
              </a:rPr>
              <a:t>□ đầy ăm ắp</a:t>
            </a:r>
            <a:endParaRPr lang="vi-VN" sz="2200" dirty="0" smtClean="0">
              <a:solidFill>
                <a:srgbClr val="000000"/>
              </a:solidFill>
              <a:latin typeface="Nunito Black" pitchFamily="2" charset="0"/>
            </a:endParaRPr>
          </a:p>
          <a:p>
            <a:pPr algn="just"/>
            <a:r>
              <a:rPr lang="vi-VN" sz="2200" dirty="0" smtClean="0">
                <a:solidFill>
                  <a:srgbClr val="000000"/>
                </a:solidFill>
                <a:latin typeface="Nunito Black" pitchFamily="2" charset="0"/>
              </a:rPr>
              <a:t>□ gáy sách</a:t>
            </a:r>
            <a:endParaRPr lang="vi-VN" sz="2200" dirty="0" smtClean="0">
              <a:solidFill>
                <a:srgbClr val="000000"/>
              </a:solidFill>
              <a:latin typeface="Nunito Black" pitchFamily="2" charset="0"/>
            </a:endParaRPr>
          </a:p>
          <a:p>
            <a:pPr algn="just"/>
            <a:r>
              <a:rPr lang="vi-VN" sz="2200" dirty="0" smtClean="0">
                <a:solidFill>
                  <a:srgbClr val="000000"/>
                </a:solidFill>
                <a:latin typeface="Nunito Black" pitchFamily="2" charset="0"/>
              </a:rPr>
              <a:t>□ kêu ca</a:t>
            </a:r>
            <a:endParaRPr lang="vi-VN" sz="2200" dirty="0" smtClean="0">
              <a:solidFill>
                <a:srgbClr val="000000"/>
              </a:solidFill>
              <a:latin typeface="Nunito Black" pitchFamily="2" charset="0"/>
            </a:endParaRPr>
          </a:p>
          <a:p>
            <a:pPr algn="just"/>
            <a:r>
              <a:rPr lang="vi-VN" sz="2200" b="1" dirty="0" smtClean="0">
                <a:solidFill>
                  <a:srgbClr val="002060"/>
                </a:solidFill>
                <a:latin typeface="Nunito Black" pitchFamily="2" charset="0"/>
              </a:rPr>
              <a:t>h. Tìm trong bài đọc các câu kết thúc bằng dấu chấm than và xếp vào 2 nhóm dưới đây:</a:t>
            </a:r>
            <a:endParaRPr lang="vi-VN" sz="2200" dirty="0" smtClean="0">
              <a:solidFill>
                <a:srgbClr val="002060"/>
              </a:solidFill>
              <a:latin typeface="Nunito Black" pitchFamily="2" charset="0"/>
            </a:endParaRPr>
          </a:p>
          <a:p>
            <a:pPr algn="just"/>
            <a:r>
              <a:rPr lang="vi-VN" sz="2200" dirty="0" smtClean="0">
                <a:solidFill>
                  <a:srgbClr val="000000"/>
                </a:solidFill>
                <a:latin typeface="Nunito Black" pitchFamily="2" charset="0"/>
              </a:rPr>
              <a:t>- Câu cảm</a:t>
            </a:r>
            <a:endParaRPr lang="vi-VN" sz="2200" dirty="0" smtClean="0">
              <a:solidFill>
                <a:srgbClr val="000000"/>
              </a:solidFill>
              <a:latin typeface="Nunito Black" pitchFamily="2" charset="0"/>
            </a:endParaRPr>
          </a:p>
          <a:p>
            <a:pPr algn="just"/>
            <a:r>
              <a:rPr lang="vi-VN" sz="2200" dirty="0" smtClean="0">
                <a:solidFill>
                  <a:srgbClr val="000000"/>
                </a:solidFill>
                <a:latin typeface="Nunito Black" pitchFamily="2" charset="0"/>
              </a:rPr>
              <a:t>- Câu khiến</a:t>
            </a:r>
            <a:endParaRPr lang="vi-VN" sz="2200" dirty="0">
              <a:solidFill>
                <a:srgbClr val="000000"/>
              </a:solidFill>
              <a:latin typeface="Nunito Black" pitchFamily="2" charset="0"/>
            </a:endParaRPr>
          </a:p>
        </p:txBody>
      </p:sp>
      <p:sp>
        <p:nvSpPr>
          <p:cNvPr id="5" name="Oval 4"/>
          <p:cNvSpPr/>
          <p:nvPr/>
        </p:nvSpPr>
        <p:spPr>
          <a:xfrm>
            <a:off x="852638" y="3793249"/>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311" y="5406323"/>
            <a:ext cx="433132" cy="369332"/>
          </a:xfrm>
          <a:prstGeom prst="rect">
            <a:avLst/>
          </a:prstGeom>
        </p:spPr>
        <p:txBody>
          <a:bodyPr wrap="none">
            <a:spAutoFit/>
          </a:bodyPr>
          <a:lstStyle/>
          <a:p>
            <a:r>
              <a:rPr lang="vi-VN" dirty="0" smtClean="0">
                <a:solidFill>
                  <a:srgbClr val="FF0000"/>
                </a:solidFill>
                <a:latin typeface="Nunito Black" pitchFamily="2" charset="0"/>
              </a:rPr>
              <a:t>Ô!</a:t>
            </a:r>
            <a:endParaRPr lang="en-US" dirty="0">
              <a:solidFill>
                <a:srgbClr val="FF0000"/>
              </a:solidFill>
              <a:latin typeface="Nunito Black" pitchFamily="2" charset="0"/>
            </a:endParaRPr>
          </a:p>
        </p:txBody>
      </p:sp>
      <p:sp>
        <p:nvSpPr>
          <p:cNvPr id="3" name="Rectangle 2"/>
          <p:cNvSpPr/>
          <p:nvPr/>
        </p:nvSpPr>
        <p:spPr>
          <a:xfrm>
            <a:off x="2458877" y="5726681"/>
            <a:ext cx="2255746" cy="400110"/>
          </a:xfrm>
          <a:prstGeom prst="rect">
            <a:avLst/>
          </a:prstGeom>
        </p:spPr>
        <p:txBody>
          <a:bodyPr wrap="none">
            <a:spAutoFit/>
          </a:bodyPr>
          <a:lstStyle/>
          <a:p>
            <a:pPr algn="just"/>
            <a:r>
              <a:rPr lang="vi-VN" sz="2000" b="1" dirty="0">
                <a:solidFill>
                  <a:srgbClr val="FF0000"/>
                </a:solidFill>
                <a:latin typeface="Nunito Black" pitchFamily="2" charset="0"/>
              </a:rPr>
              <a:t>Hãy bảo vệ sách!</a:t>
            </a:r>
            <a:endParaRPr lang="vi-VN" sz="2000" b="1" dirty="0">
              <a:solidFill>
                <a:srgbClr val="FF0000"/>
              </a:solidFill>
              <a:latin typeface="Nunito Black" pitchFamily="2" charset="0"/>
            </a:endParaRPr>
          </a:p>
        </p:txBody>
      </p:sp>
      <p:sp>
        <p:nvSpPr>
          <p:cNvPr id="4" name="Rectangle 3"/>
          <p:cNvSpPr/>
          <p:nvPr/>
        </p:nvSpPr>
        <p:spPr>
          <a:xfrm>
            <a:off x="1175659" y="1159876"/>
            <a:ext cx="9927770" cy="984885"/>
          </a:xfrm>
          <a:prstGeom prst="rect">
            <a:avLst/>
          </a:prstGeom>
        </p:spPr>
        <p:txBody>
          <a:bodyPr wrap="square">
            <a:spAutoFit/>
          </a:bodyPr>
          <a:lstStyle/>
          <a:p>
            <a:pPr algn="just"/>
            <a:r>
              <a:rPr lang="vi-VN" sz="2000" dirty="0">
                <a:solidFill>
                  <a:srgbClr val="FF0000"/>
                </a:solidFill>
                <a:latin typeface="Nunito Black" pitchFamily="2" charset="0"/>
              </a:rPr>
              <a:t>Si-khin không kêu ca về việc ít sách nữa là vì bạn ấy đã biết được rằng sách là để mọi ngư</a:t>
            </a:r>
            <a:r>
              <a:rPr lang="vi-VN" dirty="0">
                <a:solidFill>
                  <a:srgbClr val="FF0000"/>
                </a:solidFill>
                <a:latin typeface="Nunito Black" pitchFamily="2" charset="0"/>
              </a:rPr>
              <a:t>ời mượn, càng nhiều người mượn sách thì chứng tỏ là có càng nhiều người thích đọc sách.</a:t>
            </a:r>
            <a:endParaRPr lang="vi-VN" dirty="0">
              <a:solidFill>
                <a:srgbClr val="FF0000"/>
              </a:solidFill>
              <a:latin typeface="Nunito Black" pitchFamily="2" charset="0"/>
            </a:endParaRPr>
          </a:p>
        </p:txBody>
      </p:sp>
      <p:sp>
        <p:nvSpPr>
          <p:cNvPr id="7" name="Rectangle 6"/>
          <p:cNvSpPr/>
          <p:nvPr/>
        </p:nvSpPr>
        <p:spPr>
          <a:xfrm>
            <a:off x="1175659" y="2681563"/>
            <a:ext cx="9627324" cy="707886"/>
          </a:xfrm>
          <a:prstGeom prst="rect">
            <a:avLst/>
          </a:prstGeom>
        </p:spPr>
        <p:txBody>
          <a:bodyPr wrap="square">
            <a:spAutoFit/>
          </a:bodyPr>
          <a:lstStyle/>
          <a:p>
            <a:r>
              <a:rPr lang="en-US" dirty="0">
                <a:solidFill>
                  <a:srgbClr val="FF0000"/>
                </a:solidFill>
                <a:latin typeface="Nunito Black" pitchFamily="2" charset="0"/>
              </a:rPr>
              <a:t> </a:t>
            </a:r>
            <a:r>
              <a:rPr lang="vi-VN" sz="2000" dirty="0">
                <a:solidFill>
                  <a:srgbClr val="FF0000"/>
                </a:solidFill>
                <a:latin typeface="Nunito Black" pitchFamily="2" charset="0"/>
              </a:rPr>
              <a:t>Những việc làm đó của Si-khin cho thấy bạn ấy chưa thật sự hiểu về công việc làm thủ thư. Si-khin vẫn còn hơi ích kỉ.</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a:srcRect/>
          <a:stretch>
            <a:fillRect/>
          </a:stretch>
        </p:blipFill>
        <p:spPr>
          <a:xfrm rot="20289374">
            <a:off x="453695" y="5561021"/>
            <a:ext cx="726724" cy="1261126"/>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a:srcRect/>
          <a:stretch>
            <a:fillRect/>
          </a:stretch>
        </p:blipFill>
        <p:spPr>
          <a:xfrm>
            <a:off x="0" y="0"/>
            <a:ext cx="960045" cy="906042"/>
          </a:xfrm>
          <a:prstGeom prst="rect">
            <a:avLst/>
          </a:prstGeom>
        </p:spPr>
      </p:pic>
      <p:sp>
        <p:nvSpPr>
          <p:cNvPr id="2" name="Rectangle 1"/>
          <p:cNvSpPr/>
          <p:nvPr/>
        </p:nvSpPr>
        <p:spPr>
          <a:xfrm>
            <a:off x="1129864" y="260083"/>
            <a:ext cx="9918339" cy="1569660"/>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a:t>
            </a:r>
            <a:r>
              <a:rPr lang="en-US" sz="2400" b="1" dirty="0" smtClean="0">
                <a:solidFill>
                  <a:srgbClr val="2888E1"/>
                </a:solidFill>
                <a:latin typeface="Nunito Black" pitchFamily="2" charset="0"/>
              </a:rPr>
              <a:t>3: </a:t>
            </a:r>
            <a:r>
              <a:rPr lang="en-US" sz="2400" b="1" dirty="0" err="1" smtClean="0">
                <a:solidFill>
                  <a:srgbClr val="002060"/>
                </a:solidFill>
                <a:latin typeface="Nunito Black" pitchFamily="2" charset="0"/>
              </a:rPr>
              <a:t>Lựa</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hai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sau</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pPr algn="just"/>
            <a:r>
              <a:rPr lang="en-US" sz="2400" dirty="0">
                <a:solidFill>
                  <a:srgbClr val="002060"/>
                </a:solidFill>
                <a:latin typeface="Nunito Black" pitchFamily="2" charset="0"/>
              </a:rPr>
              <a:t>a.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tả</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đồ</a:t>
            </a:r>
            <a:r>
              <a:rPr lang="en-US" sz="2400" dirty="0">
                <a:solidFill>
                  <a:srgbClr val="002060"/>
                </a:solidFill>
                <a:latin typeface="Nunito Black" pitchFamily="2" charset="0"/>
              </a:rPr>
              <a:t> </a:t>
            </a:r>
            <a:r>
              <a:rPr lang="en-US" sz="2400" dirty="0" err="1">
                <a:solidFill>
                  <a:srgbClr val="002060"/>
                </a:solidFill>
                <a:latin typeface="Nunito Black" pitchFamily="2" charset="0"/>
              </a:rPr>
              <a:t>dùng</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a:t>
            </a:r>
            <a:endParaRPr lang="en-US" sz="2400" dirty="0">
              <a:solidFill>
                <a:srgbClr val="002060"/>
              </a:solidFill>
              <a:latin typeface="Nunito Black" pitchFamily="2" charset="0"/>
            </a:endParaRPr>
          </a:p>
          <a:p>
            <a:pPr algn="just"/>
            <a:r>
              <a:rPr lang="en-US" sz="2400" dirty="0">
                <a:solidFill>
                  <a:srgbClr val="002060"/>
                </a:solidFill>
                <a:latin typeface="Nunito Black" pitchFamily="2" charset="0"/>
              </a:rPr>
              <a:t>b.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nêu</a:t>
            </a:r>
            <a:r>
              <a:rPr lang="en-US" sz="2400" dirty="0">
                <a:solidFill>
                  <a:srgbClr val="002060"/>
                </a:solidFill>
                <a:latin typeface="Nunito Black" pitchFamily="2" charset="0"/>
              </a:rPr>
              <a:t> </a:t>
            </a:r>
            <a:r>
              <a:rPr lang="en-US" sz="2400" dirty="0" err="1">
                <a:solidFill>
                  <a:srgbClr val="002060"/>
                </a:solidFill>
                <a:latin typeface="Nunito Black" pitchFamily="2" charset="0"/>
              </a:rPr>
              <a:t>lí</a:t>
            </a:r>
            <a:r>
              <a:rPr lang="en-US" sz="2400" dirty="0">
                <a:solidFill>
                  <a:srgbClr val="002060"/>
                </a:solidFill>
                <a:latin typeface="Nunito Black" pitchFamily="2" charset="0"/>
              </a:rPr>
              <a:t> do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trong</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chuyện</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hoặc</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nghe</a:t>
            </a:r>
            <a:r>
              <a:rPr lang="en-US" sz="2400" dirty="0">
                <a:solidFill>
                  <a:srgbClr val="002060"/>
                </a:solidFill>
                <a:latin typeface="Nunito Black" pitchFamily="2" charset="0"/>
              </a:rPr>
              <a:t>.</a:t>
            </a:r>
            <a:endParaRPr lang="en-US" sz="2400" dirty="0">
              <a:solidFill>
                <a:srgbClr val="002060"/>
              </a:solidFill>
              <a:latin typeface="Nunito Black" pitchFamily="2" charset="0"/>
            </a:endParaRPr>
          </a:p>
        </p:txBody>
      </p:sp>
      <p:sp>
        <p:nvSpPr>
          <p:cNvPr id="8" name="Rectangle 7"/>
          <p:cNvSpPr/>
          <p:nvPr/>
        </p:nvSpPr>
        <p:spPr>
          <a:xfrm>
            <a:off x="1146407" y="1829743"/>
            <a:ext cx="10861841" cy="461665"/>
          </a:xfrm>
          <a:prstGeom prst="rect">
            <a:avLst/>
          </a:prstGeom>
        </p:spPr>
        <p:txBody>
          <a:bodyPr wrap="square">
            <a:spAutoFit/>
          </a:bodyPr>
          <a:lstStyle/>
          <a:p>
            <a:pPr algn="just"/>
            <a:r>
              <a:rPr lang="vi-VN" sz="2400" b="0" i="0" dirty="0" smtClean="0">
                <a:solidFill>
                  <a:srgbClr val="0070C0"/>
                </a:solidFill>
                <a:effectLst/>
                <a:latin typeface="Nunito Black" pitchFamily="2" charset="0"/>
              </a:rPr>
              <a:t>Em chọn một trong hai đề và dựa vào gợi ý sau để hoàn thành bài tập.</a:t>
            </a:r>
            <a:endParaRPr lang="vi-VN" sz="2400" b="0" i="0" dirty="0" smtClean="0">
              <a:solidFill>
                <a:srgbClr val="0070C0"/>
              </a:solidFill>
              <a:effectLst/>
              <a:latin typeface="Nunito Black" pitchFamily="2" charset="0"/>
            </a:endParaRPr>
          </a:p>
        </p:txBody>
      </p:sp>
      <p:sp>
        <p:nvSpPr>
          <p:cNvPr id="14" name="Rectangle 13"/>
          <p:cNvSpPr/>
          <p:nvPr/>
        </p:nvSpPr>
        <p:spPr>
          <a:xfrm>
            <a:off x="1136823" y="2121589"/>
            <a:ext cx="10861841" cy="1938992"/>
          </a:xfrm>
          <a:prstGeom prst="rect">
            <a:avLst/>
          </a:prstGeom>
        </p:spPr>
        <p:txBody>
          <a:bodyPr wrap="square">
            <a:spAutoFit/>
          </a:bodyPr>
          <a:lstStyle/>
          <a:p>
            <a:pPr algn="just"/>
            <a:r>
              <a:rPr lang="vi-VN" sz="2400" b="0" i="0" dirty="0" smtClean="0">
                <a:solidFill>
                  <a:srgbClr val="FF0000"/>
                </a:solidFill>
                <a:effectLst/>
                <a:latin typeface="Nunito Black" pitchFamily="2" charset="0"/>
              </a:rPr>
              <a:t>a.</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Đồ vật em muốn tả là gì?</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Đồ vật đó có hình dáng, kích thước như thế nào?</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Công dụng của đồ vật đó là gì?</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Tình cảm, cảm xúc của em đối với đồ vật đó.</a:t>
            </a:r>
            <a:endParaRPr lang="vi-VN" sz="2400" b="0" i="0" dirty="0" smtClean="0">
              <a:solidFill>
                <a:srgbClr val="FF0000"/>
              </a:solidFill>
              <a:effectLst/>
              <a:latin typeface="Nunito Black" pitchFamily="2" charset="0"/>
            </a:endParaRPr>
          </a:p>
        </p:txBody>
      </p:sp>
      <p:sp>
        <p:nvSpPr>
          <p:cNvPr id="15" name="Rectangle 14"/>
          <p:cNvSpPr/>
          <p:nvPr/>
        </p:nvSpPr>
        <p:spPr>
          <a:xfrm>
            <a:off x="1117658" y="3853761"/>
            <a:ext cx="10861841" cy="1938992"/>
          </a:xfrm>
          <a:prstGeom prst="rect">
            <a:avLst/>
          </a:prstGeom>
        </p:spPr>
        <p:txBody>
          <a:bodyPr wrap="square">
            <a:spAutoFit/>
          </a:bodyPr>
          <a:lstStyle/>
          <a:p>
            <a:pPr algn="just"/>
            <a:r>
              <a:rPr lang="vi-VN" sz="2400" b="0" i="0" dirty="0" smtClean="0">
                <a:solidFill>
                  <a:srgbClr val="FF0000"/>
                </a:solidFill>
                <a:effectLst/>
                <a:latin typeface="Nunito Black" pitchFamily="2" charset="0"/>
              </a:rPr>
              <a:t>b.</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Nhân vật em muốn kể là ai? Nhân vật đó trong câu chuyện nào?</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Nhân vật đó như thế nào?</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Điều em thích nhất ở nhân vật đó là gì?</a:t>
            </a:r>
            <a:endParaRPr lang="vi-VN" sz="2400" b="0" i="0" dirty="0" smtClean="0">
              <a:solidFill>
                <a:srgbClr val="FF0000"/>
              </a:solidFill>
              <a:effectLst/>
              <a:latin typeface="Nunito Black" pitchFamily="2" charset="0"/>
            </a:endParaRPr>
          </a:p>
          <a:p>
            <a:pPr algn="just"/>
            <a:r>
              <a:rPr lang="vi-VN" sz="2400" b="0" i="0" dirty="0" smtClean="0">
                <a:solidFill>
                  <a:srgbClr val="FF0000"/>
                </a:solidFill>
                <a:effectLst/>
                <a:latin typeface="Nunito Black" pitchFamily="2" charset="0"/>
              </a:rPr>
              <a:t>- Em học được điều gì từ nhân vật đó?</a:t>
            </a:r>
            <a:endParaRPr lang="vi-VN" sz="2400" b="0" i="0" dirty="0" smtClean="0">
              <a:solidFill>
                <a:srgbClr val="FF0000"/>
              </a:solidFill>
              <a:effectLst/>
              <a:latin typeface="Nunito Black"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br>
              <a:rPr kumimoji="0" lang="vi-VN" sz="2200" b="0" i="0" u="none" strike="noStrike" kern="1200" cap="none" spc="0" normalizeH="0" baseline="0" noProof="0" dirty="0" smtClean="0">
                <a:ln>
                  <a:noFill/>
                </a:ln>
                <a:solidFill>
                  <a:srgbClr val="002060"/>
                </a:solidFill>
                <a:effectLst/>
                <a:uLnTx/>
                <a:uFillTx/>
                <a:latin typeface="Nunito Black" pitchFamily="2" charset="0"/>
              </a:rPr>
            </a:b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a:srcRect/>
          <a:stretch>
            <a:fillRect/>
          </a:stretch>
        </p:blipFill>
        <p:spPr>
          <a:xfrm>
            <a:off x="400728" y="374118"/>
            <a:ext cx="1628231" cy="15366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Đầu năm học mới, mẹ mua cho em một chiếc thước kẻ rất đẹp. Chiếc thước kẻ của em có màu xanh lá cây. Chiếc thước được làm bằng nhựa dẻo, có thể uốn cong. Em dùng thước để kẻ vở trước khi sang bài mới và vẽ hình vuông, hình tam giác. Thỉnh thoảng, em còn dùng thước kẻ làm đồ chơi bằng cách uống nó thành các hình khác nhau. Em rất thích chiếc thước kẻ này và sẽ giữ gìn nó thật cẩn thận.</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br>
              <a:rPr kumimoji="0" lang="vi-VN" sz="2200" b="0" i="0" u="none" strike="noStrike" kern="1200" cap="none" spc="0" normalizeH="0" baseline="0" noProof="0" dirty="0" smtClean="0">
                <a:ln>
                  <a:noFill/>
                </a:ln>
                <a:solidFill>
                  <a:srgbClr val="002060"/>
                </a:solidFill>
                <a:effectLst/>
                <a:uLnTx/>
                <a:uFillTx/>
                <a:latin typeface="Nunito Black" pitchFamily="2" charset="0"/>
              </a:rPr>
            </a:b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a:srcRect/>
          <a:stretch>
            <a:fillRect/>
          </a:stretch>
        </p:blipFill>
        <p:spPr>
          <a:xfrm>
            <a:off x="400728" y="374118"/>
            <a:ext cx="1628231" cy="15366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a:srcRect/>
          <a:stretch>
            <a:fillRect/>
          </a:stretch>
        </p:blipFill>
        <p:spPr>
          <a:xfrm>
            <a:off x="400728" y="374118"/>
            <a:ext cx="1628231" cy="1536643"/>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3</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Chiếc hộp bút hiện tại của em là phần thưởng cho danh hiệu học sinh giỏi năm lớp 1. Hộp bút của em có hình chiếc ô tô bằng kim loại. Bên trong được chia thành hai ngăn trên và dưới. Em dùng hộp bút để đựng những đồ dùng học tập khác như: bút, tẩy, thước kẻ,… Có hộp bút, em không lo những vật dụng ấy bị rơi ra ngoài nữa.</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br>
              <a:rPr kumimoji="0" lang="vi-VN" sz="2200" b="0" i="0" u="none" strike="noStrike" kern="1200" cap="none" spc="0" normalizeH="0" baseline="0" noProof="0" dirty="0" smtClean="0">
                <a:ln>
                  <a:noFill/>
                </a:ln>
                <a:solidFill>
                  <a:srgbClr val="002060"/>
                </a:solidFill>
                <a:effectLst/>
                <a:uLnTx/>
                <a:uFillTx/>
                <a:latin typeface="Nunito Black" pitchFamily="2" charset="0"/>
                <a:ea typeface="+mn-ea"/>
                <a:cs typeface="+mn-cs"/>
              </a:rPr>
            </a:b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62149" y="211072"/>
            <a:ext cx="9588137" cy="953135"/>
          </a:xfrm>
          <a:prstGeom prst="rect">
            <a:avLst/>
          </a:prstGeom>
        </p:spPr>
        <p:txBody>
          <a:bodyPr wrap="square">
            <a:spAutoFit/>
          </a:bodyPr>
          <a:lstStyle/>
          <a:p>
            <a:r>
              <a:rPr lang="en-US" sz="2800" b="1" dirty="0" err="1">
                <a:solidFill>
                  <a:srgbClr val="2888E1"/>
                </a:solidFill>
                <a:latin typeface="Times New Roman" panose="02020603050405020304" charset="0"/>
                <a:cs typeface="Times New Roman" panose="02020603050405020304" charset="0"/>
              </a:rPr>
              <a:t>Câu</a:t>
            </a:r>
            <a:r>
              <a:rPr lang="en-US" sz="2800" b="1" dirty="0">
                <a:solidFill>
                  <a:srgbClr val="2888E1"/>
                </a:solidFill>
                <a:latin typeface="Times New Roman" panose="02020603050405020304" charset="0"/>
                <a:cs typeface="Times New Roman" panose="02020603050405020304" charset="0"/>
              </a:rPr>
              <a:t> </a:t>
            </a:r>
            <a:r>
              <a:rPr lang="en-US" sz="2800" b="1" dirty="0" smtClean="0">
                <a:solidFill>
                  <a:srgbClr val="2888E1"/>
                </a:solidFill>
                <a:latin typeface="Times New Roman" panose="02020603050405020304" charset="0"/>
                <a:cs typeface="Times New Roman" panose="02020603050405020304" charset="0"/>
              </a:rPr>
              <a:t>2: </a:t>
            </a:r>
            <a:r>
              <a:rPr lang="en-US" sz="2800" b="1" dirty="0" err="1" smtClean="0">
                <a:solidFill>
                  <a:srgbClr val="002060"/>
                </a:solidFill>
                <a:latin typeface="Times New Roman" panose="02020603050405020304" charset="0"/>
                <a:cs typeface="Times New Roman" panose="02020603050405020304" charset="0"/>
              </a:rPr>
              <a:t>Đọc</a:t>
            </a:r>
            <a:r>
              <a:rPr lang="en-US" sz="2800" b="1" dirty="0" smtClean="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một</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trong</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những</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bài</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trên</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và</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nêu</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cảm</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nghĩ</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về</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nhân</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vật</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em</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thích</a:t>
            </a:r>
            <a:r>
              <a:rPr lang="en-US" sz="2800" b="1" dirty="0">
                <a:solidFill>
                  <a:srgbClr val="002060"/>
                </a:solidFill>
                <a:latin typeface="Times New Roman" panose="02020603050405020304" charset="0"/>
                <a:cs typeface="Times New Roman" panose="02020603050405020304" charset="0"/>
              </a:rPr>
              <a:t>.</a:t>
            </a:r>
            <a:endParaRPr lang="en-US" sz="2800" dirty="0">
              <a:solidFill>
                <a:srgbClr val="002060"/>
              </a:solidFill>
              <a:latin typeface="Times New Roman" panose="02020603050405020304" charset="0"/>
              <a:cs typeface="Times New Roman" panose="02020603050405020304" charset="0"/>
            </a:endParaRPr>
          </a:p>
        </p:txBody>
      </p:sp>
      <p:sp>
        <p:nvSpPr>
          <p:cNvPr id="6" name="Cloud 5"/>
          <p:cNvSpPr/>
          <p:nvPr/>
        </p:nvSpPr>
        <p:spPr>
          <a:xfrm>
            <a:off x="2440367" y="1951202"/>
            <a:ext cx="7661577" cy="2768856"/>
          </a:xfrm>
          <a:prstGeom prst="cloud">
            <a:avLst/>
          </a:prstGeom>
          <a:ln w="38100">
            <a:solidFill>
              <a:srgbClr val="00B050"/>
            </a:solidFill>
          </a:ln>
        </p:spPr>
        <p:txBody>
          <a:bodyPr wrap="square">
            <a:spAutoFit/>
          </a:bodyPr>
          <a:lstStyle/>
          <a:p>
            <a:r>
              <a:rPr lang="en-US" sz="2800" b="1" dirty="0" err="1" smtClean="0">
                <a:solidFill>
                  <a:srgbClr val="FF0000"/>
                </a:solidFill>
                <a:latin typeface="Times New Roman" panose="02020603050405020304" charset="0"/>
                <a:cs typeface="Times New Roman" panose="02020603050405020304" charset="0"/>
              </a:rPr>
              <a:t>Gợi</a:t>
            </a:r>
            <a:r>
              <a:rPr lang="en-US" sz="2800" b="1" dirty="0" smtClean="0">
                <a:solidFill>
                  <a:srgbClr val="FF0000"/>
                </a:solidFill>
                <a:latin typeface="Times New Roman" panose="02020603050405020304" charset="0"/>
                <a:cs typeface="Times New Roman" panose="02020603050405020304" charset="0"/>
              </a:rPr>
              <a:t> ý:</a:t>
            </a:r>
            <a:r>
              <a:rPr lang="en-US" sz="2800" b="1" dirty="0" smtClean="0">
                <a:solidFill>
                  <a:srgbClr val="0070C0"/>
                </a:solidFill>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Em</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chọn</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đọc</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một</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trong</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các</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bài</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đọc</a:t>
            </a:r>
            <a:r>
              <a:rPr lang="en-US" sz="2800" b="1" i="0" dirty="0" smtClean="0">
                <a:solidFill>
                  <a:srgbClr val="0070C0"/>
                </a:solidFill>
                <a:effectLst/>
                <a:latin typeface="Times New Roman" panose="02020603050405020304" charset="0"/>
                <a:cs typeface="Times New Roman" panose="02020603050405020304" charset="0"/>
              </a:rPr>
              <a:t> ở </a:t>
            </a:r>
            <a:r>
              <a:rPr lang="en-US" sz="2800" b="1" i="0" dirty="0" err="1" smtClean="0">
                <a:solidFill>
                  <a:srgbClr val="0070C0"/>
                </a:solidFill>
                <a:effectLst/>
                <a:latin typeface="Times New Roman" panose="02020603050405020304" charset="0"/>
                <a:cs typeface="Times New Roman" panose="02020603050405020304" charset="0"/>
              </a:rPr>
              <a:t>bài</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tập</a:t>
            </a:r>
            <a:r>
              <a:rPr lang="en-US" sz="2800" b="1" i="0" dirty="0" smtClean="0">
                <a:solidFill>
                  <a:srgbClr val="0070C0"/>
                </a:solidFill>
                <a:effectLst/>
                <a:latin typeface="Times New Roman" panose="02020603050405020304" charset="0"/>
                <a:cs typeface="Times New Roman" panose="02020603050405020304" charset="0"/>
              </a:rPr>
              <a:t> 1 </a:t>
            </a:r>
            <a:r>
              <a:rPr lang="en-US" sz="2800" b="1" i="0" dirty="0" err="1" smtClean="0">
                <a:solidFill>
                  <a:srgbClr val="0070C0"/>
                </a:solidFill>
                <a:effectLst/>
                <a:latin typeface="Times New Roman" panose="02020603050405020304" charset="0"/>
                <a:cs typeface="Times New Roman" panose="02020603050405020304" charset="0"/>
              </a:rPr>
              <a:t>và</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nêu</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cảm</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nghĩ</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của</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mình</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đối</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với</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nhân</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vật</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mà</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em</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thích</a:t>
            </a:r>
            <a:r>
              <a:rPr lang="en-US" sz="2800" b="1" i="0" dirty="0" smtClean="0">
                <a:solidFill>
                  <a:srgbClr val="0070C0"/>
                </a:solidFill>
                <a:effectLst/>
                <a:latin typeface="Times New Roman" panose="02020603050405020304" charset="0"/>
                <a:cs typeface="Times New Roman" panose="02020603050405020304" charset="0"/>
              </a:rPr>
              <a:t> </a:t>
            </a:r>
            <a:r>
              <a:rPr lang="en-US" sz="2800" b="1" i="0" dirty="0" err="1" smtClean="0">
                <a:solidFill>
                  <a:srgbClr val="0070C0"/>
                </a:solidFill>
                <a:effectLst/>
                <a:latin typeface="Times New Roman" panose="02020603050405020304" charset="0"/>
                <a:cs typeface="Times New Roman" panose="02020603050405020304" charset="0"/>
              </a:rPr>
              <a:t>nhất</a:t>
            </a:r>
            <a:r>
              <a:rPr lang="en-US" sz="2800" b="1" dirty="0" smtClean="0">
                <a:solidFill>
                  <a:srgbClr val="0070C0"/>
                </a:solidFill>
                <a:latin typeface="Times New Roman" panose="02020603050405020304" charset="0"/>
                <a:cs typeface="Times New Roman" panose="02020603050405020304" charset="0"/>
              </a:rPr>
              <a:t>.</a:t>
            </a:r>
            <a:endParaRPr lang="en-US" sz="2800" b="1" dirty="0">
              <a:solidFill>
                <a:srgbClr val="0070C0"/>
              </a:solidFill>
              <a:latin typeface="Times New Roman" panose="02020603050405020304" charset="0"/>
              <a:cs typeface="Times New Roman" panose="02020603050405020304" charset="0"/>
            </a:endParaRPr>
          </a:p>
        </p:txBody>
      </p:sp>
      <p:pic>
        <p:nvPicPr>
          <p:cNvPr id="4" name="Picture 11"/>
          <p:cNvPicPr>
            <a:picLocks noChangeAspect="1"/>
          </p:cNvPicPr>
          <p:nvPr/>
        </p:nvPicPr>
        <p:blipFill>
          <a:blip/>
          <a:srcRect/>
          <a:stretch>
            <a:fillRect/>
          </a:stretch>
        </p:blipFill>
        <p:spPr>
          <a:xfrm rot="-2802935">
            <a:off x="10130471" y="4736235"/>
            <a:ext cx="1377755" cy="673378"/>
          </a:xfrm>
          <a:prstGeom prst="rect">
            <a:avLst/>
          </a:prstGeom>
        </p:spPr>
      </p:pic>
      <p:pic>
        <p:nvPicPr>
          <p:cNvPr id="7" name="Picture 14"/>
          <p:cNvPicPr>
            <a:picLocks noChangeAspect="1"/>
          </p:cNvPicPr>
          <p:nvPr/>
        </p:nvPicPr>
        <p:blipFill>
          <a:blip/>
          <a:srcRect/>
          <a:stretch>
            <a:fillRect/>
          </a:stretch>
        </p:blipFill>
        <p:spPr>
          <a:xfrm rot="1091832">
            <a:off x="953433" y="4099152"/>
            <a:ext cx="1193404" cy="2070983"/>
          </a:xfrm>
          <a:prstGeom prst="rect">
            <a:avLst/>
          </a:prstGeom>
        </p:spPr>
      </p:pic>
      <p:pic>
        <p:nvPicPr>
          <p:cNvPr id="8" name="Picture 2"/>
          <p:cNvPicPr>
            <a:picLocks noChangeAspect="1"/>
          </p:cNvPicPr>
          <p:nvPr/>
        </p:nvPicPr>
        <p:blipFill>
          <a:blip r:embed="rId2"/>
          <a:srcRect/>
          <a:stretch>
            <a:fillRect/>
          </a:stretch>
        </p:blipFill>
        <p:spPr>
          <a:xfrm rot="21393371">
            <a:off x="3409792" y="5302254"/>
            <a:ext cx="5626195" cy="15190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862870"/>
          </a:xfrm>
          <a:prstGeom prst="rect">
            <a:avLst/>
          </a:prstGeom>
        </p:spPr>
        <p:txBody>
          <a:bodyPr wrap="square">
            <a:spAutoFit/>
          </a:bodyPr>
          <a:lstStyle/>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b</a:t>
            </a:r>
            <a:r>
              <a:rPr lang="vi-VN" sz="2200" dirty="0">
                <a:solidFill>
                  <a:srgbClr val="002060"/>
                </a:solidFill>
                <a:latin typeface="Nunito Black" pitchFamily="2" charset="0"/>
              </a:rPr>
              <a:t>.</a:t>
            </a:r>
            <a:endParaRPr lang="vi-VN" sz="2200" dirty="0">
              <a:solidFill>
                <a:srgbClr val="002060"/>
              </a:solidFill>
              <a:latin typeface="Nunito Black" pitchFamily="2" charset="0"/>
            </a:endParaRPr>
          </a:p>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Cô-li-a </a:t>
            </a:r>
            <a:r>
              <a:rPr lang="vi-VN" sz="2200" dirty="0">
                <a:solidFill>
                  <a:srgbClr val="002060"/>
                </a:solidFill>
                <a:latin typeface="Nunito Black" pitchFamily="2" charset="0"/>
              </a:rPr>
              <a:t>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endParaRPr lang="vi-VN" sz="22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br>
              <a:rPr kumimoji="0" lang="vi-VN" sz="2200" b="0" i="0" u="none" strike="noStrike" kern="1200" cap="none" spc="0" normalizeH="0" baseline="0" noProof="0" dirty="0" smtClean="0">
                <a:ln>
                  <a:noFill/>
                </a:ln>
                <a:solidFill>
                  <a:srgbClr val="002060"/>
                </a:solidFill>
                <a:effectLst/>
                <a:uLnTx/>
                <a:uFillTx/>
                <a:latin typeface="Nunito Black" pitchFamily="2" charset="0"/>
              </a:rPr>
            </a:br>
            <a:br>
              <a:rPr kumimoji="0" lang="vi-VN" sz="2000" b="0" i="0" u="none" strike="noStrike" kern="1200" cap="none" spc="0" normalizeH="0" baseline="0" noProof="0" dirty="0" smtClean="0">
                <a:ln>
                  <a:noFill/>
                </a:ln>
                <a:solidFill>
                  <a:srgbClr val="002060"/>
                </a:solidFill>
                <a:effectLst/>
                <a:uLnTx/>
                <a:uFillTx/>
                <a:latin typeface="Nunito Black" pitchFamily="2" charset="0"/>
              </a:rPr>
            </a:br>
            <a:endParaRPr kumimoji="0" lang="en-US" sz="2000" b="0" i="0" u="none" strike="noStrike" kern="1200" cap="none" spc="0" normalizeH="0" baseline="0" noProof="0" dirty="0">
              <a:ln>
                <a:noFill/>
              </a:ln>
              <a:solidFill>
                <a:srgbClr val="002060"/>
              </a:solidFill>
              <a:effectLst/>
              <a:uLnTx/>
              <a:uFillTx/>
              <a:latin typeface="Nunito Black" pitchFamily="2" charset="0"/>
            </a:endParaRPr>
          </a:p>
        </p:txBody>
      </p:sp>
      <p:pic>
        <p:nvPicPr>
          <p:cNvPr id="8" name="Picture 13"/>
          <p:cNvPicPr>
            <a:picLocks noChangeAspect="1"/>
          </p:cNvPicPr>
          <p:nvPr/>
        </p:nvPicPr>
        <p:blipFill>
          <a:blip/>
          <a:srcRect/>
          <a:stretch>
            <a:fillRect/>
          </a:stretch>
        </p:blipFill>
        <p:spPr>
          <a:xfrm>
            <a:off x="400728" y="374118"/>
            <a:ext cx="1628231" cy="15366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a:srcRect/>
          <a:stretch>
            <a:fillRect/>
          </a:stretch>
        </p:blipFill>
        <p:spPr>
          <a:xfrm rot="20289374">
            <a:off x="887168" y="4719374"/>
            <a:ext cx="1193404" cy="2070983"/>
          </a:xfrm>
          <a:prstGeom prst="rect">
            <a:avLst/>
          </a:prstGeom>
        </p:spPr>
      </p:pic>
      <p:pic>
        <p:nvPicPr>
          <p:cNvPr id="13" name="Picture 2"/>
          <p:cNvPicPr>
            <a:picLocks noChangeAspect="1"/>
          </p:cNvPicPr>
          <p:nvPr/>
        </p:nvPicPr>
        <p:blipFill>
          <a:blip r:embed="rId2"/>
          <a:srcRect/>
          <a:stretch>
            <a:fillRect/>
          </a:stretch>
        </p:blipFill>
        <p:spPr>
          <a:xfrm rot="21393371">
            <a:off x="4869052" y="5968628"/>
            <a:ext cx="3147004" cy="849691"/>
          </a:xfrm>
          <a:prstGeom prst="rect">
            <a:avLst/>
          </a:prstGeom>
        </p:spPr>
      </p:pic>
      <p:sp>
        <p:nvSpPr>
          <p:cNvPr id="12" name="Rectangle 11"/>
          <p:cNvSpPr/>
          <p:nvPr/>
        </p:nvSpPr>
        <p:spPr>
          <a:xfrm>
            <a:off x="1463041" y="1313211"/>
            <a:ext cx="9705702" cy="3570208"/>
          </a:xfrm>
          <a:prstGeom prst="rect">
            <a:avLst/>
          </a:prstGeom>
        </p:spPr>
        <p:txBody>
          <a:bodyPr wrap="square">
            <a:spAutoFit/>
          </a:bodyPr>
          <a:lstStyle/>
          <a:p>
            <a:pPr algn="ctr"/>
            <a:r>
              <a:rPr lang="vi-VN" sz="2800" b="1" i="0" dirty="0" smtClean="0">
                <a:solidFill>
                  <a:srgbClr val="FF0000"/>
                </a:solidFill>
                <a:effectLst/>
                <a:latin typeface="Nunito Black" pitchFamily="2" charset="0"/>
              </a:rPr>
              <a:t>Bài tham khảo 2:</a:t>
            </a:r>
            <a:endParaRPr lang="vi-VN" sz="2800" b="0" i="0" dirty="0" smtClean="0">
              <a:solidFill>
                <a:srgbClr val="FF0000"/>
              </a:solidFill>
              <a:effectLst/>
              <a:latin typeface="Nunito Black" pitchFamily="2" charset="0"/>
            </a:endParaRPr>
          </a:p>
          <a:p>
            <a:pPr algn="just"/>
            <a:r>
              <a:rPr lang="en-US" sz="2400" b="0" i="0" dirty="0" smtClean="0">
                <a:solidFill>
                  <a:srgbClr val="000000"/>
                </a:solidFill>
                <a:effectLst/>
                <a:latin typeface="Nunito Black" pitchFamily="2" charset="0"/>
              </a:rPr>
              <a:t>	</a:t>
            </a:r>
            <a:r>
              <a:rPr lang="vi-VN" sz="2400" b="0" i="0" dirty="0" smtClean="0">
                <a:solidFill>
                  <a:srgbClr val="002060"/>
                </a:solidFill>
                <a:effectLst/>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endParaRPr lang="vi-VN" sz="2400" b="0" i="0" dirty="0" smtClean="0">
              <a:solidFill>
                <a:srgbClr val="002060"/>
              </a:solidFill>
              <a:effectLst/>
              <a:latin typeface="Nunito Black" pitchFamily="2" charset="0"/>
            </a:endParaRPr>
          </a:p>
          <a:p>
            <a:br>
              <a:rPr lang="vi-VN" b="0" i="0" dirty="0" smtClean="0">
                <a:solidFill>
                  <a:srgbClr val="000000"/>
                </a:solidFill>
                <a:effectLst/>
                <a:latin typeface="OpenSans"/>
              </a:rPr>
            </a:br>
            <a:br>
              <a:rPr lang="vi-VN" b="0" i="0" dirty="0" smtClean="0">
                <a:solidFill>
                  <a:srgbClr val="000000"/>
                </a:solidFill>
                <a:effectLst/>
                <a:latin typeface="OpenSans"/>
              </a:rPr>
            </a:br>
            <a:endParaRPr lang="en-US" dirty="0"/>
          </a:p>
        </p:txBody>
      </p:sp>
      <p:pic>
        <p:nvPicPr>
          <p:cNvPr id="14" name="Picture 13"/>
          <p:cNvPicPr>
            <a:picLocks noChangeAspect="1"/>
          </p:cNvPicPr>
          <p:nvPr/>
        </p:nvPicPr>
        <p:blipFill>
          <a:blip/>
          <a:srcRect/>
          <a:stretch>
            <a:fillRect/>
          </a:stretch>
        </p:blipFill>
        <p:spPr>
          <a:xfrm>
            <a:off x="400728" y="374118"/>
            <a:ext cx="1628231" cy="15366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Củng</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cố</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dặn</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dò</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Hẹn</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gặp</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lại</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các</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em</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26" name="Picture 2" descr="https://img.loigiaihay.com/picture/2022/0312/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53" y="1227909"/>
            <a:ext cx="8714698" cy="484814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71140" y="501135"/>
            <a:ext cx="3161443" cy="523220"/>
          </a:xfrm>
          <a:prstGeom prst="rect">
            <a:avLst/>
          </a:prstGeom>
        </p:spPr>
        <p:txBody>
          <a:bodyPr wrap="none">
            <a:spAutoFit/>
          </a:bodyPr>
          <a:lstStyle/>
          <a:p>
            <a:pPr algn="just"/>
            <a:r>
              <a:rPr lang="vi-VN" sz="2800" dirty="0">
                <a:solidFill>
                  <a:srgbClr val="FF0000"/>
                </a:solidFill>
                <a:latin typeface="Nunito Black" pitchFamily="2" charset="0"/>
              </a:rPr>
              <a:t>Món quà đặc biệt</a:t>
            </a:r>
            <a:endParaRPr lang="vi-VN" sz="2800" dirty="0">
              <a:solidFill>
                <a:srgbClr val="FF0000"/>
              </a:solidFill>
              <a:latin typeface="Nunito Black" pitchFamily="2" charset="0"/>
            </a:endParaRP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rgbClr val="000000"/>
                </a:solidFill>
                <a:latin typeface="Times New Roman" panose="02020603050405020304" charset="0"/>
                <a:cs typeface="Times New Roman" panose="02020603050405020304" charset="0"/>
              </a:rPr>
              <a:t>	</a:t>
            </a:r>
            <a:r>
              <a:rPr lang="en-US" sz="3600" dirty="0" smtClean="0">
                <a:solidFill>
                  <a:srgbClr val="FF0000"/>
                </a:solidFill>
                <a:latin typeface="Times New Roman" panose="02020603050405020304" charset="0"/>
                <a:cs typeface="Times New Roman" panose="02020603050405020304" charset="0"/>
              </a:rPr>
              <a:t>M:</a:t>
            </a:r>
            <a:r>
              <a:rPr lang="en-US" sz="3600" dirty="0" smtClean="0">
                <a:solidFill>
                  <a:srgbClr val="000000"/>
                </a:solidFill>
                <a:latin typeface="Times New Roman" panose="02020603050405020304" charset="0"/>
                <a:cs typeface="Times New Roman" panose="02020603050405020304" charset="0"/>
              </a:rPr>
              <a:t> </a:t>
            </a:r>
            <a:r>
              <a:rPr lang="vi-VN" sz="3600" dirty="0" smtClean="0">
                <a:solidFill>
                  <a:srgbClr val="002060"/>
                </a:solidFill>
                <a:latin typeface="Times New Roman" panose="02020603050405020304" charset="0"/>
                <a:cs typeface="Times New Roman" panose="02020603050405020304" charset="0"/>
              </a:rPr>
              <a:t>Em </a:t>
            </a:r>
            <a:r>
              <a:rPr lang="vi-VN" sz="3600" dirty="0">
                <a:solidFill>
                  <a:srgbClr val="002060"/>
                </a:solidFill>
                <a:latin typeface="Times New Roman" panose="02020603050405020304" charset="0"/>
                <a:cs typeface="Times New Roman" panose="02020603050405020304" charset="0"/>
              </a:rPr>
              <a:t>thích hai chị em trong câu chuyện. Hai chị em rất yêu bố của mình và đã chuẩn bị một món</a:t>
            </a:r>
            <a:r>
              <a:rPr lang="en-US" altLang="vi-VN" sz="3600" dirty="0">
                <a:solidFill>
                  <a:srgbClr val="002060"/>
                </a:solidFill>
                <a:latin typeface="Times New Roman" panose="02020603050405020304" charset="0"/>
                <a:cs typeface="Times New Roman" panose="02020603050405020304" charset="0"/>
              </a:rPr>
              <a:t> </a:t>
            </a:r>
            <a:r>
              <a:rPr lang="vi-VN" sz="3600" dirty="0">
                <a:solidFill>
                  <a:srgbClr val="002060"/>
                </a:solidFill>
                <a:latin typeface="Times New Roman" panose="02020603050405020304" charset="0"/>
                <a:cs typeface="Times New Roman" panose="02020603050405020304" charset="0"/>
              </a:rPr>
              <a:t>quà đặc biệt dành tặng cho bố nhân dịp sinh nhật.</a:t>
            </a:r>
            <a:endParaRPr lang="vi-VN" sz="3600" dirty="0">
              <a:solidFill>
                <a:srgbClr val="00206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0" name="Picture 2" descr="https://img.loigiaihay.com/picture/2022/0314/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41" y="1141920"/>
            <a:ext cx="9858805" cy="489311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731303" y="501135"/>
            <a:ext cx="3841116" cy="523220"/>
          </a:xfrm>
          <a:prstGeom prst="rect">
            <a:avLst/>
          </a:prstGeom>
        </p:spPr>
        <p:txBody>
          <a:bodyPr wrap="none">
            <a:spAutoFit/>
          </a:bodyPr>
          <a:lstStyle/>
          <a:p>
            <a:pPr algn="just"/>
            <a:r>
              <a:rPr lang="vi-VN" sz="2800" dirty="0">
                <a:solidFill>
                  <a:srgbClr val="FF0000"/>
                </a:solidFill>
                <a:latin typeface="Nunito Black" pitchFamily="2" charset="0"/>
              </a:rPr>
              <a:t>Để cháu nắm tay ông</a:t>
            </a:r>
            <a:endParaRPr lang="vi-VN" sz="2800" dirty="0">
              <a:solidFill>
                <a:srgbClr val="FF0000"/>
              </a:solidFill>
              <a:latin typeface="Nunito Black" pitchFamily="2" charset="0"/>
            </a:endParaRPr>
          </a:p>
        </p:txBody>
      </p:sp>
      <p:sp>
        <p:nvSpPr>
          <p:cNvPr id="6" name="Cloud 5"/>
          <p:cNvSpPr/>
          <p:nvPr/>
        </p:nvSpPr>
        <p:spPr>
          <a:xfrm>
            <a:off x="1392894" y="4071749"/>
            <a:ext cx="9653452" cy="2590307"/>
          </a:xfrm>
          <a:prstGeom prst="cloud">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M:</a:t>
            </a:r>
            <a:r>
              <a:rPr kumimoji="0" lang="en-US" sz="32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t> </a:t>
            </a:r>
            <a:r>
              <a:rPr lang="vi-VN" sz="3200" dirty="0">
                <a:solidFill>
                  <a:srgbClr val="000000"/>
                </a:solidFill>
                <a:latin typeface="Times New Roman" panose="02020603050405020304" charset="0"/>
                <a:cs typeface="Times New Roman" panose="02020603050405020304" charset="0"/>
              </a:rPr>
              <a:t>Em thích nhân vật người cháu. Đó là một người cháu rất hiếu thảo, biết quan tâm và chăm sóc ông của mình.</a:t>
            </a:r>
            <a:endParaRPr lang="vi-VN" sz="3200" dirty="0">
              <a:solidFill>
                <a:srgbClr val="0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16492" y="1405230"/>
            <a:ext cx="9969372" cy="4984686"/>
          </a:xfrm>
          <a:prstGeom prst="roundRect">
            <a:avLst/>
          </a:prstGeom>
        </p:spPr>
      </p:pic>
      <p:sp>
        <p:nvSpPr>
          <p:cNvPr id="3" name="Rectangle 2"/>
          <p:cNvSpPr/>
          <p:nvPr/>
        </p:nvSpPr>
        <p:spPr>
          <a:xfrm>
            <a:off x="3939694" y="501135"/>
            <a:ext cx="3424335" cy="523220"/>
          </a:xfrm>
          <a:prstGeom prst="rect">
            <a:avLst/>
          </a:prstGeom>
        </p:spPr>
        <p:txBody>
          <a:bodyPr wrap="none">
            <a:spAutoFit/>
          </a:bodyPr>
          <a:lstStyle/>
          <a:p>
            <a:pPr algn="just"/>
            <a:r>
              <a:rPr lang="vi-VN" sz="2800" dirty="0">
                <a:solidFill>
                  <a:srgbClr val="FF0000"/>
                </a:solidFill>
                <a:latin typeface="Nunito Black" pitchFamily="2" charset="0"/>
              </a:rPr>
              <a:t>Bạn nhỏ trong nhà</a:t>
            </a:r>
            <a:endParaRPr lang="vi-VN" sz="2800" dirty="0">
              <a:solidFill>
                <a:srgbClr val="FF0000"/>
              </a:solidFill>
              <a:latin typeface="Nunito Black" pitchFamily="2" charset="0"/>
            </a:endParaRP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M:</a:t>
            </a:r>
            <a:r>
              <a:rPr kumimoji="0" lang="en-US" sz="32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t> </a:t>
            </a:r>
            <a:r>
              <a:rPr lang="vi-VN" sz="3200" dirty="0">
                <a:solidFill>
                  <a:srgbClr val="000000"/>
                </a:solidFill>
                <a:latin typeface="Times New Roman" panose="02020603050405020304" charset="0"/>
                <a:cs typeface="Times New Roman" panose="02020603050405020304" charset="0"/>
              </a:rPr>
              <a:t>Em thích chú chó của bạn nhỏ. Chú chỉ là một chú chó bình thường nhưng lại rất thông minh, không thua kém bất kì chú chó được huấn luyện nào.</a:t>
            </a:r>
            <a:endParaRPr lang="vi-VN" sz="3200" dirty="0">
              <a:solidFill>
                <a:srgbClr val="0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074" name="Picture 2" descr="Bài 26 Đi tìm mặt trời trang 116, 117 Tiếng Việt 3: Vì sao gõ kiến phải đi  các nhà hỏi xem ai có thể đi tìm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163" y="998936"/>
            <a:ext cx="4978127" cy="556626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233929" y="514903"/>
            <a:ext cx="3002894" cy="521970"/>
          </a:xfrm>
          <a:prstGeom prst="rect">
            <a:avLst/>
          </a:prstGeom>
        </p:spPr>
        <p:txBody>
          <a:bodyPr wrap="square">
            <a:spAutoFit/>
          </a:bodyPr>
          <a:lstStyle/>
          <a:p>
            <a:pPr algn="just"/>
            <a:r>
              <a:rPr lang="vi-VN" sz="2800" b="1" dirty="0">
                <a:solidFill>
                  <a:srgbClr val="FF0000"/>
                </a:solidFill>
                <a:latin typeface="Times New Roman" panose="02020603050405020304" charset="0"/>
                <a:cs typeface="Times New Roman" panose="02020603050405020304" charset="0"/>
              </a:rPr>
              <a:t>Đi tìm mặt trời</a:t>
            </a:r>
            <a:endParaRPr lang="vi-VN" sz="2800" b="1" dirty="0">
              <a:solidFill>
                <a:srgbClr val="FF0000"/>
              </a:solidFill>
              <a:latin typeface="Times New Roman" panose="02020603050405020304" charset="0"/>
              <a:cs typeface="Times New Roman" panose="02020603050405020304" charset="0"/>
            </a:endParaRPr>
          </a:p>
        </p:txBody>
      </p:sp>
      <p:sp>
        <p:nvSpPr>
          <p:cNvPr id="6" name="Horizontal Scroll 5"/>
          <p:cNvSpPr/>
          <p:nvPr/>
        </p:nvSpPr>
        <p:spPr>
          <a:xfrm>
            <a:off x="643255" y="4016375"/>
            <a:ext cx="10662285" cy="2590165"/>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6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t>	</a:t>
            </a:r>
            <a:r>
              <a:rPr kumimoji="0" lang="en-US" sz="3600" b="0" i="0" u="none" strike="noStrike" kern="1200" cap="none" spc="0" normalizeH="0" baseline="0" noProof="0" dirty="0" smtClean="0">
                <a:ln>
                  <a:noFill/>
                </a:ln>
                <a:solidFill>
                  <a:srgbClr val="FF0000"/>
                </a:solidFill>
                <a:effectLst/>
                <a:uLnTx/>
                <a:uFillTx/>
                <a:latin typeface="Times New Roman" panose="02020603050405020304" charset="0"/>
                <a:ea typeface="+mn-ea"/>
                <a:cs typeface="Times New Roman" panose="02020603050405020304" charset="0"/>
              </a:rPr>
              <a:t>M:</a:t>
            </a:r>
            <a:r>
              <a:rPr kumimoji="0" lang="en-US" sz="3600" b="0" i="0" u="none" strike="noStrike" kern="1200" cap="none" spc="0" normalizeH="0" baseline="0" noProof="0" dirty="0" smtClean="0">
                <a:ln>
                  <a:noFill/>
                </a:ln>
                <a:solidFill>
                  <a:srgbClr val="000000"/>
                </a:solidFill>
                <a:effectLst/>
                <a:uLnTx/>
                <a:uFillTx/>
                <a:latin typeface="Times New Roman" panose="02020603050405020304" charset="0"/>
                <a:ea typeface="+mn-ea"/>
                <a:cs typeface="Times New Roman" panose="02020603050405020304" charset="0"/>
              </a:rPr>
              <a:t> </a:t>
            </a:r>
            <a:r>
              <a:rPr lang="vi-VN" sz="3600" dirty="0">
                <a:solidFill>
                  <a:srgbClr val="000000"/>
                </a:solidFill>
                <a:latin typeface="Times New Roman" panose="02020603050405020304" charset="0"/>
                <a:cs typeface="Times New Roman" panose="02020603050405020304" charset="0"/>
              </a:rPr>
              <a:t>Em thích nhân vật chú gà trống. Chú là loài vật dũng cảm nhất trong khu rừng. Chú không ngại khó khăn, gian khổ để đi tìm mặt trời, mang ánh sáng về cho khu rừng.</a:t>
            </a:r>
            <a:endParaRPr lang="vi-VN" sz="3600" dirty="0">
              <a:solidFill>
                <a:srgbClr val="000000"/>
              </a:solidFill>
              <a:latin typeface="Times New Roman" panose="02020603050405020304" charset="0"/>
              <a:cs typeface="Times New Roman" panose="02020603050405020304" charset="0"/>
            </a:endParaRPr>
          </a:p>
        </p:txBody>
      </p:sp>
      <p:pic>
        <p:nvPicPr>
          <p:cNvPr id="7" name="Picture 11"/>
          <p:cNvPicPr>
            <a:picLocks noChangeAspect="1"/>
          </p:cNvPicPr>
          <p:nvPr/>
        </p:nvPicPr>
        <p:blipFill>
          <a:blip/>
          <a:srcRect/>
          <a:stretch>
            <a:fillRect/>
          </a:stretch>
        </p:blipFill>
        <p:spPr>
          <a:xfrm rot="-2802935">
            <a:off x="10221911" y="5707329"/>
            <a:ext cx="1377755" cy="673378"/>
          </a:xfrm>
          <a:prstGeom prst="rect">
            <a:avLst/>
          </a:prstGeom>
        </p:spPr>
      </p:pic>
      <p:pic>
        <p:nvPicPr>
          <p:cNvPr id="8" name="Picture 14"/>
          <p:cNvPicPr>
            <a:picLocks noChangeAspect="1"/>
          </p:cNvPicPr>
          <p:nvPr/>
        </p:nvPicPr>
        <p:blipFill>
          <a:blip/>
          <a:srcRect/>
          <a:stretch>
            <a:fillRect/>
          </a:stretch>
        </p:blipFill>
        <p:spPr>
          <a:xfrm rot="21287580">
            <a:off x="534471" y="4769749"/>
            <a:ext cx="1193404" cy="2070983"/>
          </a:xfrm>
          <a:prstGeom prst="rect">
            <a:avLst/>
          </a:prstGeom>
        </p:spPr>
      </p:pic>
      <p:pic>
        <p:nvPicPr>
          <p:cNvPr id="10" name="Picture 12"/>
          <p:cNvPicPr>
            <a:picLocks noChangeAspect="1"/>
          </p:cNvPicPr>
          <p:nvPr/>
        </p:nvPicPr>
        <p:blipFill>
          <a:blip/>
          <a:srcRect/>
          <a:stretch>
            <a:fillRect/>
          </a:stretch>
        </p:blipFill>
        <p:spPr>
          <a:xfrm>
            <a:off x="9949065" y="1303482"/>
            <a:ext cx="1256466" cy="1093126"/>
          </a:xfrm>
          <a:prstGeom prst="rect">
            <a:avLst/>
          </a:prstGeom>
        </p:spPr>
      </p:pic>
      <p:pic>
        <p:nvPicPr>
          <p:cNvPr id="11" name="Picture 13"/>
          <p:cNvPicPr>
            <a:picLocks noChangeAspect="1"/>
          </p:cNvPicPr>
          <p:nvPr/>
        </p:nvPicPr>
        <p:blipFill>
          <a:blip/>
          <a:srcRect/>
          <a:stretch>
            <a:fillRect/>
          </a:stretch>
        </p:blipFill>
        <p:spPr>
          <a:xfrm>
            <a:off x="565059" y="514903"/>
            <a:ext cx="1671162" cy="15771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13198</Words>
  <Application>WPS Presentation</Application>
  <PresentationFormat>Widescreen</PresentationFormat>
  <Paragraphs>564</Paragraphs>
  <Slides>53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53</vt:i4>
      </vt:variant>
    </vt:vector>
  </HeadingPairs>
  <TitlesOfParts>
    <vt:vector size="64" baseType="lpstr">
      <vt:lpstr>Arial</vt:lpstr>
      <vt:lpstr>SimSun</vt:lpstr>
      <vt:lpstr>Wingdings</vt:lpstr>
      <vt:lpstr>Calibri</vt:lpstr>
      <vt:lpstr>Times New Roman</vt:lpstr>
      <vt:lpstr>Nunito Black</vt:lpstr>
      <vt:lpstr>Segoe Print</vt:lpstr>
      <vt:lpstr>Microsoft YaHei</vt:lpstr>
      <vt:lpstr>Arial Unicode MS</vt:lpstr>
      <vt:lpstr>OpenSans</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55</cp:revision>
  <dcterms:created xsi:type="dcterms:W3CDTF">2022-09-25T12:11:00Z</dcterms:created>
  <dcterms:modified xsi:type="dcterms:W3CDTF">2024-01-03T11:58:29Z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1CA1AFC4C2BC4146BA878D5506E59205_12</vt:lpwstr>
  </property>
  <property fmtid="{D5CDD505-2E9C-101B-9397-08002B2CF9AE}" pid="3" name="KSOProductBuildVer">
    <vt:lpwstr>1033-12.2.0.13359</vt:lpwstr>
  </property>
</Properties>
</file>