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sldIdLst>
    <p:sldId id="257" r:id="rId4"/>
    <p:sldId id="258" r:id="rId5"/>
    <p:sldId id="269" r:id="rId6"/>
    <p:sldId id="286" r:id="rId7"/>
    <p:sldId id="260" r:id="rId8"/>
    <p:sldId id="287" r:id="rId9"/>
    <p:sldId id="259" r:id="rId10"/>
    <p:sldId id="301" r:id="rId11"/>
    <p:sldId id="302" r:id="rId12"/>
    <p:sldId id="303" r:id="rId13"/>
    <p:sldId id="304" r:id="rId14"/>
    <p:sldId id="305" r:id="rId15"/>
    <p:sldId id="261" r:id="rId16"/>
    <p:sldId id="262" r:id="rId17"/>
    <p:sldId id="306" r:id="rId18"/>
    <p:sldId id="307" r:id="rId19"/>
    <p:sldId id="308" r:id="rId20"/>
    <p:sldId id="309" r:id="rId21"/>
    <p:sldId id="310" r:id="rId22"/>
    <p:sldId id="311" r:id="rId23"/>
    <p:sldId id="263" r:id="rId24"/>
    <p:sldId id="264" r:id="rId25"/>
    <p:sldId id="265" r:id="rId26"/>
    <p:sldId id="312" r:id="rId27"/>
    <p:sldId id="313" r:id="rId28"/>
    <p:sldId id="314"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31615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96499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77732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0859799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2460395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19449642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434792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0701555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6941738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634439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9518521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74458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6688310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0974041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4225834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232022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2345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2453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1694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4583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1500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9430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4708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9213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0554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4779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9414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3813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23606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475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8653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86486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97417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2182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39D985DC-BC77-78E3-E4DC-25EB233256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2024" y="200025"/>
            <a:ext cx="1304925" cy="1304925"/>
          </a:xfrm>
          <a:prstGeom prst="rect">
            <a:avLst/>
          </a:prstGeom>
        </p:spPr>
      </p:pic>
    </p:spTree>
    <p:extLst>
      <p:ext uri="{BB962C8B-B14F-4D97-AF65-F5344CB8AC3E}">
        <p14:creationId xmlns:p14="http://schemas.microsoft.com/office/powerpoint/2010/main" val="1746129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2D0A1-8294-4AF3-A900-55626C9D01E0}"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7707529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54440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image" Target="../media/image29.png"/><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1.svg"/><Relationship Id="rId5" Type="http://schemas.openxmlformats.org/officeDocument/2006/relationships/image" Target="../media/image33.svg"/><Relationship Id="rId10" Type="http://schemas.openxmlformats.org/officeDocument/2006/relationships/image" Target="../media/image30.png"/><Relationship Id="rId4" Type="http://schemas.openxmlformats.org/officeDocument/2006/relationships/image" Target="../media/image32.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image" Target="../media/image29.png"/><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1.svg"/><Relationship Id="rId5" Type="http://schemas.openxmlformats.org/officeDocument/2006/relationships/image" Target="../media/image33.svg"/><Relationship Id="rId10" Type="http://schemas.openxmlformats.org/officeDocument/2006/relationships/image" Target="../media/image30.png"/><Relationship Id="rId4" Type="http://schemas.openxmlformats.org/officeDocument/2006/relationships/image" Target="../media/image32.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slide" Target="slide18.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8.png"/><Relationship Id="rId18" Type="http://schemas.openxmlformats.org/officeDocument/2006/relationships/image" Target="../media/image51.png"/><Relationship Id="rId26" Type="http://schemas.openxmlformats.org/officeDocument/2006/relationships/image" Target="../media/image56.png"/><Relationship Id="rId3" Type="http://schemas.microsoft.com/office/2007/relationships/hdphoto" Target="../media/hdphoto4.wdp"/><Relationship Id="rId21" Type="http://schemas.openxmlformats.org/officeDocument/2006/relationships/image" Target="../media/image53.png"/><Relationship Id="rId7" Type="http://schemas.openxmlformats.org/officeDocument/2006/relationships/slide" Target="slide20.xml"/><Relationship Id="rId12" Type="http://schemas.microsoft.com/office/2007/relationships/hdphoto" Target="../media/hdphoto6.wdp"/><Relationship Id="rId17" Type="http://schemas.openxmlformats.org/officeDocument/2006/relationships/image" Target="../media/image50.png"/><Relationship Id="rId25" Type="http://schemas.openxmlformats.org/officeDocument/2006/relationships/image" Target="../media/image55.png"/><Relationship Id="rId2" Type="http://schemas.openxmlformats.org/officeDocument/2006/relationships/image" Target="../media/image44.png"/><Relationship Id="rId16" Type="http://schemas.microsoft.com/office/2007/relationships/hdphoto" Target="../media/hdphoto8.wdp"/><Relationship Id="rId20" Type="http://schemas.microsoft.com/office/2007/relationships/hdphoto" Target="../media/hdphoto9.wdp"/><Relationship Id="rId1" Type="http://schemas.openxmlformats.org/officeDocument/2006/relationships/slideLayout" Target="../slideLayouts/slideLayout24.xml"/><Relationship Id="rId6" Type="http://schemas.openxmlformats.org/officeDocument/2006/relationships/slide" Target="slide19.xml"/><Relationship Id="rId11" Type="http://schemas.openxmlformats.org/officeDocument/2006/relationships/image" Target="../media/image47.png"/><Relationship Id="rId24" Type="http://schemas.microsoft.com/office/2007/relationships/hdphoto" Target="../media/hdphoto11.wdp"/><Relationship Id="rId5" Type="http://schemas.microsoft.com/office/2007/relationships/hdphoto" Target="../media/hdphoto5.wdp"/><Relationship Id="rId15" Type="http://schemas.openxmlformats.org/officeDocument/2006/relationships/image" Target="../media/image49.png"/><Relationship Id="rId23" Type="http://schemas.openxmlformats.org/officeDocument/2006/relationships/image" Target="../media/image54.png"/><Relationship Id="rId10" Type="http://schemas.openxmlformats.org/officeDocument/2006/relationships/slide" Target="slide22.xml"/><Relationship Id="rId19" Type="http://schemas.openxmlformats.org/officeDocument/2006/relationships/image" Target="../media/image52.png"/><Relationship Id="rId4" Type="http://schemas.openxmlformats.org/officeDocument/2006/relationships/image" Target="../media/image45.png"/><Relationship Id="rId9" Type="http://schemas.openxmlformats.org/officeDocument/2006/relationships/image" Target="../media/image46.gif"/><Relationship Id="rId14" Type="http://schemas.microsoft.com/office/2007/relationships/hdphoto" Target="../media/hdphoto7.wdp"/><Relationship Id="rId22" Type="http://schemas.microsoft.com/office/2007/relationships/hdphoto" Target="../media/hdphoto10.wdp"/><Relationship Id="rId27"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slide" Target="slide18.xml"/><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audio" Target="../media/audio3.wav"/><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57.png"/><Relationship Id="rId5" Type="http://schemas.openxmlformats.org/officeDocument/2006/relationships/image" Target="../media/image59.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57.png"/><Relationship Id="rId5" Type="http://schemas.openxmlformats.org/officeDocument/2006/relationships/image" Target="../media/image59.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57.png"/><Relationship Id="rId5" Type="http://schemas.openxmlformats.org/officeDocument/2006/relationships/image" Target="../media/image59.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57.png"/><Relationship Id="rId5" Type="http://schemas.openxmlformats.org/officeDocument/2006/relationships/image" Target="../media/image59.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5.jpe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audio" Target="../media/audio4.wav"/><Relationship Id="rId7" Type="http://schemas.openxmlformats.org/officeDocument/2006/relationships/image" Target="../media/image61.emf"/><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63.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5.jpe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5.jpe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3.svg"/><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image" Target="../media/image29.png"/><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1.svg"/><Relationship Id="rId5" Type="http://schemas.openxmlformats.org/officeDocument/2006/relationships/image" Target="../media/image33.svg"/><Relationship Id="rId10" Type="http://schemas.openxmlformats.org/officeDocument/2006/relationships/image" Target="../media/image30.png"/><Relationship Id="rId4" Type="http://schemas.openxmlformats.org/officeDocument/2006/relationships/image" Target="../media/image3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a:noFill/>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840809" y="-303945"/>
            <a:ext cx="3142875" cy="3605931"/>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grpSp>
        <p:nvGrpSpPr>
          <p:cNvPr id="6" name="组合 5">
            <a:extLst>
              <a:ext uri="{FF2B5EF4-FFF2-40B4-BE49-F238E27FC236}">
                <a16:creationId xmlns:a16="http://schemas.microsoft.com/office/drawing/2014/main" id="{B7A392D0-B5DC-4AD6-AD03-20EA474BB0EB}"/>
              </a:ext>
            </a:extLst>
          </p:cNvPr>
          <p:cNvGrpSpPr/>
          <p:nvPr/>
        </p:nvGrpSpPr>
        <p:grpSpPr>
          <a:xfrm>
            <a:off x="4321302" y="1340582"/>
            <a:ext cx="3602567" cy="777054"/>
            <a:chOff x="4294717" y="1750325"/>
            <a:chExt cx="3602567" cy="777054"/>
          </a:xfrm>
        </p:grpSpPr>
        <p:sp>
          <p:nvSpPr>
            <p:cNvPr id="24" name="文本框 23">
              <a:extLst>
                <a:ext uri="{FF2B5EF4-FFF2-40B4-BE49-F238E27FC236}">
                  <a16:creationId xmlns:a16="http://schemas.microsoft.com/office/drawing/2014/main" id="{257519F3-23D1-4330-9549-E14F4B739976}"/>
                </a:ext>
              </a:extLst>
            </p:cNvPr>
            <p:cNvSpPr txBox="1"/>
            <p:nvPr/>
          </p:nvSpPr>
          <p:spPr>
            <a:xfrm>
              <a:off x="4623142" y="1750325"/>
              <a:ext cx="29877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KHOA HỌC</a:t>
              </a:r>
              <a:endParaRPr kumimoji="0" lang="zh-CN" altLang="en-US" sz="500" b="0" i="0" u="none" strike="noStrike" kern="1200" cap="none" spc="0" normalizeH="0" baseline="0" noProof="0" dirty="0">
                <a:ln>
                  <a:noFill/>
                </a:ln>
                <a:solidFill>
                  <a:prstClr val="black"/>
                </a:solidFill>
                <a:effectLst/>
                <a:uLnTx/>
                <a:uFillTx/>
                <a:latin typeface="Tahoma" panose="020B0604030504040204" pitchFamily="34" charset="0"/>
                <a:ea typeface="微软雅黑" panose="020B0503020204020204" pitchFamily="34" charset="-122"/>
                <a:cs typeface="Tahoma" panose="020B0604030504040204" pitchFamily="34" charset="0"/>
              </a:endParaRPr>
            </a:p>
          </p:txBody>
        </p:sp>
        <p:sp>
          <p:nvSpPr>
            <p:cNvPr id="4" name="矩形: 圆角 3">
              <a:extLst>
                <a:ext uri="{FF2B5EF4-FFF2-40B4-BE49-F238E27FC236}">
                  <a16:creationId xmlns:a16="http://schemas.microsoft.com/office/drawing/2014/main" id="{E7037433-BD07-42C9-BDA9-99E5286680B4}"/>
                </a:ext>
              </a:extLst>
            </p:cNvPr>
            <p:cNvSpPr/>
            <p:nvPr/>
          </p:nvSpPr>
          <p:spPr>
            <a:xfrm>
              <a:off x="4294717" y="2458197"/>
              <a:ext cx="3602567" cy="69182"/>
            </a:xfrm>
            <a:prstGeom prst="roundRect">
              <a:avLst>
                <a:gd name="adj" fmla="val 5000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8" name="Rectangle 7">
            <a:extLst>
              <a:ext uri="{FF2B5EF4-FFF2-40B4-BE49-F238E27FC236}">
                <a16:creationId xmlns:a16="http://schemas.microsoft.com/office/drawing/2014/main" id="{4A1D471B-B5BC-8E45-BAB0-32DA22256ECA}"/>
              </a:ext>
            </a:extLst>
          </p:cNvPr>
          <p:cNvSpPr/>
          <p:nvPr/>
        </p:nvSpPr>
        <p:spPr>
          <a:xfrm>
            <a:off x="1937794" y="2705173"/>
            <a:ext cx="904789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ÔN TẬP CUỐI HỌC KÌ 1</a:t>
            </a:r>
            <a:endParaRPr kumimoji="0" lang="en-VN" sz="66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387619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E180D4A7-C9FB-4DFB-919C-405C955672EB}">
      <p14:showEvtLst xmlns:p14="http://schemas.microsoft.com/office/powerpoint/2010/main">
        <p14:playEvt time="13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86A44ED6-F8C3-4946-BC6A-A544E434C2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a16="http://schemas.microsoft.com/office/drawing/2014/main" id="{A0D0ED7E-3851-41A3-91A0-7B6E8D288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a16="http://schemas.microsoft.com/office/drawing/2014/main" id="{694DF6F9-87C8-4FA0-BBA6-754744DBAC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626" y="66675"/>
            <a:ext cx="5335801" cy="2605077"/>
          </a:xfrm>
          <a:prstGeom prst="rect">
            <a:avLst/>
          </a:prstGeom>
        </p:spPr>
      </p:pic>
      <p:sp>
        <p:nvSpPr>
          <p:cNvPr id="5" name="TextBox 4">
            <a:extLst>
              <a:ext uri="{FF2B5EF4-FFF2-40B4-BE49-F238E27FC236}">
                <a16:creationId xmlns:a16="http://schemas.microsoft.com/office/drawing/2014/main" id="{E11E3E97-6E53-4851-8DD7-5689D1A64375}"/>
              </a:ext>
            </a:extLst>
          </p:cNvPr>
          <p:cNvSpPr txBox="1"/>
          <p:nvPr/>
        </p:nvSpPr>
        <p:spPr>
          <a:xfrm>
            <a:off x="1914525" y="385534"/>
            <a:ext cx="4697109" cy="1384995"/>
          </a:xfrm>
          <a:prstGeom prst="rect">
            <a:avLst/>
          </a:prstGeom>
          <a:noFill/>
        </p:spPr>
        <p:txBody>
          <a:bodyPr wrap="square">
            <a:spAutoFit/>
          </a:bodyPr>
          <a:lstStyle/>
          <a:p>
            <a:pPr lvl="0" algn="ctr"/>
            <a:r>
              <a:rPr lang="vi-VN" altLang="en-US" sz="2800" b="1" dirty="0">
                <a:solidFill>
                  <a:prstClr val="white"/>
                </a:solidFill>
                <a:latin typeface="Times New Roman" panose="02020603050405020304" pitchFamily="18" charset="0"/>
              </a:rPr>
              <a:t>Nêu một số cách làm vật nóng lên, hoặc lạnh đi trong cuộc sống hàng ngày? </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3BF2C9BC-18D0-45CE-A26A-09337F9859E3}"/>
              </a:ext>
            </a:extLst>
          </p:cNvPr>
          <p:cNvGrpSpPr/>
          <p:nvPr/>
        </p:nvGrpSpPr>
        <p:grpSpPr>
          <a:xfrm>
            <a:off x="2098730" y="1851004"/>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9602B6DA-1550-4D46-94C0-F8A0675196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2B132C23-7C40-4906-A9A3-6658A46184C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C43FA5DE-B548-47C3-A655-0EDD7DB181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97426" y="2476567"/>
            <a:ext cx="6285948" cy="3075967"/>
          </a:xfrm>
          <a:prstGeom prst="rect">
            <a:avLst/>
          </a:prstGeom>
        </p:spPr>
      </p:pic>
      <p:grpSp>
        <p:nvGrpSpPr>
          <p:cNvPr id="10" name="Group 9">
            <a:extLst>
              <a:ext uri="{FF2B5EF4-FFF2-40B4-BE49-F238E27FC236}">
                <a16:creationId xmlns:a16="http://schemas.microsoft.com/office/drawing/2014/main" id="{0837E5D2-9493-4CFB-AD9E-BD32A9E13426}"/>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0F91E3F3-35E7-4495-B409-92E58E65E62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32D371B8-2399-4594-B5EC-9FCCEB79F16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a16="http://schemas.microsoft.com/office/drawing/2014/main" id="{024964F2-4706-4668-B310-F1CB8F494AB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1ADC620-AC2F-4652-8CCB-A49CB4AA8DB0}"/>
              </a:ext>
            </a:extLst>
          </p:cNvPr>
          <p:cNvSpPr txBox="1"/>
          <p:nvPr/>
        </p:nvSpPr>
        <p:spPr>
          <a:xfrm>
            <a:off x="4905375" y="2805468"/>
            <a:ext cx="5531681" cy="2246769"/>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prstClr val="black"/>
                </a:solidFill>
                <a:latin typeface="Times New Roman" panose="02020603050405020304" pitchFamily="18" charset="0"/>
              </a:rPr>
              <a:t>Làm vật nóng lên: Phơi thóc vào ngày nắng nóng; Nướng bánh trong lò nướng;</a:t>
            </a:r>
            <a:endParaRPr lang="en-US" sz="2800" b="1" dirty="0">
              <a:solidFill>
                <a:prstClr val="black"/>
              </a:solidFill>
              <a:latin typeface="Times New Roman" panose="02020603050405020304" pitchFamily="18" charset="0"/>
            </a:endParaRPr>
          </a:p>
          <a:p>
            <a:pPr marL="457200" lvl="0" indent="-457200" algn="just">
              <a:buFont typeface="Arial" panose="020B0604020202020204" pitchFamily="34" charset="0"/>
              <a:buChar char="•"/>
            </a:pPr>
            <a:r>
              <a:rPr lang="vi-VN" sz="2800" b="1" dirty="0">
                <a:solidFill>
                  <a:prstClr val="black"/>
                </a:solidFill>
                <a:latin typeface="Times New Roman" panose="02020603050405020304" pitchFamily="18" charset="0"/>
              </a:rPr>
              <a:t>Làm vật lạnh đi: Cho thực phẩm vào tủ lạnh.</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118585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8B34CCDC-4BEA-4CB9-BF07-85685AEA74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BD5FA72F-A0B7-4917-BAE4-AE7EF198E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a16="http://schemas.microsoft.com/office/drawing/2014/main" id="{5B8AA7E4-E126-47EE-B3DE-42E4EBA427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626" y="353226"/>
            <a:ext cx="5335801" cy="2318526"/>
          </a:xfrm>
          <a:prstGeom prst="rect">
            <a:avLst/>
          </a:prstGeom>
        </p:spPr>
      </p:pic>
      <p:sp>
        <p:nvSpPr>
          <p:cNvPr id="7" name="TextBox 6">
            <a:extLst>
              <a:ext uri="{FF2B5EF4-FFF2-40B4-BE49-F238E27FC236}">
                <a16:creationId xmlns:a16="http://schemas.microsoft.com/office/drawing/2014/main" id="{725D9C1D-F6C0-45E5-9293-5E4BA3EE984A}"/>
              </a:ext>
            </a:extLst>
          </p:cNvPr>
          <p:cNvSpPr txBox="1"/>
          <p:nvPr/>
        </p:nvSpPr>
        <p:spPr>
          <a:xfrm>
            <a:off x="2098730" y="934813"/>
            <a:ext cx="436856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Các bạn thật là giỏi !</a:t>
            </a:r>
            <a:endPar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8" name="Group 7">
            <a:extLst>
              <a:ext uri="{FF2B5EF4-FFF2-40B4-BE49-F238E27FC236}">
                <a16:creationId xmlns:a16="http://schemas.microsoft.com/office/drawing/2014/main" id="{DD8BA524-E3A4-4C34-A8A2-3A9CEDE28036}"/>
              </a:ext>
            </a:extLst>
          </p:cNvPr>
          <p:cNvGrpSpPr/>
          <p:nvPr/>
        </p:nvGrpSpPr>
        <p:grpSpPr>
          <a:xfrm>
            <a:off x="2098730" y="1851004"/>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316694F-00F1-4554-BEC6-7814079A371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432B5004-093D-480B-9A12-572304EEEB3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a16="http://schemas.microsoft.com/office/drawing/2014/main" id="{40172C7F-6FFE-4200-A9C0-52AE47E514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86751" y="2437189"/>
            <a:ext cx="4606519" cy="2254155"/>
          </a:xfrm>
          <a:prstGeom prst="rect">
            <a:avLst/>
          </a:prstGeom>
        </p:spPr>
      </p:pic>
      <p:grpSp>
        <p:nvGrpSpPr>
          <p:cNvPr id="12" name="Group 11">
            <a:extLst>
              <a:ext uri="{FF2B5EF4-FFF2-40B4-BE49-F238E27FC236}">
                <a16:creationId xmlns:a16="http://schemas.microsoft.com/office/drawing/2014/main" id="{CBE2AD35-C6A0-4AF0-90C1-A3A9F5483E0E}"/>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35AB686D-BF75-4D2D-904C-DAEA7BA9945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6E97E163-7242-4624-A4BF-6898B5F1353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93E31095-5F7D-4ADA-97BA-76CFD5BF0F8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7093649E-5ECF-4F1B-BF20-700EA49DB795}"/>
              </a:ext>
            </a:extLst>
          </p:cNvPr>
          <p:cNvSpPr txBox="1"/>
          <p:nvPr/>
        </p:nvSpPr>
        <p:spPr>
          <a:xfrm>
            <a:off x="5735263" y="3064942"/>
            <a:ext cx="403865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rPr>
              <a:t>Chúng mình cùng </a:t>
            </a:r>
            <a:r>
              <a:rPr lang="en-US" sz="3600" b="1" dirty="0" err="1">
                <a:solidFill>
                  <a:prstClr val="black"/>
                </a:solidFill>
                <a:latin typeface="Times New Roman" panose="02020603050405020304" pitchFamily="18" charset="0"/>
              </a:rPr>
              <a:t>học</a:t>
            </a:r>
            <a:r>
              <a:rPr lang="en-US" sz="3600" b="1" dirty="0">
                <a:solidFill>
                  <a:prstClr val="black"/>
                </a:solidFill>
                <a:latin typeface="Times New Roman" panose="02020603050405020304" pitchFamily="18" charset="0"/>
              </a:rPr>
              <a:t> </a:t>
            </a:r>
            <a:r>
              <a:rPr lang="en-US" sz="3600" b="1" dirty="0" err="1">
                <a:solidFill>
                  <a:prstClr val="black"/>
                </a:solidFill>
                <a:latin typeface="Times New Roman" panose="02020603050405020304" pitchFamily="18" charset="0"/>
              </a:rPr>
              <a:t>tiếp</a:t>
            </a:r>
            <a:r>
              <a:rPr lang="en-US" sz="3600" b="1" dirty="0">
                <a:solidFill>
                  <a:prstClr val="black"/>
                </a:solidFill>
                <a:latin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rPr>
              <a:t>nhé !</a:t>
            </a:r>
          </a:p>
        </p:txBody>
      </p:sp>
    </p:spTree>
    <p:extLst>
      <p:ext uri="{BB962C8B-B14F-4D97-AF65-F5344CB8AC3E}">
        <p14:creationId xmlns:p14="http://schemas.microsoft.com/office/powerpoint/2010/main" val="11428056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23499" y="3548718"/>
            <a:ext cx="3659922" cy="3012919"/>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09" y="-217052"/>
            <a:ext cx="2946380"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a:extLst>
              <a:ext uri="{FF2B5EF4-FFF2-40B4-BE49-F238E27FC236}">
                <a16:creationId xmlns:a16="http://schemas.microsoft.com/office/drawing/2014/main" id="{A0673679-B62C-344E-A4C5-C43247ECCD7B}"/>
              </a:ext>
            </a:extLst>
          </p:cNvPr>
          <p:cNvSpPr/>
          <p:nvPr/>
        </p:nvSpPr>
        <p:spPr>
          <a:xfrm>
            <a:off x="3438525" y="2912414"/>
            <a:ext cx="7581900" cy="1754326"/>
          </a:xfrm>
          <a:prstGeom prst="rect">
            <a:avLst/>
          </a:prstGeom>
        </p:spPr>
        <p:txBody>
          <a:bodyPr wrap="square">
            <a:spAutoFit/>
          </a:bodyPr>
          <a:lstStyle/>
          <a:p>
            <a:pPr lvl="0" algn="ctr">
              <a:spcBef>
                <a:spcPts val="2000"/>
              </a:spcBef>
            </a:pPr>
            <a:r>
              <a:rPr lang="vi-VN" sz="5400" b="1" dirty="0">
                <a:solidFill>
                  <a:prstClr val="white"/>
                </a:solidFill>
                <a:latin typeface="Tahoma" panose="020B0604030504040204" pitchFamily="34" charset="0"/>
                <a:ea typeface="Tahoma" panose="020B0604030504040204" pitchFamily="34" charset="0"/>
                <a:cs typeface="Tahoma" panose="020B0604030504040204" pitchFamily="34" charset="0"/>
              </a:rPr>
              <a:t>Ôn tập về chủ đề Thực vật và động vật</a:t>
            </a:r>
            <a:endParaRPr kumimoji="0" lang="en-US" sz="5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756CC98C-8F4C-AB4B-AF65-C250F943EA40}"/>
              </a:ext>
            </a:extLst>
          </p:cNvPr>
          <p:cNvGrpSpPr/>
          <p:nvPr/>
        </p:nvGrpSpPr>
        <p:grpSpPr>
          <a:xfrm>
            <a:off x="2027796" y="1568390"/>
            <a:ext cx="1695441" cy="1838404"/>
            <a:chOff x="3159088" y="2280236"/>
            <a:chExt cx="1695441" cy="1838404"/>
          </a:xfrm>
        </p:grpSpPr>
        <p:pic>
          <p:nvPicPr>
            <p:cNvPr id="17" name="图片 18">
              <a:extLst>
                <a:ext uri="{FF2B5EF4-FFF2-40B4-BE49-F238E27FC236}">
                  <a16:creationId xmlns:a16="http://schemas.microsoft.com/office/drawing/2014/main" id="{982E747A-574C-3442-8C7C-79E98AF74B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8" name="文本框 18">
              <a:extLst>
                <a:ext uri="{FF2B5EF4-FFF2-40B4-BE49-F238E27FC236}">
                  <a16:creationId xmlns:a16="http://schemas.microsoft.com/office/drawing/2014/main" id="{41269FD2-C8E5-7D44-9709-1A1BA0EED4DB}"/>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02</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35149803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descr="Calendar&#10;&#10;Description automatically generated">
            <a:extLst>
              <a:ext uri="{FF2B5EF4-FFF2-40B4-BE49-F238E27FC236}">
                <a16:creationId xmlns:a16="http://schemas.microsoft.com/office/drawing/2014/main" id="{33F30627-9EB4-BCDA-364D-AFA7E80C3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94" y="2807895"/>
            <a:ext cx="4266718" cy="4266718"/>
          </a:xfrm>
          <a:prstGeom prst="rect">
            <a:avLst/>
          </a:prstGeom>
        </p:spPr>
      </p:pic>
      <p:pic>
        <p:nvPicPr>
          <p:cNvPr id="6" name="Picture 5">
            <a:extLst>
              <a:ext uri="{FF2B5EF4-FFF2-40B4-BE49-F238E27FC236}">
                <a16:creationId xmlns:a16="http://schemas.microsoft.com/office/drawing/2014/main" id="{A2DDF8F8-4983-7B5F-A459-5F9DE948BFAA}"/>
              </a:ext>
            </a:extLst>
          </p:cNvPr>
          <p:cNvPicPr>
            <a:picLocks noChangeAspect="1"/>
          </p:cNvPicPr>
          <p:nvPr/>
        </p:nvPicPr>
        <p:blipFill>
          <a:blip r:embed="rId5"/>
          <a:stretch>
            <a:fillRect/>
          </a:stretch>
        </p:blipFill>
        <p:spPr>
          <a:xfrm>
            <a:off x="694408" y="1999531"/>
            <a:ext cx="3456732" cy="1664352"/>
          </a:xfrm>
          <a:prstGeom prst="rect">
            <a:avLst/>
          </a:prstGeom>
        </p:spPr>
      </p:pic>
      <p:sp>
        <p:nvSpPr>
          <p:cNvPr id="9" name="TextBox 8">
            <a:extLst>
              <a:ext uri="{FF2B5EF4-FFF2-40B4-BE49-F238E27FC236}">
                <a16:creationId xmlns:a16="http://schemas.microsoft.com/office/drawing/2014/main" id="{FD540F1C-2C95-2FCF-21D7-831B71DC9DE4}"/>
              </a:ext>
            </a:extLst>
          </p:cNvPr>
          <p:cNvSpPr txBox="1"/>
          <p:nvPr/>
        </p:nvSpPr>
        <p:spPr>
          <a:xfrm>
            <a:off x="1617110" y="435260"/>
            <a:ext cx="9370031" cy="1200329"/>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Thảo luận nhóm 4 hoàn thành hoàn thành phiếu bài tập với các câu hỏi</a:t>
            </a:r>
            <a:endParaRPr lang="en-US" sz="3600" b="1" dirty="0">
              <a:effectLst/>
              <a:ea typeface="Calibri" panose="020F0502020204030204" pitchFamily="34" charset="0"/>
              <a:cs typeface="Times New Roman" panose="02020603050405020304" pitchFamily="18" charset="0"/>
            </a:endParaRPr>
          </a:p>
        </p:txBody>
      </p:sp>
      <p:pic>
        <p:nvPicPr>
          <p:cNvPr id="13" name="Picture 12" descr="A screenshot of a game&#10;&#10;Description automatically generated">
            <a:extLst>
              <a:ext uri="{FF2B5EF4-FFF2-40B4-BE49-F238E27FC236}">
                <a16:creationId xmlns:a16="http://schemas.microsoft.com/office/drawing/2014/main" id="{EDAC7E42-6B6F-4278-5865-D3B47D3F6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450" y="1917003"/>
            <a:ext cx="3176778" cy="4493321"/>
          </a:xfrm>
          <a:prstGeom prst="rect">
            <a:avLst/>
          </a:prstGeom>
        </p:spPr>
      </p:pic>
    </p:spTree>
    <p:custDataLst>
      <p:tags r:id="rId1"/>
    </p:custDataLst>
    <p:extLst>
      <p:ext uri="{BB962C8B-B14F-4D97-AF65-F5344CB8AC3E}">
        <p14:creationId xmlns:p14="http://schemas.microsoft.com/office/powerpoint/2010/main" val="577134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latin typeface="Calibri"/>
                  <a:ea typeface="Times New Roman" panose="02020603050405020304" pitchFamily="18" charset="0"/>
                  <a:cs typeface="Times New Roman" panose="02020603050405020304" pitchFamily="18" charset="0"/>
                </a:rPr>
                <a:t>1. </a:t>
              </a: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yếu tố nào cần cho sự sống và phát triển của thực vật?</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1938992"/>
          </a:xfrm>
          <a:custGeom>
            <a:avLst/>
            <a:gdLst>
              <a:gd name="connsiteX0" fmla="*/ 0 w 8697727"/>
              <a:gd name="connsiteY0" fmla="*/ 0 h 1938992"/>
              <a:gd name="connsiteX1" fmla="*/ 8697727 w 8697727"/>
              <a:gd name="connsiteY1" fmla="*/ 0 h 1938992"/>
              <a:gd name="connsiteX2" fmla="*/ 8697727 w 8697727"/>
              <a:gd name="connsiteY2" fmla="*/ 1938992 h 1938992"/>
              <a:gd name="connsiteX3" fmla="*/ 0 w 8697727"/>
              <a:gd name="connsiteY3" fmla="*/ 1938992 h 1938992"/>
              <a:gd name="connsiteX4" fmla="*/ 0 w 86977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938992" fill="none" extrusionOk="0">
                <a:moveTo>
                  <a:pt x="0" y="0"/>
                </a:moveTo>
                <a:cubicBezTo>
                  <a:pt x="2307566" y="5222"/>
                  <a:pt x="4621976" y="24918"/>
                  <a:pt x="8697727" y="0"/>
                </a:cubicBezTo>
                <a:cubicBezTo>
                  <a:pt x="8536482" y="738305"/>
                  <a:pt x="8653967" y="1407801"/>
                  <a:pt x="8697727" y="1938992"/>
                </a:cubicBezTo>
                <a:cubicBezTo>
                  <a:pt x="6720543" y="1774231"/>
                  <a:pt x="3935477" y="2057142"/>
                  <a:pt x="0" y="1938992"/>
                </a:cubicBezTo>
                <a:cubicBezTo>
                  <a:pt x="-55725" y="1490404"/>
                  <a:pt x="17072" y="314236"/>
                  <a:pt x="0" y="0"/>
                </a:cubicBezTo>
                <a:close/>
              </a:path>
              <a:path w="8697727" h="1938992" stroke="0" extrusionOk="0">
                <a:moveTo>
                  <a:pt x="0" y="0"/>
                </a:moveTo>
                <a:cubicBezTo>
                  <a:pt x="1791850" y="11849"/>
                  <a:pt x="6835039" y="-161459"/>
                  <a:pt x="8697727" y="0"/>
                </a:cubicBezTo>
                <a:cubicBezTo>
                  <a:pt x="8700857" y="920782"/>
                  <a:pt x="8596551" y="1107979"/>
                  <a:pt x="8697727" y="1938992"/>
                </a:cubicBezTo>
                <a:cubicBezTo>
                  <a:pt x="5749793" y="1793132"/>
                  <a:pt x="3576551"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Ánh sáng, nước, không khí, chất khoáng, nhiệt độ cần cho sự sống và phát triển của thực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9712763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2. Thức ăn của động vật là những nguồn thức ăn từ đâu?</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1938992"/>
          </a:xfrm>
          <a:custGeom>
            <a:avLst/>
            <a:gdLst>
              <a:gd name="connsiteX0" fmla="*/ 0 w 8697727"/>
              <a:gd name="connsiteY0" fmla="*/ 0 h 1938992"/>
              <a:gd name="connsiteX1" fmla="*/ 8697727 w 8697727"/>
              <a:gd name="connsiteY1" fmla="*/ 0 h 1938992"/>
              <a:gd name="connsiteX2" fmla="*/ 8697727 w 8697727"/>
              <a:gd name="connsiteY2" fmla="*/ 1938992 h 1938992"/>
              <a:gd name="connsiteX3" fmla="*/ 0 w 8697727"/>
              <a:gd name="connsiteY3" fmla="*/ 1938992 h 1938992"/>
              <a:gd name="connsiteX4" fmla="*/ 0 w 86977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938992" fill="none" extrusionOk="0">
                <a:moveTo>
                  <a:pt x="0" y="0"/>
                </a:moveTo>
                <a:cubicBezTo>
                  <a:pt x="2307566" y="5222"/>
                  <a:pt x="4621976" y="24918"/>
                  <a:pt x="8697727" y="0"/>
                </a:cubicBezTo>
                <a:cubicBezTo>
                  <a:pt x="8536482" y="738305"/>
                  <a:pt x="8653967" y="1407801"/>
                  <a:pt x="8697727" y="1938992"/>
                </a:cubicBezTo>
                <a:cubicBezTo>
                  <a:pt x="6720543" y="1774231"/>
                  <a:pt x="3935477" y="2057142"/>
                  <a:pt x="0" y="1938992"/>
                </a:cubicBezTo>
                <a:cubicBezTo>
                  <a:pt x="-55725" y="1490404"/>
                  <a:pt x="17072" y="314236"/>
                  <a:pt x="0" y="0"/>
                </a:cubicBezTo>
                <a:close/>
              </a:path>
              <a:path w="8697727" h="1938992" stroke="0" extrusionOk="0">
                <a:moveTo>
                  <a:pt x="0" y="0"/>
                </a:moveTo>
                <a:cubicBezTo>
                  <a:pt x="1791850" y="11849"/>
                  <a:pt x="6835039" y="-161459"/>
                  <a:pt x="8697727" y="0"/>
                </a:cubicBezTo>
                <a:cubicBezTo>
                  <a:pt x="8700857" y="920782"/>
                  <a:pt x="8596551" y="1107979"/>
                  <a:pt x="8697727" y="1938992"/>
                </a:cubicBezTo>
                <a:cubicBezTo>
                  <a:pt x="5749793" y="1793132"/>
                  <a:pt x="3576551"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Thức ăn của động vật là những nguồn thức ăn từ: Thực vật và động vật khác.</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36703817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3. Nêu một số việc làm cụ thể để chăm sóc cây trồng? </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2554545"/>
          </a:xfrm>
          <a:custGeom>
            <a:avLst/>
            <a:gdLst>
              <a:gd name="connsiteX0" fmla="*/ 0 w 8697727"/>
              <a:gd name="connsiteY0" fmla="*/ 0 h 2554545"/>
              <a:gd name="connsiteX1" fmla="*/ 8697727 w 8697727"/>
              <a:gd name="connsiteY1" fmla="*/ 0 h 2554545"/>
              <a:gd name="connsiteX2" fmla="*/ 8697727 w 8697727"/>
              <a:gd name="connsiteY2" fmla="*/ 2554545 h 2554545"/>
              <a:gd name="connsiteX3" fmla="*/ 0 w 8697727"/>
              <a:gd name="connsiteY3" fmla="*/ 2554545 h 2554545"/>
              <a:gd name="connsiteX4" fmla="*/ 0 w 8697727"/>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554545" fill="none" extrusionOk="0">
                <a:moveTo>
                  <a:pt x="0" y="0"/>
                </a:moveTo>
                <a:cubicBezTo>
                  <a:pt x="2307566" y="5222"/>
                  <a:pt x="4621976" y="24918"/>
                  <a:pt x="8697727" y="0"/>
                </a:cubicBezTo>
                <a:cubicBezTo>
                  <a:pt x="8536482" y="837733"/>
                  <a:pt x="8653967" y="1383476"/>
                  <a:pt x="8697727" y="2554545"/>
                </a:cubicBezTo>
                <a:cubicBezTo>
                  <a:pt x="6720543" y="2389784"/>
                  <a:pt x="3935477" y="2672695"/>
                  <a:pt x="0" y="2554545"/>
                </a:cubicBezTo>
                <a:cubicBezTo>
                  <a:pt x="-55725" y="1859262"/>
                  <a:pt x="17072" y="437056"/>
                  <a:pt x="0" y="0"/>
                </a:cubicBezTo>
                <a:close/>
              </a:path>
              <a:path w="8697727" h="2554545" stroke="0" extrusionOk="0">
                <a:moveTo>
                  <a:pt x="0" y="0"/>
                </a:moveTo>
                <a:cubicBezTo>
                  <a:pt x="1791850" y="11849"/>
                  <a:pt x="6835039" y="-161459"/>
                  <a:pt x="8697727" y="0"/>
                </a:cubicBezTo>
                <a:cubicBezTo>
                  <a:pt x="8700857" y="1191849"/>
                  <a:pt x="8596551" y="1724527"/>
                  <a:pt x="8697727" y="2554545"/>
                </a:cubicBezTo>
                <a:cubicBezTo>
                  <a:pt x="5749793" y="2408685"/>
                  <a:pt x="357655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Một số việc làm cụ thể để chăm sóc cây trồng: Tưới đủ nước, bón đủ phân, cung cấp đủ ánh sáng cho cây trồng,....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28491218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0668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TỐT NGHIỆP</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1752600"/>
            <a:ext cx="609600" cy="609600"/>
          </a:xfrm>
          <a:prstGeom prst="rect">
            <a:avLst/>
          </a:prstGeom>
        </p:spPr>
      </p:pic>
    </p:spTree>
    <p:extLst>
      <p:ext uri="{BB962C8B-B14F-4D97-AF65-F5344CB8AC3E}">
        <p14:creationId xmlns:p14="http://schemas.microsoft.com/office/powerpoint/2010/main" val="12138238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00B050"/>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51" name="Picture 5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Oval 27">
            <a:hlinkClick r:id="rId6"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7"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8"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6"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10"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pic>
        <p:nvPicPr>
          <p:cNvPr id="41" name="Picture 4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43" name="Picture 42"/>
          <p:cNvPicPr>
            <a:picLocks noChangeAspect="1"/>
          </p:cNvPicPr>
          <p:nvPr/>
        </p:nvPicPr>
        <p:blipFill rotWithShape="1">
          <a:blip r:embed="rId15">
            <a:extLst>
              <a:ext uri="{BEBA8EAE-BF5A-486C-A8C5-ECC9F3942E4B}">
                <a14:imgProps xmlns:a14="http://schemas.microsoft.com/office/drawing/2010/main">
                  <a14:imgLayer r:embed="rId16">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46" name="Picture 45"/>
          <p:cNvPicPr>
            <a:picLocks noChangeAspect="1"/>
          </p:cNvPicPr>
          <p:nvPr/>
        </p:nvPicPr>
        <p:blipFill rotWithShape="1">
          <a:blip r:embed="rId17">
            <a:extLst>
              <a:ext uri="{BEBA8EAE-BF5A-486C-A8C5-ECC9F3942E4B}">
                <a14:imgProps xmlns:a14="http://schemas.microsoft.com/office/drawing/2010/main">
                  <a14:imgLayer r:embed="rId16">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47" name="Picture 46"/>
          <p:cNvPicPr>
            <a:picLocks noChangeAspect="1"/>
          </p:cNvPicPr>
          <p:nvPr/>
        </p:nvPicPr>
        <p:blipFill rotWithShape="1">
          <a:blip r:embed="rId18">
            <a:extLst>
              <a:ext uri="{BEBA8EAE-BF5A-486C-A8C5-ECC9F3942E4B}">
                <a14:imgProps xmlns:a14="http://schemas.microsoft.com/office/drawing/2010/main">
                  <a14:imgLayer r:embed="rId16">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48"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7541" y="34246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04488" y="35770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7635702" y="5959325"/>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rotWithShape="1">
          <a:blip r:embed="rId26">
            <a:extLst>
              <a:ext uri="{BEBA8EAE-BF5A-486C-A8C5-ECC9F3942E4B}">
                <a14:imgProps xmlns:a14="http://schemas.microsoft.com/office/drawing/2010/main">
                  <a14:imgLayer r:embed="rId16">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pic>
        <p:nvPicPr>
          <p:cNvPr id="45" name="Picture 44"/>
          <p:cNvPicPr>
            <a:picLocks noChangeAspect="1"/>
          </p:cNvPicPr>
          <p:nvPr/>
        </p:nvPicPr>
        <p:blipFill rotWithShape="1">
          <a:blip r:embed="rId27">
            <a:extLst>
              <a:ext uri="{BEBA8EAE-BF5A-486C-A8C5-ECC9F3942E4B}">
                <a14:imgProps xmlns:a14="http://schemas.microsoft.com/office/drawing/2010/main">
                  <a14:imgLayer r:embed="rId16">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sp>
        <p:nvSpPr>
          <p:cNvPr id="2" name="Rectangle: Rounded Corners 1">
            <a:extLst>
              <a:ext uri="{FF2B5EF4-FFF2-40B4-BE49-F238E27FC236}">
                <a16:creationId xmlns:a16="http://schemas.microsoft.com/office/drawing/2014/main" id="{CF3D6595-D6F4-58A3-8120-F1B957FCD730}"/>
              </a:ext>
            </a:extLst>
          </p:cNvPr>
          <p:cNvSpPr/>
          <p:nvPr/>
        </p:nvSpPr>
        <p:spPr>
          <a:xfrm>
            <a:off x="257175" y="276225"/>
            <a:ext cx="1228725" cy="485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167522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1"/>
                                        </p:tgtEl>
                                        <p:attrNameLst>
                                          <p:attrName>r</p:attrName>
                                        </p:attrNameLst>
                                      </p:cBhvr>
                                    </p:animRot>
                                    <p:animRot by="-240000">
                                      <p:cBhvr>
                                        <p:cTn id="7" dur="300" fill="hold">
                                          <p:stCondLst>
                                            <p:cond delay="300"/>
                                          </p:stCondLst>
                                        </p:cTn>
                                        <p:tgtEl>
                                          <p:spTgt spid="41"/>
                                        </p:tgtEl>
                                        <p:attrNameLst>
                                          <p:attrName>r</p:attrName>
                                        </p:attrNameLst>
                                      </p:cBhvr>
                                    </p:animRot>
                                    <p:animRot by="240000">
                                      <p:cBhvr>
                                        <p:cTn id="8" dur="300" fill="hold">
                                          <p:stCondLst>
                                            <p:cond delay="600"/>
                                          </p:stCondLst>
                                        </p:cTn>
                                        <p:tgtEl>
                                          <p:spTgt spid="41"/>
                                        </p:tgtEl>
                                        <p:attrNameLst>
                                          <p:attrName>r</p:attrName>
                                        </p:attrNameLst>
                                      </p:cBhvr>
                                    </p:animRot>
                                    <p:animRot by="-240000">
                                      <p:cBhvr>
                                        <p:cTn id="9" dur="300" fill="hold">
                                          <p:stCondLst>
                                            <p:cond delay="900"/>
                                          </p:stCondLst>
                                        </p:cTn>
                                        <p:tgtEl>
                                          <p:spTgt spid="41"/>
                                        </p:tgtEl>
                                        <p:attrNameLst>
                                          <p:attrName>r</p:attrName>
                                        </p:attrNameLst>
                                      </p:cBhvr>
                                    </p:animRot>
                                    <p:animRot by="120000">
                                      <p:cBhvr>
                                        <p:cTn id="10" dur="300" fill="hold">
                                          <p:stCondLst>
                                            <p:cond delay="12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38"/>
                                        </p:tgtEl>
                                        <p:attrNameLst>
                                          <p:attrName>r</p:attrName>
                                        </p:attrNameLst>
                                      </p:cBhvr>
                                    </p:animRot>
                                    <p:animRot by="-240000">
                                      <p:cBhvr>
                                        <p:cTn id="13" dur="300" fill="hold">
                                          <p:stCondLst>
                                            <p:cond delay="300"/>
                                          </p:stCondLst>
                                        </p:cTn>
                                        <p:tgtEl>
                                          <p:spTgt spid="38"/>
                                        </p:tgtEl>
                                        <p:attrNameLst>
                                          <p:attrName>r</p:attrName>
                                        </p:attrNameLst>
                                      </p:cBhvr>
                                    </p:animRot>
                                    <p:animRot by="240000">
                                      <p:cBhvr>
                                        <p:cTn id="14" dur="300" fill="hold">
                                          <p:stCondLst>
                                            <p:cond delay="600"/>
                                          </p:stCondLst>
                                        </p:cTn>
                                        <p:tgtEl>
                                          <p:spTgt spid="38"/>
                                        </p:tgtEl>
                                        <p:attrNameLst>
                                          <p:attrName>r</p:attrName>
                                        </p:attrNameLst>
                                      </p:cBhvr>
                                    </p:animRot>
                                    <p:animRot by="-240000">
                                      <p:cBhvr>
                                        <p:cTn id="15" dur="300" fill="hold">
                                          <p:stCondLst>
                                            <p:cond delay="900"/>
                                          </p:stCondLst>
                                        </p:cTn>
                                        <p:tgtEl>
                                          <p:spTgt spid="38"/>
                                        </p:tgtEl>
                                        <p:attrNameLst>
                                          <p:attrName>r</p:attrName>
                                        </p:attrNameLst>
                                      </p:cBhvr>
                                    </p:animRot>
                                    <p:animRot by="120000">
                                      <p:cBhvr>
                                        <p:cTn id="16" dur="300" fill="hold">
                                          <p:stCondLst>
                                            <p:cond delay="12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48"/>
                                        </p:tgtEl>
                                        <p:attrNameLst>
                                          <p:attrName>r</p:attrName>
                                        </p:attrNameLst>
                                      </p:cBhvr>
                                    </p:animRot>
                                    <p:animRot by="-240000">
                                      <p:cBhvr>
                                        <p:cTn id="19" dur="300" fill="hold">
                                          <p:stCondLst>
                                            <p:cond delay="300"/>
                                          </p:stCondLst>
                                        </p:cTn>
                                        <p:tgtEl>
                                          <p:spTgt spid="48"/>
                                        </p:tgtEl>
                                        <p:attrNameLst>
                                          <p:attrName>r</p:attrName>
                                        </p:attrNameLst>
                                      </p:cBhvr>
                                    </p:animRot>
                                    <p:animRot by="240000">
                                      <p:cBhvr>
                                        <p:cTn id="20" dur="300" fill="hold">
                                          <p:stCondLst>
                                            <p:cond delay="600"/>
                                          </p:stCondLst>
                                        </p:cTn>
                                        <p:tgtEl>
                                          <p:spTgt spid="48"/>
                                        </p:tgtEl>
                                        <p:attrNameLst>
                                          <p:attrName>r</p:attrName>
                                        </p:attrNameLst>
                                      </p:cBhvr>
                                    </p:animRot>
                                    <p:animRot by="-240000">
                                      <p:cBhvr>
                                        <p:cTn id="21" dur="300" fill="hold">
                                          <p:stCondLst>
                                            <p:cond delay="900"/>
                                          </p:stCondLst>
                                        </p:cTn>
                                        <p:tgtEl>
                                          <p:spTgt spid="48"/>
                                        </p:tgtEl>
                                        <p:attrNameLst>
                                          <p:attrName>r</p:attrName>
                                        </p:attrNameLst>
                                      </p:cBhvr>
                                    </p:animRot>
                                    <p:animRot by="120000">
                                      <p:cBhvr>
                                        <p:cTn id="22" dur="300" fill="hold">
                                          <p:stCondLst>
                                            <p:cond delay="1200"/>
                                          </p:stCondLst>
                                        </p:cTn>
                                        <p:tgtEl>
                                          <p:spTgt spid="4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50"/>
                                        </p:tgtEl>
                                        <p:attrNameLst>
                                          <p:attrName>r</p:attrName>
                                        </p:attrNameLst>
                                      </p:cBhvr>
                                    </p:animRot>
                                    <p:animRot by="-240000">
                                      <p:cBhvr>
                                        <p:cTn id="25" dur="300" fill="hold">
                                          <p:stCondLst>
                                            <p:cond delay="300"/>
                                          </p:stCondLst>
                                        </p:cTn>
                                        <p:tgtEl>
                                          <p:spTgt spid="50"/>
                                        </p:tgtEl>
                                        <p:attrNameLst>
                                          <p:attrName>r</p:attrName>
                                        </p:attrNameLst>
                                      </p:cBhvr>
                                    </p:animRot>
                                    <p:animRot by="240000">
                                      <p:cBhvr>
                                        <p:cTn id="26" dur="300" fill="hold">
                                          <p:stCondLst>
                                            <p:cond delay="600"/>
                                          </p:stCondLst>
                                        </p:cTn>
                                        <p:tgtEl>
                                          <p:spTgt spid="50"/>
                                        </p:tgtEl>
                                        <p:attrNameLst>
                                          <p:attrName>r</p:attrName>
                                        </p:attrNameLst>
                                      </p:cBhvr>
                                    </p:animRot>
                                    <p:animRot by="-240000">
                                      <p:cBhvr>
                                        <p:cTn id="27" dur="300" fill="hold">
                                          <p:stCondLst>
                                            <p:cond delay="900"/>
                                          </p:stCondLst>
                                        </p:cTn>
                                        <p:tgtEl>
                                          <p:spTgt spid="50"/>
                                        </p:tgtEl>
                                        <p:attrNameLst>
                                          <p:attrName>r</p:attrName>
                                        </p:attrNameLst>
                                      </p:cBhvr>
                                    </p:animRot>
                                    <p:animRot by="120000">
                                      <p:cBhvr>
                                        <p:cTn id="28" dur="300" fill="hold">
                                          <p:stCondLst>
                                            <p:cond delay="12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49"/>
                                        </p:tgtEl>
                                        <p:attrNameLst>
                                          <p:attrName>r</p:attrName>
                                        </p:attrNameLst>
                                      </p:cBhvr>
                                    </p:animRot>
                                    <p:animRot by="-240000">
                                      <p:cBhvr>
                                        <p:cTn id="31" dur="300" fill="hold">
                                          <p:stCondLst>
                                            <p:cond delay="300"/>
                                          </p:stCondLst>
                                        </p:cTn>
                                        <p:tgtEl>
                                          <p:spTgt spid="49"/>
                                        </p:tgtEl>
                                        <p:attrNameLst>
                                          <p:attrName>r</p:attrName>
                                        </p:attrNameLst>
                                      </p:cBhvr>
                                    </p:animRot>
                                    <p:animRot by="240000">
                                      <p:cBhvr>
                                        <p:cTn id="32" dur="300" fill="hold">
                                          <p:stCondLst>
                                            <p:cond delay="600"/>
                                          </p:stCondLst>
                                        </p:cTn>
                                        <p:tgtEl>
                                          <p:spTgt spid="49"/>
                                        </p:tgtEl>
                                        <p:attrNameLst>
                                          <p:attrName>r</p:attrName>
                                        </p:attrNameLst>
                                      </p:cBhvr>
                                    </p:animRot>
                                    <p:animRot by="-240000">
                                      <p:cBhvr>
                                        <p:cTn id="33" dur="300" fill="hold">
                                          <p:stCondLst>
                                            <p:cond delay="900"/>
                                          </p:stCondLst>
                                        </p:cTn>
                                        <p:tgtEl>
                                          <p:spTgt spid="49"/>
                                        </p:tgtEl>
                                        <p:attrNameLst>
                                          <p:attrName>r</p:attrName>
                                        </p:attrNameLst>
                                      </p:cBhvr>
                                    </p:animRot>
                                    <p:animRot by="120000">
                                      <p:cBhvr>
                                        <p:cTn id="34" dur="300" fill="hold">
                                          <p:stCondLst>
                                            <p:cond delay="12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1500"/>
                                        <p:tgtEl>
                                          <p:spTgt spid="41"/>
                                        </p:tgtEl>
                                        <p:attrNameLst>
                                          <p:attrName>ppt_w</p:attrName>
                                        </p:attrNameLst>
                                      </p:cBhvr>
                                      <p:tavLst>
                                        <p:tav tm="0">
                                          <p:val>
                                            <p:strVal val="ppt_w"/>
                                          </p:val>
                                        </p:tav>
                                        <p:tav tm="100000">
                                          <p:val>
                                            <p:fltVal val="0"/>
                                          </p:val>
                                        </p:tav>
                                      </p:tavLst>
                                    </p:anim>
                                    <p:anim calcmode="lin" valueType="num">
                                      <p:cBhvr>
                                        <p:cTn id="40" dur="1500"/>
                                        <p:tgtEl>
                                          <p:spTgt spid="41"/>
                                        </p:tgtEl>
                                        <p:attrNameLst>
                                          <p:attrName>ppt_h</p:attrName>
                                        </p:attrNameLst>
                                      </p:cBhvr>
                                      <p:tavLst>
                                        <p:tav tm="0">
                                          <p:val>
                                            <p:strVal val="ppt_h"/>
                                          </p:val>
                                        </p:tav>
                                        <p:tav tm="100000">
                                          <p:val>
                                            <p:fltVal val="0"/>
                                          </p:val>
                                        </p:tav>
                                      </p:tavLst>
                                    </p:anim>
                                    <p:animEffect transition="out" filter="fade">
                                      <p:cBhvr>
                                        <p:cTn id="41" dur="1500"/>
                                        <p:tgtEl>
                                          <p:spTgt spid="41"/>
                                        </p:tgtEl>
                                      </p:cBhvr>
                                    </p:animEffect>
                                    <p:set>
                                      <p:cBhvr>
                                        <p:cTn id="42" dur="1" fill="hold">
                                          <p:stCondLst>
                                            <p:cond delay="1499"/>
                                          </p:stCondLst>
                                        </p:cTn>
                                        <p:tgtEl>
                                          <p:spTgt spid="41"/>
                                        </p:tgtEl>
                                        <p:attrNameLst>
                                          <p:attrName>style.visibility</p:attrName>
                                        </p:attrNameLst>
                                      </p:cBhvr>
                                      <p:to>
                                        <p:strVal val="hidden"/>
                                      </p:to>
                                    </p:se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1750" fill="hold"/>
                                        <p:tgtEl>
                                          <p:spTgt spid="46"/>
                                        </p:tgtEl>
                                        <p:attrNameLst>
                                          <p:attrName>ppt_w</p:attrName>
                                        </p:attrNameLst>
                                      </p:cBhvr>
                                      <p:tavLst>
                                        <p:tav tm="0">
                                          <p:val>
                                            <p:fltVal val="0"/>
                                          </p:val>
                                        </p:tav>
                                        <p:tav tm="100000">
                                          <p:val>
                                            <p:strVal val="#ppt_w"/>
                                          </p:val>
                                        </p:tav>
                                      </p:tavLst>
                                    </p:anim>
                                    <p:anim calcmode="lin" valueType="num">
                                      <p:cBhvr>
                                        <p:cTn id="47" dur="1750" fill="hold"/>
                                        <p:tgtEl>
                                          <p:spTgt spid="46"/>
                                        </p:tgtEl>
                                        <p:attrNameLst>
                                          <p:attrName>ppt_h</p:attrName>
                                        </p:attrNameLst>
                                      </p:cBhvr>
                                      <p:tavLst>
                                        <p:tav tm="0">
                                          <p:val>
                                            <p:fltVal val="0"/>
                                          </p:val>
                                        </p:tav>
                                        <p:tav tm="100000">
                                          <p:val>
                                            <p:strVal val="#ppt_h"/>
                                          </p:val>
                                        </p:tav>
                                      </p:tavLst>
                                    </p:anim>
                                    <p:animEffect transition="in" filter="fade">
                                      <p:cBhvr>
                                        <p:cTn id="48" dur="1750"/>
                                        <p:tgtEl>
                                          <p:spTgt spid="46"/>
                                        </p:tgtEl>
                                      </p:cBhvr>
                                    </p:animEffect>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1500"/>
                                        <p:tgtEl>
                                          <p:spTgt spid="38"/>
                                        </p:tgtEl>
                                        <p:attrNameLst>
                                          <p:attrName>ppt_w</p:attrName>
                                        </p:attrNameLst>
                                      </p:cBhvr>
                                      <p:tavLst>
                                        <p:tav tm="0">
                                          <p:val>
                                            <p:strVal val="ppt_w"/>
                                          </p:val>
                                        </p:tav>
                                        <p:tav tm="100000">
                                          <p:val>
                                            <p:fltVal val="0"/>
                                          </p:val>
                                        </p:tav>
                                      </p:tavLst>
                                    </p:anim>
                                    <p:anim calcmode="lin" valueType="num">
                                      <p:cBhvr>
                                        <p:cTn id="54" dur="1500"/>
                                        <p:tgtEl>
                                          <p:spTgt spid="38"/>
                                        </p:tgtEl>
                                        <p:attrNameLst>
                                          <p:attrName>ppt_h</p:attrName>
                                        </p:attrNameLst>
                                      </p:cBhvr>
                                      <p:tavLst>
                                        <p:tav tm="0">
                                          <p:val>
                                            <p:strVal val="ppt_h"/>
                                          </p:val>
                                        </p:tav>
                                        <p:tav tm="100000">
                                          <p:val>
                                            <p:fltVal val="0"/>
                                          </p:val>
                                        </p:tav>
                                      </p:tavLst>
                                    </p:anim>
                                    <p:animEffect transition="out" filter="fade">
                                      <p:cBhvr>
                                        <p:cTn id="55" dur="1500"/>
                                        <p:tgtEl>
                                          <p:spTgt spid="38"/>
                                        </p:tgtEl>
                                      </p:cBhvr>
                                    </p:animEffect>
                                    <p:set>
                                      <p:cBhvr>
                                        <p:cTn id="56" dur="1" fill="hold">
                                          <p:stCondLst>
                                            <p:cond delay="1499"/>
                                          </p:stCondLst>
                                        </p:cTn>
                                        <p:tgtEl>
                                          <p:spTgt spid="38"/>
                                        </p:tgtEl>
                                        <p:attrNameLst>
                                          <p:attrName>style.visibility</p:attrName>
                                        </p:attrNameLst>
                                      </p:cBhvr>
                                      <p:to>
                                        <p:strVal val="hidden"/>
                                      </p:to>
                                    </p:se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500" fill="hold"/>
                                        <p:tgtEl>
                                          <p:spTgt spid="47"/>
                                        </p:tgtEl>
                                        <p:attrNameLst>
                                          <p:attrName>ppt_w</p:attrName>
                                        </p:attrNameLst>
                                      </p:cBhvr>
                                      <p:tavLst>
                                        <p:tav tm="0">
                                          <p:val>
                                            <p:fltVal val="0"/>
                                          </p:val>
                                        </p:tav>
                                        <p:tav tm="100000">
                                          <p:val>
                                            <p:strVal val="#ppt_w"/>
                                          </p:val>
                                        </p:tav>
                                      </p:tavLst>
                                    </p:anim>
                                    <p:anim calcmode="lin" valueType="num">
                                      <p:cBhvr>
                                        <p:cTn id="61" dur="1500" fill="hold"/>
                                        <p:tgtEl>
                                          <p:spTgt spid="47"/>
                                        </p:tgtEl>
                                        <p:attrNameLst>
                                          <p:attrName>ppt_h</p:attrName>
                                        </p:attrNameLst>
                                      </p:cBhvr>
                                      <p:tavLst>
                                        <p:tav tm="0">
                                          <p:val>
                                            <p:fltVal val="0"/>
                                          </p:val>
                                        </p:tav>
                                        <p:tav tm="100000">
                                          <p:val>
                                            <p:strVal val="#ppt_h"/>
                                          </p:val>
                                        </p:tav>
                                      </p:tavLst>
                                    </p:anim>
                                    <p:animEffect transition="in" filter="fade">
                                      <p:cBhvr>
                                        <p:cTn id="62" dur="1500"/>
                                        <p:tgtEl>
                                          <p:spTgt spid="47"/>
                                        </p:tgtEl>
                                      </p:cBhvr>
                                    </p:animEffec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500"/>
                                        <p:tgtEl>
                                          <p:spTgt spid="48"/>
                                        </p:tgtEl>
                                        <p:attrNameLst>
                                          <p:attrName>ppt_w</p:attrName>
                                        </p:attrNameLst>
                                      </p:cBhvr>
                                      <p:tavLst>
                                        <p:tav tm="0">
                                          <p:val>
                                            <p:strVal val="ppt_w"/>
                                          </p:val>
                                        </p:tav>
                                        <p:tav tm="100000">
                                          <p:val>
                                            <p:fltVal val="0"/>
                                          </p:val>
                                        </p:tav>
                                      </p:tavLst>
                                    </p:anim>
                                    <p:anim calcmode="lin" valueType="num">
                                      <p:cBhvr>
                                        <p:cTn id="68" dur="1500"/>
                                        <p:tgtEl>
                                          <p:spTgt spid="48"/>
                                        </p:tgtEl>
                                        <p:attrNameLst>
                                          <p:attrName>ppt_h</p:attrName>
                                        </p:attrNameLst>
                                      </p:cBhvr>
                                      <p:tavLst>
                                        <p:tav tm="0">
                                          <p:val>
                                            <p:strVal val="ppt_h"/>
                                          </p:val>
                                        </p:tav>
                                        <p:tav tm="100000">
                                          <p:val>
                                            <p:fltVal val="0"/>
                                          </p:val>
                                        </p:tav>
                                      </p:tavLst>
                                    </p:anim>
                                    <p:animEffect transition="out" filter="fade">
                                      <p:cBhvr>
                                        <p:cTn id="69" dur="1500"/>
                                        <p:tgtEl>
                                          <p:spTgt spid="48"/>
                                        </p:tgtEl>
                                      </p:cBhvr>
                                    </p:animEffect>
                                    <p:set>
                                      <p:cBhvr>
                                        <p:cTn id="70" dur="1" fill="hold">
                                          <p:stCondLst>
                                            <p:cond delay="1499"/>
                                          </p:stCondLst>
                                        </p:cTn>
                                        <p:tgtEl>
                                          <p:spTgt spid="48"/>
                                        </p:tgtEl>
                                        <p:attrNameLst>
                                          <p:attrName>style.visibility</p:attrName>
                                        </p:attrNameLst>
                                      </p:cBhvr>
                                      <p:to>
                                        <p:strVal val="hidden"/>
                                      </p:to>
                                    </p:se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1500" fill="hold"/>
                                        <p:tgtEl>
                                          <p:spTgt spid="43"/>
                                        </p:tgtEl>
                                        <p:attrNameLst>
                                          <p:attrName>ppt_w</p:attrName>
                                        </p:attrNameLst>
                                      </p:cBhvr>
                                      <p:tavLst>
                                        <p:tav tm="0">
                                          <p:val>
                                            <p:fltVal val="0"/>
                                          </p:val>
                                        </p:tav>
                                        <p:tav tm="100000">
                                          <p:val>
                                            <p:strVal val="#ppt_w"/>
                                          </p:val>
                                        </p:tav>
                                      </p:tavLst>
                                    </p:anim>
                                    <p:anim calcmode="lin" valueType="num">
                                      <p:cBhvr>
                                        <p:cTn id="75" dur="1500" fill="hold"/>
                                        <p:tgtEl>
                                          <p:spTgt spid="43"/>
                                        </p:tgtEl>
                                        <p:attrNameLst>
                                          <p:attrName>ppt_h</p:attrName>
                                        </p:attrNameLst>
                                      </p:cBhvr>
                                      <p:tavLst>
                                        <p:tav tm="0">
                                          <p:val>
                                            <p:fltVal val="0"/>
                                          </p:val>
                                        </p:tav>
                                        <p:tav tm="100000">
                                          <p:val>
                                            <p:strVal val="#ppt_h"/>
                                          </p:val>
                                        </p:tav>
                                      </p:tavLst>
                                    </p:anim>
                                    <p:animEffect transition="in" filter="fade">
                                      <p:cBhvr>
                                        <p:cTn id="76" dur="1500"/>
                                        <p:tgtEl>
                                          <p:spTgt spid="43"/>
                                        </p:tgtEl>
                                      </p:cBhvr>
                                    </p:animEffect>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1500"/>
                                        <p:tgtEl>
                                          <p:spTgt spid="50"/>
                                        </p:tgtEl>
                                        <p:attrNameLst>
                                          <p:attrName>ppt_w</p:attrName>
                                        </p:attrNameLst>
                                      </p:cBhvr>
                                      <p:tavLst>
                                        <p:tav tm="0">
                                          <p:val>
                                            <p:strVal val="ppt_w"/>
                                          </p:val>
                                        </p:tav>
                                        <p:tav tm="100000">
                                          <p:val>
                                            <p:fltVal val="0"/>
                                          </p:val>
                                        </p:tav>
                                      </p:tavLst>
                                    </p:anim>
                                    <p:anim calcmode="lin" valueType="num">
                                      <p:cBhvr>
                                        <p:cTn id="82" dur="1500"/>
                                        <p:tgtEl>
                                          <p:spTgt spid="50"/>
                                        </p:tgtEl>
                                        <p:attrNameLst>
                                          <p:attrName>ppt_h</p:attrName>
                                        </p:attrNameLst>
                                      </p:cBhvr>
                                      <p:tavLst>
                                        <p:tav tm="0">
                                          <p:val>
                                            <p:strVal val="ppt_h"/>
                                          </p:val>
                                        </p:tav>
                                        <p:tav tm="100000">
                                          <p:val>
                                            <p:fltVal val="0"/>
                                          </p:val>
                                        </p:tav>
                                      </p:tavLst>
                                    </p:anim>
                                    <p:animEffect transition="out" filter="fade">
                                      <p:cBhvr>
                                        <p:cTn id="83" dur="1500"/>
                                        <p:tgtEl>
                                          <p:spTgt spid="50"/>
                                        </p:tgtEl>
                                      </p:cBhvr>
                                    </p:animEffect>
                                    <p:set>
                                      <p:cBhvr>
                                        <p:cTn id="84" dur="1" fill="hold">
                                          <p:stCondLst>
                                            <p:cond delay="1499"/>
                                          </p:stCondLst>
                                        </p:cTn>
                                        <p:tgtEl>
                                          <p:spTgt spid="50"/>
                                        </p:tgtEl>
                                        <p:attrNameLst>
                                          <p:attrName>style.visibility</p:attrName>
                                        </p:attrNameLst>
                                      </p:cBhvr>
                                      <p:to>
                                        <p:strVal val="hidden"/>
                                      </p:to>
                                    </p:se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500" fill="hold"/>
                                        <p:tgtEl>
                                          <p:spTgt spid="45"/>
                                        </p:tgtEl>
                                        <p:attrNameLst>
                                          <p:attrName>ppt_w</p:attrName>
                                        </p:attrNameLst>
                                      </p:cBhvr>
                                      <p:tavLst>
                                        <p:tav tm="0">
                                          <p:val>
                                            <p:fltVal val="0"/>
                                          </p:val>
                                        </p:tav>
                                        <p:tav tm="100000">
                                          <p:val>
                                            <p:strVal val="#ppt_w"/>
                                          </p:val>
                                        </p:tav>
                                      </p:tavLst>
                                    </p:anim>
                                    <p:anim calcmode="lin" valueType="num">
                                      <p:cBhvr>
                                        <p:cTn id="89" dur="1500" fill="hold"/>
                                        <p:tgtEl>
                                          <p:spTgt spid="45"/>
                                        </p:tgtEl>
                                        <p:attrNameLst>
                                          <p:attrName>ppt_h</p:attrName>
                                        </p:attrNameLst>
                                      </p:cBhvr>
                                      <p:tavLst>
                                        <p:tav tm="0">
                                          <p:val>
                                            <p:fltVal val="0"/>
                                          </p:val>
                                        </p:tav>
                                        <p:tav tm="100000">
                                          <p:val>
                                            <p:strVal val="#ppt_h"/>
                                          </p:val>
                                        </p:tav>
                                      </p:tavLst>
                                    </p:anim>
                                    <p:animEffect transition="in" filter="fade">
                                      <p:cBhvr>
                                        <p:cTn id="90" dur="1500"/>
                                        <p:tgtEl>
                                          <p:spTgt spid="45"/>
                                        </p:tgtEl>
                                      </p:cBhvr>
                                    </p:animEffect>
                                  </p:childTnLst>
                                </p:cTn>
                              </p:par>
                            </p:childTnLst>
                          </p:cTn>
                        </p:par>
                      </p:childTnLst>
                    </p:cTn>
                  </p:par>
                </p:childTnLst>
              </p:cTn>
              <p:nextCondLst>
                <p:cond evt="onClick" delay="0">
                  <p:tgtEl>
                    <p:spTgt spid="50"/>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1500"/>
                                        <p:tgtEl>
                                          <p:spTgt spid="49"/>
                                        </p:tgtEl>
                                        <p:attrNameLst>
                                          <p:attrName>ppt_w</p:attrName>
                                        </p:attrNameLst>
                                      </p:cBhvr>
                                      <p:tavLst>
                                        <p:tav tm="0">
                                          <p:val>
                                            <p:strVal val="ppt_w"/>
                                          </p:val>
                                        </p:tav>
                                        <p:tav tm="100000">
                                          <p:val>
                                            <p:fltVal val="0"/>
                                          </p:val>
                                        </p:tav>
                                      </p:tavLst>
                                    </p:anim>
                                    <p:anim calcmode="lin" valueType="num">
                                      <p:cBhvr>
                                        <p:cTn id="96" dur="1500"/>
                                        <p:tgtEl>
                                          <p:spTgt spid="49"/>
                                        </p:tgtEl>
                                        <p:attrNameLst>
                                          <p:attrName>ppt_h</p:attrName>
                                        </p:attrNameLst>
                                      </p:cBhvr>
                                      <p:tavLst>
                                        <p:tav tm="0">
                                          <p:val>
                                            <p:strVal val="ppt_h"/>
                                          </p:val>
                                        </p:tav>
                                        <p:tav tm="100000">
                                          <p:val>
                                            <p:fltVal val="0"/>
                                          </p:val>
                                        </p:tav>
                                      </p:tavLst>
                                    </p:anim>
                                    <p:animEffect transition="out" filter="fade">
                                      <p:cBhvr>
                                        <p:cTn id="97" dur="1500"/>
                                        <p:tgtEl>
                                          <p:spTgt spid="49"/>
                                        </p:tgtEl>
                                      </p:cBhvr>
                                    </p:animEffect>
                                    <p:set>
                                      <p:cBhvr>
                                        <p:cTn id="98" dur="1" fill="hold">
                                          <p:stCondLst>
                                            <p:cond delay="1499"/>
                                          </p:stCondLst>
                                        </p:cTn>
                                        <p:tgtEl>
                                          <p:spTgt spid="49"/>
                                        </p:tgtEl>
                                        <p:attrNameLst>
                                          <p:attrName>style.visibility</p:attrName>
                                        </p:attrNameLst>
                                      </p:cBhvr>
                                      <p:to>
                                        <p:strVal val="hidden"/>
                                      </p:to>
                                    </p:se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1500" fill="hold"/>
                                        <p:tgtEl>
                                          <p:spTgt spid="44"/>
                                        </p:tgtEl>
                                        <p:attrNameLst>
                                          <p:attrName>ppt_w</p:attrName>
                                        </p:attrNameLst>
                                      </p:cBhvr>
                                      <p:tavLst>
                                        <p:tav tm="0">
                                          <p:val>
                                            <p:fltVal val="0"/>
                                          </p:val>
                                        </p:tav>
                                        <p:tav tm="100000">
                                          <p:val>
                                            <p:strVal val="#ppt_w"/>
                                          </p:val>
                                        </p:tav>
                                      </p:tavLst>
                                    </p:anim>
                                    <p:anim calcmode="lin" valueType="num">
                                      <p:cBhvr>
                                        <p:cTn id="103" dur="1500" fill="hold"/>
                                        <p:tgtEl>
                                          <p:spTgt spid="44"/>
                                        </p:tgtEl>
                                        <p:attrNameLst>
                                          <p:attrName>ppt_h</p:attrName>
                                        </p:attrNameLst>
                                      </p:cBhvr>
                                      <p:tavLst>
                                        <p:tav tm="0">
                                          <p:val>
                                            <p:fltVal val="0"/>
                                          </p:val>
                                        </p:tav>
                                        <p:tav tm="100000">
                                          <p:val>
                                            <p:strVal val="#ppt_h"/>
                                          </p:val>
                                        </p:tav>
                                      </p:tavLst>
                                    </p:anim>
                                    <p:animEffect transition="in" filter="fade">
                                      <p:cBhvr>
                                        <p:cTn id="104" dur="1500"/>
                                        <p:tgtEl>
                                          <p:spTgt spid="44"/>
                                        </p:tgtEl>
                                      </p:cBhvr>
                                    </p:animEffect>
                                  </p:childTnLst>
                                </p:cTn>
                              </p:par>
                            </p:childTnLst>
                          </p:cTn>
                        </p:par>
                      </p:childTnLst>
                    </p:cTn>
                  </p:par>
                </p:childTnLst>
              </p:cTn>
              <p:nextCondLst>
                <p:cond evt="onClick" delay="0">
                  <p:tgtEl>
                    <p:spTgt spid="4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1524001" y="487002"/>
            <a:ext cx="8975659" cy="3526196"/>
            <a:chOff x="0" y="487002"/>
            <a:chExt cx="8975659" cy="3526196"/>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7">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2590800"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A. </a:t>
            </a:r>
            <a:r>
              <a:rPr lang="vi-VN" sz="2400" dirty="0">
                <a:solidFill>
                  <a:prstClr val="black"/>
                </a:solidFill>
                <a:latin typeface="Cambria" panose="02040503050406030204" pitchFamily="18" charset="0"/>
                <a:ea typeface="Cambria" panose="02040503050406030204" pitchFamily="18" charset="0"/>
              </a:rPr>
              <a:t>Dùi trống rung động.</a:t>
            </a: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dirty="0">
                <a:solidFill>
                  <a:prstClr val="black"/>
                </a:solidFill>
                <a:latin typeface="Cambria" panose="02040503050406030204" pitchFamily="18" charset="0"/>
                <a:ea typeface="Cambria" panose="02040503050406030204" pitchFamily="18" charset="0"/>
              </a:rPr>
              <a:t>B. </a:t>
            </a:r>
            <a:r>
              <a:rPr lang="vi-VN" sz="2000" dirty="0">
                <a:solidFill>
                  <a:prstClr val="black"/>
                </a:solidFill>
                <a:latin typeface="Cambria" panose="02040503050406030204" pitchFamily="18" charset="0"/>
                <a:ea typeface="Cambria" panose="02040503050406030204" pitchFamily="18" charset="0"/>
              </a:rPr>
              <a:t>Bề mặt bị gõ rung động. </a:t>
            </a:r>
          </a:p>
        </p:txBody>
      </p:sp>
      <p:sp>
        <p:nvSpPr>
          <p:cNvPr id="14" name="Rectangle 13">
            <a:extLst>
              <a:ext uri="{FF2B5EF4-FFF2-40B4-BE49-F238E27FC236}">
                <a16:creationId xmlns:a16="http://schemas.microsoft.com/office/drawing/2014/main" id="{6ABCEE7A-EA91-4D1A-99A8-B825AF6CD9ED}"/>
              </a:ext>
            </a:extLst>
          </p:cNvPr>
          <p:cNvSpPr/>
          <p:nvPr/>
        </p:nvSpPr>
        <p:spPr>
          <a:xfrm>
            <a:off x="4886324" y="514112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dirty="0">
                <a:solidFill>
                  <a:prstClr val="black"/>
                </a:solidFill>
                <a:latin typeface="Cambria" panose="02040503050406030204" pitchFamily="18" charset="0"/>
                <a:ea typeface="Cambria" panose="02040503050406030204" pitchFamily="18" charset="0"/>
              </a:rPr>
              <a:t>C. </a:t>
            </a:r>
            <a:r>
              <a:rPr lang="vi-VN" sz="2000" dirty="0">
                <a:solidFill>
                  <a:prstClr val="black"/>
                </a:solidFill>
                <a:latin typeface="Cambria" panose="02040503050406030204" pitchFamily="18" charset="0"/>
                <a:ea typeface="Cambria" panose="02040503050406030204" pitchFamily="18" charset="0"/>
              </a:rPr>
              <a:t>Dây đai trống rung động </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9506" y="423930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3463" y="5167688"/>
            <a:ext cx="672129" cy="590658"/>
          </a:xfrm>
          <a:prstGeom prst="rect">
            <a:avLst/>
          </a:prstGeom>
        </p:spPr>
      </p:pic>
      <p:sp>
        <p:nvSpPr>
          <p:cNvPr id="24" name="Right Arrow 23">
            <a:hlinkClick r:id="rId11" action="ppaction://hlinksldjump"/>
          </p:cNvPr>
          <p:cNvSpPr/>
          <p:nvPr/>
        </p:nvSpPr>
        <p:spPr>
          <a:xfrm>
            <a:off x="9576463"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5" name="TextBox 24"/>
          <p:cNvSpPr txBox="1"/>
          <p:nvPr/>
        </p:nvSpPr>
        <p:spPr>
          <a:xfrm>
            <a:off x="3657600" y="1186779"/>
            <a:ext cx="50292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1. Khi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trống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phát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âm</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thì</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phận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của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trống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rung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động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70885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AEBEBA-F322-4E99-9146-23518D7C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68" y="-2713967"/>
            <a:ext cx="6858004" cy="12285939"/>
          </a:xfrm>
          <a:prstGeom prst="rect">
            <a:avLst/>
          </a:prstGeom>
        </p:spPr>
      </p:pic>
      <p:sp>
        <p:nvSpPr>
          <p:cNvPr id="11" name="椭圆 10">
            <a:extLst>
              <a:ext uri="{FF2B5EF4-FFF2-40B4-BE49-F238E27FC236}">
                <a16:creationId xmlns:a16="http://schemas.microsoft.com/office/drawing/2014/main" id="{5BD3A6C5-0A93-4630-A959-73F5FB16A6C1}"/>
              </a:ext>
            </a:extLst>
          </p:cNvPr>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38719001-E8BA-4598-B9CB-753619E3E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9652871" y="-1338169"/>
            <a:ext cx="1384587" cy="4060919"/>
          </a:xfrm>
          <a:prstGeom prst="rect">
            <a:avLst/>
          </a:prstGeom>
        </p:spPr>
      </p:pic>
      <p:pic>
        <p:nvPicPr>
          <p:cNvPr id="6" name="图片 5">
            <a:extLst>
              <a:ext uri="{FF2B5EF4-FFF2-40B4-BE49-F238E27FC236}">
                <a16:creationId xmlns:a16="http://schemas.microsoft.com/office/drawing/2014/main" id="{D4B5C504-5AFA-47D7-849C-3C9578A9D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27" t="44865" b="43731"/>
          <a:stretch/>
        </p:blipFill>
        <p:spPr>
          <a:xfrm rot="10800000" flipV="1">
            <a:off x="0" y="5225351"/>
            <a:ext cx="1581666" cy="1632649"/>
          </a:xfrm>
          <a:prstGeom prst="rect">
            <a:avLst/>
          </a:prstGeom>
        </p:spPr>
      </p:pic>
      <p:sp>
        <p:nvSpPr>
          <p:cNvPr id="9" name="椭圆 8">
            <a:extLst>
              <a:ext uri="{FF2B5EF4-FFF2-40B4-BE49-F238E27FC236}">
                <a16:creationId xmlns:a16="http://schemas.microsoft.com/office/drawing/2014/main" id="{3CBED3E9-0EE7-4575-94DE-C532D643D619}"/>
              </a:ext>
            </a:extLst>
          </p:cNvPr>
          <p:cNvSpPr/>
          <p:nvPr/>
        </p:nvSpPr>
        <p:spPr>
          <a:xfrm>
            <a:off x="8209305" y="956299"/>
            <a:ext cx="902485" cy="856570"/>
          </a:xfrm>
          <a:prstGeom prst="ellipse">
            <a:avLst/>
          </a:prstGeom>
          <a:solidFill>
            <a:srgbClr val="1F6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3">
            <a:extLst>
              <a:ext uri="{FF2B5EF4-FFF2-40B4-BE49-F238E27FC236}">
                <a16:creationId xmlns:a16="http://schemas.microsoft.com/office/drawing/2014/main" id="{1DA8BB3A-0900-4EC2-B195-C7731FE0A1BF}"/>
              </a:ext>
            </a:extLst>
          </p:cNvPr>
          <p:cNvPicPr>
            <a:picLocks noChangeAspect="1"/>
          </p:cNvPicPr>
          <p:nvPr/>
        </p:nvPicPr>
        <p:blipFill rotWithShape="1">
          <a:blip r:embed="rId6">
            <a:extLst>
              <a:ext uri="{28A0092B-C50C-407E-A947-70E740481C1C}">
                <a14:useLocalDpi xmlns:a14="http://schemas.microsoft.com/office/drawing/2010/main" val="0"/>
              </a:ext>
            </a:extLst>
          </a:blip>
          <a:srcRect l="49278" r="1" b="71774"/>
          <a:stretch/>
        </p:blipFill>
        <p:spPr>
          <a:xfrm rot="5400000">
            <a:off x="8195411" y="2761589"/>
            <a:ext cx="4556777" cy="3803648"/>
          </a:xfrm>
          <a:prstGeom prst="rect">
            <a:avLst/>
          </a:prstGeom>
        </p:spPr>
      </p:pic>
      <p:sp>
        <p:nvSpPr>
          <p:cNvPr id="12" name="文本框 11">
            <a:extLst>
              <a:ext uri="{FF2B5EF4-FFF2-40B4-BE49-F238E27FC236}">
                <a16:creationId xmlns:a16="http://schemas.microsoft.com/office/drawing/2014/main" id="{E7755F56-DE9C-4F70-BF4C-7F64910F088D}"/>
              </a:ext>
            </a:extLst>
          </p:cNvPr>
          <p:cNvSpPr txBox="1"/>
          <p:nvPr/>
        </p:nvSpPr>
        <p:spPr>
          <a:xfrm>
            <a:off x="2295525" y="228391"/>
            <a:ext cx="9220200" cy="120032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YÊU CẦU CẦN ĐẠT</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sp>
        <p:nvSpPr>
          <p:cNvPr id="3" name="Rectangle 1">
            <a:extLst>
              <a:ext uri="{FF2B5EF4-FFF2-40B4-BE49-F238E27FC236}">
                <a16:creationId xmlns:a16="http://schemas.microsoft.com/office/drawing/2014/main" id="{48D75E25-C80E-6A44-86FD-B13CDA1C3913}"/>
              </a:ext>
            </a:extLst>
          </p:cNvPr>
          <p:cNvSpPr>
            <a:spLocks noChangeArrowheads="1"/>
          </p:cNvSpPr>
          <p:nvPr/>
        </p:nvSpPr>
        <p:spPr bwMode="auto">
          <a:xfrm>
            <a:off x="2673159" y="1943409"/>
            <a:ext cx="648262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en-VN" sz="2800" b="1" dirty="0">
                <a:solidFill>
                  <a:prstClr val="white"/>
                </a:solidFill>
                <a:latin typeface="Cambria" panose="02040503050406030204" pitchFamily="18" charset="0"/>
              </a:rPr>
              <a:t>Tóm tắt được các nội dung chính đã học về 2 chủ đề : Năng lượng, động vật và thực vật.</a:t>
            </a:r>
            <a:endParaRPr kumimoji="0" lang="en-VN" altLang="en-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Rectangle 1">
            <a:extLst>
              <a:ext uri="{FF2B5EF4-FFF2-40B4-BE49-F238E27FC236}">
                <a16:creationId xmlns:a16="http://schemas.microsoft.com/office/drawing/2014/main" id="{BAC00EA0-2D97-A84E-A9CD-F81B4832DD87}"/>
              </a:ext>
            </a:extLst>
          </p:cNvPr>
          <p:cNvSpPr>
            <a:spLocks noChangeArrowheads="1"/>
          </p:cNvSpPr>
          <p:nvPr/>
        </p:nvSpPr>
        <p:spPr bwMode="auto">
          <a:xfrm>
            <a:off x="2673159" y="4077542"/>
            <a:ext cx="625502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en-VN" sz="2800" b="1" dirty="0">
                <a:solidFill>
                  <a:prstClr val="white"/>
                </a:solidFill>
                <a:latin typeface="Cambria" panose="02040503050406030204" pitchFamily="18" charset="0"/>
              </a:rPr>
              <a:t>Vận dụng các kiến thức về âm thanh, nhiệt, nhu cầu sống của động vật và thực vật để giải thích cũng như xử lí một số tình huống đơn giản trong cuộc sống hằng ngày.</a:t>
            </a:r>
            <a:endParaRPr kumimoji="0" lang="en-VN" altLang="en-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5C91E664-1A3C-AD44-B63D-0E67E1F5AC66}"/>
              </a:ext>
            </a:extLst>
          </p:cNvPr>
          <p:cNvGrpSpPr/>
          <p:nvPr/>
        </p:nvGrpSpPr>
        <p:grpSpPr>
          <a:xfrm>
            <a:off x="790832" y="1503425"/>
            <a:ext cx="1695441" cy="1838404"/>
            <a:chOff x="3159088" y="2280236"/>
            <a:chExt cx="1695441" cy="1838404"/>
          </a:xfrm>
        </p:grpSpPr>
        <p:pic>
          <p:nvPicPr>
            <p:cNvPr id="41" name="图片 18">
              <a:extLst>
                <a:ext uri="{FF2B5EF4-FFF2-40B4-BE49-F238E27FC236}">
                  <a16:creationId xmlns:a16="http://schemas.microsoft.com/office/drawing/2014/main" id="{12C71319-F0C8-D94E-9D45-F9CCF6A876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9" name="文本框 18">
              <a:extLst>
                <a:ext uri="{FF2B5EF4-FFF2-40B4-BE49-F238E27FC236}">
                  <a16:creationId xmlns:a16="http://schemas.microsoft.com/office/drawing/2014/main" id="{5ED3C6A7-C119-48E8-89E2-A3BEA9153F10}"/>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0 1</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grpSp>
        <p:nvGrpSpPr>
          <p:cNvPr id="44" name="Group 43">
            <a:extLst>
              <a:ext uri="{FF2B5EF4-FFF2-40B4-BE49-F238E27FC236}">
                <a16:creationId xmlns:a16="http://schemas.microsoft.com/office/drawing/2014/main" id="{47028F05-F009-574D-81F9-3CA3A11B7D8F}"/>
              </a:ext>
            </a:extLst>
          </p:cNvPr>
          <p:cNvGrpSpPr/>
          <p:nvPr/>
        </p:nvGrpSpPr>
        <p:grpSpPr>
          <a:xfrm>
            <a:off x="811061" y="4111831"/>
            <a:ext cx="1695441" cy="1838404"/>
            <a:chOff x="3159088" y="2280236"/>
            <a:chExt cx="1695441" cy="1838404"/>
          </a:xfrm>
        </p:grpSpPr>
        <p:pic>
          <p:nvPicPr>
            <p:cNvPr id="45" name="图片 18">
              <a:extLst>
                <a:ext uri="{FF2B5EF4-FFF2-40B4-BE49-F238E27FC236}">
                  <a16:creationId xmlns:a16="http://schemas.microsoft.com/office/drawing/2014/main" id="{9B509A0E-9E5A-8348-B886-A7AC6FC399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46" name="文本框 18">
              <a:extLst>
                <a:ext uri="{FF2B5EF4-FFF2-40B4-BE49-F238E27FC236}">
                  <a16:creationId xmlns:a16="http://schemas.microsoft.com/office/drawing/2014/main" id="{CE29E32F-FF66-8A46-BDCF-48E1CA13FB98}"/>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0 2</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21628659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2">
                                            <p:txEl>
                                              <p:pRg st="0" end="0"/>
                                            </p:txEl>
                                          </p:spTgt>
                                        </p:tgtEl>
                                        <p:attrNameLst>
                                          <p:attrName>style.visibility</p:attrName>
                                        </p:attrNameLst>
                                      </p:cBhvr>
                                      <p:to>
                                        <p:strVal val="visible"/>
                                      </p:to>
                                    </p:set>
                                    <p:anim calcmode="lin" valueType="num">
                                      <p:cBhvr additive="base">
                                        <p:cTn id="21"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028700" y="4136983"/>
            <a:ext cx="482060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A. </a:t>
            </a:r>
            <a:r>
              <a:rPr lang="vi-VN" sz="2400" dirty="0">
                <a:solidFill>
                  <a:prstClr val="black"/>
                </a:solidFill>
                <a:latin typeface="Cambria" panose="02040503050406030204" pitchFamily="18" charset="0"/>
                <a:ea typeface="Cambria" panose="02040503050406030204" pitchFamily="18" charset="0"/>
              </a:rPr>
              <a:t>Nhiệt từ nước truyền tới tay em</a:t>
            </a:r>
          </a:p>
        </p:txBody>
      </p:sp>
      <p:sp>
        <p:nvSpPr>
          <p:cNvPr id="13" name="Rectangle 12">
            <a:extLst>
              <a:ext uri="{FF2B5EF4-FFF2-40B4-BE49-F238E27FC236}">
                <a16:creationId xmlns:a16="http://schemas.microsoft.com/office/drawing/2014/main" id="{57129CBA-AB00-46D9-BA65-557E4E278E95}"/>
              </a:ext>
            </a:extLst>
          </p:cNvPr>
          <p:cNvSpPr/>
          <p:nvPr/>
        </p:nvSpPr>
        <p:spPr>
          <a:xfrm>
            <a:off x="3486150" y="5061954"/>
            <a:ext cx="592455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C. </a:t>
            </a:r>
            <a:r>
              <a:rPr lang="vi-VN" sz="2400" dirty="0">
                <a:solidFill>
                  <a:prstClr val="black"/>
                </a:solidFill>
                <a:latin typeface="Cambria" panose="02040503050406030204" pitchFamily="18" charset="0"/>
                <a:ea typeface="Cambria" panose="02040503050406030204" pitchFamily="18" charset="0"/>
              </a:rPr>
              <a:t>Nhiệt truyền từ nước sang cốc tới tay em. </a:t>
            </a: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49589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2800" dirty="0">
                <a:solidFill>
                  <a:prstClr val="black"/>
                </a:solidFill>
                <a:latin typeface="Cambria" panose="02040503050406030204" pitchFamily="18" charset="0"/>
                <a:ea typeface="Cambria" panose="02040503050406030204" pitchFamily="18" charset="0"/>
              </a:rPr>
              <a:t>B. Nhiệt do e cảm nhận thấy</a:t>
            </a:r>
            <a:endParaRPr lang="vi-VN" sz="2800" dirty="0">
              <a:solidFill>
                <a:prstClr val="black"/>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251" y="4189971"/>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337" y="412745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1771" y="4939445"/>
            <a:ext cx="672128" cy="537702"/>
          </a:xfrm>
          <a:prstGeom prst="rect">
            <a:avLst/>
          </a:prstGeom>
        </p:spPr>
      </p:pic>
      <p:sp>
        <p:nvSpPr>
          <p:cNvPr id="24" name="Right Arrow 23">
            <a:hlinkClick r:id="rId7" action="ppaction://hlinksldjump"/>
          </p:cNvPr>
          <p:cNvSpPr/>
          <p:nvPr/>
        </p:nvSpPr>
        <p:spPr>
          <a:xfrm>
            <a:off x="9405785" y="611508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790950" y="1186779"/>
            <a:ext cx="489585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2. </a:t>
            </a:r>
            <a:r>
              <a:rPr lang="vi-VN" sz="3600" b="1" dirty="0">
                <a:solidFill>
                  <a:prstClr val="white"/>
                </a:solidFill>
                <a:latin typeface="Cambria" panose="02040503050406030204" pitchFamily="18" charset="0"/>
                <a:ea typeface="Cambria" panose="02040503050406030204" pitchFamily="18" charset="0"/>
                <a:cs typeface="Times New Roman" pitchFamily="18" charset="0"/>
              </a:rPr>
              <a:t>Khi em cầm cốc nước nóng, nhiệt từ đâu truyền tới tay em?</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88946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Thanh que sắt.</a:t>
            </a:r>
          </a:p>
        </p:txBody>
      </p:sp>
      <p:sp>
        <p:nvSpPr>
          <p:cNvPr id="13" name="Rectangle 12">
            <a:extLst>
              <a:ext uri="{FF2B5EF4-FFF2-40B4-BE49-F238E27FC236}">
                <a16:creationId xmlns:a16="http://schemas.microsoft.com/office/drawing/2014/main" id="{57129CBA-AB00-46D9-BA65-557E4E278E95}"/>
              </a:ext>
            </a:extLst>
          </p:cNvPr>
          <p:cNvSpPr/>
          <p:nvPr/>
        </p:nvSpPr>
        <p:spPr>
          <a:xfrm>
            <a:off x="4902055" y="49518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 Đôi dép nhựa.</a:t>
            </a: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 </a:t>
            </a:r>
            <a:r>
              <a:rPr lang="vi-VN" sz="3200" dirty="0">
                <a:solidFill>
                  <a:prstClr val="black"/>
                </a:solidFill>
                <a:latin typeface="Cambria" panose="02040503050406030204" pitchFamily="18" charset="0"/>
                <a:ea typeface="Cambria" panose="02040503050406030204" pitchFamily="18" charset="0"/>
              </a:rPr>
              <a:t> Đôi đũa nhôm.</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6843" y="494444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7"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3. Trong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sau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dẫn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nhiệt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kém</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23593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114425" y="4034802"/>
            <a:ext cx="490863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Ánh sáng, nước, khí oxi</a:t>
            </a: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5268689" cy="98487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b. Ánh sáng, nước, không khí, nhiệt độ, chất khoáng.</a:t>
            </a:r>
          </a:p>
        </p:txBody>
      </p:sp>
      <p:sp>
        <p:nvSpPr>
          <p:cNvPr id="14" name="Rectangle 13">
            <a:extLst>
              <a:ext uri="{FF2B5EF4-FFF2-40B4-BE49-F238E27FC236}">
                <a16:creationId xmlns:a16="http://schemas.microsoft.com/office/drawing/2014/main" id="{6ABCEE7A-EA91-4D1A-99A8-B825AF6CD9ED}"/>
              </a:ext>
            </a:extLst>
          </p:cNvPr>
          <p:cNvSpPr/>
          <p:nvPr/>
        </p:nvSpPr>
        <p:spPr>
          <a:xfrm>
            <a:off x="2343150" y="5286376"/>
            <a:ext cx="6280231" cy="107632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 Ánh sáng, nước, khí các-bô-ních, chất khoáng, nhiệt độ</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2745" y="447705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5552" y="5681665"/>
            <a:ext cx="672129" cy="590658"/>
          </a:xfrm>
          <a:prstGeom prst="rect">
            <a:avLst/>
          </a:prstGeom>
        </p:spPr>
      </p:pic>
      <p:sp>
        <p:nvSpPr>
          <p:cNvPr id="24" name="Right Arrow 23">
            <a:hlinkClick r:id="rId7"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938992"/>
          </a:xfrm>
          <a:prstGeom prst="rect">
            <a:avLst/>
          </a:prstGeom>
          <a:noFill/>
        </p:spPr>
        <p:txBody>
          <a:bodyPr wrap="square" rtlCol="0">
            <a:spAutoFit/>
          </a:bodyPr>
          <a:lstStyle/>
          <a:p>
            <a:pPr algn="ctr"/>
            <a:r>
              <a:rPr lang="en-US" sz="4000" b="1" dirty="0">
                <a:solidFill>
                  <a:prstClr val="white"/>
                </a:solidFill>
                <a:latin typeface="Cambria" panose="02040503050406030204" pitchFamily="18" charset="0"/>
                <a:ea typeface="Cambria" panose="02040503050406030204" pitchFamily="18" charset="0"/>
                <a:cs typeface="Times New Roman" pitchFamily="18" charset="0"/>
              </a:rPr>
              <a:t>4.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Thực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cần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yếu</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tố</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để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sống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phát</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triển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sz="2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1285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12573"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A. </a:t>
            </a:r>
            <a:r>
              <a:rPr lang="en-US" sz="3200" dirty="0" err="1">
                <a:solidFill>
                  <a:prstClr val="black"/>
                </a:solidFill>
                <a:latin typeface="Cambria" panose="02040503050406030204" pitchFamily="18" charset="0"/>
                <a:ea typeface="Cambria" panose="02040503050406030204" pitchFamily="18" charset="0"/>
              </a:rPr>
              <a:t>Cá</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sấu</a:t>
            </a:r>
            <a:endParaRPr lang="vi-VN" sz="3200" dirty="0">
              <a:solidFill>
                <a:prstClr val="black"/>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031922" y="49518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c. </a:t>
            </a:r>
            <a:r>
              <a:rPr lang="vi-VN" sz="3200" dirty="0">
                <a:solidFill>
                  <a:prstClr val="black"/>
                </a:solidFill>
                <a:latin typeface="Cambria" panose="02040503050406030204" pitchFamily="18" charset="0"/>
                <a:ea typeface="Cambria" panose="02040503050406030204" pitchFamily="18" charset="0"/>
              </a:rPr>
              <a:t>Hươu cao cổ.</a:t>
            </a: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 </a:t>
            </a:r>
            <a:r>
              <a:rPr lang="en-US" sz="3200" dirty="0" err="1">
                <a:solidFill>
                  <a:prstClr val="black"/>
                </a:solidFill>
                <a:latin typeface="Cambria" panose="02040503050406030204" pitchFamily="18" charset="0"/>
                <a:ea typeface="Cambria" panose="02040503050406030204" pitchFamily="18" charset="0"/>
              </a:rPr>
              <a:t>Hổ</a:t>
            </a:r>
            <a:endParaRPr lang="vi-VN" sz="3200" dirty="0">
              <a:solidFill>
                <a:prstClr val="black"/>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135" y="498254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2010" y="4032766"/>
            <a:ext cx="672129" cy="590658"/>
          </a:xfrm>
          <a:prstGeom prst="rect">
            <a:avLst/>
          </a:prstGeom>
        </p:spPr>
      </p:pic>
      <p:sp>
        <p:nvSpPr>
          <p:cNvPr id="24" name="Right Arrow 23">
            <a:hlinkClick r:id="rId7" action="ppaction://hlinksldjump"/>
          </p:cNvPr>
          <p:cNvSpPr/>
          <p:nvPr/>
        </p:nvSpPr>
        <p:spPr>
          <a:xfrm>
            <a:off x="9558324"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5.</a:t>
            </a:r>
            <a:r>
              <a:rPr lang="vi-VN" sz="3600" b="1" dirty="0">
                <a:solidFill>
                  <a:prstClr val="white"/>
                </a:solidFill>
                <a:latin typeface="Cambria" panose="02040503050406030204" pitchFamily="18" charset="0"/>
                <a:ea typeface="Cambria" panose="02040503050406030204" pitchFamily="18" charset="0"/>
                <a:cs typeface="Times New Roman" pitchFamily="18" charset="0"/>
              </a:rPr>
              <a:t> Trong các loài vật dưới đây, loài vật nào ăn cỏ</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74348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462975" y="360220"/>
            <a:ext cx="699320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VẬN DỤNG</a:t>
              </a:r>
              <a:endParaRPr kumimoji="0" lang="en-US" altLang="en-VN" sz="8000" b="1" i="1"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29771172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5" name="Group 4">
            <a:extLst>
              <a:ext uri="{FF2B5EF4-FFF2-40B4-BE49-F238E27FC236}">
                <a16:creationId xmlns:a16="http://schemas.microsoft.com/office/drawing/2014/main" id="{E08FBCD0-5411-F5B5-11F5-88C6F322CBC8}"/>
              </a:ext>
            </a:extLst>
          </p:cNvPr>
          <p:cNvGrpSpPr/>
          <p:nvPr/>
        </p:nvGrpSpPr>
        <p:grpSpPr>
          <a:xfrm>
            <a:off x="2157572" y="1000125"/>
            <a:ext cx="7767263" cy="5619283"/>
            <a:chOff x="6881361" y="1806847"/>
            <a:chExt cx="6516336" cy="4714291"/>
          </a:xfrm>
        </p:grpSpPr>
        <p:sp>
          <p:nvSpPr>
            <p:cNvPr id="11" name="Rectangle: Rounded Corners 10">
              <a:extLst>
                <a:ext uri="{FF2B5EF4-FFF2-40B4-BE49-F238E27FC236}">
                  <a16:creationId xmlns:a16="http://schemas.microsoft.com/office/drawing/2014/main" id="{4966B31D-16E2-A16C-A0C3-5CCA00E44311}"/>
                </a:ext>
              </a:extLst>
            </p:cNvPr>
            <p:cNvSpPr/>
            <p:nvPr/>
          </p:nvSpPr>
          <p:spPr>
            <a:xfrm>
              <a:off x="6881361" y="1806847"/>
              <a:ext cx="6516336" cy="2368638"/>
            </a:xfrm>
            <a:custGeom>
              <a:avLst/>
              <a:gdLst>
                <a:gd name="connsiteX0" fmla="*/ 0 w 6516336"/>
                <a:gd name="connsiteY0" fmla="*/ 394781 h 2368638"/>
                <a:gd name="connsiteX1" fmla="*/ 394781 w 6516336"/>
                <a:gd name="connsiteY1" fmla="*/ 0 h 2368638"/>
                <a:gd name="connsiteX2" fmla="*/ 6121555 w 6516336"/>
                <a:gd name="connsiteY2" fmla="*/ 0 h 2368638"/>
                <a:gd name="connsiteX3" fmla="*/ 6516336 w 6516336"/>
                <a:gd name="connsiteY3" fmla="*/ 394781 h 2368638"/>
                <a:gd name="connsiteX4" fmla="*/ 6516336 w 6516336"/>
                <a:gd name="connsiteY4" fmla="*/ 1973857 h 2368638"/>
                <a:gd name="connsiteX5" fmla="*/ 6121555 w 6516336"/>
                <a:gd name="connsiteY5" fmla="*/ 2368638 h 2368638"/>
                <a:gd name="connsiteX6" fmla="*/ 394781 w 6516336"/>
                <a:gd name="connsiteY6" fmla="*/ 2368638 h 2368638"/>
                <a:gd name="connsiteX7" fmla="*/ 0 w 6516336"/>
                <a:gd name="connsiteY7" fmla="*/ 1973857 h 2368638"/>
                <a:gd name="connsiteX8" fmla="*/ 0 w 6516336"/>
                <a:gd name="connsiteY8" fmla="*/ 394781 h 236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368638" fill="none" extrusionOk="0">
                  <a:moveTo>
                    <a:pt x="0" y="394781"/>
                  </a:moveTo>
                  <a:cubicBezTo>
                    <a:pt x="350" y="186227"/>
                    <a:pt x="179977" y="5417"/>
                    <a:pt x="394781" y="0"/>
                  </a:cubicBezTo>
                  <a:cubicBezTo>
                    <a:pt x="2449254" y="72427"/>
                    <a:pt x="5249073" y="61419"/>
                    <a:pt x="6121555" y="0"/>
                  </a:cubicBezTo>
                  <a:cubicBezTo>
                    <a:pt x="6333685" y="-40632"/>
                    <a:pt x="6476778" y="164784"/>
                    <a:pt x="6516336" y="394781"/>
                  </a:cubicBezTo>
                  <a:cubicBezTo>
                    <a:pt x="6466149" y="1134317"/>
                    <a:pt x="6508533" y="1601949"/>
                    <a:pt x="6516336" y="1973857"/>
                  </a:cubicBezTo>
                  <a:cubicBezTo>
                    <a:pt x="6521339" y="2166496"/>
                    <a:pt x="6319407" y="2346015"/>
                    <a:pt x="6121555" y="2368638"/>
                  </a:cubicBezTo>
                  <a:cubicBezTo>
                    <a:pt x="3719794" y="2398465"/>
                    <a:pt x="2140146" y="2289332"/>
                    <a:pt x="394781" y="2368638"/>
                  </a:cubicBezTo>
                  <a:cubicBezTo>
                    <a:pt x="216866" y="2364103"/>
                    <a:pt x="-24359" y="2196706"/>
                    <a:pt x="0" y="1973857"/>
                  </a:cubicBezTo>
                  <a:cubicBezTo>
                    <a:pt x="133024" y="1693006"/>
                    <a:pt x="-68750" y="594328"/>
                    <a:pt x="0" y="394781"/>
                  </a:cubicBezTo>
                  <a:close/>
                </a:path>
                <a:path w="6516336" h="2368638" stroke="0" extrusionOk="0">
                  <a:moveTo>
                    <a:pt x="0" y="394781"/>
                  </a:moveTo>
                  <a:cubicBezTo>
                    <a:pt x="33844" y="185974"/>
                    <a:pt x="192817" y="33477"/>
                    <a:pt x="394781" y="0"/>
                  </a:cubicBezTo>
                  <a:cubicBezTo>
                    <a:pt x="2338514" y="123000"/>
                    <a:pt x="5039980" y="-96860"/>
                    <a:pt x="6121555" y="0"/>
                  </a:cubicBezTo>
                  <a:cubicBezTo>
                    <a:pt x="6330326" y="-7058"/>
                    <a:pt x="6519457" y="170458"/>
                    <a:pt x="6516336" y="394781"/>
                  </a:cubicBezTo>
                  <a:cubicBezTo>
                    <a:pt x="6548280" y="1118842"/>
                    <a:pt x="6426631" y="1598871"/>
                    <a:pt x="6516336" y="1973857"/>
                  </a:cubicBezTo>
                  <a:cubicBezTo>
                    <a:pt x="6512782" y="2193177"/>
                    <a:pt x="6299017" y="2361998"/>
                    <a:pt x="6121555" y="2368638"/>
                  </a:cubicBezTo>
                  <a:cubicBezTo>
                    <a:pt x="5143256" y="2207931"/>
                    <a:pt x="2662967" y="2408305"/>
                    <a:pt x="394781" y="2368638"/>
                  </a:cubicBezTo>
                  <a:cubicBezTo>
                    <a:pt x="161550" y="2365568"/>
                    <a:pt x="-36261" y="2175462"/>
                    <a:pt x="0" y="1973857"/>
                  </a:cubicBezTo>
                  <a:cubicBezTo>
                    <a:pt x="-69340" y="1528096"/>
                    <a:pt x="80635" y="926052"/>
                    <a:pt x="0" y="394781"/>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algn="ctr">
                <a:lnSpc>
                  <a:spcPct val="115000"/>
                </a:lnSpc>
                <a:spcBef>
                  <a:spcPts val="0"/>
                </a:spcBef>
                <a:spcAft>
                  <a:spcPts val="0"/>
                </a:spcAft>
              </a:pPr>
              <a:r>
                <a:rPr lang="nl-NL" sz="5400" b="1" dirty="0">
                  <a:solidFill>
                    <a:srgbClr val="002060"/>
                  </a:solidFill>
                  <a:effectLst/>
                  <a:ea typeface="Times New Roman" panose="02020603050405020304" pitchFamily="18" charset="0"/>
                </a:rPr>
                <a:t>Trò chơi </a:t>
              </a:r>
              <a:r>
                <a:rPr lang="nl-NL" sz="5400" b="1" i="1" dirty="0">
                  <a:solidFill>
                    <a:srgbClr val="002060"/>
                  </a:solidFill>
                  <a:effectLst/>
                  <a:ea typeface="Times New Roman" panose="02020603050405020304" pitchFamily="18" charset="0"/>
                </a:rPr>
                <a:t>“Em là tuyên truyền viên nhí”</a:t>
              </a:r>
              <a:endParaRPr lang="en-US" sz="5400" b="1" dirty="0">
                <a:solidFill>
                  <a:srgbClr val="002060"/>
                </a:solidFill>
                <a:effectLst/>
                <a:ea typeface="Calibri" panose="020F0502020204030204" pitchFamily="34" charset="0"/>
              </a:endParaRPr>
            </a:p>
          </p:txBody>
        </p:sp>
        <p:grpSp>
          <p:nvGrpSpPr>
            <p:cNvPr id="12" name="Group 11">
              <a:extLst>
                <a:ext uri="{FF2B5EF4-FFF2-40B4-BE49-F238E27FC236}">
                  <a16:creationId xmlns:a16="http://schemas.microsoft.com/office/drawing/2014/main" id="{DB85DB33-E5B6-F58E-F0F7-A0FA01E961F6}"/>
                </a:ext>
              </a:extLst>
            </p:cNvPr>
            <p:cNvGrpSpPr/>
            <p:nvPr/>
          </p:nvGrpSpPr>
          <p:grpSpPr>
            <a:xfrm>
              <a:off x="8001897" y="3789019"/>
              <a:ext cx="3807499" cy="2732119"/>
              <a:chOff x="1197026" y="4232126"/>
              <a:chExt cx="3751815" cy="2630711"/>
            </a:xfrm>
          </p:grpSpPr>
          <p:pic>
            <p:nvPicPr>
              <p:cNvPr id="13" name="Picture 12">
                <a:extLst>
                  <a:ext uri="{FF2B5EF4-FFF2-40B4-BE49-F238E27FC236}">
                    <a16:creationId xmlns:a16="http://schemas.microsoft.com/office/drawing/2014/main" id="{10B0AA86-C23E-0A0D-C477-65999DABF90A}"/>
                  </a:ext>
                </a:extLst>
              </p:cNvPr>
              <p:cNvPicPr>
                <a:picLocks noChangeAspect="1"/>
              </p:cNvPicPr>
              <p:nvPr/>
            </p:nvPicPr>
            <p:blipFill>
              <a:blip r:embed="rId7"/>
              <a:stretch>
                <a:fillRect/>
              </a:stretch>
            </p:blipFill>
            <p:spPr>
              <a:xfrm>
                <a:off x="2901180" y="4246637"/>
                <a:ext cx="2047661" cy="2616200"/>
              </a:xfrm>
              <a:prstGeom prst="rect">
                <a:avLst/>
              </a:prstGeom>
            </p:spPr>
          </p:pic>
          <p:pic>
            <p:nvPicPr>
              <p:cNvPr id="19" name="Picture 18">
                <a:extLst>
                  <a:ext uri="{FF2B5EF4-FFF2-40B4-BE49-F238E27FC236}">
                    <a16:creationId xmlns:a16="http://schemas.microsoft.com/office/drawing/2014/main" id="{AD9581A2-C03C-B5D4-90A6-9E4B89567DA9}"/>
                  </a:ext>
                </a:extLst>
              </p:cNvPr>
              <p:cNvPicPr>
                <a:picLocks noChangeAspect="1"/>
              </p:cNvPicPr>
              <p:nvPr/>
            </p:nvPicPr>
            <p:blipFill>
              <a:blip r:embed="rId8"/>
              <a:stretch>
                <a:fillRect/>
              </a:stretch>
            </p:blipFill>
            <p:spPr>
              <a:xfrm>
                <a:off x="1197026" y="4232126"/>
                <a:ext cx="1811038" cy="2616200"/>
              </a:xfrm>
              <a:prstGeom prst="rect">
                <a:avLst/>
              </a:prstGeom>
            </p:spPr>
          </p:pic>
        </p:grpSp>
      </p:grpSp>
    </p:spTree>
    <p:custDataLst>
      <p:tags r:id="rId1"/>
    </p:custDataLst>
    <p:extLst>
      <p:ext uri="{BB962C8B-B14F-4D97-AF65-F5344CB8AC3E}">
        <p14:creationId xmlns:p14="http://schemas.microsoft.com/office/powerpoint/2010/main" val="21323604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6" name="Rectangle: Rounded Corners 5">
            <a:extLst>
              <a:ext uri="{FF2B5EF4-FFF2-40B4-BE49-F238E27FC236}">
                <a16:creationId xmlns:a16="http://schemas.microsoft.com/office/drawing/2014/main" id="{3CA3E357-D069-9D0E-96C6-F1FA4520D604}"/>
              </a:ext>
            </a:extLst>
          </p:cNvPr>
          <p:cNvSpPr/>
          <p:nvPr/>
        </p:nvSpPr>
        <p:spPr>
          <a:xfrm>
            <a:off x="1181100" y="1613042"/>
            <a:ext cx="10367052" cy="2835133"/>
          </a:xfrm>
          <a:custGeom>
            <a:avLst/>
            <a:gdLst>
              <a:gd name="connsiteX0" fmla="*/ 0 w 10367052"/>
              <a:gd name="connsiteY0" fmla="*/ 472532 h 2835133"/>
              <a:gd name="connsiteX1" fmla="*/ 472532 w 10367052"/>
              <a:gd name="connsiteY1" fmla="*/ 0 h 2835133"/>
              <a:gd name="connsiteX2" fmla="*/ 9894520 w 10367052"/>
              <a:gd name="connsiteY2" fmla="*/ 0 h 2835133"/>
              <a:gd name="connsiteX3" fmla="*/ 10367052 w 10367052"/>
              <a:gd name="connsiteY3" fmla="*/ 472532 h 2835133"/>
              <a:gd name="connsiteX4" fmla="*/ 10367052 w 10367052"/>
              <a:gd name="connsiteY4" fmla="*/ 2362601 h 2835133"/>
              <a:gd name="connsiteX5" fmla="*/ 9894520 w 10367052"/>
              <a:gd name="connsiteY5" fmla="*/ 2835133 h 2835133"/>
              <a:gd name="connsiteX6" fmla="*/ 472532 w 10367052"/>
              <a:gd name="connsiteY6" fmla="*/ 2835133 h 2835133"/>
              <a:gd name="connsiteX7" fmla="*/ 0 w 10367052"/>
              <a:gd name="connsiteY7" fmla="*/ 2362601 h 2835133"/>
              <a:gd name="connsiteX8" fmla="*/ 0 w 10367052"/>
              <a:gd name="connsiteY8" fmla="*/ 472532 h 28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7052" h="2835133" fill="none" extrusionOk="0">
                <a:moveTo>
                  <a:pt x="0" y="472532"/>
                </a:moveTo>
                <a:cubicBezTo>
                  <a:pt x="-685" y="233988"/>
                  <a:pt x="229164" y="-35517"/>
                  <a:pt x="472532" y="0"/>
                </a:cubicBezTo>
                <a:cubicBezTo>
                  <a:pt x="5043627" y="29483"/>
                  <a:pt x="5710360" y="4220"/>
                  <a:pt x="9894520" y="0"/>
                </a:cubicBezTo>
                <a:cubicBezTo>
                  <a:pt x="10169259" y="5186"/>
                  <a:pt x="10335316" y="252744"/>
                  <a:pt x="10367052" y="472532"/>
                </a:cubicBezTo>
                <a:cubicBezTo>
                  <a:pt x="10351110" y="999391"/>
                  <a:pt x="10267228" y="1680796"/>
                  <a:pt x="10367052" y="2362601"/>
                </a:cubicBezTo>
                <a:cubicBezTo>
                  <a:pt x="10390739" y="2636320"/>
                  <a:pt x="10182284" y="2859252"/>
                  <a:pt x="9894520" y="2835133"/>
                </a:cubicBezTo>
                <a:cubicBezTo>
                  <a:pt x="8021636" y="2869261"/>
                  <a:pt x="2938204" y="2712341"/>
                  <a:pt x="472532" y="2835133"/>
                </a:cubicBezTo>
                <a:cubicBezTo>
                  <a:pt x="199578" y="2859008"/>
                  <a:pt x="-14329" y="2647455"/>
                  <a:pt x="0" y="2362601"/>
                </a:cubicBezTo>
                <a:cubicBezTo>
                  <a:pt x="-162483" y="2045049"/>
                  <a:pt x="12474" y="1341684"/>
                  <a:pt x="0" y="472532"/>
                </a:cubicBezTo>
                <a:close/>
              </a:path>
              <a:path w="10367052" h="2835133" stroke="0" extrusionOk="0">
                <a:moveTo>
                  <a:pt x="0" y="472532"/>
                </a:moveTo>
                <a:cubicBezTo>
                  <a:pt x="-14345" y="235977"/>
                  <a:pt x="241884" y="16384"/>
                  <a:pt x="472532" y="0"/>
                </a:cubicBezTo>
                <a:cubicBezTo>
                  <a:pt x="3555361" y="-40312"/>
                  <a:pt x="6006545" y="-70188"/>
                  <a:pt x="9894520" y="0"/>
                </a:cubicBezTo>
                <a:cubicBezTo>
                  <a:pt x="10107400" y="-4525"/>
                  <a:pt x="10370463" y="204938"/>
                  <a:pt x="10367052" y="472532"/>
                </a:cubicBezTo>
                <a:cubicBezTo>
                  <a:pt x="10404659" y="767830"/>
                  <a:pt x="10391129" y="1586552"/>
                  <a:pt x="10367052" y="2362601"/>
                </a:cubicBezTo>
                <a:cubicBezTo>
                  <a:pt x="10364104" y="2658773"/>
                  <a:pt x="10103468" y="2835898"/>
                  <a:pt x="9894520" y="2835133"/>
                </a:cubicBezTo>
                <a:cubicBezTo>
                  <a:pt x="8571644" y="2852484"/>
                  <a:pt x="4889248" y="2958479"/>
                  <a:pt x="472532" y="2835133"/>
                </a:cubicBezTo>
                <a:cubicBezTo>
                  <a:pt x="217669" y="2809413"/>
                  <a:pt x="32013" y="2663553"/>
                  <a:pt x="0" y="2362601"/>
                </a:cubicBezTo>
                <a:cubicBezTo>
                  <a:pt x="6107" y="1809321"/>
                  <a:pt x="-133487" y="1093123"/>
                  <a:pt x="0" y="472532"/>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en-US" sz="4400" b="1" kern="0" dirty="0">
                <a:solidFill>
                  <a:srgbClr val="002060"/>
                </a:solidFill>
                <a:latin typeface="Calibri" panose="020F0502020204030204" pitchFamily="34" charset="0"/>
                <a:cs typeface="Calibri" panose="020F0502020204030204" pitchFamily="34" charset="0"/>
              </a:rPr>
              <a:t>T</a:t>
            </a:r>
            <a:r>
              <a:rPr lang="vi-VN" sz="4400" b="1" kern="0" dirty="0">
                <a:solidFill>
                  <a:srgbClr val="002060"/>
                </a:solidFill>
                <a:latin typeface="Calibri" panose="020F0502020204030204" pitchFamily="34" charset="0"/>
                <a:cs typeface="Calibri" panose="020F0502020204030204" pitchFamily="34" charset="0"/>
              </a:rPr>
              <a:t>huyết trình về tranh, ảnh của mình tuyên truyền về các biện pháp bảo vệ các loài động vật và thực vật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151695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sp>
        <p:nvSpPr>
          <p:cNvPr id="24" name="文本框 23">
            <a:extLst>
              <a:ext uri="{FF2B5EF4-FFF2-40B4-BE49-F238E27FC236}">
                <a16:creationId xmlns:a16="http://schemas.microsoft.com/office/drawing/2014/main" id="{257519F3-23D1-4330-9549-E14F4B739976}"/>
              </a:ext>
            </a:extLst>
          </p:cNvPr>
          <p:cNvSpPr txBox="1"/>
          <p:nvPr/>
        </p:nvSpPr>
        <p:spPr>
          <a:xfrm>
            <a:off x="1918010" y="2928590"/>
            <a:ext cx="8905910" cy="9233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CHÚC CÁC BẠN HỌC TỐT!</a:t>
            </a:r>
            <a:endParaRPr kumimoji="0" lang="zh-CN" altLang="en-US" sz="1000" b="0" i="0" u="none" strike="noStrike" kern="1200" cap="none" spc="0" normalizeH="0" baseline="0" noProof="0" dirty="0">
              <a:ln>
                <a:noFill/>
              </a:ln>
              <a:solidFill>
                <a:prstClr val="black"/>
              </a:solidFill>
              <a:effectLst/>
              <a:uLnTx/>
              <a:uFillTx/>
              <a:latin typeface="Tahoma" panose="020B0604030504040204" pitchFamily="34" charset="0"/>
              <a:ea typeface="微软雅黑" panose="020B0503020204020204" pitchFamily="34" charset="-122"/>
              <a:cs typeface="Tahoma" panose="020B0604030504040204" pitchFamily="34" charset="0"/>
            </a:endParaRPr>
          </a:p>
        </p:txBody>
      </p:sp>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1"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by="(-#ppt_w*2)" calcmode="lin" valueType="num">
                                      <p:cBhvr rctx="PPT">
                                        <p:cTn id="14" dur="500" autoRev="1" fill="hold">
                                          <p:stCondLst>
                                            <p:cond delay="0"/>
                                          </p:stCondLst>
                                        </p:cTn>
                                        <p:tgtEl>
                                          <p:spTgt spid="24"/>
                                        </p:tgtEl>
                                        <p:attrNameLst>
                                          <p:attrName>ppt_w</p:attrName>
                                        </p:attrNameLst>
                                      </p:cBhvr>
                                    </p:anim>
                                    <p:anim by="(#ppt_w*0.50)" calcmode="lin" valueType="num">
                                      <p:cBhvr>
                                        <p:cTn id="15" dur="500" decel="50000" autoRev="1" fill="hold">
                                          <p:stCondLst>
                                            <p:cond delay="0"/>
                                          </p:stCondLst>
                                        </p:cTn>
                                        <p:tgtEl>
                                          <p:spTgt spid="24"/>
                                        </p:tgtEl>
                                        <p:attrNameLst>
                                          <p:attrName>ppt_x</p:attrName>
                                        </p:attrNameLst>
                                      </p:cBhvr>
                                    </p:anim>
                                    <p:anim from="(-#ppt_h/2)" to="(#ppt_y)" calcmode="lin" valueType="num">
                                      <p:cBhvr>
                                        <p:cTn id="16" dur="1000" fill="hold">
                                          <p:stCondLst>
                                            <p:cond delay="0"/>
                                          </p:stCondLst>
                                        </p:cTn>
                                        <p:tgtEl>
                                          <p:spTgt spid="24"/>
                                        </p:tgtEl>
                                        <p:attrNameLst>
                                          <p:attrName>ppt_y</p:attrName>
                                        </p:attrNameLst>
                                      </p:cBhvr>
                                    </p:anim>
                                    <p:animRot by="21600000">
                                      <p:cBhvr>
                                        <p:cTn id="17" dur="1000"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844308" y="430566"/>
            <a:ext cx="659889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strike="noStrike" kern="1200" cap="none" spc="0" normalizeH="0" baseline="0" noProof="0" dirty="0" err="1">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en-VN" sz="8000" b="1" i="0"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VN" sz="8000" b="1" i="0" strike="noStrike" kern="1200" cap="none" spc="0" normalizeH="0" baseline="0" noProof="0" dirty="0" err="1">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en-US" altLang="en-VN" sz="8000" b="1" i="1"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10214477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ộng vật ăn gì để sống_360p">
            <a:hlinkClick r:id="" action="ppaction://media"/>
            <a:extLst>
              <a:ext uri="{FF2B5EF4-FFF2-40B4-BE49-F238E27FC236}">
                <a16:creationId xmlns:a16="http://schemas.microsoft.com/office/drawing/2014/main" id="{04E2F20D-C736-BE0C-E963-12AE6EF602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19851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24" name="卷形: 垂直 23">
            <a:extLst>
              <a:ext uri="{FF2B5EF4-FFF2-40B4-BE49-F238E27FC236}">
                <a16:creationId xmlns:a16="http://schemas.microsoft.com/office/drawing/2014/main" id="{AC74F51F-0E57-4709-8A89-C81D2F772D2A}"/>
              </a:ext>
            </a:extLst>
          </p:cNvPr>
          <p:cNvSpPr/>
          <p:nvPr/>
        </p:nvSpPr>
        <p:spPr>
          <a:xfrm rot="16200000">
            <a:off x="4442673" y="-2118250"/>
            <a:ext cx="233520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Rectangle 5">
            <a:extLst>
              <a:ext uri="{FF2B5EF4-FFF2-40B4-BE49-F238E27FC236}">
                <a16:creationId xmlns:a16="http://schemas.microsoft.com/office/drawing/2014/main" id="{814C542F-B9C5-724F-9037-C6627BED44DD}"/>
              </a:ext>
            </a:extLst>
          </p:cNvPr>
          <p:cNvSpPr/>
          <p:nvPr/>
        </p:nvSpPr>
        <p:spPr>
          <a:xfrm>
            <a:off x="2151282" y="1137422"/>
            <a:ext cx="7143744" cy="1200329"/>
          </a:xfrm>
          <a:prstGeom prst="rect">
            <a:avLst/>
          </a:prstGeom>
        </p:spPr>
        <p:txBody>
          <a:bodyPr wrap="square">
            <a:spAutoFit/>
          </a:bodyPr>
          <a:lstStyle/>
          <a:p>
            <a:pPr marL="457200" lvl="0" indent="-457200" algn="just">
              <a:buFont typeface="Wingdings" pitchFamily="2" charset="2"/>
              <a:buChar char="v"/>
            </a:pPr>
            <a:r>
              <a:rPr lang="vi-VN" sz="3600" b="1" dirty="0">
                <a:solidFill>
                  <a:srgbClr val="1A46A5"/>
                </a:solidFill>
                <a:latin typeface="Tahoma" panose="020B0604030504040204" pitchFamily="34" charset="0"/>
                <a:ea typeface="Tahoma" panose="020B0604030504040204" pitchFamily="34" charset="0"/>
                <a:cs typeface="Tahoma" panose="020B0604030504040204" pitchFamily="34" charset="0"/>
              </a:rPr>
              <a:t>Thức ăn của các loài động vật như thế nào? Nêu ví dụ?</a:t>
            </a:r>
            <a:endParaRPr kumimoji="0" lang="vi-VN" sz="36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卷形: 垂直 23">
            <a:extLst>
              <a:ext uri="{FF2B5EF4-FFF2-40B4-BE49-F238E27FC236}">
                <a16:creationId xmlns:a16="http://schemas.microsoft.com/office/drawing/2014/main" id="{79229823-B654-AC06-4D1D-A722B62FD440}"/>
              </a:ext>
            </a:extLst>
          </p:cNvPr>
          <p:cNvSpPr/>
          <p:nvPr/>
        </p:nvSpPr>
        <p:spPr>
          <a:xfrm rot="16200000">
            <a:off x="4985599" y="-356125"/>
            <a:ext cx="147795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Rectangle 7">
            <a:extLst>
              <a:ext uri="{FF2B5EF4-FFF2-40B4-BE49-F238E27FC236}">
                <a16:creationId xmlns:a16="http://schemas.microsoft.com/office/drawing/2014/main" id="{7534B450-3B37-D74E-B91A-8292D653ECAC}"/>
              </a:ext>
            </a:extLst>
          </p:cNvPr>
          <p:cNvSpPr/>
          <p:nvPr/>
        </p:nvSpPr>
        <p:spPr>
          <a:xfrm>
            <a:off x="2237006" y="3090047"/>
            <a:ext cx="7143744" cy="584775"/>
          </a:xfrm>
          <a:prstGeom prst="rect">
            <a:avLst/>
          </a:prstGeom>
        </p:spPr>
        <p:txBody>
          <a:bodyPr wrap="square">
            <a:spAutoFit/>
          </a:bodyPr>
          <a:lstStyle/>
          <a:p>
            <a:pPr marL="457200" lvl="0" indent="-457200" algn="just">
              <a:buFont typeface="Wingdings" pitchFamily="2" charset="2"/>
              <a:buChar char="v"/>
            </a:pPr>
            <a:r>
              <a:rPr lang="vi-VN" sz="3200" b="1" dirty="0">
                <a:solidFill>
                  <a:srgbClr val="1A46A5"/>
                </a:solidFill>
                <a:latin typeface="Tahoma" panose="020B0604030504040204" pitchFamily="34" charset="0"/>
                <a:ea typeface="Tahoma" panose="020B0604030504040204" pitchFamily="34" charset="0"/>
                <a:cs typeface="Tahoma" panose="020B0604030504040204" pitchFamily="34" charset="0"/>
              </a:rPr>
              <a:t>Loài động vật nào ăn sâu bọ?</a:t>
            </a:r>
            <a:endParaRPr kumimoji="0" lang="vi-VN" sz="32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卷形: 垂直 23">
            <a:extLst>
              <a:ext uri="{FF2B5EF4-FFF2-40B4-BE49-F238E27FC236}">
                <a16:creationId xmlns:a16="http://schemas.microsoft.com/office/drawing/2014/main" id="{D4F7328B-F5AB-E574-088C-E2C3566E0C2F}"/>
              </a:ext>
            </a:extLst>
          </p:cNvPr>
          <p:cNvSpPr/>
          <p:nvPr/>
        </p:nvSpPr>
        <p:spPr>
          <a:xfrm rot="16200000">
            <a:off x="5080848" y="1186925"/>
            <a:ext cx="147795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DA002AC5-5038-4B30-D834-5633C1599C18}"/>
              </a:ext>
            </a:extLst>
          </p:cNvPr>
          <p:cNvSpPr/>
          <p:nvPr/>
        </p:nvSpPr>
        <p:spPr>
          <a:xfrm>
            <a:off x="2179855" y="4490222"/>
            <a:ext cx="7143744" cy="1077218"/>
          </a:xfrm>
          <a:prstGeom prst="rect">
            <a:avLst/>
          </a:prstGeom>
        </p:spPr>
        <p:txBody>
          <a:bodyPr wrap="square">
            <a:spAutoFit/>
          </a:bodyPr>
          <a:lstStyle/>
          <a:p>
            <a:pPr marL="457200" lvl="0" indent="-457200" algn="just">
              <a:buFont typeface="Wingdings" pitchFamily="2" charset="2"/>
              <a:buChar char="v"/>
            </a:pPr>
            <a:r>
              <a:rPr lang="vi-VN" sz="3200" b="1" dirty="0">
                <a:solidFill>
                  <a:srgbClr val="1A46A5"/>
                </a:solidFill>
                <a:latin typeface="Tahoma" panose="020B0604030504040204" pitchFamily="34" charset="0"/>
                <a:ea typeface="Tahoma" panose="020B0604030504040204" pitchFamily="34" charset="0"/>
                <a:cs typeface="Tahoma" panose="020B0604030504040204" pitchFamily="34" charset="0"/>
              </a:rPr>
              <a:t>Vì sao gấu trúc là loài sinh vật cần được bảo tồn?</a:t>
            </a:r>
            <a:endParaRPr kumimoji="0" lang="vi-VN" sz="32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图片 24">
            <a:extLst>
              <a:ext uri="{FF2B5EF4-FFF2-40B4-BE49-F238E27FC236}">
                <a16:creationId xmlns:a16="http://schemas.microsoft.com/office/drawing/2014/main" id="{F2E50BA2-86D5-C811-CB7B-76359089F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8248" y="3905250"/>
            <a:ext cx="2259160" cy="2507035"/>
          </a:xfrm>
          <a:prstGeom prst="rect">
            <a:avLst/>
          </a:prstGeom>
        </p:spPr>
      </p:pic>
    </p:spTree>
    <p:custDataLst>
      <p:tags r:id="rId1"/>
    </p:custDataLst>
    <p:extLst>
      <p:ext uri="{BB962C8B-B14F-4D97-AF65-F5344CB8AC3E}">
        <p14:creationId xmlns:p14="http://schemas.microsoft.com/office/powerpoint/2010/main" val="35303695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p:bldP spid="5" grpId="0" animBg="1"/>
      <p:bldP spid="8"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462975" y="360220"/>
            <a:ext cx="699320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LUYỆN TẬP</a:t>
              </a:r>
              <a:endParaRPr kumimoji="0" lang="en-US" altLang="en-VN" sz="8000" b="1" i="1"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15281930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23499" y="3548718"/>
            <a:ext cx="3659922" cy="3012919"/>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09" y="-217052"/>
            <a:ext cx="2946380"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a:extLst>
              <a:ext uri="{FF2B5EF4-FFF2-40B4-BE49-F238E27FC236}">
                <a16:creationId xmlns:a16="http://schemas.microsoft.com/office/drawing/2014/main" id="{A0673679-B62C-344E-A4C5-C43247ECCD7B}"/>
              </a:ext>
            </a:extLst>
          </p:cNvPr>
          <p:cNvSpPr/>
          <p:nvPr/>
        </p:nvSpPr>
        <p:spPr>
          <a:xfrm>
            <a:off x="3712191" y="2912414"/>
            <a:ext cx="6698634" cy="1754326"/>
          </a:xfrm>
          <a:prstGeom prst="rect">
            <a:avLst/>
          </a:prstGeom>
        </p:spPr>
        <p:txBody>
          <a:bodyPr wrap="square">
            <a:spAutoFit/>
          </a:bodyPr>
          <a:lstStyle/>
          <a:p>
            <a:pPr lvl="0" algn="ctr">
              <a:spcBef>
                <a:spcPts val="2000"/>
              </a:spcBef>
            </a:pPr>
            <a:r>
              <a:rPr lang="vi-VN" sz="5400" b="1" dirty="0">
                <a:solidFill>
                  <a:prstClr val="white"/>
                </a:solidFill>
                <a:latin typeface="Tahoma" panose="020B0604030504040204" pitchFamily="34" charset="0"/>
                <a:ea typeface="Tahoma" panose="020B0604030504040204" pitchFamily="34" charset="0"/>
                <a:cs typeface="Tahoma" panose="020B0604030504040204" pitchFamily="34" charset="0"/>
              </a:rPr>
              <a:t>Ôn tập về chủ đề Năng lượng. </a:t>
            </a:r>
            <a:endParaRPr kumimoji="0" lang="en-US" sz="5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756CC98C-8F4C-AB4B-AF65-C250F943EA40}"/>
              </a:ext>
            </a:extLst>
          </p:cNvPr>
          <p:cNvGrpSpPr/>
          <p:nvPr/>
        </p:nvGrpSpPr>
        <p:grpSpPr>
          <a:xfrm>
            <a:off x="2027796" y="1568390"/>
            <a:ext cx="1695441" cy="1838404"/>
            <a:chOff x="3159088" y="2280236"/>
            <a:chExt cx="1695441" cy="1838404"/>
          </a:xfrm>
        </p:grpSpPr>
        <p:pic>
          <p:nvPicPr>
            <p:cNvPr id="17" name="图片 18">
              <a:extLst>
                <a:ext uri="{FF2B5EF4-FFF2-40B4-BE49-F238E27FC236}">
                  <a16:creationId xmlns:a16="http://schemas.microsoft.com/office/drawing/2014/main" id="{982E747A-574C-3442-8C7C-79E98AF74B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8" name="文本框 18">
              <a:extLst>
                <a:ext uri="{FF2B5EF4-FFF2-40B4-BE49-F238E27FC236}">
                  <a16:creationId xmlns:a16="http://schemas.microsoft.com/office/drawing/2014/main" id="{41269FD2-C8E5-7D44-9709-1A1BA0EED4DB}"/>
                </a:ext>
              </a:extLst>
            </p:cNvPr>
            <p:cNvSpPr txBox="1"/>
            <p:nvPr/>
          </p:nvSpPr>
          <p:spPr>
            <a:xfrm>
              <a:off x="3398140" y="2966996"/>
              <a:ext cx="1059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0 1</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725164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27F53EA4-EC06-4478-8E19-94BCA4C64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ADFD93DD-0507-463E-9BEA-5543984CB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2">
            <a:extLst>
              <a:ext uri="{FF2B5EF4-FFF2-40B4-BE49-F238E27FC236}">
                <a16:creationId xmlns:a16="http://schemas.microsoft.com/office/drawing/2014/main" id="{E6DD1F3A-3441-4602-839C-F16B31881D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91150" y="3429000"/>
            <a:ext cx="4503549" cy="2001943"/>
          </a:xfrm>
          <a:prstGeom prst="rect">
            <a:avLst/>
          </a:prstGeom>
        </p:spPr>
      </p:pic>
      <p:pic>
        <p:nvPicPr>
          <p:cNvPr id="7" name="Picture 6">
            <a:extLst>
              <a:ext uri="{FF2B5EF4-FFF2-40B4-BE49-F238E27FC236}">
                <a16:creationId xmlns:a16="http://schemas.microsoft.com/office/drawing/2014/main" id="{35F2BE75-52D9-4C1D-BEFD-C779424BBD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28790" y="200516"/>
            <a:ext cx="4934060" cy="2318526"/>
          </a:xfrm>
          <a:prstGeom prst="rect">
            <a:avLst/>
          </a:prstGeom>
        </p:spPr>
      </p:pic>
      <p:sp>
        <p:nvSpPr>
          <p:cNvPr id="8" name="TextBox 7">
            <a:extLst>
              <a:ext uri="{FF2B5EF4-FFF2-40B4-BE49-F238E27FC236}">
                <a16:creationId xmlns:a16="http://schemas.microsoft.com/office/drawing/2014/main" id="{99039BF6-000F-461D-AE45-82216A60FCA5}"/>
              </a:ext>
            </a:extLst>
          </p:cNvPr>
          <p:cNvSpPr txBox="1"/>
          <p:nvPr/>
        </p:nvSpPr>
        <p:spPr>
          <a:xfrm>
            <a:off x="5695951" y="3844450"/>
            <a:ext cx="3899956" cy="1107996"/>
          </a:xfrm>
          <a:prstGeom prst="rect">
            <a:avLst/>
          </a:prstGeom>
          <a:noFill/>
        </p:spPr>
        <p:txBody>
          <a:bodyPr wrap="square" lIns="0" tIns="0" rIns="0" bIns="0" rtlCol="0">
            <a:spAutoFit/>
          </a:bodyPr>
          <a:lstStyle/>
          <a:p>
            <a:pPr lvl="0" algn="just"/>
            <a:r>
              <a:rPr lang="vi-VN" sz="2400" b="1">
                <a:solidFill>
                  <a:sysClr val="windowText" lastClr="000000"/>
                </a:solidFill>
                <a:latin typeface="Times New Roman" panose="02020603050405020304" pitchFamily="18" charset="0"/>
                <a:cs typeface="Times New Roman" panose="02020603050405020304" pitchFamily="18" charset="0"/>
              </a:rPr>
              <a:t>Âm thanh mang lại rất nhiều lợi ích cho con người: nghe được bài hát, học tập,.....</a:t>
            </a: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8DF935D-B285-4655-A6BF-16A0E5CF0549}"/>
              </a:ext>
            </a:extLst>
          </p:cNvPr>
          <p:cNvSpPr txBox="1"/>
          <p:nvPr/>
        </p:nvSpPr>
        <p:spPr>
          <a:xfrm>
            <a:off x="3109242" y="633248"/>
            <a:ext cx="4005933" cy="830997"/>
          </a:xfrm>
          <a:prstGeom prst="rect">
            <a:avLst/>
          </a:prstGeom>
          <a:noFill/>
        </p:spPr>
        <p:txBody>
          <a:bodyPr wrap="square">
            <a:spAutoFit/>
          </a:bodyPr>
          <a:lstStyle/>
          <a:p>
            <a:pPr lvl="0" algn="ctr"/>
            <a:r>
              <a:rPr lang="vi-VN" sz="2400" b="1" dirty="0">
                <a:solidFill>
                  <a:prstClr val="white"/>
                </a:solidFill>
                <a:latin typeface="Times New Roman" panose="02020603050405020304" pitchFamily="18" charset="0"/>
              </a:rPr>
              <a:t>Âm thanh mang lại cho con người những lợi ích gì?</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10" name="Group 9">
            <a:extLst>
              <a:ext uri="{FF2B5EF4-FFF2-40B4-BE49-F238E27FC236}">
                <a16:creationId xmlns:a16="http://schemas.microsoft.com/office/drawing/2014/main" id="{970DD5C5-088A-44F0-9D77-7694D178BB1B}"/>
              </a:ext>
            </a:extLst>
          </p:cNvPr>
          <p:cNvGrpSpPr/>
          <p:nvPr/>
        </p:nvGrpSpPr>
        <p:grpSpPr>
          <a:xfrm>
            <a:off x="2781462" y="1869657"/>
            <a:ext cx="2306257" cy="3701530"/>
            <a:chOff x="3528816" y="1219200"/>
            <a:chExt cx="3240675" cy="5201266"/>
          </a:xfrm>
        </p:grpSpPr>
        <p:pic>
          <p:nvPicPr>
            <p:cNvPr id="11" name="Picture 2" descr="Cartoon students Royalty Free Vector Image - VectorStock">
              <a:extLst>
                <a:ext uri="{FF2B5EF4-FFF2-40B4-BE49-F238E27FC236}">
                  <a16:creationId xmlns:a16="http://schemas.microsoft.com/office/drawing/2014/main" id="{8747A001-F0E9-4F80-B393-79B2DB26C6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a16="http://schemas.microsoft.com/office/drawing/2014/main" id="{0EAF8CED-24A2-463A-8E09-08125BF8C320}"/>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58375193-1742-450B-A24F-51F2B063FB51}"/>
              </a:ext>
            </a:extLst>
          </p:cNvPr>
          <p:cNvGrpSpPr/>
          <p:nvPr/>
        </p:nvGrpSpPr>
        <p:grpSpPr>
          <a:xfrm>
            <a:off x="9762792" y="2976152"/>
            <a:ext cx="2224944" cy="409278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E0B69F37-FBF7-4BEC-8917-B02E8B2D7CF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9810ADC0-6903-46AA-BF73-EEEABAC53D7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77BFB63B-1B38-4C88-853C-6D462406D64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1719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13"/>
                                        </p:tgtEl>
                                        <p:attrNameLst>
                                          <p:attrName>r</p:attrName>
                                        </p:attrNameLst>
                                      </p:cBhvr>
                                    </p:animRot>
                                    <p:animRot by="-240000">
                                      <p:cBhvr>
                                        <p:cTn id="48" dur="200" fill="hold">
                                          <p:stCondLst>
                                            <p:cond delay="200"/>
                                          </p:stCondLst>
                                        </p:cTn>
                                        <p:tgtEl>
                                          <p:spTgt spid="13"/>
                                        </p:tgtEl>
                                        <p:attrNameLst>
                                          <p:attrName>r</p:attrName>
                                        </p:attrNameLst>
                                      </p:cBhvr>
                                    </p:animRot>
                                    <p:animRot by="240000">
                                      <p:cBhvr>
                                        <p:cTn id="49" dur="200" fill="hold">
                                          <p:stCondLst>
                                            <p:cond delay="400"/>
                                          </p:stCondLst>
                                        </p:cTn>
                                        <p:tgtEl>
                                          <p:spTgt spid="13"/>
                                        </p:tgtEl>
                                        <p:attrNameLst>
                                          <p:attrName>r</p:attrName>
                                        </p:attrNameLst>
                                      </p:cBhvr>
                                    </p:animRot>
                                    <p:animRot by="-240000">
                                      <p:cBhvr>
                                        <p:cTn id="50" dur="200" fill="hold">
                                          <p:stCondLst>
                                            <p:cond delay="600"/>
                                          </p:stCondLst>
                                        </p:cTn>
                                        <p:tgtEl>
                                          <p:spTgt spid="13"/>
                                        </p:tgtEl>
                                        <p:attrNameLst>
                                          <p:attrName>r</p:attrName>
                                        </p:attrNameLst>
                                      </p:cBhvr>
                                    </p:animRot>
                                    <p:animRot by="120000">
                                      <p:cBhvr>
                                        <p:cTn id="5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65B6A1F6-CE77-4977-A72B-3E749CC81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a16="http://schemas.microsoft.com/office/drawing/2014/main" id="{A1EFA756-AD10-44A3-9049-8ADF0FAB4B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a16="http://schemas.microsoft.com/office/drawing/2014/main" id="{361B44BA-4C94-4E4B-A0F3-9430868A4D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100" y="353226"/>
            <a:ext cx="5335801" cy="2318526"/>
          </a:xfrm>
          <a:prstGeom prst="rect">
            <a:avLst/>
          </a:prstGeom>
        </p:spPr>
      </p:pic>
      <p:sp>
        <p:nvSpPr>
          <p:cNvPr id="5" name="TextBox 4">
            <a:extLst>
              <a:ext uri="{FF2B5EF4-FFF2-40B4-BE49-F238E27FC236}">
                <a16:creationId xmlns:a16="http://schemas.microsoft.com/office/drawing/2014/main" id="{C5B08038-A6D7-4EF9-9E75-350488E15985}"/>
              </a:ext>
            </a:extLst>
          </p:cNvPr>
          <p:cNvSpPr txBox="1"/>
          <p:nvPr/>
        </p:nvSpPr>
        <p:spPr>
          <a:xfrm>
            <a:off x="3165916" y="566509"/>
            <a:ext cx="4368567" cy="1200329"/>
          </a:xfrm>
          <a:prstGeom prst="rect">
            <a:avLst/>
          </a:prstGeom>
          <a:noFill/>
        </p:spPr>
        <p:txBody>
          <a:bodyPr wrap="square">
            <a:spAutoFit/>
          </a:bodyPr>
          <a:lstStyle/>
          <a:p>
            <a:pPr lvl="0" algn="ctr"/>
            <a:r>
              <a:rPr lang="vi-VN" altLang="en-US" sz="3600" b="1" dirty="0">
                <a:solidFill>
                  <a:prstClr val="white"/>
                </a:solidFill>
                <a:latin typeface="Times New Roman" panose="02020603050405020304" pitchFamily="18" charset="0"/>
              </a:rPr>
              <a:t>Nêu những điều em biết về âm thanh?</a:t>
            </a:r>
            <a:endParaRPr kumimoji="0" lang="en-US" sz="3600" b="1" i="0" u="none" strike="noStrike" kern="1200" cap="none" spc="0" normalizeH="0" baseline="0" noProof="0" dirty="0">
              <a:ln>
                <a:noFill/>
              </a:ln>
              <a:solidFill>
                <a:prstClr val="white"/>
              </a:solidFill>
              <a:effectLst/>
              <a:uLnTx/>
              <a:uFillTx/>
              <a:latin typeface="Calibri Light" panose="020F0302020204030204"/>
            </a:endParaRPr>
          </a:p>
        </p:txBody>
      </p:sp>
      <p:grpSp>
        <p:nvGrpSpPr>
          <p:cNvPr id="6" name="Group 5">
            <a:extLst>
              <a:ext uri="{FF2B5EF4-FFF2-40B4-BE49-F238E27FC236}">
                <a16:creationId xmlns:a16="http://schemas.microsoft.com/office/drawing/2014/main" id="{8CC2639F-1745-4C65-9622-B1AB04D20714}"/>
              </a:ext>
            </a:extLst>
          </p:cNvPr>
          <p:cNvGrpSpPr/>
          <p:nvPr/>
        </p:nvGrpSpPr>
        <p:grpSpPr>
          <a:xfrm>
            <a:off x="3069204" y="1851004"/>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28A113A1-E2D7-496B-A47F-C2F0D3CE5D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4FCD6DA2-E5EE-485D-8DFC-ABA62F0E5E2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FCCBDC32-814F-47F0-B72D-53BB089572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10176" y="2438548"/>
            <a:ext cx="4919784" cy="2781152"/>
          </a:xfrm>
          <a:prstGeom prst="rect">
            <a:avLst/>
          </a:prstGeom>
        </p:spPr>
      </p:pic>
      <p:grpSp>
        <p:nvGrpSpPr>
          <p:cNvPr id="10" name="Group 9">
            <a:extLst>
              <a:ext uri="{FF2B5EF4-FFF2-40B4-BE49-F238E27FC236}">
                <a16:creationId xmlns:a16="http://schemas.microsoft.com/office/drawing/2014/main" id="{401F0C33-9554-4614-8D2D-BA4C7CB29BAE}"/>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178B4B57-36A0-42B0-8B4E-60D7B96D7AC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FCE5E3C8-6A59-42D5-BED5-3EAB1FBF53A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a16="http://schemas.microsoft.com/office/drawing/2014/main" id="{8E1FBF60-A6C8-455E-B9DC-7F2E7F0569C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0F8B4E-FDF7-436B-9C26-CC9669AA0C79}"/>
              </a:ext>
            </a:extLst>
          </p:cNvPr>
          <p:cNvSpPr txBox="1"/>
          <p:nvPr/>
        </p:nvSpPr>
        <p:spPr>
          <a:xfrm>
            <a:off x="5848350" y="2637621"/>
            <a:ext cx="3963569" cy="2246769"/>
          </a:xfrm>
          <a:prstGeom prst="rect">
            <a:avLst/>
          </a:prstGeom>
          <a:noFill/>
        </p:spPr>
        <p:txBody>
          <a:bodyPr wrap="square">
            <a:spAutoFit/>
          </a:bodyPr>
          <a:lstStyle/>
          <a:p>
            <a:pPr lvl="0" algn="just"/>
            <a:r>
              <a:rPr lang="vi-VN" sz="2800" b="1" dirty="0">
                <a:solidFill>
                  <a:prstClr val="black"/>
                </a:solidFill>
                <a:latin typeface="Times New Roman" panose="02020603050405020304" pitchFamily="18" charset="0"/>
              </a:rPr>
              <a:t>Em đã biết được:</a:t>
            </a:r>
          </a:p>
          <a:p>
            <a:pPr lvl="0" algn="just"/>
            <a:r>
              <a:rPr lang="vi-VN" sz="2800" b="1" dirty="0">
                <a:solidFill>
                  <a:prstClr val="black"/>
                </a:solidFill>
                <a:latin typeface="Times New Roman" panose="02020603050405020304" pitchFamily="18" charset="0"/>
              </a:rPr>
              <a:t>+ Vật phát ra âm thanh.</a:t>
            </a:r>
          </a:p>
          <a:p>
            <a:pPr lvl="0" algn="just"/>
            <a:r>
              <a:rPr lang="vi-VN" sz="2800" b="1" dirty="0">
                <a:solidFill>
                  <a:prstClr val="black"/>
                </a:solidFill>
                <a:latin typeface="Times New Roman" panose="02020603050405020304" pitchFamily="18" charset="0"/>
              </a:rPr>
              <a:t>+ Sự lan truyền âm thanh và âm thanh với cuộc sống.</a:t>
            </a:r>
          </a:p>
        </p:txBody>
      </p:sp>
    </p:spTree>
    <p:extLst>
      <p:ext uri="{BB962C8B-B14F-4D97-AF65-F5344CB8AC3E}">
        <p14:creationId xmlns:p14="http://schemas.microsoft.com/office/powerpoint/2010/main" val="31860283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14" presetClass="entr" presetSubtype="1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3"/>
</p:tagLst>
</file>

<file path=ppt/tags/tag10.xml><?xml version="1.0" encoding="utf-8"?>
<p:tagLst xmlns:a="http://schemas.openxmlformats.org/drawingml/2006/main" xmlns:r="http://schemas.openxmlformats.org/officeDocument/2006/relationships" xmlns:p="http://schemas.openxmlformats.org/presentationml/2006/main">
  <p:tag name="TIMING" val="|0.2|0.5|0.2|0.2|0.8|0.2"/>
</p:tagLst>
</file>

<file path=ppt/tags/tag11.xml><?xml version="1.0" encoding="utf-8"?>
<p:tagLst xmlns:a="http://schemas.openxmlformats.org/drawingml/2006/main" xmlns:r="http://schemas.openxmlformats.org/officeDocument/2006/relationships" xmlns:p="http://schemas.openxmlformats.org/presentationml/2006/main">
  <p:tag name="TIMING" val="|0.2|0.5|0.2|0.2|0.8|0.2"/>
</p:tagLst>
</file>

<file path=ppt/tags/tag12.xml><?xml version="1.0" encoding="utf-8"?>
<p:tagLst xmlns:a="http://schemas.openxmlformats.org/drawingml/2006/main" xmlns:r="http://schemas.openxmlformats.org/officeDocument/2006/relationships" xmlns:p="http://schemas.openxmlformats.org/presentationml/2006/main">
  <p:tag name="TIMING" val="|0.2|0.2|0.2|0.2"/>
</p:tagLst>
</file>

<file path=ppt/tags/tag13.xml><?xml version="1.0" encoding="utf-8"?>
<p:tagLst xmlns:a="http://schemas.openxmlformats.org/drawingml/2006/main" xmlns:r="http://schemas.openxmlformats.org/officeDocument/2006/relationships" xmlns:p="http://schemas.openxmlformats.org/presentationml/2006/main">
  <p:tag name="TIMING" val="|0.2|0.5|0.2|0.2|0.8|0.2"/>
</p:tagLst>
</file>

<file path=ppt/tags/tag14.xml><?xml version="1.0" encoding="utf-8"?>
<p:tagLst xmlns:a="http://schemas.openxmlformats.org/drawingml/2006/main" xmlns:r="http://schemas.openxmlformats.org/officeDocument/2006/relationships" xmlns:p="http://schemas.openxmlformats.org/presentationml/2006/main">
  <p:tag name="TIMING" val="|0.2|0.5|0.2|0.2|0.8|0.2"/>
</p:tagLst>
</file>

<file path=ppt/tags/tag15.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3|0.2|0.3|0.3|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3|0.2|0.2|0.2|0.2|0.3"/>
</p:tagLst>
</file>

<file path=ppt/tags/tag5.xml><?xml version="1.0" encoding="utf-8"?>
<p:tagLst xmlns:a="http://schemas.openxmlformats.org/drawingml/2006/main" xmlns:r="http://schemas.openxmlformats.org/officeDocument/2006/relationships" xmlns:p="http://schemas.openxmlformats.org/presentationml/2006/main">
  <p:tag name="TIMING" val="|0.2|0.2|0.2|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0.2|0.2|0.4"/>
</p:tagLst>
</file>

<file path=ppt/tags/tag9.xml><?xml version="1.0" encoding="utf-8"?>
<p:tagLst xmlns:a="http://schemas.openxmlformats.org/drawingml/2006/main" xmlns:r="http://schemas.openxmlformats.org/officeDocument/2006/relationships" xmlns:p="http://schemas.openxmlformats.org/presentationml/2006/main">
  <p:tag name="TIMING" val="|0.2|0.5|0.2|0.2|0.8|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662</Words>
  <Application>Microsoft Office PowerPoint</Application>
  <PresentationFormat>Widescreen</PresentationFormat>
  <Paragraphs>70</Paragraphs>
  <Slides>27</Slides>
  <Notes>0</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微软雅黑</vt:lpstr>
      <vt:lpstr>#9Slide03 Arima Madurai Medium</vt:lpstr>
      <vt:lpstr>Arial</vt:lpstr>
      <vt:lpstr>Calibri</vt:lpstr>
      <vt:lpstr>Calibri Light</vt:lpstr>
      <vt:lpstr>Cambria</vt:lpstr>
      <vt:lpstr>Tahoma</vt:lpstr>
      <vt:lpstr>Times New Roman</vt:lpstr>
      <vt:lpstr>Wingdings</vt:lpstr>
      <vt:lpstr>Office 主题</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TỐT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2023-10-04T01:29:42Z</dcterms:created>
  <dcterms:modified xsi:type="dcterms:W3CDTF">2023-10-10T10:00:52Z</dcterms:modified>
</cp:coreProperties>
</file>