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0.svg" ContentType="image/svg+xml"/>
  <Override PartName="/ppt/media/image39.svg" ContentType="image/svg+xml"/>
  <Override PartName="/ppt/media/image41.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0" r:id="rId4"/>
  </p:sldMasterIdLst>
  <p:notesMasterIdLst>
    <p:notesMasterId r:id="rId19"/>
  </p:notesMasterIdLst>
  <p:sldIdLst>
    <p:sldId id="279" r:id="rId5"/>
    <p:sldId id="258" r:id="rId6"/>
    <p:sldId id="278" r:id="rId7"/>
    <p:sldId id="259" r:id="rId8"/>
    <p:sldId id="260" r:id="rId9"/>
    <p:sldId id="261" r:id="rId10"/>
    <p:sldId id="2636" r:id="rId11"/>
    <p:sldId id="263" r:id="rId12"/>
    <p:sldId id="280" r:id="rId13"/>
    <p:sldId id="281" r:id="rId14"/>
    <p:sldId id="2637" r:id="rId15"/>
    <p:sldId id="262" r:id="rId16"/>
    <p:sldId id="266" r:id="rId17"/>
    <p:sldId id="267" r:id="rId18"/>
    <p:sldId id="271" r:id="rId20"/>
    <p:sldId id="273" r:id="rId21"/>
    <p:sldId id="269" r:id="rId22"/>
    <p:sldId id="275" r:id="rId23"/>
    <p:sldId id="2638" r:id="rId24"/>
    <p:sldId id="276" r:id="rId25"/>
    <p:sldId id="26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jpeg"/><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0"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jpeg"/><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0"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8"/>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8"/>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3.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3" Type="http://schemas.openxmlformats.org/officeDocument/2006/relationships/image" Target="../media/image38.png"/><Relationship Id="rId2" Type="http://schemas.openxmlformats.org/officeDocument/2006/relationships/image" Target="../media/image37.png"/><Relationship Id="rId11" Type="http://schemas.openxmlformats.org/officeDocument/2006/relationships/slideLayout" Target="../slideLayouts/slideLayout7.xml"/><Relationship Id="rId10" Type="http://schemas.openxmlformats.org/officeDocument/2006/relationships/themeOverride" Target="../theme/themeOverride4.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9" Type="http://schemas.openxmlformats.org/officeDocument/2006/relationships/image" Target="../media/image52.svg"/><Relationship Id="rId8" Type="http://schemas.openxmlformats.org/officeDocument/2006/relationships/image" Target="../media/image51.png"/><Relationship Id="rId7" Type="http://schemas.openxmlformats.org/officeDocument/2006/relationships/image" Target="../media/image50.svg"/><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3" Type="http://schemas.openxmlformats.org/officeDocument/2006/relationships/image" Target="../media/image46.svg"/><Relationship Id="rId2" Type="http://schemas.openxmlformats.org/officeDocument/2006/relationships/image" Target="../media/image45.png"/><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hemeOverride" Target="../theme/themeOverride5.xml"/><Relationship Id="rId12" Type="http://schemas.openxmlformats.org/officeDocument/2006/relationships/image" Target="../media/image55.png"/><Relationship Id="rId11" Type="http://schemas.openxmlformats.org/officeDocument/2006/relationships/image" Target="../media/image54.svg"/><Relationship Id="rId10" Type="http://schemas.openxmlformats.org/officeDocument/2006/relationships/image" Target="../media/image53.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7.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hemeOverride" Target="../theme/themeOverride6.xml"/><Relationship Id="rId3" Type="http://schemas.openxmlformats.org/officeDocument/2006/relationships/audio" Target="../media/audio1.wav"/><Relationship Id="rId2" Type="http://schemas.openxmlformats.org/officeDocument/2006/relationships/image" Target="../media/image58.pn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64.png"/><Relationship Id="rId3" Type="http://schemas.microsoft.com/office/2007/relationships/hdphoto" Target="../media/image63.wdp"/><Relationship Id="rId2" Type="http://schemas.openxmlformats.org/officeDocument/2006/relationships/image" Target="../media/image62.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hemeOverride" Target="../theme/themeOverride1.xml"/><Relationship Id="rId2" Type="http://schemas.openxmlformats.org/officeDocument/2006/relationships/image" Target="../media/image25.png"/><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hemeOverride" Target="../theme/themeOverride2.xml"/><Relationship Id="rId2" Type="http://schemas.openxmlformats.org/officeDocument/2006/relationships/image" Target="../media/image27.png"/><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8.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p:cNvPicPr>
            <a:picLocks noChangeAspect="1"/>
          </p:cNvPicPr>
          <p:nvPr/>
        </p:nvPicPr>
        <p:blipFill>
          <a:blip r:embed="rId3"/>
          <a:stretch>
            <a:fillRect/>
          </a:stretch>
        </p:blipFill>
        <p:spPr>
          <a:xfrm>
            <a:off x="0" y="0"/>
            <a:ext cx="1266523" cy="1253984"/>
          </a:xfrm>
          <a:prstGeom prst="rect">
            <a:avLst/>
          </a:prstGeom>
        </p:spPr>
      </p:pic>
      <p:pic>
        <p:nvPicPr>
          <p:cNvPr id="3" name="Picture 2"/>
          <p:cNvPicPr>
            <a:picLocks noChangeAspect="1"/>
          </p:cNvPicPr>
          <p:nvPr/>
        </p:nvPicPr>
        <p:blipFill>
          <a:blip r:embed="rId4"/>
          <a:stretch>
            <a:fillRect/>
          </a:stretch>
        </p:blipFill>
        <p:spPr>
          <a:xfrm>
            <a:off x="3911948" y="2057320"/>
            <a:ext cx="3682303" cy="1828959"/>
          </a:xfrm>
          <a:prstGeom prst="rect">
            <a:avLst/>
          </a:prstGeom>
        </p:spPr>
      </p:pic>
      <p:pic>
        <p:nvPicPr>
          <p:cNvPr id="9" name="Picture 8"/>
          <p:cNvPicPr>
            <a:picLocks noChangeAspect="1"/>
          </p:cNvPicPr>
          <p:nvPr/>
        </p:nvPicPr>
        <p:blipFill>
          <a:blip r:embed="rId5"/>
          <a:stretch>
            <a:fillRect/>
          </a:stretch>
        </p:blipFill>
        <p:spPr>
          <a:xfrm>
            <a:off x="2076500" y="3311192"/>
            <a:ext cx="7638950" cy="1816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064350" y="3383967"/>
            <a:ext cx="3784249" cy="2373241"/>
          </a:xfrm>
          <a:prstGeom prst="rect">
            <a:avLst/>
          </a:prstGeom>
        </p:spPr>
      </p:pic>
      <p:sp>
        <p:nvSpPr>
          <p:cNvPr id="13" name="TextBox 12"/>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giũ</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5"/>
          <a:stretch>
            <a:fillRect/>
          </a:stretch>
        </p:blipFill>
        <p:spPr>
          <a:xfrm>
            <a:off x="2297502" y="1565320"/>
            <a:ext cx="7120745" cy="1786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endParaRPr>
          </a:p>
        </p:txBody>
      </p:sp>
      <p:sp>
        <p:nvSpPr>
          <p:cNvPr id="37" name="Google Shape;5317;p41"/>
          <p:cNvSpPr txBox="1"/>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defRPr/>
            </a:pP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văn</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và</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các</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yêu</a:t>
            </a:r>
            <a:r>
              <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charset="0"/>
                <a:cs typeface="Calibri" panose="020F050202020403020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Calibri" panose="020F0502020204030204" charset="0"/>
              <a:cs typeface="Calibri" panose="020F0502020204030204" charset="0"/>
              <a:sym typeface="Gloria Hallelujah"/>
            </a:endParaRPr>
          </a:p>
        </p:txBody>
      </p:sp>
      <p:sp>
        <p:nvSpPr>
          <p:cNvPr id="38" name="Google Shape;5317;p41"/>
          <p:cNvSpPr txBox="1"/>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defRPr/>
            </a:pPr>
            <a:r>
              <a:rPr kumimoji="0" lang="vi-VN" sz="3600" b="0" i="0" u="none" strike="noStrike" kern="1200" cap="none" spc="0" normalizeH="0" baseline="0" noProof="0" dirty="0">
                <a:ln>
                  <a:noFill/>
                </a:ln>
                <a:solidFill>
                  <a:srgbClr val="FFFFFF"/>
                </a:solidFill>
                <a:effectLst/>
                <a:uLnTx/>
                <a:uFillTx/>
                <a:latin typeface="Calibri" panose="020F0502020204030204" charset="0"/>
                <a:cs typeface="Calibri" panose="020F0502020204030204" charset="0"/>
                <a:sym typeface="Gloria Hallelujah"/>
              </a:rPr>
              <a:t>1. Gạch chân dưới tiếng/từ khó đọc, dễ viết sai.</a:t>
            </a:r>
            <a:endParaRPr kumimoji="0" lang="vi-VN" sz="3600" b="0" i="0" u="none" strike="noStrike" kern="1200" cap="none" spc="0" normalizeH="0" baseline="0" noProof="0" dirty="0">
              <a:ln>
                <a:noFill/>
              </a:ln>
              <a:solidFill>
                <a:srgbClr val="FFFFFF"/>
              </a:solidFill>
              <a:effectLst/>
              <a:uLnTx/>
              <a:uFillTx/>
              <a:latin typeface="Calibri" panose="020F0502020204030204" charset="0"/>
              <a:cs typeface="Calibri" panose="020F0502020204030204" charset="0"/>
              <a:sym typeface="Gloria Hallelujah"/>
            </a:endParaRPr>
          </a:p>
        </p:txBody>
      </p:sp>
      <p:sp>
        <p:nvSpPr>
          <p:cNvPr id="39" name="Google Shape;5317;p41"/>
          <p:cNvSpPr txBox="1"/>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defRPr/>
            </a:pPr>
            <a:r>
              <a:rPr kumimoji="0" lang="vi-VN" sz="3600" b="0" i="0" u="none" strike="noStrike" kern="1200" cap="none" spc="0" normalizeH="0" baseline="0" noProof="0" dirty="0">
                <a:ln>
                  <a:noFill/>
                </a:ln>
                <a:solidFill>
                  <a:srgbClr val="FFFFFF"/>
                </a:solidFill>
                <a:effectLst/>
                <a:uLnTx/>
                <a:uFillTx/>
                <a:latin typeface="Calibri" panose="020F0502020204030204" charset="0"/>
                <a:cs typeface="Calibri" panose="020F0502020204030204" charset="0"/>
                <a:sym typeface="Gloria Hallelujah"/>
              </a:rPr>
              <a:t>2. Em cần lưu ý điều gì khi trình bày bài viết.</a:t>
            </a:r>
            <a:endParaRPr kumimoji="0" lang="vi-VN" sz="3600" b="0" i="0" u="none" strike="noStrike" kern="1200" cap="none" spc="0" normalizeH="0" baseline="0" noProof="0" dirty="0">
              <a:ln>
                <a:noFill/>
              </a:ln>
              <a:solidFill>
                <a:srgbClr val="FFFFFF"/>
              </a:solidFill>
              <a:effectLst/>
              <a:uLnTx/>
              <a:uFillTx/>
              <a:latin typeface="Calibri" panose="020F0502020204030204" charset="0"/>
              <a:cs typeface="Calibri" panose="020F0502020204030204" charset="0"/>
              <a:sym typeface="Gloria Hallelujah"/>
            </a:endParaRPr>
          </a:p>
        </p:txBody>
      </p:sp>
      <p:pic>
        <p:nvPicPr>
          <p:cNvPr id="40" name="Picture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p:cNvPicPr>
            <a:picLocks noChangeAspect="1"/>
          </p:cNvPicPr>
          <p:nvPr/>
        </p:nvPicPr>
        <p:blipFill>
          <a:blip r:embed="rId2">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charset="0"/>
                <a:ea typeface="Microsoft YaHei" panose="020B0503020204020204" charset="-122"/>
                <a:cs typeface="Calibri" panose="020F050202020403020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charset="0"/>
                <a:ea typeface="Microsoft YaHei" panose="020B0503020204020204" charset="-122"/>
                <a:cs typeface="Calibri" panose="020F050202020403020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charset="0"/>
                <a:ea typeface="Microsoft YaHei" panose="020B0503020204020204" charset="-122"/>
                <a:cs typeface="Calibri" panose="020F050202020403020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charset="0"/>
                <a:ea typeface="Microsoft YaHei" panose="020B0503020204020204" charset="-122"/>
                <a:cs typeface="Calibri" panose="020F0502020204030204"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charset="0"/>
                <a:ea typeface="Microsoft YaHei" panose="020B0503020204020204" charset="-122"/>
                <a:cs typeface="Calibri" panose="020F050202020403020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charset="0"/>
                <a:ea typeface="Microsoft YaHei" panose="020B0503020204020204" charset="-122"/>
                <a:cs typeface="Calibri" panose="020F0502020204030204" charset="0"/>
              </a:rPr>
              <a:t> </a:t>
            </a:r>
            <a:endPar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charset="0"/>
              <a:ea typeface="Microsoft YaHei" panose="020B0503020204020204" charset="-122"/>
              <a:cs typeface="Calibri" panose="020F0502020204030204" charset="0"/>
            </a:endParaRPr>
          </a:p>
        </p:txBody>
      </p:sp>
      <p:pic>
        <p:nvPicPr>
          <p:cNvPr id="15" name="Picture 14"/>
          <p:cNvPicPr>
            <a:picLocks noChangeAspect="1"/>
          </p:cNvPicPr>
          <p:nvPr/>
        </p:nvPicPr>
        <p:blipFill>
          <a:blip r:embed="rId3"/>
          <a:stretch>
            <a:fillRect/>
          </a:stretch>
        </p:blipFill>
        <p:spPr>
          <a:xfrm>
            <a:off x="3478106" y="2567093"/>
            <a:ext cx="5556648" cy="3775684"/>
          </a:xfrm>
          <a:prstGeom prst="rect">
            <a:avLst/>
          </a:prstGeom>
        </p:spPr>
      </p:pic>
      <p:pic>
        <p:nvPicPr>
          <p:cNvPr id="16" name="Picture 15"/>
          <p:cNvPicPr>
            <a:picLocks noChangeAspect="1"/>
          </p:cNvPicPr>
          <p:nvPr/>
        </p:nvPicPr>
        <p:blipFill>
          <a:blip r:embed="rId4">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p:cNvPicPr>
            <a:picLocks noChangeAspect="1"/>
          </p:cNvPicPr>
          <p:nvPr/>
        </p:nvPicPr>
        <p:blipFill>
          <a:blip r:embed="rId4">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p:cNvPicPr>
            <a:picLocks noChangeAspect="1"/>
          </p:cNvPicPr>
          <p:nvPr/>
        </p:nvPicPr>
        <p:blipFill>
          <a:blip r:embed="rId5"/>
          <a:stretch>
            <a:fillRect/>
          </a:stretch>
        </p:blipFill>
        <p:spPr>
          <a:xfrm>
            <a:off x="1763269" y="374057"/>
            <a:ext cx="8760711" cy="1956986"/>
          </a:xfrm>
          <a:prstGeom prst="rect">
            <a:avLst/>
          </a:prstGeom>
        </p:spPr>
      </p:pic>
      <p:sp>
        <p:nvSpPr>
          <p:cNvPr id="3" name="TextBox 2"/>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2"/>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14805" y="1206201"/>
            <a:ext cx="5078675" cy="1228116"/>
          </a:xfrm>
          <a:prstGeom prst="rect">
            <a:avLst/>
          </a:prstGeom>
        </p:spPr>
      </p:pic>
      <p:pic>
        <p:nvPicPr>
          <p:cNvPr id="20"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00894" y="3033300"/>
            <a:ext cx="5078675" cy="1228116"/>
          </a:xfrm>
          <a:prstGeom prst="rect">
            <a:avLst/>
          </a:prstGeom>
        </p:spPr>
      </p:pic>
      <p:pic>
        <p:nvPicPr>
          <p:cNvPr id="21"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5118" y="4626598"/>
            <a:ext cx="5078675" cy="1228116"/>
          </a:xfrm>
          <a:prstGeom prst="rect">
            <a:avLst/>
          </a:prstGeom>
        </p:spPr>
      </p:pic>
      <p:sp>
        <p:nvSpPr>
          <p:cNvPr id="22" name="TextBox 21"/>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charset="0"/>
                <a:ea typeface="+mn-ea"/>
                <a:cs typeface="Calibri" panose="020F0502020204030204" charset="0"/>
                <a:sym typeface="Arial" panose="020B0604020202020204"/>
              </a:rPr>
              <a:t>trí</a:t>
            </a:r>
            <a:endParaRPr lang="en-US" sz="2800" dirty="0">
              <a:solidFill>
                <a:schemeClr val="accent6">
                  <a:lumMod val="50000"/>
                </a:schemeClr>
              </a:solidFill>
            </a:endParaRPr>
          </a:p>
        </p:txBody>
      </p:sp>
      <p:pic>
        <p:nvPicPr>
          <p:cNvPr id="23"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p:cNvPicPr>
            <a:picLocks noChangeAspect="1"/>
          </p:cNvPicPr>
          <p:nvPr/>
        </p:nvPicPr>
        <p:blipFill>
          <a:blip r:embed="rId7"/>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charset="0"/>
              <a:ea typeface="Microsoft YaHei" panose="020B0503020204020204" charset="-122"/>
              <a:cs typeface="Calibri" panose="020F0502020204030204" charset="0"/>
            </a:endParaRPr>
          </a:p>
        </p:txBody>
      </p:sp>
      <p:pic>
        <p:nvPicPr>
          <p:cNvPr id="27" name="Picture 7"/>
          <p:cNvPicPr>
            <a:picLocks noChangeAspect="1"/>
          </p:cNvPicPr>
          <p:nvPr/>
        </p:nvPicPr>
        <p:blipFill>
          <a:blip r:embed="rId8"/>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charset="0"/>
                <a:ea typeface="Microsoft YaHei" panose="020B0503020204020204" charset="-122"/>
                <a:cs typeface="Calibri" panose="020F050202020403020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charset="0"/>
                <a:ea typeface="Microsoft YaHei" panose="020B0503020204020204" charset="-122"/>
                <a:cs typeface="Calibri" panose="020F050202020403020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charset="0"/>
                <a:ea typeface="Microsoft YaHei" panose="020B0503020204020204" charset="-122"/>
                <a:cs typeface="Calibri" panose="020F050202020403020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charset="0"/>
                <a:ea typeface="Microsoft YaHei" panose="020B0503020204020204" charset="-122"/>
                <a:cs typeface="Calibri" panose="020F050202020403020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charset="0"/>
                <a:ea typeface="Microsoft YaHei" panose="020B0503020204020204" charset="-122"/>
                <a:cs typeface="Calibri" panose="020F050202020403020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charset="0"/>
                <a:ea typeface="Microsoft YaHei" panose="020B0503020204020204" charset="-122"/>
                <a:cs typeface="Calibri" panose="020F050202020403020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charset="0"/>
                <a:ea typeface="Microsoft YaHei" panose="020B0503020204020204" charset="-122"/>
                <a:cs typeface="Calibri" panose="020F050202020403020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charset="0"/>
              <a:ea typeface="Microsoft YaHei" panose="020B0503020204020204" charset="-122"/>
              <a:cs typeface="Calibri" panose="020F0502020204030204" charset="0"/>
            </a:endParaRPr>
          </a:p>
        </p:txBody>
      </p:sp>
      <p:pic>
        <p:nvPicPr>
          <p:cNvPr id="2" name="Picture 1"/>
          <p:cNvPicPr>
            <a:picLocks noChangeAspect="1"/>
          </p:cNvPicPr>
          <p:nvPr/>
        </p:nvPicPr>
        <p:blipFill>
          <a:blip r:embed="rId9"/>
          <a:stretch>
            <a:fillRect/>
          </a:stretch>
        </p:blipFill>
        <p:spPr>
          <a:xfrm>
            <a:off x="1647055" y="-202379"/>
            <a:ext cx="8974090" cy="1566808"/>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542925"/>
            <a:ext cx="8271654" cy="5869325"/>
          </a:xfrm>
          <a:prstGeom prst="rect">
            <a:avLst/>
          </a:prstGeom>
        </p:spPr>
      </p:pic>
      <p:pic>
        <p:nvPicPr>
          <p:cNvPr id="22"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23"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25"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28"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Microsoft YaHei" panose="020B0503020204020204" charset="-122"/>
                <a:cs typeface="Calibri" panose="020F0502020204030204" charset="0"/>
              </a:rPr>
              <a:t>1. Sai không quá 5 lỗi </a:t>
            </a:r>
            <a:endParaRPr lang="fi-FI" sz="3200" b="1" kern="0" dirty="0">
              <a:solidFill>
                <a:srgbClr val="E53238">
                  <a:lumMod val="75000"/>
                </a:srgbClr>
              </a:solidFill>
              <a:latin typeface="Source Han Sans Regular"/>
              <a:ea typeface="Microsoft YaHei" panose="020B0503020204020204" charset="-122"/>
              <a:cs typeface="Calibri" panose="020F0502020204030204" charset="0"/>
            </a:endParaRPr>
          </a:p>
        </p:txBody>
      </p:sp>
      <p:sp>
        <p:nvSpPr>
          <p:cNvPr id="30" name="Rectangle 29"/>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Microsoft YaHei" panose="020B0503020204020204" charset="-122"/>
                <a:cs typeface="Calibri" panose="020F0502020204030204" charset="0"/>
              </a:rPr>
              <a:t>2. </a:t>
            </a:r>
            <a:r>
              <a:rPr lang="en-US" sz="3200" b="1" dirty="0" err="1">
                <a:solidFill>
                  <a:srgbClr val="0064D2">
                    <a:lumMod val="75000"/>
                  </a:srgbClr>
                </a:solidFill>
                <a:latin typeface="Source Han Sans Regular"/>
                <a:ea typeface="Microsoft YaHei" panose="020B0503020204020204" charset="-122"/>
                <a:cs typeface="Calibri" panose="020F0502020204030204" charset="0"/>
              </a:rPr>
              <a:t>Chữ</a:t>
            </a:r>
            <a:r>
              <a:rPr lang="en-US" sz="3200" b="1" dirty="0">
                <a:solidFill>
                  <a:srgbClr val="0064D2">
                    <a:lumMod val="75000"/>
                  </a:srgbClr>
                </a:solidFill>
                <a:latin typeface="Source Han Sans Regular"/>
                <a:ea typeface="Microsoft YaHei" panose="020B0503020204020204" charset="-122"/>
                <a:cs typeface="Calibri" panose="020F0502020204030204" charset="0"/>
              </a:rPr>
              <a:t> </a:t>
            </a:r>
            <a:r>
              <a:rPr lang="en-US" sz="3200" b="1" dirty="0" err="1">
                <a:solidFill>
                  <a:srgbClr val="0064D2">
                    <a:lumMod val="75000"/>
                  </a:srgbClr>
                </a:solidFill>
                <a:latin typeface="Source Han Sans Regular"/>
                <a:ea typeface="Microsoft YaHei" panose="020B0503020204020204" charset="-122"/>
                <a:cs typeface="Calibri" panose="020F0502020204030204" charset="0"/>
              </a:rPr>
              <a:t>viết</a:t>
            </a:r>
            <a:r>
              <a:rPr lang="en-US" sz="3200" b="1" dirty="0">
                <a:solidFill>
                  <a:srgbClr val="0064D2">
                    <a:lumMod val="75000"/>
                  </a:srgbClr>
                </a:solidFill>
                <a:latin typeface="Source Han Sans Regular"/>
                <a:ea typeface="Microsoft YaHei" panose="020B0503020204020204" charset="-122"/>
                <a:cs typeface="Calibri" panose="020F0502020204030204" charset="0"/>
              </a:rPr>
              <a:t> </a:t>
            </a:r>
            <a:r>
              <a:rPr lang="en-US" sz="3200" b="1" dirty="0" err="1">
                <a:solidFill>
                  <a:srgbClr val="0064D2">
                    <a:lumMod val="75000"/>
                  </a:srgbClr>
                </a:solidFill>
                <a:latin typeface="Source Han Sans Regular"/>
                <a:ea typeface="Microsoft YaHei" panose="020B0503020204020204" charset="-122"/>
                <a:cs typeface="Calibri" panose="020F0502020204030204" charset="0"/>
              </a:rPr>
              <a:t>rõ</a:t>
            </a:r>
            <a:r>
              <a:rPr lang="en-US" sz="3200" b="1" dirty="0">
                <a:solidFill>
                  <a:srgbClr val="0064D2">
                    <a:lumMod val="75000"/>
                  </a:srgbClr>
                </a:solidFill>
                <a:latin typeface="Source Han Sans Regular"/>
                <a:ea typeface="Microsoft YaHei" panose="020B0503020204020204" charset="-122"/>
                <a:cs typeface="Calibri" panose="020F0502020204030204" charset="0"/>
              </a:rPr>
              <a:t> </a:t>
            </a:r>
            <a:r>
              <a:rPr lang="en-US" sz="3200" b="1" dirty="0" err="1">
                <a:solidFill>
                  <a:srgbClr val="0064D2">
                    <a:lumMod val="75000"/>
                  </a:srgbClr>
                </a:solidFill>
                <a:latin typeface="Source Han Sans Regular"/>
                <a:ea typeface="Microsoft YaHei" panose="020B0503020204020204" charset="-122"/>
                <a:cs typeface="Calibri" panose="020F0502020204030204" charset="0"/>
              </a:rPr>
              <a:t>ràng</a:t>
            </a:r>
            <a:r>
              <a:rPr lang="en-US" sz="3200" b="1" dirty="0">
                <a:solidFill>
                  <a:srgbClr val="0064D2">
                    <a:lumMod val="75000"/>
                  </a:srgbClr>
                </a:solidFill>
                <a:latin typeface="Source Han Sans Regular"/>
                <a:ea typeface="Microsoft YaHei" panose="020B0503020204020204" charset="-122"/>
                <a:cs typeface="Calibri" panose="020F0502020204030204" charset="0"/>
              </a:rPr>
              <a:t>, </a:t>
            </a:r>
            <a:r>
              <a:rPr lang="en-US" sz="3200" b="1" dirty="0" err="1">
                <a:solidFill>
                  <a:srgbClr val="0064D2">
                    <a:lumMod val="75000"/>
                  </a:srgbClr>
                </a:solidFill>
                <a:latin typeface="Source Han Sans Regular"/>
                <a:ea typeface="Microsoft YaHei" panose="020B0503020204020204" charset="-122"/>
                <a:cs typeface="Calibri" panose="020F0502020204030204" charset="0"/>
              </a:rPr>
              <a:t>sạch</a:t>
            </a:r>
            <a:r>
              <a:rPr lang="en-US" sz="3200" b="1" dirty="0">
                <a:solidFill>
                  <a:srgbClr val="0064D2">
                    <a:lumMod val="75000"/>
                  </a:srgbClr>
                </a:solidFill>
                <a:latin typeface="Source Han Sans Regular"/>
                <a:ea typeface="Microsoft YaHei" panose="020B0503020204020204" charset="-122"/>
                <a:cs typeface="Calibri" panose="020F0502020204030204" charset="0"/>
              </a:rPr>
              <a:t> </a:t>
            </a:r>
            <a:r>
              <a:rPr lang="en-US" sz="3200" b="1" dirty="0" err="1">
                <a:solidFill>
                  <a:srgbClr val="0064D2">
                    <a:lumMod val="75000"/>
                  </a:srgbClr>
                </a:solidFill>
                <a:latin typeface="Source Han Sans Regular"/>
                <a:ea typeface="Microsoft YaHei" panose="020B0503020204020204" charset="-122"/>
                <a:cs typeface="Calibri" panose="020F0502020204030204" charset="0"/>
              </a:rPr>
              <a:t>đẹp</a:t>
            </a:r>
            <a:endParaRPr lang="en-US" sz="3200" b="1" dirty="0">
              <a:solidFill>
                <a:srgbClr val="0064D2">
                  <a:lumMod val="75000"/>
                </a:srgbClr>
              </a:solidFill>
              <a:latin typeface="Source Han Sans Regular"/>
              <a:ea typeface="Microsoft YaHei" panose="020B0503020204020204" charset="-122"/>
              <a:cs typeface="Calibri" panose="020F0502020204030204" charset="0"/>
            </a:endParaRPr>
          </a:p>
        </p:txBody>
      </p:sp>
      <p:sp>
        <p:nvSpPr>
          <p:cNvPr id="31" name="Rectangle 30"/>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Microsoft YaHei" panose="020B0503020204020204" charset="-122"/>
                <a:cs typeface="Calibri" panose="020F0502020204030204" charset="0"/>
              </a:rPr>
              <a:t>3. </a:t>
            </a:r>
            <a:r>
              <a:rPr lang="en-US" sz="3200" b="1" kern="0" dirty="0" err="1">
                <a:solidFill>
                  <a:srgbClr val="00B050"/>
                </a:solidFill>
                <a:latin typeface="Source Han Sans Regular"/>
                <a:ea typeface="Microsoft YaHei" panose="020B0503020204020204" charset="-122"/>
                <a:cs typeface="Calibri" panose="020F0502020204030204" charset="0"/>
              </a:rPr>
              <a:t>Trình</a:t>
            </a:r>
            <a:r>
              <a:rPr lang="en-US" sz="3200" b="1" kern="0" dirty="0">
                <a:solidFill>
                  <a:srgbClr val="00B050"/>
                </a:solidFill>
                <a:latin typeface="Source Han Sans Regular"/>
                <a:ea typeface="Microsoft YaHei" panose="020B0503020204020204" charset="-122"/>
                <a:cs typeface="Calibri" panose="020F0502020204030204" charset="0"/>
              </a:rPr>
              <a:t> </a:t>
            </a:r>
            <a:r>
              <a:rPr lang="en-US" sz="3200" b="1" kern="0" dirty="0" err="1">
                <a:solidFill>
                  <a:srgbClr val="00B050"/>
                </a:solidFill>
                <a:latin typeface="Source Han Sans Regular"/>
                <a:ea typeface="Microsoft YaHei" panose="020B0503020204020204" charset="-122"/>
                <a:cs typeface="Calibri" panose="020F0502020204030204" charset="0"/>
              </a:rPr>
              <a:t>bày</a:t>
            </a:r>
            <a:r>
              <a:rPr lang="en-US" sz="3200" b="1" kern="0" dirty="0">
                <a:solidFill>
                  <a:srgbClr val="00B050"/>
                </a:solidFill>
                <a:latin typeface="Source Han Sans Regular"/>
                <a:ea typeface="Microsoft YaHei" panose="020B0503020204020204" charset="-122"/>
                <a:cs typeface="Calibri" panose="020F0502020204030204" charset="0"/>
              </a:rPr>
              <a:t> </a:t>
            </a:r>
            <a:r>
              <a:rPr lang="en-US" sz="3200" b="1" kern="0" dirty="0" err="1">
                <a:solidFill>
                  <a:srgbClr val="00B050"/>
                </a:solidFill>
                <a:latin typeface="Source Han Sans Regular"/>
                <a:ea typeface="Microsoft YaHei" panose="020B0503020204020204" charset="-122"/>
                <a:cs typeface="Calibri" panose="020F0502020204030204" charset="0"/>
              </a:rPr>
              <a:t>đúng</a:t>
            </a:r>
            <a:r>
              <a:rPr lang="en-US" sz="3200" b="1" kern="0" dirty="0">
                <a:solidFill>
                  <a:srgbClr val="00B050"/>
                </a:solidFill>
                <a:latin typeface="Source Han Sans Regular"/>
                <a:ea typeface="Microsoft YaHei" panose="020B0503020204020204" charset="-122"/>
                <a:cs typeface="Calibri" panose="020F0502020204030204" charset="0"/>
              </a:rPr>
              <a:t> </a:t>
            </a:r>
            <a:r>
              <a:rPr lang="en-US" sz="3200" b="1" kern="0" dirty="0" err="1">
                <a:solidFill>
                  <a:srgbClr val="00B050"/>
                </a:solidFill>
                <a:latin typeface="Source Han Sans Regular"/>
                <a:ea typeface="Microsoft YaHei" panose="020B0503020204020204" charset="-122"/>
                <a:cs typeface="Calibri" panose="020F0502020204030204" charset="0"/>
              </a:rPr>
              <a:t>hình</a:t>
            </a:r>
            <a:r>
              <a:rPr lang="en-US" sz="3200" b="1" kern="0" dirty="0">
                <a:solidFill>
                  <a:srgbClr val="00B050"/>
                </a:solidFill>
                <a:latin typeface="Source Han Sans Regular"/>
                <a:ea typeface="Microsoft YaHei" panose="020B0503020204020204" charset="-122"/>
                <a:cs typeface="Calibri" panose="020F0502020204030204" charset="0"/>
              </a:rPr>
              <a:t> </a:t>
            </a:r>
            <a:r>
              <a:rPr lang="en-US" sz="3200" b="1" kern="0" dirty="0" err="1">
                <a:solidFill>
                  <a:srgbClr val="00B050"/>
                </a:solidFill>
                <a:latin typeface="Source Han Sans Regular"/>
                <a:ea typeface="Microsoft YaHei" panose="020B0503020204020204" charset="-122"/>
                <a:cs typeface="Calibri" panose="020F0502020204030204" charset="0"/>
              </a:rPr>
              <a:t>thức</a:t>
            </a:r>
            <a:endParaRPr lang="en-US" sz="3200" b="1" kern="0" dirty="0">
              <a:solidFill>
                <a:srgbClr val="00B050"/>
              </a:solidFill>
              <a:latin typeface="Source Han Sans Regular"/>
              <a:ea typeface="Microsoft YaHei" panose="020B0503020204020204" charset="-122"/>
              <a:cs typeface="Calibri" panose="020F0502020204030204" charset="0"/>
            </a:endParaRPr>
          </a:p>
        </p:txBody>
      </p:sp>
      <p:pic>
        <p:nvPicPr>
          <p:cNvPr id="32"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p:cNvPicPr>
            <a:picLocks noChangeAspect="1"/>
          </p:cNvPicPr>
          <p:nvPr/>
        </p:nvPicPr>
        <p:blipFill>
          <a:blip r:embed="rId12"/>
          <a:stretch>
            <a:fillRect/>
          </a:stretch>
        </p:blipFill>
        <p:spPr>
          <a:xfrm>
            <a:off x="2099431" y="595066"/>
            <a:ext cx="5992887" cy="1286367"/>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42"/>
          <p:cNvPicPr>
            <a:picLocks noChangeAspect="1"/>
          </p:cNvPicPr>
          <p:nvPr/>
        </p:nvPicPr>
        <p:blipFill>
          <a:blip r:embed="rId2"/>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p:cNvPicPr>
            <a:picLocks noChangeAspect="1"/>
          </p:cNvPicPr>
          <p:nvPr/>
        </p:nvPicPr>
        <p:blipFill>
          <a:blip r:embed="rId3"/>
          <a:stretch>
            <a:fillRect/>
          </a:stretch>
        </p:blipFill>
        <p:spPr>
          <a:xfrm>
            <a:off x="1975874" y="3303581"/>
            <a:ext cx="8602202"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charset="0"/>
                <a:cs typeface="Calibri" panose="020F0502020204030204" charset="0"/>
              </a:rPr>
              <a:t>a. Chọn iu hoặc ưu thay vào cho</a:t>
            </a:r>
            <a:r>
              <a:rPr lang="en-US" sz="4400" b="1" dirty="0">
                <a:solidFill>
                  <a:prstClr val="black"/>
                </a:solidFill>
                <a:latin typeface="Calibri" panose="020F0502020204030204" charset="0"/>
                <a:cs typeface="Calibri" panose="020F0502020204030204" charset="0"/>
              </a:rPr>
              <a:t> </a:t>
            </a:r>
            <a:r>
              <a:rPr lang="en-US" sz="4400" b="1" dirty="0" err="1">
                <a:solidFill>
                  <a:prstClr val="black"/>
                </a:solidFill>
                <a:latin typeface="Calibri" panose="020F0502020204030204" charset="0"/>
                <a:cs typeface="Calibri" panose="020F0502020204030204" charset="0"/>
              </a:rPr>
              <a:t>mỗi</a:t>
            </a:r>
            <a:endParaRPr lang="vi-VN" sz="4400" b="1" dirty="0">
              <a:solidFill>
                <a:prstClr val="black"/>
              </a:solidFill>
              <a:latin typeface="Calibri" panose="020F0502020204030204" charset="0"/>
              <a:cs typeface="Calibri" panose="020F0502020204030204" charset="0"/>
            </a:endParaRPr>
          </a:p>
        </p:txBody>
      </p:sp>
      <p:pic>
        <p:nvPicPr>
          <p:cNvPr id="18" name="Picture 6" descr="Ghim trên Carto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charset="0"/>
                <a:cs typeface="Calibri" panose="020F0502020204030204" charset="0"/>
              </a:rPr>
              <a:t>- Gió hiu hiu thổi.</a:t>
            </a:r>
            <a:endParaRPr lang="vi-VN" sz="4000" dirty="0">
              <a:latin typeface="Calibri" panose="020F0502020204030204" charset="0"/>
              <a:cs typeface="Calibri" panose="020F0502020204030204" charset="0"/>
            </a:endParaRPr>
          </a:p>
          <a:p>
            <a:pPr>
              <a:lnSpc>
                <a:spcPct val="150000"/>
              </a:lnSpc>
            </a:pPr>
            <a:r>
              <a:rPr lang="vi-VN" sz="4000" dirty="0">
                <a:latin typeface="Calibri" panose="020F0502020204030204" charset="0"/>
                <a:cs typeface="Calibri" panose="020F0502020204030204" charset="0"/>
              </a:rPr>
              <a:t>- Chúng em lưu luyến chia tay cô giáo.</a:t>
            </a:r>
            <a:endParaRPr lang="vi-VN" sz="4000" dirty="0">
              <a:latin typeface="Calibri" panose="020F0502020204030204" charset="0"/>
              <a:cs typeface="Calibri" panose="020F0502020204030204" charset="0"/>
            </a:endParaRPr>
          </a:p>
          <a:p>
            <a:pPr>
              <a:lnSpc>
                <a:spcPct val="150000"/>
              </a:lnSpc>
            </a:pPr>
            <a:r>
              <a:rPr lang="vi-VN" sz="4000" dirty="0">
                <a:latin typeface="Calibri" panose="020F0502020204030204" charset="0"/>
                <a:cs typeface="Calibri" panose="020F0502020204030204" charset="0"/>
              </a:rPr>
              <a:t>- Lửa cháy liu riu.</a:t>
            </a:r>
            <a:endParaRPr lang="vi-VN" sz="4000" dirty="0">
              <a:latin typeface="Calibri" panose="020F0502020204030204" charset="0"/>
              <a:cs typeface="Calibri" panose="020F0502020204030204" charset="0"/>
            </a:endParaRPr>
          </a:p>
          <a:p>
            <a:pPr>
              <a:lnSpc>
                <a:spcPct val="150000"/>
              </a:lnSpc>
            </a:pPr>
            <a:r>
              <a:rPr lang="vi-VN" sz="4000" dirty="0">
                <a:latin typeface="Calibri" panose="020F0502020204030204" charset="0"/>
                <a:cs typeface="Calibri" panose="020F0502020204030204" charset="0"/>
              </a:rPr>
              <a:t>- Ông em có bộ sưu tập tem thư.</a:t>
            </a:r>
            <a:endParaRPr lang="vi-VN" sz="4000" dirty="0">
              <a:latin typeface="Calibri" panose="020F0502020204030204" charset="0"/>
              <a:cs typeface="Calibri" panose="020F0502020204030204" charset="0"/>
            </a:endParaRPr>
          </a:p>
        </p:txBody>
      </p:sp>
      <p:pic>
        <p:nvPicPr>
          <p:cNvPr id="61" name="Picture 6" descr="Ghim trên Carto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1" fmla="*/ 0 w 10579261"/>
                <a:gd name="connsiteY0-2" fmla="*/ 231684 h 1390077"/>
                <a:gd name="connsiteX1-3" fmla="*/ 868291 w 10579261"/>
                <a:gd name="connsiteY1-4" fmla="*/ 0 h 1390077"/>
                <a:gd name="connsiteX2-5" fmla="*/ 10347577 w 10579261"/>
                <a:gd name="connsiteY2-6" fmla="*/ 0 h 1390077"/>
                <a:gd name="connsiteX3-7" fmla="*/ 10579261 w 10579261"/>
                <a:gd name="connsiteY3-8" fmla="*/ 231684 h 1390077"/>
                <a:gd name="connsiteX4-9" fmla="*/ 10579261 w 10579261"/>
                <a:gd name="connsiteY4-10" fmla="*/ 1158393 h 1390077"/>
                <a:gd name="connsiteX5-11" fmla="*/ 10347577 w 10579261"/>
                <a:gd name="connsiteY5-12" fmla="*/ 1390077 h 1390077"/>
                <a:gd name="connsiteX6-13" fmla="*/ 231684 w 10579261"/>
                <a:gd name="connsiteY6-14" fmla="*/ 1390077 h 1390077"/>
                <a:gd name="connsiteX7-15" fmla="*/ 0 w 10579261"/>
                <a:gd name="connsiteY7-16" fmla="*/ 1158393 h 1390077"/>
                <a:gd name="connsiteX8-17" fmla="*/ 0 w 10579261"/>
                <a:gd name="connsiteY8-18" fmla="*/ 231684 h 1390077"/>
                <a:gd name="connsiteX0-19" fmla="*/ 671332 w 10579261"/>
                <a:gd name="connsiteY0-20" fmla="*/ 324282 h 1390077"/>
                <a:gd name="connsiteX1-21" fmla="*/ 868291 w 10579261"/>
                <a:gd name="connsiteY1-22" fmla="*/ 0 h 1390077"/>
                <a:gd name="connsiteX2-23" fmla="*/ 10347577 w 10579261"/>
                <a:gd name="connsiteY2-24" fmla="*/ 0 h 1390077"/>
                <a:gd name="connsiteX3-25" fmla="*/ 10579261 w 10579261"/>
                <a:gd name="connsiteY3-26" fmla="*/ 231684 h 1390077"/>
                <a:gd name="connsiteX4-27" fmla="*/ 10579261 w 10579261"/>
                <a:gd name="connsiteY4-28" fmla="*/ 1158393 h 1390077"/>
                <a:gd name="connsiteX5-29" fmla="*/ 10347577 w 10579261"/>
                <a:gd name="connsiteY5-30" fmla="*/ 1390077 h 1390077"/>
                <a:gd name="connsiteX6-31" fmla="*/ 231684 w 10579261"/>
                <a:gd name="connsiteY6-32" fmla="*/ 1390077 h 1390077"/>
                <a:gd name="connsiteX7-33" fmla="*/ 0 w 10579261"/>
                <a:gd name="connsiteY7-34" fmla="*/ 1158393 h 1390077"/>
                <a:gd name="connsiteX8-35" fmla="*/ 671332 w 10579261"/>
                <a:gd name="connsiteY8-36" fmla="*/ 324282 h 1390077"/>
                <a:gd name="connsiteX0-37" fmla="*/ 671332 w 10579261"/>
                <a:gd name="connsiteY0-38" fmla="*/ 324282 h 1390077"/>
                <a:gd name="connsiteX1-39" fmla="*/ 868291 w 10579261"/>
                <a:gd name="connsiteY1-40" fmla="*/ 0 h 1390077"/>
                <a:gd name="connsiteX2-41" fmla="*/ 10347577 w 10579261"/>
                <a:gd name="connsiteY2-42" fmla="*/ 0 h 1390077"/>
                <a:gd name="connsiteX3-43" fmla="*/ 10579261 w 10579261"/>
                <a:gd name="connsiteY3-44" fmla="*/ 231684 h 1390077"/>
                <a:gd name="connsiteX4-45" fmla="*/ 10579261 w 10579261"/>
                <a:gd name="connsiteY4-46" fmla="*/ 1158393 h 1390077"/>
                <a:gd name="connsiteX5-47" fmla="*/ 10347577 w 10579261"/>
                <a:gd name="connsiteY5-48" fmla="*/ 1390077 h 1390077"/>
                <a:gd name="connsiteX6-49" fmla="*/ 231684 w 10579261"/>
                <a:gd name="connsiteY6-50" fmla="*/ 1390077 h 1390077"/>
                <a:gd name="connsiteX7-51" fmla="*/ 0 w 10579261"/>
                <a:gd name="connsiteY7-52" fmla="*/ 1158393 h 1390077"/>
                <a:gd name="connsiteX8-53" fmla="*/ 671332 w 10579261"/>
                <a:gd name="connsiteY8-54" fmla="*/ 324282 h 1390077"/>
                <a:gd name="connsiteX0-55" fmla="*/ 671332 w 10579261"/>
                <a:gd name="connsiteY0-56" fmla="*/ 335857 h 1401652"/>
                <a:gd name="connsiteX1-57" fmla="*/ 868291 w 10579261"/>
                <a:gd name="connsiteY1-58" fmla="*/ 11575 h 1401652"/>
                <a:gd name="connsiteX2-59" fmla="*/ 9676245 w 10579261"/>
                <a:gd name="connsiteY2-60" fmla="*/ 0 h 1401652"/>
                <a:gd name="connsiteX3-61" fmla="*/ 10579261 w 10579261"/>
                <a:gd name="connsiteY3-62" fmla="*/ 243259 h 1401652"/>
                <a:gd name="connsiteX4-63" fmla="*/ 10579261 w 10579261"/>
                <a:gd name="connsiteY4-64" fmla="*/ 1169968 h 1401652"/>
                <a:gd name="connsiteX5-65" fmla="*/ 10347577 w 10579261"/>
                <a:gd name="connsiteY5-66" fmla="*/ 1401652 h 1401652"/>
                <a:gd name="connsiteX6-67" fmla="*/ 231684 w 10579261"/>
                <a:gd name="connsiteY6-68" fmla="*/ 1401652 h 1401652"/>
                <a:gd name="connsiteX7-69" fmla="*/ 0 w 10579261"/>
                <a:gd name="connsiteY7-70" fmla="*/ 1169968 h 1401652"/>
                <a:gd name="connsiteX8-71" fmla="*/ 671332 w 10579261"/>
                <a:gd name="connsiteY8-72" fmla="*/ 335857 h 1401652"/>
                <a:gd name="connsiteX0-73" fmla="*/ 671332 w 10579261"/>
                <a:gd name="connsiteY0-74" fmla="*/ 335857 h 1401652"/>
                <a:gd name="connsiteX1-75" fmla="*/ 868291 w 10579261"/>
                <a:gd name="connsiteY1-76" fmla="*/ 11575 h 1401652"/>
                <a:gd name="connsiteX2-77" fmla="*/ 9676245 w 10579261"/>
                <a:gd name="connsiteY2-78" fmla="*/ 0 h 1401652"/>
                <a:gd name="connsiteX3-79" fmla="*/ 10289894 w 10579261"/>
                <a:gd name="connsiteY3-80" fmla="*/ 301133 h 1401652"/>
                <a:gd name="connsiteX4-81" fmla="*/ 10579261 w 10579261"/>
                <a:gd name="connsiteY4-82" fmla="*/ 1169968 h 1401652"/>
                <a:gd name="connsiteX5-83" fmla="*/ 10347577 w 10579261"/>
                <a:gd name="connsiteY5-84" fmla="*/ 1401652 h 1401652"/>
                <a:gd name="connsiteX6-85" fmla="*/ 231684 w 10579261"/>
                <a:gd name="connsiteY6-86" fmla="*/ 1401652 h 1401652"/>
                <a:gd name="connsiteX7-87" fmla="*/ 0 w 10579261"/>
                <a:gd name="connsiteY7-88" fmla="*/ 1169968 h 1401652"/>
                <a:gd name="connsiteX8-89" fmla="*/ 671332 w 10579261"/>
                <a:gd name="connsiteY8-90" fmla="*/ 335857 h 1401652"/>
                <a:gd name="connsiteX0-91" fmla="*/ 671332 w 10579261"/>
                <a:gd name="connsiteY0-92" fmla="*/ 335857 h 1401652"/>
                <a:gd name="connsiteX1-93" fmla="*/ 868291 w 10579261"/>
                <a:gd name="connsiteY1-94" fmla="*/ 11575 h 1401652"/>
                <a:gd name="connsiteX2-95" fmla="*/ 9676245 w 10579261"/>
                <a:gd name="connsiteY2-96" fmla="*/ 0 h 1401652"/>
                <a:gd name="connsiteX3-97" fmla="*/ 10289894 w 10579261"/>
                <a:gd name="connsiteY3-98" fmla="*/ 301133 h 1401652"/>
                <a:gd name="connsiteX4-99" fmla="*/ 10579261 w 10579261"/>
                <a:gd name="connsiteY4-100" fmla="*/ 1169968 h 1401652"/>
                <a:gd name="connsiteX5-101" fmla="*/ 10347577 w 10579261"/>
                <a:gd name="connsiteY5-102" fmla="*/ 1401652 h 1401652"/>
                <a:gd name="connsiteX6-103" fmla="*/ 231684 w 10579261"/>
                <a:gd name="connsiteY6-104" fmla="*/ 1401652 h 1401652"/>
                <a:gd name="connsiteX7-105" fmla="*/ 0 w 10579261"/>
                <a:gd name="connsiteY7-106" fmla="*/ 1169968 h 1401652"/>
                <a:gd name="connsiteX8-107" fmla="*/ 671332 w 10579261"/>
                <a:gd name="connsiteY8-108" fmla="*/ 335857 h 1401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Chọn tiếng phù hợp thay cho ô vuông.</a:t>
              </a:r>
              <a:endPar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endParaRPr>
            </a:p>
          </p:txBody>
        </p:sp>
      </p:grpSp>
      <p:pic>
        <p:nvPicPr>
          <p:cNvPr id="18" name="Picture 17"/>
          <p:cNvPicPr>
            <a:picLocks noChangeAspect="1"/>
          </p:cNvPicPr>
          <p:nvPr/>
        </p:nvPicPr>
        <p:blipFill>
          <a:blip r:embed="rId2"/>
          <a:stretch>
            <a:fillRect/>
          </a:stretch>
        </p:blipFill>
        <p:spPr>
          <a:xfrm>
            <a:off x="490537" y="1628775"/>
            <a:ext cx="10560513" cy="3524250"/>
          </a:xfrm>
          <a:prstGeom prst="rect">
            <a:avLst/>
          </a:prstGeom>
        </p:spPr>
      </p:pic>
      <p:sp>
        <p:nvSpPr>
          <p:cNvPr id="19" name="Oval 18"/>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charset="0"/>
                <a:cs typeface="Calibri" panose="020F0502020204030204" charset="0"/>
              </a:rPr>
              <a:t>Đặt 2 câu với từ ngữ tìm được ở bài tập 2</a:t>
            </a:r>
            <a:endParaRPr lang="en-US" sz="4400" b="1" dirty="0">
              <a:solidFill>
                <a:srgbClr val="FF0000"/>
              </a:solidFill>
              <a:latin typeface="Calibri" panose="020F0502020204030204" charset="0"/>
              <a:cs typeface="Calibri" panose="020F0502020204030204" charset="0"/>
            </a:endParaRPr>
          </a:p>
        </p:txBody>
      </p:sp>
      <p:pic>
        <p:nvPicPr>
          <p:cNvPr id="5" name="Picture 2" descr="Cartoon Happy Kids Reading Book: Vector có sẵn (miễn phí bản quyền) 1560276260 | Shutter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2554545"/>
          </a:xfrm>
          <a:prstGeom prst="rect">
            <a:avLst/>
          </a:prstGeom>
          <a:noFill/>
        </p:spPr>
        <p:txBody>
          <a:bodyPr wrap="square" rtlCol="0">
            <a:spAutoFit/>
          </a:bodyPr>
          <a:lstStyle/>
          <a:p>
            <a:pPr lvl="0"/>
            <a:r>
              <a:rPr lang="en-US" sz="4000" b="1" dirty="0">
                <a:solidFill>
                  <a:srgbClr val="336753"/>
                </a:solidFill>
                <a:latin typeface="Cambria" panose="02040503050406030204" pitchFamily="18" charset="0"/>
                <a:ea typeface="Cambria" panose="02040503050406030204" pitchFamily="18" charset="0"/>
              </a:rPr>
              <a:t>M:</a:t>
            </a:r>
            <a:endParaRPr lang="en-US" sz="4000" b="1" dirty="0">
              <a:solidFill>
                <a:srgbClr val="336753"/>
              </a:solidFill>
              <a:latin typeface="Cambria" panose="02040503050406030204" pitchFamily="18" charset="0"/>
              <a:ea typeface="Cambria" panose="02040503050406030204" pitchFamily="18" charset="0"/>
            </a:endParaRPr>
          </a:p>
          <a:p>
            <a:pPr lvl="0"/>
            <a:r>
              <a:rPr lang="vi-VN" sz="4000" b="1" dirty="0">
                <a:solidFill>
                  <a:srgbClr val="336753"/>
                </a:solidFill>
                <a:latin typeface="Cambria" panose="02040503050406030204" pitchFamily="18" charset="0"/>
                <a:ea typeface="Cambria" panose="02040503050406030204" pitchFamily="18" charset="0"/>
              </a:rPr>
              <a:t>- Em đã được </a:t>
            </a:r>
            <a:r>
              <a:rPr lang="vi-VN" sz="4000" b="1" dirty="0">
                <a:solidFill>
                  <a:srgbClr val="FF0000"/>
                </a:solidFill>
                <a:latin typeface="Cambria" panose="02040503050406030204" pitchFamily="18" charset="0"/>
                <a:ea typeface="Cambria" panose="02040503050406030204" pitchFamily="18" charset="0"/>
              </a:rPr>
              <a:t>tiêm phòng </a:t>
            </a:r>
            <a:r>
              <a:rPr lang="vi-VN" sz="4000" b="1" dirty="0">
                <a:solidFill>
                  <a:srgbClr val="336753"/>
                </a:solidFill>
                <a:latin typeface="Cambria" panose="02040503050406030204" pitchFamily="18" charset="0"/>
                <a:ea typeface="Cambria" panose="02040503050406030204" pitchFamily="18" charset="0"/>
              </a:rPr>
              <a:t>bệnh sởi.</a:t>
            </a:r>
            <a:endParaRPr lang="vi-VN" sz="4000" b="1" dirty="0">
              <a:solidFill>
                <a:srgbClr val="336753"/>
              </a:solidFill>
              <a:latin typeface="Cambria" panose="02040503050406030204" pitchFamily="18" charset="0"/>
              <a:ea typeface="Cambria" panose="02040503050406030204" pitchFamily="18" charset="0"/>
            </a:endParaRPr>
          </a:p>
          <a:p>
            <a:pPr lvl="0"/>
            <a:r>
              <a:rPr lang="vi-VN" sz="4000" b="1" dirty="0">
                <a:solidFill>
                  <a:srgbClr val="336753"/>
                </a:solidFill>
                <a:latin typeface="Cambria" panose="02040503050406030204" pitchFamily="18" charset="0"/>
                <a:ea typeface="Cambria" panose="02040503050406030204" pitchFamily="18" charset="0"/>
              </a:rPr>
              <a:t>- Mặt trăng hình </a:t>
            </a:r>
            <a:r>
              <a:rPr lang="vi-VN" sz="4000" b="1" dirty="0">
                <a:solidFill>
                  <a:srgbClr val="FF0000"/>
                </a:solidFill>
                <a:latin typeface="Cambria" panose="02040503050406030204" pitchFamily="18" charset="0"/>
                <a:ea typeface="Cambria" panose="02040503050406030204" pitchFamily="18" charset="0"/>
              </a:rPr>
              <a:t>lưỡi liềm</a:t>
            </a:r>
            <a:r>
              <a:rPr lang="vi-VN" sz="4000" b="1" dirty="0">
                <a:solidFill>
                  <a:srgbClr val="336753"/>
                </a:solidFill>
                <a:latin typeface="Cambria" panose="02040503050406030204" pitchFamily="18" charset="0"/>
                <a:ea typeface="Cambria" panose="02040503050406030204" pitchFamily="18" charset="0"/>
              </a:rPr>
              <a:t>.</a:t>
            </a:r>
            <a:endParaRPr lang="vi-VN" sz="4000" b="1" dirty="0">
              <a:solidFill>
                <a:srgbClr val="336753"/>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42"/>
          <p:cNvPicPr>
            <a:picLocks noChangeAspect="1"/>
          </p:cNvPicPr>
          <p:nvPr/>
        </p:nvPicPr>
        <p:blipFill>
          <a:blip r:embed="rId2"/>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3"/>
          <a:stretch>
            <a:fillRect/>
          </a:stretch>
        </p:blipFill>
        <p:spPr>
          <a:xfrm>
            <a:off x="1018082" y="2399996"/>
            <a:ext cx="10540898" cy="33408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Luyện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các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3"/>
          <a:stretch>
            <a:fillRect/>
          </a:stretch>
        </p:blipFill>
        <p:spPr>
          <a:xfrm>
            <a:off x="1863694" y="2042185"/>
            <a:ext cx="7826217" cy="1417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a:fillRect/>
          </a:stretch>
        </p:blipFill>
        <p:spPr>
          <a:xfrm>
            <a:off x="2662674" y="3062649"/>
            <a:ext cx="5482343" cy="3724171"/>
          </a:xfrm>
          <a:prstGeom prst="rect">
            <a:avLst/>
          </a:prstGeom>
        </p:spPr>
      </p:pic>
      <p:pic>
        <p:nvPicPr>
          <p:cNvPr id="8" name="Picture 7"/>
          <p:cNvPicPr>
            <a:picLocks noChangeAspect="1"/>
          </p:cNvPicPr>
          <p:nvPr/>
        </p:nvPicPr>
        <p:blipFill>
          <a:blip r:embed="rId4"/>
          <a:stretch>
            <a:fillRect/>
          </a:stretch>
        </p:blipFill>
        <p:spPr>
          <a:xfrm>
            <a:off x="6196008" y="754677"/>
            <a:ext cx="4505334" cy="1938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304987"/>
            <a:ext cx="5768523" cy="1067932"/>
            <a:chOff x="3364138" y="66862"/>
            <a:chExt cx="5597073" cy="1067932"/>
          </a:xfrm>
        </p:grpSpPr>
        <p:sp>
          <p:nvSpPr>
            <p:cNvPr id="24" name="矩形: 圆角 23"/>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2"/>
            <a:stretch>
              <a:fillRect/>
            </a:stretch>
          </p:blipFill>
          <p:spPr>
            <a:xfrm>
              <a:off x="3364138" y="66862"/>
              <a:ext cx="5597073" cy="1067932"/>
            </a:xfrm>
            <a:prstGeom prst="rect">
              <a:avLst/>
            </a:prstGeom>
          </p:spPr>
        </p:pic>
      </p:grpSp>
      <p:sp>
        <p:nvSpPr>
          <p:cNvPr id="6" name="Rectangle 5"/>
          <p:cNvSpPr/>
          <p:nvPr/>
        </p:nvSpPr>
        <p:spPr>
          <a:xfrm>
            <a:off x="588312" y="1658669"/>
            <a:ext cx="10917888" cy="240168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chính tả một đoạn trong bài “ Chuyện bên cửa sổ ” (theo hình thức nghe – viết ) trong khoảng 15 phút.</a:t>
            </a:r>
            <a:endParaRPr lang="vi-VN" sz="3200" b="1" dirty="0">
              <a:solidFill>
                <a:srgbClr val="44546A">
                  <a:lumMod val="75000"/>
                </a:srgbClr>
              </a:solidFill>
              <a:latin typeface="Cambria" panose="02040503050406030204" pitchFamily="18" charset="0"/>
              <a:ea typeface="Cambria" panose="02040503050406030204" pitchFamily="18" charset="0"/>
            </a:endParaRP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từ ngữ chứa vần ưu/iu hoặc vần im/iêm.</a:t>
            </a:r>
            <a:endParaRPr lang="vi-VN" sz="3200" b="1" dirty="0">
              <a:solidFill>
                <a:srgbClr val="44546A">
                  <a:lumMod val="75000"/>
                </a:srgbClr>
              </a:solidFill>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42"/>
          <p:cNvPicPr>
            <a:picLocks noChangeAspect="1"/>
          </p:cNvPicPr>
          <p:nvPr/>
        </p:nvPicPr>
        <p:blipFill>
          <a:blip r:embed="rId2"/>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2085592" y="3446850"/>
            <a:ext cx="8839966" cy="1316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endParaRPr lang="vi-VN" sz="4000" dirty="0">
              <a:solidFill>
                <a:srgbClr val="0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799129" y="0"/>
            <a:ext cx="4669941" cy="1201016"/>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p:cNvSpPr txBox="1"/>
          <p:nvPr/>
        </p:nvSpPr>
        <p:spPr>
          <a:xfrm>
            <a:off x="942975" y="1004435"/>
            <a:ext cx="10967706" cy="46037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Times New Roman" panose="02020603050405020304" charset="0"/>
                <a:ea typeface="Arial-Rounded" panose="020B0500000000000000" pitchFamily="34" charset="0"/>
                <a:cs typeface="Times New Roman" panose="0202060305040502030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13" name="TextBox 12"/>
          <p:cNvSpPr txBox="1"/>
          <p:nvPr/>
        </p:nvSpPr>
        <p:spPr>
          <a:xfrm>
            <a:off x="-82182" y="1537180"/>
            <a:ext cx="12192001" cy="46037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Times New Roman" panose="02020603050405020304" charset="0"/>
                <a:ea typeface="Arial-Rounded" panose="020B0500000000000000" pitchFamily="34" charset="0"/>
                <a:cs typeface="Times New Roman" panose="02020603050405020304" charset="0"/>
              </a:rPr>
              <a:t>nhà bên, cậu thấy có đàn chim sẻ léo nhéo đến là nhộn.</a:t>
            </a:r>
            <a:r>
              <a:rPr lang="es-ES" sz="2400" b="1" dirty="0">
                <a:solidFill>
                  <a:prstClr val="white"/>
                </a:solidFill>
                <a:latin typeface="Times New Roman" panose="02020603050405020304" charset="0"/>
                <a:ea typeface="Arial-Rounded" panose="020B0500000000000000" pitchFamily="34" charset="0"/>
                <a:cs typeface="Times New Roman" panose="02020603050405020304" charset="0"/>
              </a:rPr>
              <a:t> Con </a:t>
            </a:r>
            <a:r>
              <a:rPr lang="es-ES" sz="2400" b="1" dirty="0" err="1">
                <a:solidFill>
                  <a:prstClr val="white"/>
                </a:solidFill>
                <a:latin typeface="Times New Roman" panose="02020603050405020304" charset="0"/>
                <a:ea typeface="Arial-Rounded" panose="020B0500000000000000" pitchFamily="34" charset="0"/>
                <a:cs typeface="Times New Roman" panose="02020603050405020304" charset="0"/>
              </a:rPr>
              <a:t>bay</a:t>
            </a:r>
            <a:r>
              <a:rPr lang="es-ES" sz="2400" b="1" dirty="0">
                <a:solidFill>
                  <a:prstClr val="white"/>
                </a:solidFill>
                <a:latin typeface="Times New Roman" panose="02020603050405020304" charset="0"/>
                <a:ea typeface="Arial-Rounded" panose="020B0500000000000000" pitchFamily="34" charset="0"/>
                <a:cs typeface="Times New Roman" panose="02020603050405020304" charset="0"/>
              </a:rPr>
              <a:t>, con </a:t>
            </a:r>
            <a:r>
              <a:rPr lang="es-ES" sz="2400" b="1" dirty="0" err="1">
                <a:solidFill>
                  <a:prstClr val="white"/>
                </a:solidFill>
                <a:latin typeface="Times New Roman" panose="02020603050405020304" charset="0"/>
                <a:ea typeface="Arial-Rounded" panose="020B0500000000000000" pitchFamily="34" charset="0"/>
                <a:cs typeface="Times New Roman" panose="02020603050405020304" charset="0"/>
              </a:rPr>
              <a:t>nhảy</a:t>
            </a:r>
            <a:r>
              <a:rPr lang="es-ES" sz="2400" b="1"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s-ES" sz="2400" b="1" dirty="0" err="1">
                <a:solidFill>
                  <a:prstClr val="white"/>
                </a:solidFill>
                <a:latin typeface="Times New Roman" panose="02020603050405020304" charset="0"/>
                <a:ea typeface="Arial-Rounded" panose="020B0500000000000000" pitchFamily="34" charset="0"/>
                <a:cs typeface="Times New Roman" panose="02020603050405020304" charset="0"/>
              </a:rPr>
              <a:t>có</a:t>
            </a:r>
            <a:r>
              <a:rPr lang="es-ES" sz="2400" b="1" dirty="0">
                <a:solidFill>
                  <a:prstClr val="white"/>
                </a:solidFill>
                <a:latin typeface="Times New Roman" panose="02020603050405020304" charset="0"/>
                <a:ea typeface="Arial-Rounded" panose="020B0500000000000000" pitchFamily="34" charset="0"/>
                <a:cs typeface="Times New Roman" panose="02020603050405020304" charset="0"/>
              </a:rPr>
              <a:t> con </a:t>
            </a:r>
            <a:endParaRPr kumimoji="0" lang="vi-VN" sz="24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14" name="TextBox 13"/>
          <p:cNvSpPr txBox="1"/>
          <p:nvPr/>
        </p:nvSpPr>
        <p:spPr>
          <a:xfrm>
            <a:off x="-148858" y="2050875"/>
            <a:ext cx="12192001" cy="46037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lăn</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l-GR" sz="2400" b="1" dirty="0">
                <a:solidFill>
                  <a:prstClr val="white"/>
                </a:solidFill>
                <a:latin typeface="Times New Roman" panose="02020603050405020304" charset="0"/>
                <a:ea typeface="Arial-Rounded" panose="020B0500000000000000" pitchFamily="34" charset="0"/>
                <a:cs typeface="Times New Roman" panose="02020603050405020304" charset="0"/>
              </a:rPr>
              <a:t>ς</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a </a:t>
            </a:r>
            <a:r>
              <a:rPr lang="el-GR" sz="2400" b="1" dirty="0">
                <a:solidFill>
                  <a:prstClr val="white"/>
                </a:solidFill>
                <a:latin typeface="Times New Roman" panose="02020603050405020304" charset="0"/>
                <a:ea typeface="Arial-Rounded" panose="020B0500000000000000" pitchFamily="34" charset="0"/>
                <a:cs typeface="Times New Roman" panose="02020603050405020304" charset="0"/>
              </a:rPr>
              <a:t>ς</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ũ </a:t>
            </a: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cánh</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l-GR" sz="2400" b="1" dirty="0">
                <a:solidFill>
                  <a:prstClr val="white"/>
                </a:solidFill>
                <a:latin typeface="Times New Roman" panose="02020603050405020304" charset="0"/>
                <a:ea typeface="Arial-Rounded" panose="020B0500000000000000" pitchFamily="34" charset="0"/>
                <a:cs typeface="Times New Roman" panose="02020603050405020304" charset="0"/>
              </a:rPr>
              <a:t>ς</a:t>
            </a: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ồi</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mổ</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đùa</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nhau</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 nom </a:t>
            </a: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vui</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2400" b="1" dirty="0" err="1">
                <a:solidFill>
                  <a:prstClr val="white"/>
                </a:solidFill>
                <a:latin typeface="Times New Roman" panose="02020603050405020304" charset="0"/>
                <a:ea typeface="Arial-Rounded" panose="020B0500000000000000" pitchFamily="34" charset="0"/>
                <a:cs typeface="Times New Roman" panose="02020603050405020304" charset="0"/>
              </a:rPr>
              <a:t>quá</a:t>
            </a:r>
            <a:r>
              <a:rPr lang="en-US" sz="2400" b="1" dirty="0">
                <a:solidFill>
                  <a:prstClr val="white"/>
                </a:solidFill>
                <a:latin typeface="Times New Roman" panose="02020603050405020304" charset="0"/>
                <a:ea typeface="Arial-Rounded" panose="020B0500000000000000" pitchFamily="34" charset="0"/>
                <a:cs typeface="Times New Roman" panose="02020603050405020304" charset="0"/>
              </a:rPr>
              <a:t>.</a:t>
            </a:r>
            <a:endParaRPr kumimoji="0" lang="vi-VN" sz="24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064350" y="3383967"/>
            <a:ext cx="3784249" cy="2373241"/>
          </a:xfrm>
          <a:prstGeom prst="rect">
            <a:avLst/>
          </a:prstGeom>
        </p:spPr>
      </p:pic>
      <p:sp>
        <p:nvSpPr>
          <p:cNvPr id="13" name="TextBox 12"/>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5"/>
          <a:stretch>
            <a:fillRect/>
          </a:stretch>
        </p:blipFill>
        <p:spPr>
          <a:xfrm>
            <a:off x="2297502" y="1565320"/>
            <a:ext cx="7120745" cy="1786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064350" y="3383967"/>
            <a:ext cx="3784249" cy="2373241"/>
          </a:xfrm>
          <a:prstGeom prst="rect">
            <a:avLst/>
          </a:prstGeom>
        </p:spPr>
      </p:pic>
      <p:sp>
        <p:nvSpPr>
          <p:cNvPr id="13" name="TextBox 12"/>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5"/>
          <a:stretch>
            <a:fillRect/>
          </a:stretch>
        </p:blipFill>
        <p:spPr>
          <a:xfrm>
            <a:off x="2297502" y="1565320"/>
            <a:ext cx="7120745" cy="1786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1319</Words>
  <Application>WPS Presentation</Application>
  <PresentationFormat>Widescreen</PresentationFormat>
  <Paragraphs>60</Paragraphs>
  <Slides>21</Slides>
  <Notes>4</Notes>
  <HiddenSlides>0</HiddenSlides>
  <MMClips>1</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21</vt:i4>
      </vt:variant>
    </vt:vector>
  </HeadingPairs>
  <TitlesOfParts>
    <vt:vector size="46" baseType="lpstr">
      <vt:lpstr>Arial</vt:lpstr>
      <vt:lpstr>SimSun</vt:lpstr>
      <vt:lpstr>Wingdings</vt:lpstr>
      <vt:lpstr>等线</vt:lpstr>
      <vt:lpstr>字魂70号-灵悦黑体</vt:lpstr>
      <vt:lpstr>等线</vt:lpstr>
      <vt:lpstr>Cambria</vt:lpstr>
      <vt:lpstr>HP001 4 hàng</vt:lpstr>
      <vt:lpstr>Segoe Print</vt:lpstr>
      <vt:lpstr>Arial-Rounded</vt:lpstr>
      <vt:lpstr>Segoe UI Symbol</vt:lpstr>
      <vt:lpstr>Microsoft YaHei</vt:lpstr>
      <vt:lpstr>Arial Unicode MS</vt:lpstr>
      <vt:lpstr>等线 Light</vt:lpstr>
      <vt:lpstr>Calibri</vt:lpstr>
      <vt:lpstr>Gloria Hallelujah</vt:lpstr>
      <vt:lpstr>Calibri</vt:lpstr>
      <vt:lpstr>Arial</vt:lpstr>
      <vt:lpstr>Source Han Sans Regular</vt:lpstr>
      <vt:lpstr>字魂59号-创粗黑</vt:lpstr>
      <vt:lpstr>Arial Rounded MT Bold</vt:lpstr>
      <vt:lpstr>Times New Roman</vt:lpstr>
      <vt:lpstr>Office 主题​​</vt:lpstr>
      <vt:lpstr>1_千图网海量PPT模板www.58pic.com​​</vt:lpstr>
      <vt:lpstr>千图网海量PPT模板www.58pic.com​​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2022-11-20T11:27:00Z</dcterms:created>
  <dcterms:modified xsi:type="dcterms:W3CDTF">2024-02-26T14:18:12Z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52512D52AECC4BAA9C4E6916C28AA282_12</vt:lpwstr>
  </property>
  <property fmtid="{D5CDD505-2E9C-101B-9397-08002B2CF9AE}" pid="3" name="KSOProductBuildVer">
    <vt:lpwstr>1033-12.2.0.13431</vt:lpwstr>
  </property>
</Properties>
</file>