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0" r:id="rId3"/>
    <p:sldMasterId id="2147483734" r:id="rId4"/>
    <p:sldMasterId id="2147483736" r:id="rId5"/>
    <p:sldMasterId id="2147483772" r:id="rId6"/>
  </p:sldMasterIdLst>
  <p:notesMasterIdLst>
    <p:notesMasterId r:id="rId50"/>
  </p:notesMasterIdLst>
  <p:sldIdLst>
    <p:sldId id="536" r:id="rId7"/>
    <p:sldId id="535" r:id="rId8"/>
    <p:sldId id="531" r:id="rId9"/>
    <p:sldId id="532" r:id="rId10"/>
    <p:sldId id="533" r:id="rId11"/>
    <p:sldId id="268" r:id="rId12"/>
    <p:sldId id="267" r:id="rId13"/>
    <p:sldId id="541" r:id="rId14"/>
    <p:sldId id="527" r:id="rId15"/>
    <p:sldId id="272" r:id="rId16"/>
    <p:sldId id="530" r:id="rId17"/>
    <p:sldId id="529" r:id="rId18"/>
    <p:sldId id="528" r:id="rId19"/>
    <p:sldId id="537" r:id="rId20"/>
    <p:sldId id="509" r:id="rId21"/>
    <p:sldId id="539" r:id="rId22"/>
    <p:sldId id="540" r:id="rId23"/>
    <p:sldId id="538" r:id="rId24"/>
    <p:sldId id="304" r:id="rId25"/>
    <p:sldId id="523" r:id="rId26"/>
    <p:sldId id="525" r:id="rId27"/>
    <p:sldId id="325" r:id="rId28"/>
    <p:sldId id="276" r:id="rId29"/>
    <p:sldId id="279" r:id="rId30"/>
    <p:sldId id="280" r:id="rId31"/>
    <p:sldId id="282" r:id="rId32"/>
    <p:sldId id="511" r:id="rId33"/>
    <p:sldId id="512" r:id="rId34"/>
    <p:sldId id="285" r:id="rId35"/>
    <p:sldId id="286" r:id="rId36"/>
    <p:sldId id="521" r:id="rId37"/>
    <p:sldId id="522" r:id="rId38"/>
    <p:sldId id="514" r:id="rId39"/>
    <p:sldId id="515" r:id="rId40"/>
    <p:sldId id="516" r:id="rId41"/>
    <p:sldId id="328" r:id="rId42"/>
    <p:sldId id="524" r:id="rId43"/>
    <p:sldId id="487" r:id="rId44"/>
    <p:sldId id="517" r:id="rId45"/>
    <p:sldId id="519" r:id="rId46"/>
    <p:sldId id="526" r:id="rId47"/>
    <p:sldId id="298" r:id="rId48"/>
    <p:sldId id="27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0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t>15/02/2023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t>‹#›</a:t>
            </a:fld>
            <a:endParaRPr lang="en-US"/>
          </a:p>
        </p:txBody>
      </p:sp>
    </p:spTree>
    <p:extLst>
      <p:ext uri="{BB962C8B-B14F-4D97-AF65-F5344CB8AC3E}">
        <p14:creationId xmlns:p14="http://schemas.microsoft.com/office/powerpoint/2010/main" val="9517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idx="4294967295"/>
          </p:nvPr>
        </p:nvSpPr>
        <p:spPr bwMode="auto">
          <a:ln>
            <a:solidFill>
              <a:srgbClr val="000000"/>
            </a:solidFill>
            <a:miter lim="800000"/>
            <a:headEnd/>
            <a:tailEnd/>
          </a:ln>
        </p:spPr>
      </p:sp>
      <p:sp>
        <p:nvSpPr>
          <p:cNvPr id="29699" name="Notes Placeholder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B5DDBCF-3F42-4C18-9BD4-0E3F4AAC75DC}" type="slidenum">
              <a:rPr lang="en-US" altLang="en-US">
                <a:latin typeface="Times New Roman" pitchFamily="18" charset="0"/>
              </a:rPr>
              <a:pPr eaLnBrk="1" hangingPunct="1"/>
              <a:t>1</a:t>
            </a:fld>
            <a:endParaRPr lang="en-US" altLang="en-US" dirty="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09170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1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80130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9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0434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163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5967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926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20</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969820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5268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extLst>
      <p:ext uri="{BB962C8B-B14F-4D97-AF65-F5344CB8AC3E}">
        <p14:creationId xmlns:p14="http://schemas.microsoft.com/office/powerpoint/2010/main" val="3475813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4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51892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96430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3" name="Date Placeholder 3"/>
          <p:cNvSpPr>
            <a:spLocks noGrp="1"/>
          </p:cNvSpPr>
          <p:nvPr>
            <p:ph type="dt" sz="half" idx="10"/>
          </p:nvPr>
        </p:nvSpPr>
        <p:spPr>
          <a:xfrm>
            <a:off x="838200" y="6356352"/>
            <a:ext cx="2743200" cy="365125"/>
          </a:xfrm>
          <a:prstGeom prst="rect">
            <a:avLst/>
          </a:prstGeom>
        </p:spPr>
        <p:txBody>
          <a:bodyPr lIns="121912" tIns="60956" rIns="121912" bIns="60956"/>
          <a:lstStyle>
            <a:lvl1pPr>
              <a:defRPr/>
            </a:lvl1pPr>
          </a:lstStyle>
          <a:p>
            <a:pPr>
              <a:defRPr/>
            </a:pPr>
            <a:endParaRPr lang="en-US" altLang="en-US"/>
          </a:p>
        </p:txBody>
      </p:sp>
      <p:sp>
        <p:nvSpPr>
          <p:cNvPr id="4" name="Footer Placeholder 4"/>
          <p:cNvSpPr>
            <a:spLocks noGrp="1"/>
          </p:cNvSpPr>
          <p:nvPr>
            <p:ph type="ftr" sz="quarter" idx="11"/>
          </p:nvPr>
        </p:nvSpPr>
        <p:spPr>
          <a:xfrm>
            <a:off x="4038600" y="6356352"/>
            <a:ext cx="4114800" cy="365125"/>
          </a:xfrm>
          <a:prstGeom prst="rect">
            <a:avLst/>
          </a:prstGeom>
        </p:spPr>
        <p:txBody>
          <a:bodyPr lIns="121912" tIns="60956" rIns="121912" bIns="60956"/>
          <a:lstStyle>
            <a:lvl1pPr>
              <a:defRPr/>
            </a:lvl1pPr>
          </a:lstStyle>
          <a:p>
            <a:pPr>
              <a:defRPr/>
            </a:pPr>
            <a:endParaRPr lang="en-US" altLang="en-US"/>
          </a:p>
        </p:txBody>
      </p:sp>
      <p:sp>
        <p:nvSpPr>
          <p:cNvPr id="5" name="Slide Number Placeholder 5"/>
          <p:cNvSpPr>
            <a:spLocks noGrp="1"/>
          </p:cNvSpPr>
          <p:nvPr>
            <p:ph type="sldNum" sz="quarter" idx="12"/>
          </p:nvPr>
        </p:nvSpPr>
        <p:spPr>
          <a:xfrm>
            <a:off x="8610600" y="6356352"/>
            <a:ext cx="2743200" cy="365125"/>
          </a:xfrm>
          <a:prstGeom prst="rect">
            <a:avLst/>
          </a:prstGeom>
        </p:spPr>
        <p:txBody>
          <a:bodyPr lIns="121912" tIns="60956" rIns="121912" bIns="60956"/>
          <a:lstStyle>
            <a:lvl1pPr>
              <a:defRPr/>
            </a:lvl1pPr>
          </a:lstStyle>
          <a:p>
            <a:pPr>
              <a:defRPr/>
            </a:pPr>
            <a:fld id="{C6419CA0-503F-473E-9DCE-048435FC381B}" type="slidenum">
              <a:rPr lang="en-US" altLang="en-US"/>
              <a:pPr>
                <a:defRPr/>
              </a:pPr>
              <a:t>‹#›</a:t>
            </a:fld>
            <a:endParaRPr lang="en-US" altLang="en-US"/>
          </a:p>
        </p:txBody>
      </p:sp>
    </p:spTree>
    <p:extLst>
      <p:ext uri="{BB962C8B-B14F-4D97-AF65-F5344CB8AC3E}">
        <p14:creationId xmlns:p14="http://schemas.microsoft.com/office/powerpoint/2010/main" val="1665671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2"/>
            <a:ext cx="12192015" cy="2247075"/>
          </a:xfrm>
          <a:prstGeom prst="rect">
            <a:avLst/>
          </a:prstGeom>
        </p:spPr>
      </p:pic>
    </p:spTree>
    <p:extLst>
      <p:ext uri="{BB962C8B-B14F-4D97-AF65-F5344CB8AC3E}">
        <p14:creationId xmlns:p14="http://schemas.microsoft.com/office/powerpoint/2010/main" val="3746020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89354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39981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1258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6388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15/02/2023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95018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15/02/2023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3649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43617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15/02/2023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4485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069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56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9409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07365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390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94392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8717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46186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91937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9720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3231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15/02/2023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9890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15/02/2023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2668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15/02/2023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26390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6383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36718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38151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1611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55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143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91167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031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4768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548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09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2243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84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90361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4478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80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5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15/02/2023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36928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28579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96234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0230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47646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15/02/2023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10152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15/02/2023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04080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15/02/2023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19596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4797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89259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688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15/02/2023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27840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15/02/2023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97696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15/02/2023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37633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89144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15/02/2023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056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7.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15/02/2023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5505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84" r:id="rId12"/>
    <p:sldLayoutId id="21474837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15/02/2023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635343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15/02/2023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2560326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96039"/>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528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15/02/2023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4272271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1.xml"/><Relationship Id="rId7"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audio" Target="file:///D:\A%20giao%20an%20thi\omely-f5.mp3" TargetMode="External"/><Relationship Id="rId6" Type="http://schemas.openxmlformats.org/officeDocument/2006/relationships/image" Target="../media/image10.jpeg"/><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image" Target="../media/image8.jpe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2.wdp"/><Relationship Id="rId1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slide" Target="slide5.xml"/><Relationship Id="rId12" Type="http://schemas.openxmlformats.org/officeDocument/2006/relationships/image" Target="../media/image22.png"/><Relationship Id="rId17" Type="http://schemas.microsoft.com/office/2007/relationships/hdphoto" Target="../media/hdphoto4.wdp"/><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image" Target="../media/image19.png"/><Relationship Id="rId1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gif"/><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slide" Target="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13" Type="http://schemas.openxmlformats.org/officeDocument/2006/relationships/image" Target="../media/image69.png"/><Relationship Id="rId18" Type="http://schemas.openxmlformats.org/officeDocument/2006/relationships/image" Target="../media/image72.png"/><Relationship Id="rId26" Type="http://schemas.microsoft.com/office/2007/relationships/hdphoto" Target="../media/hdphoto16.wdp"/><Relationship Id="rId3" Type="http://schemas.openxmlformats.org/officeDocument/2006/relationships/image" Target="../media/image63.png"/><Relationship Id="rId21" Type="http://schemas.openxmlformats.org/officeDocument/2006/relationships/image" Target="../media/image74.png"/><Relationship Id="rId7" Type="http://schemas.openxmlformats.org/officeDocument/2006/relationships/image" Target="../media/image65.png"/><Relationship Id="rId12" Type="http://schemas.openxmlformats.org/officeDocument/2006/relationships/image" Target="../media/image68.gif"/><Relationship Id="rId17" Type="http://schemas.openxmlformats.org/officeDocument/2006/relationships/image" Target="../media/image71.png"/><Relationship Id="rId25" Type="http://schemas.openxmlformats.org/officeDocument/2006/relationships/image" Target="../media/image76.png"/><Relationship Id="rId33" Type="http://schemas.microsoft.com/office/2007/relationships/hdphoto" Target="../media/hdphoto19.wdp"/><Relationship Id="rId2" Type="http://schemas.openxmlformats.org/officeDocument/2006/relationships/image" Target="../media/image62.gif"/><Relationship Id="rId16" Type="http://schemas.microsoft.com/office/2007/relationships/hdphoto" Target="../media/hdphoto12.wdp"/><Relationship Id="rId20" Type="http://schemas.openxmlformats.org/officeDocument/2006/relationships/image" Target="../media/image73.gif"/><Relationship Id="rId29" Type="http://schemas.openxmlformats.org/officeDocument/2006/relationships/image" Target="../media/image78.png"/><Relationship Id="rId1" Type="http://schemas.openxmlformats.org/officeDocument/2006/relationships/slideLayout" Target="../slideLayouts/slideLayout51.xml"/><Relationship Id="rId6" Type="http://schemas.microsoft.com/office/2007/relationships/hdphoto" Target="../media/hdphoto8.wdp"/><Relationship Id="rId11" Type="http://schemas.openxmlformats.org/officeDocument/2006/relationships/image" Target="../media/image67.gif"/><Relationship Id="rId24" Type="http://schemas.microsoft.com/office/2007/relationships/hdphoto" Target="../media/hdphoto15.wdp"/><Relationship Id="rId32" Type="http://schemas.openxmlformats.org/officeDocument/2006/relationships/image" Target="../media/image80.png"/><Relationship Id="rId5" Type="http://schemas.openxmlformats.org/officeDocument/2006/relationships/image" Target="../media/image64.png"/><Relationship Id="rId15" Type="http://schemas.openxmlformats.org/officeDocument/2006/relationships/image" Target="../media/image70.png"/><Relationship Id="rId23" Type="http://schemas.openxmlformats.org/officeDocument/2006/relationships/image" Target="../media/image75.png"/><Relationship Id="rId28" Type="http://schemas.microsoft.com/office/2007/relationships/hdphoto" Target="../media/hdphoto17.wdp"/><Relationship Id="rId10" Type="http://schemas.microsoft.com/office/2007/relationships/hdphoto" Target="../media/hdphoto10.wdp"/><Relationship Id="rId19" Type="http://schemas.microsoft.com/office/2007/relationships/hdphoto" Target="../media/hdphoto13.wdp"/><Relationship Id="rId31" Type="http://schemas.openxmlformats.org/officeDocument/2006/relationships/image" Target="../media/image79.gif"/><Relationship Id="rId4" Type="http://schemas.microsoft.com/office/2007/relationships/hdphoto" Target="../media/hdphoto7.wdp"/><Relationship Id="rId9" Type="http://schemas.openxmlformats.org/officeDocument/2006/relationships/image" Target="../media/image66.png"/><Relationship Id="rId14" Type="http://schemas.microsoft.com/office/2007/relationships/hdphoto" Target="../media/hdphoto11.wdp"/><Relationship Id="rId22" Type="http://schemas.microsoft.com/office/2007/relationships/hdphoto" Target="../media/hdphoto14.wdp"/><Relationship Id="rId27" Type="http://schemas.openxmlformats.org/officeDocument/2006/relationships/image" Target="../media/image77.png"/><Relationship Id="rId30" Type="http://schemas.microsoft.com/office/2007/relationships/hdphoto" Target="../media/hdphoto18.wdp"/><Relationship Id="rId8" Type="http://schemas.microsoft.com/office/2007/relationships/hdphoto" Target="../media/hdphoto9.wdp"/></Relationships>
</file>

<file path=ppt/slides/_rels/slide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050" name="Group 16"/>
          <p:cNvGrpSpPr>
            <a:grpSpLocks/>
          </p:cNvGrpSpPr>
          <p:nvPr/>
        </p:nvGrpSpPr>
        <p:grpSpPr bwMode="auto">
          <a:xfrm>
            <a:off x="-127857" y="-25399"/>
            <a:ext cx="12395201" cy="7010400"/>
            <a:chOff x="-97" y="-16"/>
            <a:chExt cx="5856" cy="4416"/>
          </a:xfrm>
        </p:grpSpPr>
        <p:pic>
          <p:nvPicPr>
            <p:cNvPr id="2055" name="Picture 17" descr="hoatr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 y="-16"/>
              <a:ext cx="86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9" descr="j03957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60" y="3984"/>
              <a:ext cx="345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22" descr="hoatra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 y="3216"/>
              <a:ext cx="86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3" descr="hoa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 y="0"/>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hoatra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1" y="3536"/>
              <a:ext cx="960"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146" name="omely-f5.mp3">
            <a:hlinkClick r:id="" action="ppaction://media"/>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1219200" y="10668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3"/>
          <p:cNvSpPr>
            <a:spLocks noChangeArrowheads="1" noChangeShapeType="1" noTextEdit="1"/>
          </p:cNvSpPr>
          <p:nvPr/>
        </p:nvSpPr>
        <p:spPr bwMode="auto">
          <a:xfrm>
            <a:off x="1016002" y="1905000"/>
            <a:ext cx="10477500" cy="1676400"/>
          </a:xfrm>
          <a:prstGeom prst="rect">
            <a:avLst/>
          </a:prstGeom>
          <a:extLst>
            <a:ext uri="{91240B29-F687-4F45-9708-019B960494DF}">
              <a14:hiddenLine xmlns:a14="http://schemas.microsoft.com/office/drawing/2010/main" w="9525">
                <a:solidFill>
                  <a:srgbClr val="000000"/>
                </a:solidFill>
                <a:round/>
              </a14:hiddenLine>
            </a:ext>
          </a:extLst>
        </p:spPr>
        <p:txBody>
          <a:bodyPr wrap="none" lIns="121912" tIns="60956" rIns="121912" bIns="60956" fromWordArt="1">
            <a:prstTxWarp prst="textPlain">
              <a:avLst>
                <a:gd name="adj" fmla="val 50000"/>
              </a:avLst>
            </a:prstTxWarp>
          </a:bodyPr>
          <a:lstStyle/>
          <a:p>
            <a:pPr algn="ctr">
              <a:defRPr/>
            </a:pPr>
            <a:endParaRPr lang="vi-VN" sz="2700" b="1" kern="10" dirty="0">
              <a:solidFill>
                <a:srgbClr val="FF0000"/>
              </a:solidFill>
              <a:effectLst>
                <a:outerShdw dist="35921" dir="2700000" algn="ctr" rotWithShape="0">
                  <a:srgbClr val="C0C0C0">
                    <a:alpha val="79999"/>
                  </a:srgbClr>
                </a:outerShdw>
              </a:effectLst>
              <a:latin typeface="Times New Roman" panose="02020603050405020304" pitchFamily="18" charset="0"/>
              <a:ea typeface="Times" panose="020B0500000000000000" pitchFamily="34" charset="0"/>
              <a:cs typeface="Times New Roman" panose="02020603050405020304" pitchFamily="18" charset="0"/>
            </a:endParaRPr>
          </a:p>
        </p:txBody>
      </p:sp>
      <p:sp>
        <p:nvSpPr>
          <p:cNvPr id="5" name="TextBox 4"/>
          <p:cNvSpPr txBox="1"/>
          <p:nvPr/>
        </p:nvSpPr>
        <p:spPr>
          <a:xfrm>
            <a:off x="2946478" y="3639377"/>
            <a:ext cx="7823447" cy="1097733"/>
          </a:xfrm>
          <a:prstGeom prst="rect">
            <a:avLst/>
          </a:prstGeom>
          <a:solidFill>
            <a:schemeClr val="bg1"/>
          </a:solidFill>
        </p:spPr>
        <p:txBody>
          <a:bodyPr wrap="square" lIns="121912" tIns="60956" rIns="121912" bIns="60956" rtlCol="0">
            <a:spAutoFit/>
          </a:bodyPr>
          <a:lstStyle/>
          <a:p>
            <a:r>
              <a:rPr lang="en-US" sz="3200" b="1" dirty="0" err="1">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Người</a:t>
            </a:r>
            <a:r>
              <a:rPr lang="en-US" sz="3200" b="1" dirty="0">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 </a:t>
            </a:r>
            <a:r>
              <a:rPr lang="en-US" sz="3200" b="1" dirty="0" err="1">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dạy</a:t>
            </a:r>
            <a:r>
              <a:rPr lang="en-US" sz="3200" b="1" dirty="0">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 </a:t>
            </a:r>
            <a:r>
              <a:rPr lang="en-US" sz="3200" b="1" dirty="0" err="1">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Nguyễn</a:t>
            </a:r>
            <a:r>
              <a:rPr lang="en-US" sz="3200" b="1" dirty="0">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 </a:t>
            </a:r>
            <a:r>
              <a:rPr lang="en-US" sz="3200" b="1" dirty="0" err="1">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Thị</a:t>
            </a:r>
            <a:r>
              <a:rPr lang="en-US" sz="3200" b="1" dirty="0">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 </a:t>
            </a:r>
            <a:r>
              <a:rPr lang="en-US" sz="3200" b="1" dirty="0" err="1">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Châu</a:t>
            </a:r>
            <a:r>
              <a:rPr lang="en-US" sz="3200" b="1" dirty="0">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 </a:t>
            </a:r>
            <a:r>
              <a:rPr lang="en-US" sz="3200" b="1" dirty="0" err="1">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Pha</a:t>
            </a:r>
            <a:endParaRPr lang="en-US" sz="3200" b="1" dirty="0">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endParaRPr>
          </a:p>
          <a:p>
            <a:r>
              <a:rPr lang="en-US" sz="3200" b="1" dirty="0" err="1">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Môn</a:t>
            </a:r>
            <a:r>
              <a:rPr lang="en-US" sz="3200" b="1" dirty="0">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          </a:t>
            </a:r>
            <a:r>
              <a:rPr lang="en-US" sz="3200" b="1" dirty="0" err="1">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Tiếng</a:t>
            </a:r>
            <a:r>
              <a:rPr lang="en-US" sz="3200" b="1" dirty="0">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 </a:t>
            </a:r>
            <a:r>
              <a:rPr lang="en-US" sz="3200" b="1" dirty="0" err="1">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Việt</a:t>
            </a:r>
            <a:endParaRPr lang="en-US" sz="3200" b="1" dirty="0">
              <a:ln w="10541" cmpd="sng">
                <a:solidFill>
                  <a:schemeClr val="accent1">
                    <a:shade val="88000"/>
                    <a:satMod val="110000"/>
                  </a:schemeClr>
                </a:solidFill>
                <a:prstDash val="solid"/>
              </a:ln>
              <a:solidFill>
                <a:srgbClr val="130993"/>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endParaRPr>
          </a:p>
        </p:txBody>
      </p:sp>
      <p:sp>
        <p:nvSpPr>
          <p:cNvPr id="3" name="TextBox 2"/>
          <p:cNvSpPr txBox="1"/>
          <p:nvPr/>
        </p:nvSpPr>
        <p:spPr>
          <a:xfrm>
            <a:off x="2880218" y="235175"/>
            <a:ext cx="7468653" cy="533476"/>
          </a:xfrm>
          <a:prstGeom prst="rect">
            <a:avLst/>
          </a:prstGeom>
          <a:noFill/>
        </p:spPr>
        <p:txBody>
          <a:bodyPr wrap="square" lIns="121912" tIns="60956" rIns="121912" bIns="60956" rtlCol="0">
            <a:spAutoFit/>
          </a:bodyPr>
          <a:lstStyle/>
          <a:p>
            <a:r>
              <a:rPr lang="en-US" sz="2700" b="1" u="sng" dirty="0">
                <a:solidFill>
                  <a:srgbClr val="0000FF"/>
                </a:solidFill>
                <a:latin typeface="Times New Roman" pitchFamily="18" charset="0"/>
                <a:cs typeface="Times New Roman" pitchFamily="18" charset="0"/>
              </a:rPr>
              <a:t>TRƯỜNG TIỂU HỌC TRƯƠNG HOÀNH</a:t>
            </a:r>
          </a:p>
        </p:txBody>
      </p:sp>
      <p:sp>
        <p:nvSpPr>
          <p:cNvPr id="16" name="WordArt 18"/>
          <p:cNvSpPr>
            <a:spLocks noChangeArrowheads="1" noChangeShapeType="1" noTextEdit="1"/>
          </p:cNvSpPr>
          <p:nvPr/>
        </p:nvSpPr>
        <p:spPr bwMode="auto">
          <a:xfrm>
            <a:off x="815163" y="2470253"/>
            <a:ext cx="10564037" cy="4130112"/>
          </a:xfrm>
          <a:prstGeom prst="rect">
            <a:avLst/>
          </a:prstGeom>
        </p:spPr>
        <p:txBody>
          <a:bodyPr spcFirstLastPara="1" wrap="none" lIns="121912" tIns="60956" rIns="121912" bIns="60956" fromWordArt="1">
            <a:prstTxWarp prst="textArchUp">
              <a:avLst>
                <a:gd name="adj" fmla="val 10800004"/>
              </a:avLst>
            </a:prstTxWarp>
          </a:bodyPr>
          <a:lstStyle/>
          <a:p>
            <a:pPr algn="ctr">
              <a:defRPr/>
            </a:pPr>
            <a:r>
              <a:rPr lang="en-US" sz="4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CHÀO MỪNG QUÝ THẦY CÔ VỀ DỰ GIỜ THĂM LỚP</a:t>
            </a:r>
          </a:p>
          <a:p>
            <a:pPr algn="ctr">
              <a:defRPr/>
            </a:pPr>
            <a:endParaRPr lang="en-US" sz="4800" b="1" kern="1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a:cs typeface="Arial"/>
            </a:endParaRPr>
          </a:p>
        </p:txBody>
      </p:sp>
      <p:pic>
        <p:nvPicPr>
          <p:cNvPr id="14" name="Picture 17" descr="0830js5b15daddi012pz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755492" y="34729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 descr="0830js5b15daddi012pz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48848" y="3639377"/>
            <a:ext cx="762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094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5926" fill="hold"/>
                                        <p:tgtEl>
                                          <p:spTgt spid="133146"/>
                                        </p:tgtEl>
                                      </p:cBhvr>
                                    </p:cmd>
                                  </p:childTnLst>
                                </p:cTn>
                              </p:par>
                              <p:par>
                                <p:cTn id="7" presetID="21" presetClass="entr" presetSubtype="4"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heel(4)">
                                      <p:cBhvr>
                                        <p:cTn id="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13314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1614" y="850767"/>
            <a:ext cx="4985442" cy="2554545"/>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Mỗi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sớm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dậy</a:t>
            </a:r>
            <a:r>
              <a:rPr lang="en-US" sz="4000" dirty="0" smtClean="0">
                <a:latin typeface="Times New Roman" panose="02020603050405020304" pitchFamily="18" charset="0"/>
                <a:cs typeface="Times New Roman" panose="02020603050405020304" pitchFamily="18" charset="0"/>
              </a:rPr>
              <a:t> </a:t>
            </a:r>
          </a:p>
          <a:p>
            <a:r>
              <a:rPr lang="en-US" sz="4000" dirty="0" err="1" smtClean="0">
                <a:latin typeface="Times New Roman" panose="02020603050405020304" pitchFamily="18" charset="0"/>
                <a:cs typeface="Times New Roman" panose="02020603050405020304" pitchFamily="18" charset="0"/>
              </a:rPr>
              <a:t>Lũy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rào</a:t>
            </a:r>
            <a:r>
              <a:rPr lang="en-US" sz="4000" dirty="0" smtClean="0">
                <a:latin typeface="Times New Roman" panose="02020603050405020304" pitchFamily="18" charset="0"/>
                <a:cs typeface="Times New Roman" panose="02020603050405020304" pitchFamily="18" charset="0"/>
              </a:rPr>
              <a:t> </a:t>
            </a:r>
          </a:p>
          <a:p>
            <a:r>
              <a:rPr lang="en-US" sz="4000" dirty="0" err="1" smtClean="0">
                <a:latin typeface="Times New Roman" panose="02020603050405020304" pitchFamily="18" charset="0"/>
                <a:cs typeface="Times New Roman" panose="02020603050405020304" pitchFamily="18" charset="0"/>
              </a:rPr>
              <a:t>Ngọn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gọng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vó</a:t>
            </a:r>
            <a:endParaRPr lang="en-US" sz="4000" dirty="0" smtClean="0">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Kéo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mặt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cao</a:t>
            </a:r>
            <a:r>
              <a:rPr lang="en-US" sz="4000" dirty="0" smtClean="0">
                <a:latin typeface="Times New Roman" panose="02020603050405020304" pitchFamily="18" charset="0"/>
                <a:cs typeface="Times New Roman" panose="02020603050405020304" pitchFamily="18" charset="0"/>
              </a:rPr>
              <a:t>.</a:t>
            </a:r>
          </a:p>
        </p:txBody>
      </p:sp>
      <p:sp>
        <p:nvSpPr>
          <p:cNvPr id="12" name="TextBox 11"/>
          <p:cNvSpPr txBox="1"/>
          <p:nvPr/>
        </p:nvSpPr>
        <p:spPr>
          <a:xfrm>
            <a:off x="569844" y="3593085"/>
            <a:ext cx="5862712" cy="2554545"/>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trưa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nắng</a:t>
            </a:r>
            <a:endParaRPr lang="en-US" sz="4000" dirty="0" smtClean="0">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Trâu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nằm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bóng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râm</a:t>
            </a:r>
            <a:endParaRPr lang="en-US" sz="4000" dirty="0" smtClean="0">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nhớ</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gió</a:t>
            </a:r>
            <a:endParaRPr lang="en-US" sz="4000" dirty="0" smtClean="0">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Chợt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chim</a:t>
            </a:r>
            <a:r>
              <a:rPr lang="en-US" sz="40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6647212" y="879017"/>
            <a:ext cx="6605924" cy="2554545"/>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Mặt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núi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ngủ</a:t>
            </a:r>
            <a:endParaRPr lang="en-US" sz="4000" dirty="0" smtClean="0">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nâng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vầng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lên</a:t>
            </a:r>
            <a:endParaRPr lang="en-US" sz="4000" dirty="0" smtClean="0">
              <a:latin typeface="Times New Roman" panose="02020603050405020304" pitchFamily="18" charset="0"/>
              <a:cs typeface="Times New Roman" panose="02020603050405020304" pitchFamily="18" charset="0"/>
            </a:endParaRPr>
          </a:p>
          <a:p>
            <a:r>
              <a:rPr lang="en-US" sz="4000" dirty="0" smtClean="0">
                <a:latin typeface="Times New Roman" panose="02020603050405020304" pitchFamily="18" charset="0"/>
                <a:cs typeface="Times New Roman" panose="02020603050405020304" pitchFamily="18" charset="0"/>
              </a:rPr>
              <a:t>Sao,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cành</a:t>
            </a:r>
            <a:endParaRPr lang="en-US" sz="4000" dirty="0" smtClean="0">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Suốt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đêm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thắp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a:t>
            </a:r>
          </a:p>
        </p:txBody>
      </p:sp>
      <p:sp>
        <p:nvSpPr>
          <p:cNvPr id="15" name="TextBox 14"/>
          <p:cNvSpPr txBox="1"/>
          <p:nvPr/>
        </p:nvSpPr>
        <p:spPr>
          <a:xfrm>
            <a:off x="6660286" y="3579650"/>
            <a:ext cx="5372688" cy="2554545"/>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Bỗng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gáy</a:t>
            </a:r>
            <a:r>
              <a:rPr lang="en-US" sz="4000" dirty="0" smtClean="0">
                <a:latin typeface="Times New Roman" panose="02020603050405020304" pitchFamily="18" charset="0"/>
                <a:cs typeface="Times New Roman" panose="02020603050405020304" pitchFamily="18" charset="0"/>
              </a:rPr>
              <a:t> </a:t>
            </a:r>
          </a:p>
          <a:p>
            <a:r>
              <a:rPr lang="en-US" sz="4000" dirty="0" err="1" smtClean="0">
                <a:latin typeface="Times New Roman" panose="02020603050405020304" pitchFamily="18" charset="0"/>
                <a:cs typeface="Times New Roman" panose="02020603050405020304" pitchFamily="18" charset="0"/>
              </a:rPr>
              <a:t>Xôn</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t>
            </a:r>
            <a:r>
              <a:rPr lang="en-US" sz="4000" dirty="0" err="1" smtClean="0">
                <a:latin typeface="Times New Roman" panose="02020603050405020304" pitchFamily="18" charset="0"/>
                <a:cs typeface="Times New Roman" panose="02020603050405020304" pitchFamily="18" charset="0"/>
              </a:rPr>
              <a:t>ao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ngoài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lũy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endParaRPr lang="en-US" sz="4000" dirty="0" smtClean="0">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Đêm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chuyển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endParaRPr lang="en-US" sz="4000" dirty="0" smtClean="0">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Mầm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a:t>
            </a:r>
          </a:p>
        </p:txBody>
      </p:sp>
      <p:sp>
        <p:nvSpPr>
          <p:cNvPr id="9" name="TextBox 8"/>
          <p:cNvSpPr txBox="1"/>
          <p:nvPr/>
        </p:nvSpPr>
        <p:spPr>
          <a:xfrm>
            <a:off x="2822625" y="46630"/>
            <a:ext cx="2398739" cy="584775"/>
          </a:xfrm>
          <a:prstGeom prst="rect">
            <a:avLst/>
          </a:prstGeom>
          <a:noFill/>
        </p:spPr>
        <p:txBody>
          <a:bodyPr wrap="square" rtlCol="0">
            <a:spAutoFit/>
          </a:bodyPr>
          <a:lstStyle/>
          <a:p>
            <a:r>
              <a:rPr lang="en-US" sz="3200" b="1" u="sng" dirty="0" err="1" smtClean="0">
                <a:latin typeface="Times New Roman" pitchFamily="18" charset="0"/>
                <a:cs typeface="Times New Roman" pitchFamily="18" charset="0"/>
              </a:rPr>
              <a:t>Tiếng</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Việt</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11" name="TextBox 10"/>
          <p:cNvSpPr txBox="1"/>
          <p:nvPr/>
        </p:nvSpPr>
        <p:spPr>
          <a:xfrm>
            <a:off x="5126865" y="61894"/>
            <a:ext cx="5022761"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8: </a:t>
            </a:r>
            <a:r>
              <a:rPr lang="en-US" sz="3200" b="1" dirty="0" err="1" smtClean="0">
                <a:solidFill>
                  <a:srgbClr val="FF0000"/>
                </a:solidFill>
                <a:latin typeface="Times New Roman" pitchFamily="18" charset="0"/>
                <a:cs typeface="Times New Roman" pitchFamily="18" charset="0"/>
              </a:rPr>
              <a:t>Lũy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tre</a:t>
            </a:r>
            <a:endParaRPr lang="en-US" sz="3200" b="1" dirty="0">
              <a:solidFill>
                <a:srgbClr val="FF0000"/>
              </a:solidFill>
              <a:latin typeface="Times New Roman" pitchFamily="18" charset="0"/>
              <a:cs typeface="Times New Roman" pitchFamily="18" charset="0"/>
            </a:endParaRPr>
          </a:p>
        </p:txBody>
      </p:sp>
      <p:sp>
        <p:nvSpPr>
          <p:cNvPr id="2" name="TextBox 1"/>
          <p:cNvSpPr txBox="1"/>
          <p:nvPr/>
        </p:nvSpPr>
        <p:spPr>
          <a:xfrm>
            <a:off x="7518975" y="6166793"/>
            <a:ext cx="4421233" cy="584775"/>
          </a:xfrm>
          <a:prstGeom prst="rect">
            <a:avLst/>
          </a:prstGeom>
          <a:noFill/>
        </p:spPr>
        <p:txBody>
          <a:bodyPr wrap="square" rtlCol="0">
            <a:spAutoFit/>
          </a:bodyPr>
          <a:lstStyle/>
          <a:p>
            <a:r>
              <a:rPr lang="en-US" sz="3200" b="1" i="1" dirty="0" smtClean="0">
                <a:latin typeface="Times New Roman" pitchFamily="18" charset="0"/>
                <a:cs typeface="Times New Roman" pitchFamily="18" charset="0"/>
              </a:rPr>
              <a:t>(</a:t>
            </a:r>
            <a:r>
              <a:rPr lang="en-US" sz="3200" b="1" i="1" dirty="0" err="1" smtClean="0">
                <a:latin typeface="Times New Roman" pitchFamily="18" charset="0"/>
                <a:cs typeface="Times New Roman" pitchFamily="18" charset="0"/>
              </a:rPr>
              <a:t>Nguyễn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Công</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Dương</a:t>
            </a:r>
            <a:r>
              <a:rPr lang="en-US" sz="3200" b="1" i="1" dirty="0" smtClean="0">
                <a:latin typeface="Times New Roman" pitchFamily="18" charset="0"/>
                <a:cs typeface="Times New Roman" pitchFamily="18" charset="0"/>
              </a:rPr>
              <a:t>)</a:t>
            </a:r>
            <a:endParaRPr lang="en-US" sz="3200" b="1" i="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2375" y="-27804"/>
            <a:ext cx="8107251" cy="70783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Thứ</a:t>
            </a:r>
            <a:r>
              <a:rPr kumimoji="0" lang="en-US" sz="40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tư</a:t>
            </a:r>
            <a:r>
              <a:rPr kumimoji="0" lang="en-US" sz="40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ngày</a:t>
            </a:r>
            <a:r>
              <a:rPr kumimoji="0" lang="en-US" sz="40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15 </a:t>
            </a:r>
            <a:r>
              <a:rPr kumimoji="0" lang="en-US" sz="40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tháng</a:t>
            </a:r>
            <a:r>
              <a:rPr lang="en-US" sz="4000" b="1" dirty="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 </a:t>
            </a:r>
            <a:r>
              <a:rPr lang="en-US" sz="4000" b="1" dirty="0" smtClean="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2023</a:t>
            </a:r>
            <a:endParaRPr kumimoji="0" lang="en-US" sz="4000" b="1" i="0" u="none" strike="noStrike" kern="1200" cap="none" spc="0" normalizeH="0" baseline="0" noProof="0" dirty="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endParaRPr>
          </a:p>
        </p:txBody>
      </p:sp>
      <p:sp>
        <p:nvSpPr>
          <p:cNvPr id="5" name="TextBox 4"/>
          <p:cNvSpPr txBox="1"/>
          <p:nvPr/>
        </p:nvSpPr>
        <p:spPr>
          <a:xfrm>
            <a:off x="3379209" y="523702"/>
            <a:ext cx="2398739" cy="584775"/>
          </a:xfrm>
          <a:prstGeom prst="rect">
            <a:avLst/>
          </a:prstGeom>
          <a:noFill/>
        </p:spPr>
        <p:txBody>
          <a:bodyPr wrap="square" rtlCol="0">
            <a:spAutoFit/>
          </a:bodyPr>
          <a:lstStyle/>
          <a:p>
            <a:r>
              <a:rPr lang="en-US" sz="3200" b="1" u="sng" dirty="0" err="1" smtClean="0">
                <a:latin typeface="Times New Roman" pitchFamily="18" charset="0"/>
                <a:cs typeface="Times New Roman" pitchFamily="18" charset="0"/>
              </a:rPr>
              <a:t>Tiếng</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Việt</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6" name="TextBox 5"/>
          <p:cNvSpPr txBox="1"/>
          <p:nvPr/>
        </p:nvSpPr>
        <p:spPr>
          <a:xfrm>
            <a:off x="5497921" y="538966"/>
            <a:ext cx="5022761"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8: </a:t>
            </a:r>
            <a:r>
              <a:rPr lang="en-US" sz="3200" b="1" dirty="0" err="1" smtClean="0">
                <a:solidFill>
                  <a:srgbClr val="FF0000"/>
                </a:solidFill>
                <a:latin typeface="Times New Roman" pitchFamily="18" charset="0"/>
                <a:cs typeface="Times New Roman" pitchFamily="18" charset="0"/>
              </a:rPr>
              <a:t>Lũy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tre</a:t>
            </a:r>
            <a:endParaRPr lang="en-US" sz="3200" b="1" dirty="0">
              <a:solidFill>
                <a:srgbClr val="FF0000"/>
              </a:solidFill>
              <a:latin typeface="Times New Roman" pitchFamily="18" charset="0"/>
              <a:cs typeface="Times New Roman" pitchFamily="18" charset="0"/>
            </a:endParaRPr>
          </a:p>
        </p:txBody>
      </p:sp>
      <p:sp>
        <p:nvSpPr>
          <p:cNvPr id="7" name="TextBox 6"/>
          <p:cNvSpPr txBox="1"/>
          <p:nvPr/>
        </p:nvSpPr>
        <p:spPr>
          <a:xfrm>
            <a:off x="1431235" y="1842052"/>
            <a:ext cx="2637182" cy="646331"/>
          </a:xfrm>
          <a:prstGeom prst="rect">
            <a:avLst/>
          </a:prstGeom>
          <a:noFill/>
        </p:spPr>
        <p:txBody>
          <a:bodyPr wrap="square" rtlCol="0">
            <a:spAutoFit/>
          </a:bodyPr>
          <a:lstStyle/>
          <a:p>
            <a:r>
              <a:rPr lang="en-US" sz="3600" b="1" i="1" u="sng" dirty="0" err="1" smtClean="0">
                <a:latin typeface="Times New Roman" pitchFamily="18" charset="0"/>
                <a:cs typeface="Times New Roman" pitchFamily="18" charset="0"/>
              </a:rPr>
              <a:t>Luyện</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đọc</a:t>
            </a:r>
            <a:r>
              <a:rPr lang="en-US" sz="3600" b="1" i="1" u="sng" dirty="0" smtClean="0">
                <a:latin typeface="Times New Roman" pitchFamily="18" charset="0"/>
                <a:cs typeface="Times New Roman" pitchFamily="18" charset="0"/>
              </a:rPr>
              <a:t>:</a:t>
            </a:r>
            <a:endParaRPr lang="en-US" sz="3600" b="1" i="1" u="sng" dirty="0">
              <a:latin typeface="Times New Roman" pitchFamily="18" charset="0"/>
              <a:cs typeface="Times New Roman" pitchFamily="18" charset="0"/>
            </a:endParaRPr>
          </a:p>
        </p:txBody>
      </p:sp>
      <p:cxnSp>
        <p:nvCxnSpPr>
          <p:cNvPr id="9" name="Straight Connector 8"/>
          <p:cNvCxnSpPr/>
          <p:nvPr/>
        </p:nvCxnSpPr>
        <p:spPr>
          <a:xfrm flipH="1">
            <a:off x="6175515" y="1842052"/>
            <a:ext cx="26506" cy="483704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01339" y="1861932"/>
            <a:ext cx="2637182" cy="646331"/>
          </a:xfrm>
          <a:prstGeom prst="rect">
            <a:avLst/>
          </a:prstGeom>
          <a:noFill/>
        </p:spPr>
        <p:txBody>
          <a:bodyPr wrap="square" rtlCol="0">
            <a:spAutoFit/>
          </a:bodyPr>
          <a:lstStyle/>
          <a:p>
            <a:r>
              <a:rPr lang="en-US" sz="3600" b="1" i="1" u="sng" dirty="0" err="1" smtClean="0">
                <a:latin typeface="Times New Roman" pitchFamily="18" charset="0"/>
                <a:cs typeface="Times New Roman" pitchFamily="18" charset="0"/>
              </a:rPr>
              <a:t>Từ</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ngữ</a:t>
            </a:r>
            <a:r>
              <a:rPr lang="en-US" sz="3600" b="1" i="1" u="sng" dirty="0" smtClean="0">
                <a:latin typeface="Times New Roman" pitchFamily="18" charset="0"/>
                <a:cs typeface="Times New Roman" pitchFamily="18" charset="0"/>
              </a:rPr>
              <a:t>:</a:t>
            </a:r>
            <a:endParaRPr lang="en-US" sz="3600" b="1" i="1" u="sng" dirty="0">
              <a:latin typeface="Times New Roman" pitchFamily="18" charset="0"/>
              <a:cs typeface="Times New Roman" pitchFamily="18" charset="0"/>
            </a:endParaRPr>
          </a:p>
        </p:txBody>
      </p:sp>
    </p:spTree>
    <p:extLst>
      <p:ext uri="{BB962C8B-B14F-4D97-AF65-F5344CB8AC3E}">
        <p14:creationId xmlns:p14="http://schemas.microsoft.com/office/powerpoint/2010/main" val="2842543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 xmlns:a16="http://schemas.microsoft.com/office/drawing/2014/main" id="{72EBA176-382A-41D4-8969-D57B4E5593A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5552" y="528241"/>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 xmlns:a16="http://schemas.microsoft.com/office/drawing/2014/main" id="{D186DF07-225D-4C1F-9278-D73FDE5F9D6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4031" y="3266197"/>
            <a:ext cx="527050" cy="252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04005"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64707" y="1000026"/>
            <a:ext cx="5494677"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Mỗi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sớm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thức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dậy</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Lũy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rào</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Ngọn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gọng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vó</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Kéo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cao</a:t>
            </a:r>
            <a:r>
              <a:rPr lang="en-US" sz="3600" dirty="0" smtClean="0">
                <a:latin typeface="Times New Roman" panose="02020603050405020304" pitchFamily="18" charset="0"/>
                <a:cs typeface="Times New Roman" panose="02020603050405020304" pitchFamily="18" charset="0"/>
              </a:rPr>
              <a:t>.</a:t>
            </a:r>
          </a:p>
        </p:txBody>
      </p:sp>
      <p:sp>
        <p:nvSpPr>
          <p:cNvPr id="17" name="TextBox 16"/>
          <p:cNvSpPr txBox="1"/>
          <p:nvPr/>
        </p:nvSpPr>
        <p:spPr>
          <a:xfrm>
            <a:off x="1126429" y="3669187"/>
            <a:ext cx="5768981"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đồng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Trâu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nằm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bóng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râm</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nhớ</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gió</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Chợt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chim</a:t>
            </a:r>
            <a:r>
              <a:rPr lang="en-US" sz="3600" dirty="0" smtClean="0">
                <a:latin typeface="Times New Roman" panose="02020603050405020304" pitchFamily="18" charset="0"/>
                <a:cs typeface="Times New Roman" panose="02020603050405020304" pitchFamily="18" charset="0"/>
              </a:rPr>
              <a:t>.</a:t>
            </a:r>
          </a:p>
        </p:txBody>
      </p:sp>
      <p:sp>
        <p:nvSpPr>
          <p:cNvPr id="18" name="TextBox 17"/>
          <p:cNvSpPr txBox="1"/>
          <p:nvPr/>
        </p:nvSpPr>
        <p:spPr>
          <a:xfrm>
            <a:off x="7080938" y="948392"/>
            <a:ext cx="5202467"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ngủ</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nâng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vầng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Sao, </a:t>
            </a:r>
            <a:r>
              <a:rPr lang="en-US" sz="3600" dirty="0" err="1" smtClean="0">
                <a:latin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cành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Suốt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a:t>
            </a:r>
          </a:p>
        </p:txBody>
      </p:sp>
      <p:sp>
        <p:nvSpPr>
          <p:cNvPr id="19" name="TextBox 18"/>
          <p:cNvSpPr txBox="1"/>
          <p:nvPr/>
        </p:nvSpPr>
        <p:spPr>
          <a:xfrm>
            <a:off x="6971463" y="3705513"/>
            <a:ext cx="5921478"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Bỗng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gáy</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Xôn</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t>
            </a:r>
            <a:r>
              <a:rPr lang="en-US" sz="3600" dirty="0" err="1" smtClean="0">
                <a:latin typeface="Times New Roman" panose="02020603050405020304" pitchFamily="18" charset="0"/>
                <a:cs typeface="Times New Roman" panose="02020603050405020304" pitchFamily="18" charset="0"/>
              </a:rPr>
              <a:t>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a:t>
            </a:r>
          </a:p>
        </p:txBody>
      </p:sp>
      <p:pic>
        <p:nvPicPr>
          <p:cNvPr id="20" name="Picture 3">
            <a:extLst>
              <a:ext uri="{FF2B5EF4-FFF2-40B4-BE49-F238E27FC236}">
                <a16:creationId xmlns=""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15492" y="3277383"/>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3"/>
          <p:cNvSpPr txBox="1"/>
          <p:nvPr/>
        </p:nvSpPr>
        <p:spPr>
          <a:xfrm>
            <a:off x="-86411" y="1808054"/>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 Box 3"/>
          <p:cNvSpPr txBox="1"/>
          <p:nvPr/>
        </p:nvSpPr>
        <p:spPr>
          <a:xfrm>
            <a:off x="-159459" y="4521983"/>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 Box 3"/>
          <p:cNvSpPr txBox="1"/>
          <p:nvPr/>
        </p:nvSpPr>
        <p:spPr>
          <a:xfrm>
            <a:off x="5790885" y="1759538"/>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 Box 3"/>
          <p:cNvSpPr txBox="1"/>
          <p:nvPr/>
        </p:nvSpPr>
        <p:spPr>
          <a:xfrm>
            <a:off x="5696963" y="4605584"/>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4460083" y="24625"/>
            <a:ext cx="5022761" cy="646331"/>
          </a:xfrm>
          <a:prstGeom prst="rect">
            <a:avLst/>
          </a:prstGeom>
          <a:noFill/>
        </p:spPr>
        <p:txBody>
          <a:bodyPr wrap="square" rtlCol="0">
            <a:spAutoFit/>
          </a:bodyPr>
          <a:lstStyle/>
          <a:p>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8: </a:t>
            </a:r>
            <a:r>
              <a:rPr lang="en-US" sz="3600" b="1" dirty="0" err="1" smtClean="0">
                <a:solidFill>
                  <a:srgbClr val="FF0000"/>
                </a:solidFill>
                <a:latin typeface="Times New Roman" pitchFamily="18" charset="0"/>
                <a:cs typeface="Times New Roman" pitchFamily="18" charset="0"/>
              </a:rPr>
              <a:t>Lũy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tre</a:t>
            </a:r>
            <a:endParaRPr lang="en-US" sz="3600" b="1" dirty="0">
              <a:solidFill>
                <a:srgbClr val="FF0000"/>
              </a:solidFill>
              <a:latin typeface="Times New Roman" pitchFamily="18" charset="0"/>
              <a:cs typeface="Times New Roman" pitchFamily="18" charset="0"/>
            </a:endParaRPr>
          </a:p>
        </p:txBody>
      </p:sp>
      <p:sp>
        <p:nvSpPr>
          <p:cNvPr id="25" name="TextBox 24"/>
          <p:cNvSpPr txBox="1"/>
          <p:nvPr/>
        </p:nvSpPr>
        <p:spPr>
          <a:xfrm>
            <a:off x="7518975" y="6017273"/>
            <a:ext cx="4421233" cy="584775"/>
          </a:xfrm>
          <a:prstGeom prst="rect">
            <a:avLst/>
          </a:prstGeom>
          <a:noFill/>
        </p:spPr>
        <p:txBody>
          <a:bodyPr wrap="square" rtlCol="0">
            <a:spAutoFit/>
          </a:bodyPr>
          <a:lstStyle/>
          <a:p>
            <a:r>
              <a:rPr lang="en-US" sz="3200" b="1" i="1" dirty="0" smtClean="0">
                <a:latin typeface="Times New Roman" pitchFamily="18" charset="0"/>
                <a:cs typeface="Times New Roman" pitchFamily="18" charset="0"/>
              </a:rPr>
              <a:t>(</a:t>
            </a:r>
            <a:r>
              <a:rPr lang="en-US" sz="3200" b="1" i="1" dirty="0" err="1" smtClean="0">
                <a:latin typeface="Times New Roman" pitchFamily="18" charset="0"/>
                <a:cs typeface="Times New Roman" pitchFamily="18" charset="0"/>
              </a:rPr>
              <a:t>Nguyễn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Công</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Dương</a:t>
            </a:r>
            <a:r>
              <a:rPr lang="en-US" sz="3200" b="1" i="1" dirty="0" smtClean="0">
                <a:latin typeface="Times New Roman" pitchFamily="18" charset="0"/>
                <a:cs typeface="Times New Roman" pitchFamily="18" charset="0"/>
              </a:rPr>
              <a:t>)</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1043968389"/>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2375" y="-27804"/>
            <a:ext cx="8107251" cy="70783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Thứ</a:t>
            </a:r>
            <a:r>
              <a:rPr kumimoji="0" lang="en-US" sz="40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tư</a:t>
            </a:r>
            <a:r>
              <a:rPr kumimoji="0" lang="en-US" sz="40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ngày</a:t>
            </a:r>
            <a:r>
              <a:rPr kumimoji="0" lang="en-US" sz="40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15 </a:t>
            </a:r>
            <a:r>
              <a:rPr kumimoji="0" lang="en-US" sz="40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tháng</a:t>
            </a:r>
            <a:r>
              <a:rPr lang="en-US" sz="4000" b="1" dirty="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 </a:t>
            </a:r>
            <a:r>
              <a:rPr lang="en-US" sz="4000" b="1" dirty="0" smtClean="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2023</a:t>
            </a:r>
            <a:endParaRPr kumimoji="0" lang="en-US" sz="4000" b="1" i="0" u="none" strike="noStrike" kern="1200" cap="none" spc="0" normalizeH="0" baseline="0" noProof="0" dirty="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endParaRPr>
          </a:p>
        </p:txBody>
      </p:sp>
      <p:sp>
        <p:nvSpPr>
          <p:cNvPr id="5" name="TextBox 4"/>
          <p:cNvSpPr txBox="1"/>
          <p:nvPr/>
        </p:nvSpPr>
        <p:spPr>
          <a:xfrm>
            <a:off x="3379209" y="523702"/>
            <a:ext cx="2398739" cy="584775"/>
          </a:xfrm>
          <a:prstGeom prst="rect">
            <a:avLst/>
          </a:prstGeom>
          <a:noFill/>
        </p:spPr>
        <p:txBody>
          <a:bodyPr wrap="square" rtlCol="0">
            <a:spAutoFit/>
          </a:bodyPr>
          <a:lstStyle/>
          <a:p>
            <a:r>
              <a:rPr lang="en-US" sz="3200" b="1" u="sng" dirty="0" err="1" smtClean="0">
                <a:latin typeface="Times New Roman" pitchFamily="18" charset="0"/>
                <a:cs typeface="Times New Roman" pitchFamily="18" charset="0"/>
              </a:rPr>
              <a:t>Tiếng</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Việt</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6" name="TextBox 5"/>
          <p:cNvSpPr txBox="1"/>
          <p:nvPr/>
        </p:nvSpPr>
        <p:spPr>
          <a:xfrm>
            <a:off x="5497921" y="538966"/>
            <a:ext cx="5022761"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8: </a:t>
            </a:r>
            <a:r>
              <a:rPr lang="en-US" sz="3200" b="1" dirty="0" err="1" smtClean="0">
                <a:solidFill>
                  <a:srgbClr val="FF0000"/>
                </a:solidFill>
                <a:latin typeface="Times New Roman" pitchFamily="18" charset="0"/>
                <a:cs typeface="Times New Roman" pitchFamily="18" charset="0"/>
              </a:rPr>
              <a:t>Lũy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tre</a:t>
            </a:r>
            <a:endParaRPr lang="en-US" sz="3200" b="1" dirty="0">
              <a:solidFill>
                <a:srgbClr val="FF0000"/>
              </a:solidFill>
              <a:latin typeface="Times New Roman" pitchFamily="18" charset="0"/>
              <a:cs typeface="Times New Roman" pitchFamily="18" charset="0"/>
            </a:endParaRPr>
          </a:p>
        </p:txBody>
      </p:sp>
      <p:sp>
        <p:nvSpPr>
          <p:cNvPr id="7" name="TextBox 6"/>
          <p:cNvSpPr txBox="1"/>
          <p:nvPr/>
        </p:nvSpPr>
        <p:spPr>
          <a:xfrm>
            <a:off x="1431235" y="1842052"/>
            <a:ext cx="2637182" cy="646331"/>
          </a:xfrm>
          <a:prstGeom prst="rect">
            <a:avLst/>
          </a:prstGeom>
          <a:noFill/>
        </p:spPr>
        <p:txBody>
          <a:bodyPr wrap="square" rtlCol="0">
            <a:spAutoFit/>
          </a:bodyPr>
          <a:lstStyle/>
          <a:p>
            <a:r>
              <a:rPr lang="en-US" sz="3600" b="1" i="1" u="sng" dirty="0" err="1" smtClean="0">
                <a:latin typeface="Times New Roman" pitchFamily="18" charset="0"/>
                <a:cs typeface="Times New Roman" pitchFamily="18" charset="0"/>
              </a:rPr>
              <a:t>Luyện</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đọc</a:t>
            </a:r>
            <a:r>
              <a:rPr lang="en-US" sz="3600" b="1" i="1" u="sng" dirty="0" smtClean="0">
                <a:latin typeface="Times New Roman" pitchFamily="18" charset="0"/>
                <a:cs typeface="Times New Roman" pitchFamily="18" charset="0"/>
              </a:rPr>
              <a:t>:</a:t>
            </a:r>
            <a:endParaRPr lang="en-US" sz="3600" b="1" i="1" u="sng" dirty="0">
              <a:latin typeface="Times New Roman" pitchFamily="18" charset="0"/>
              <a:cs typeface="Times New Roman" pitchFamily="18" charset="0"/>
            </a:endParaRPr>
          </a:p>
        </p:txBody>
      </p:sp>
      <p:cxnSp>
        <p:nvCxnSpPr>
          <p:cNvPr id="9" name="Straight Connector 8"/>
          <p:cNvCxnSpPr/>
          <p:nvPr/>
        </p:nvCxnSpPr>
        <p:spPr>
          <a:xfrm flipH="1">
            <a:off x="6175515" y="1842052"/>
            <a:ext cx="26506" cy="483704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01339" y="1861932"/>
            <a:ext cx="2637182" cy="646331"/>
          </a:xfrm>
          <a:prstGeom prst="rect">
            <a:avLst/>
          </a:prstGeom>
          <a:noFill/>
        </p:spPr>
        <p:txBody>
          <a:bodyPr wrap="square" rtlCol="0">
            <a:spAutoFit/>
          </a:bodyPr>
          <a:lstStyle/>
          <a:p>
            <a:r>
              <a:rPr lang="en-US" sz="3600" b="1" i="1" u="sng" dirty="0" err="1" smtClean="0">
                <a:latin typeface="Times New Roman" pitchFamily="18" charset="0"/>
                <a:cs typeface="Times New Roman" pitchFamily="18" charset="0"/>
              </a:rPr>
              <a:t>Từ</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ngữ</a:t>
            </a:r>
            <a:r>
              <a:rPr lang="en-US" sz="3600" b="1" i="1" u="sng" dirty="0" smtClean="0">
                <a:latin typeface="Times New Roman" pitchFamily="18" charset="0"/>
                <a:cs typeface="Times New Roman" pitchFamily="18" charset="0"/>
              </a:rPr>
              <a:t>:</a:t>
            </a:r>
            <a:endParaRPr lang="en-US" sz="3600" b="1" i="1" u="sng" dirty="0">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C84C34AA-C2BA-4DD7-9967-7C7586E86BEC}"/>
              </a:ext>
            </a:extLst>
          </p:cNvPr>
          <p:cNvSpPr txBox="1"/>
          <p:nvPr/>
        </p:nvSpPr>
        <p:spPr>
          <a:xfrm>
            <a:off x="6361137" y="2530784"/>
            <a:ext cx="5931309" cy="1200329"/>
          </a:xfrm>
          <a:prstGeom prst="rect">
            <a:avLst/>
          </a:prstGeom>
          <a:noFill/>
        </p:spPr>
        <p:txBody>
          <a:bodyPr wrap="square" rtlCol="0">
            <a:spAutoFit/>
          </a:bodyPr>
          <a:lstStyle/>
          <a:p>
            <a:pPr marL="0" marR="0" lvl="0" indent="0" defTabSz="913130" rtl="0" eaLnBrk="1" fontAlgn="base" latinLnBrk="0" hangingPunct="1">
              <a:lnSpc>
                <a:spcPct val="100000"/>
              </a:lnSpc>
              <a:spcBef>
                <a:spcPct val="0"/>
              </a:spcBef>
              <a:spcAft>
                <a:spcPct val="0"/>
              </a:spcAft>
              <a:buClrTx/>
              <a:buSzTx/>
              <a:buFontTx/>
              <a:buNone/>
              <a:tabLst/>
              <a:defRPr/>
            </a:pPr>
            <a:r>
              <a:rPr lang="en-US" sz="3600" dirty="0">
                <a:solidFill>
                  <a:srgbClr val="FF0000"/>
                </a:solidFill>
                <a:latin typeface="Times New Roman" pitchFamily="18" charset="0"/>
                <a:ea typeface="Arial-Rounded" panose="020B0500000000000000" pitchFamily="34" charset="0"/>
                <a:cs typeface="Times New Roman" pitchFamily="18" charset="0"/>
              </a:rPr>
              <a:t>b</a:t>
            </a:r>
            <a:r>
              <a:rPr kumimoji="0" lang="en-US" sz="3600" b="0"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ần</a:t>
            </a:r>
            <a:r>
              <a:rPr kumimoji="0" lang="en-US" sz="3600" b="0"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thần</a:t>
            </a:r>
            <a:r>
              <a:rPr lang="en-US" sz="3600" dirty="0" smtClean="0">
                <a:solidFill>
                  <a:srgbClr val="FF0000"/>
                </a:solidFill>
                <a:latin typeface="Times New Roman" pitchFamily="18" charset="0"/>
                <a:ea typeface="Arial-Rounded" panose="020B0500000000000000" pitchFamily="34" charset="0"/>
                <a:cs typeface="Times New Roman" pitchFamily="18" charset="0"/>
              </a:rPr>
              <a:t>: </a:t>
            </a:r>
            <a:r>
              <a:rPr lang="en-US" altLang="vi-VN" sz="3600" dirty="0" err="1" smtClean="0">
                <a:solidFill>
                  <a:srgbClr val="231F20"/>
                </a:solidFill>
                <a:latin typeface="Times New Roman" pitchFamily="18" charset="0"/>
                <a:ea typeface="Arial-Rounded" panose="020B0500000000000000" pitchFamily="34" charset="0"/>
                <a:cs typeface="Times New Roman" pitchFamily="18" charset="0"/>
                <a:sym typeface="+mn-lt"/>
              </a:rPr>
              <a:t>chỉ</a:t>
            </a:r>
            <a:r>
              <a:rPr lang="en-US" altLang="vi-VN" sz="3600" dirty="0" smtClean="0">
                <a:solidFill>
                  <a:srgbClr val="231F20"/>
                </a:solidFill>
                <a:latin typeface="Times New Roman" pitchFamily="18" charset="0"/>
                <a:ea typeface="Arial-Rounded" panose="020B0500000000000000" pitchFamily="34" charset="0"/>
                <a:cs typeface="Times New Roman" pitchFamily="18" charset="0"/>
                <a:sym typeface="+mn-lt"/>
              </a:rPr>
              <a:t> </a:t>
            </a:r>
            <a:r>
              <a:rPr lang="en-US" altLang="vi-VN" sz="3600" dirty="0" err="1" smtClean="0">
                <a:solidFill>
                  <a:srgbClr val="231F20"/>
                </a:solidFill>
                <a:latin typeface="Times New Roman" pitchFamily="18" charset="0"/>
                <a:ea typeface="Arial-Rounded" panose="020B0500000000000000" pitchFamily="34" charset="0"/>
                <a:cs typeface="Times New Roman" pitchFamily="18" charset="0"/>
                <a:sym typeface="+mn-lt"/>
              </a:rPr>
              <a:t>tâm</a:t>
            </a:r>
            <a:r>
              <a:rPr lang="en-US" altLang="vi-VN" sz="3600" dirty="0" smtClean="0">
                <a:solidFill>
                  <a:srgbClr val="231F20"/>
                </a:solidFill>
                <a:latin typeface="Times New Roman" pitchFamily="18" charset="0"/>
                <a:ea typeface="Arial-Rounded" panose="020B0500000000000000" pitchFamily="34" charset="0"/>
                <a:cs typeface="Times New Roman" pitchFamily="18" charset="0"/>
                <a:sym typeface="+mn-lt"/>
              </a:rPr>
              <a:t> </a:t>
            </a:r>
            <a:r>
              <a:rPr lang="en-US" altLang="vi-VN" sz="3600" dirty="0" err="1" smtClean="0">
                <a:solidFill>
                  <a:srgbClr val="231F20"/>
                </a:solidFill>
                <a:latin typeface="Times New Roman" pitchFamily="18" charset="0"/>
                <a:ea typeface="Arial-Rounded" panose="020B0500000000000000" pitchFamily="34" charset="0"/>
                <a:cs typeface="Times New Roman" pitchFamily="18" charset="0"/>
                <a:sym typeface="+mn-lt"/>
              </a:rPr>
              <a:t>trạng</a:t>
            </a:r>
            <a:r>
              <a:rPr lang="en-US" altLang="vi-VN" sz="3600" dirty="0" smtClean="0">
                <a:solidFill>
                  <a:srgbClr val="231F20"/>
                </a:solidFill>
                <a:latin typeface="Times New Roman" pitchFamily="18" charset="0"/>
                <a:ea typeface="Arial-Rounded" panose="020B0500000000000000" pitchFamily="34" charset="0"/>
                <a:cs typeface="Times New Roman" pitchFamily="18" charset="0"/>
                <a:sym typeface="+mn-lt"/>
              </a:rPr>
              <a:t> </a:t>
            </a:r>
            <a:r>
              <a:rPr lang="en-US" altLang="vi-VN" sz="3600" dirty="0" err="1" smtClean="0">
                <a:solidFill>
                  <a:srgbClr val="231F20"/>
                </a:solidFill>
                <a:latin typeface="Times New Roman" pitchFamily="18" charset="0"/>
                <a:ea typeface="Arial-Rounded" panose="020B0500000000000000" pitchFamily="34" charset="0"/>
                <a:cs typeface="Times New Roman" pitchFamily="18" charset="0"/>
                <a:sym typeface="+mn-lt"/>
              </a:rPr>
              <a:t>nhớ</a:t>
            </a:r>
            <a:r>
              <a:rPr lang="en-US" altLang="vi-VN" sz="3600" dirty="0" smtClean="0">
                <a:solidFill>
                  <a:srgbClr val="231F20"/>
                </a:solidFill>
                <a:latin typeface="Times New Roman" pitchFamily="18" charset="0"/>
                <a:ea typeface="Arial-Rounded" panose="020B0500000000000000" pitchFamily="34" charset="0"/>
                <a:cs typeface="Times New Roman" pitchFamily="18" charset="0"/>
                <a:sym typeface="+mn-lt"/>
              </a:rPr>
              <a:t> </a:t>
            </a:r>
          </a:p>
          <a:p>
            <a:pPr marL="0" marR="0" lvl="0" indent="0" defTabSz="913130" rtl="0" eaLnBrk="1" fontAlgn="base" latinLnBrk="0" hangingPunct="1">
              <a:lnSpc>
                <a:spcPct val="100000"/>
              </a:lnSpc>
              <a:spcBef>
                <a:spcPct val="0"/>
              </a:spcBef>
              <a:spcAft>
                <a:spcPct val="0"/>
              </a:spcAft>
              <a:buClrTx/>
              <a:buSzTx/>
              <a:buFontTx/>
              <a:buNone/>
              <a:tabLst/>
              <a:defRPr/>
            </a:pPr>
            <a:r>
              <a:rPr lang="en-US" altLang="vi-VN" sz="3600" dirty="0" err="1" smtClean="0">
                <a:solidFill>
                  <a:srgbClr val="231F20"/>
                </a:solidFill>
                <a:latin typeface="Times New Roman" pitchFamily="18" charset="0"/>
                <a:ea typeface="Arial-Rounded" panose="020B0500000000000000" pitchFamily="34" charset="0"/>
                <a:cs typeface="Times New Roman" pitchFamily="18" charset="0"/>
                <a:sym typeface="+mn-lt"/>
              </a:rPr>
              <a:t>thương</a:t>
            </a:r>
            <a:r>
              <a:rPr lang="en-US" altLang="vi-VN" sz="3600" dirty="0" smtClean="0">
                <a:solidFill>
                  <a:srgbClr val="231F20"/>
                </a:solidFill>
                <a:latin typeface="Times New Roman" pitchFamily="18" charset="0"/>
                <a:ea typeface="Arial-Rounded" panose="020B0500000000000000" pitchFamily="34" charset="0"/>
                <a:cs typeface="Times New Roman" pitchFamily="18" charset="0"/>
                <a:sym typeface="+mn-lt"/>
              </a:rPr>
              <a:t>, </a:t>
            </a:r>
            <a:r>
              <a:rPr lang="en-US" altLang="vi-VN" sz="3600" dirty="0" err="1" smtClean="0">
                <a:solidFill>
                  <a:srgbClr val="231F20"/>
                </a:solidFill>
                <a:latin typeface="Times New Roman" pitchFamily="18" charset="0"/>
                <a:ea typeface="Arial-Rounded" panose="020B0500000000000000" pitchFamily="34" charset="0"/>
                <a:cs typeface="Times New Roman" pitchFamily="18" charset="0"/>
                <a:sym typeface="+mn-lt"/>
              </a:rPr>
              <a:t>lưu</a:t>
            </a:r>
            <a:r>
              <a:rPr lang="en-US" altLang="vi-VN" sz="3600" dirty="0" smtClean="0">
                <a:solidFill>
                  <a:srgbClr val="231F20"/>
                </a:solidFill>
                <a:latin typeface="Times New Roman" pitchFamily="18" charset="0"/>
                <a:ea typeface="Arial-Rounded" panose="020B0500000000000000" pitchFamily="34" charset="0"/>
                <a:cs typeface="Times New Roman" pitchFamily="18" charset="0"/>
                <a:sym typeface="+mn-lt"/>
              </a:rPr>
              <a:t> </a:t>
            </a:r>
            <a:r>
              <a:rPr lang="en-US" altLang="vi-VN" sz="3600" dirty="0" err="1" smtClean="0">
                <a:solidFill>
                  <a:srgbClr val="231F20"/>
                </a:solidFill>
                <a:latin typeface="Times New Roman" pitchFamily="18" charset="0"/>
                <a:ea typeface="Arial-Rounded" panose="020B0500000000000000" pitchFamily="34" charset="0"/>
                <a:cs typeface="Times New Roman" pitchFamily="18" charset="0"/>
                <a:sym typeface="+mn-lt"/>
              </a:rPr>
              <a:t>luyến</a:t>
            </a:r>
            <a:r>
              <a:rPr lang="en-US" altLang="vi-VN" sz="3600" dirty="0" smtClean="0">
                <a:solidFill>
                  <a:srgbClr val="231F20"/>
                </a:solidFill>
                <a:latin typeface="Times New Roman" pitchFamily="18" charset="0"/>
                <a:ea typeface="Arial-Rounded" panose="020B0500000000000000" pitchFamily="34" charset="0"/>
                <a:cs typeface="Times New Roman" pitchFamily="18" charset="0"/>
                <a:sym typeface="+mn-lt"/>
              </a:rPr>
              <a:t>, </a:t>
            </a:r>
            <a:r>
              <a:rPr lang="en-US" altLang="vi-VN" sz="3600" dirty="0" err="1" smtClean="0">
                <a:solidFill>
                  <a:srgbClr val="231F20"/>
                </a:solidFill>
                <a:latin typeface="Times New Roman" pitchFamily="18" charset="0"/>
                <a:ea typeface="Arial-Rounded" panose="020B0500000000000000" pitchFamily="34" charset="0"/>
                <a:cs typeface="Times New Roman" pitchFamily="18" charset="0"/>
                <a:sym typeface="+mn-lt"/>
              </a:rPr>
              <a:t>nghĩ</a:t>
            </a:r>
            <a:r>
              <a:rPr lang="en-US" altLang="vi-VN" sz="3600" dirty="0" smtClean="0">
                <a:solidFill>
                  <a:srgbClr val="231F20"/>
                </a:solidFill>
                <a:latin typeface="Times New Roman" pitchFamily="18" charset="0"/>
                <a:ea typeface="Arial-Rounded" panose="020B0500000000000000" pitchFamily="34" charset="0"/>
                <a:cs typeface="Times New Roman" pitchFamily="18" charset="0"/>
                <a:sym typeface="+mn-lt"/>
              </a:rPr>
              <a:t> </a:t>
            </a:r>
            <a:r>
              <a:rPr lang="en-US" altLang="vi-VN" sz="3600" dirty="0" err="1" smtClean="0">
                <a:solidFill>
                  <a:srgbClr val="231F20"/>
                </a:solidFill>
                <a:latin typeface="Times New Roman" pitchFamily="18" charset="0"/>
                <a:ea typeface="Arial-Rounded" panose="020B0500000000000000" pitchFamily="34" charset="0"/>
                <a:cs typeface="Times New Roman" pitchFamily="18" charset="0"/>
                <a:sym typeface="+mn-lt"/>
              </a:rPr>
              <a:t>ngợi</a:t>
            </a:r>
            <a:r>
              <a:rPr lang="en-US" altLang="vi-VN" sz="3600" dirty="0" smtClean="0">
                <a:solidFill>
                  <a:srgbClr val="231F20"/>
                </a:solidFill>
                <a:latin typeface="Times New Roman" pitchFamily="18" charset="0"/>
                <a:ea typeface="Arial-Rounded" panose="020B0500000000000000" pitchFamily="34" charset="0"/>
                <a:cs typeface="Times New Roman" pitchFamily="18" charset="0"/>
                <a:sym typeface="+mn-lt"/>
              </a:rPr>
              <a:t>.</a:t>
            </a:r>
            <a:endParaRPr kumimoji="0" lang="en-US" altLang="vi-VN" sz="3600" b="0" i="0" u="none" strike="noStrike" kern="1200" cap="none" spc="0" normalizeH="0" baseline="0" noProof="0" dirty="0">
              <a:ln>
                <a:noFill/>
              </a:ln>
              <a:solidFill>
                <a:srgbClr val="231F20"/>
              </a:solidFill>
              <a:effectLst/>
              <a:uLnTx/>
              <a:uFillTx/>
              <a:latin typeface="Times New Roman" pitchFamily="18" charset="0"/>
              <a:ea typeface="Arial-Rounded" panose="020B0500000000000000" pitchFamily="34" charset="0"/>
              <a:cs typeface="Times New Roman" pitchFamily="18" charset="0"/>
              <a:sym typeface="+mn-lt"/>
            </a:endParaRPr>
          </a:p>
        </p:txBody>
      </p:sp>
      <p:sp>
        <p:nvSpPr>
          <p:cNvPr id="13" name="TextBox 12"/>
          <p:cNvSpPr txBox="1"/>
          <p:nvPr/>
        </p:nvSpPr>
        <p:spPr>
          <a:xfrm>
            <a:off x="405260" y="4048539"/>
            <a:ext cx="5372688"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Bỗng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gáy</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Xôn</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t>
            </a:r>
            <a:r>
              <a:rPr lang="en-US" sz="3600" dirty="0" err="1" smtClean="0">
                <a:latin typeface="Times New Roman" panose="02020603050405020304" pitchFamily="18" charset="0"/>
                <a:cs typeface="Times New Roman" panose="02020603050405020304" pitchFamily="18" charset="0"/>
              </a:rPr>
              <a:t>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a:t>
            </a:r>
          </a:p>
        </p:txBody>
      </p:sp>
      <p:sp>
        <p:nvSpPr>
          <p:cNvPr id="14" name="TextBox 13"/>
          <p:cNvSpPr txBox="1"/>
          <p:nvPr/>
        </p:nvSpPr>
        <p:spPr>
          <a:xfrm>
            <a:off x="1368262" y="3889515"/>
            <a:ext cx="404143" cy="1015663"/>
          </a:xfrm>
          <a:prstGeom prst="rect">
            <a:avLst/>
          </a:prstGeom>
          <a:noFill/>
        </p:spPr>
        <p:txBody>
          <a:bodyPr wrap="square" rtlCol="0">
            <a:spAutoFit/>
          </a:bodyPr>
          <a:lstStyle/>
          <a:p>
            <a:r>
              <a:rPr lang="en-US" sz="6000" b="1" dirty="0" smtClean="0">
                <a:solidFill>
                  <a:srgbClr val="FF0000"/>
                </a:solidFill>
                <a:latin typeface="Times New Roman" pitchFamily="18" charset="0"/>
                <a:cs typeface="Times New Roman" pitchFamily="18" charset="0"/>
              </a:rPr>
              <a:t>/</a:t>
            </a:r>
            <a:endParaRPr lang="en-US" sz="6000" b="1" dirty="0">
              <a:solidFill>
                <a:srgbClr val="FF0000"/>
              </a:solidFill>
              <a:latin typeface="Times New Roman" pitchFamily="18" charset="0"/>
              <a:cs typeface="Times New Roman" pitchFamily="18" charset="0"/>
            </a:endParaRPr>
          </a:p>
        </p:txBody>
      </p:sp>
      <p:sp>
        <p:nvSpPr>
          <p:cNvPr id="15" name="TextBox 14"/>
          <p:cNvSpPr txBox="1"/>
          <p:nvPr/>
        </p:nvSpPr>
        <p:spPr>
          <a:xfrm>
            <a:off x="4429419" y="3843133"/>
            <a:ext cx="404143" cy="1015663"/>
          </a:xfrm>
          <a:prstGeom prst="rect">
            <a:avLst/>
          </a:prstGeom>
          <a:noFill/>
        </p:spPr>
        <p:txBody>
          <a:bodyPr wrap="square" rtlCol="0">
            <a:spAutoFit/>
          </a:bodyPr>
          <a:lstStyle/>
          <a:p>
            <a:r>
              <a:rPr lang="en-US" sz="6000" b="1" dirty="0" smtClean="0">
                <a:solidFill>
                  <a:srgbClr val="FF0000"/>
                </a:solidFill>
                <a:latin typeface="Times New Roman" pitchFamily="18" charset="0"/>
                <a:cs typeface="Times New Roman" pitchFamily="18" charset="0"/>
              </a:rPr>
              <a:t>/</a:t>
            </a:r>
            <a:endParaRPr lang="en-US" sz="6000" b="1" dirty="0">
              <a:solidFill>
                <a:srgbClr val="FF0000"/>
              </a:solidFill>
              <a:latin typeface="Times New Roman" pitchFamily="18" charset="0"/>
              <a:cs typeface="Times New Roman" pitchFamily="18" charset="0"/>
            </a:endParaRPr>
          </a:p>
        </p:txBody>
      </p:sp>
      <p:sp>
        <p:nvSpPr>
          <p:cNvPr id="16" name="TextBox 15"/>
          <p:cNvSpPr txBox="1"/>
          <p:nvPr/>
        </p:nvSpPr>
        <p:spPr>
          <a:xfrm>
            <a:off x="1888331" y="4444951"/>
            <a:ext cx="202071" cy="1015663"/>
          </a:xfrm>
          <a:prstGeom prst="rect">
            <a:avLst/>
          </a:prstGeom>
          <a:noFill/>
        </p:spPr>
        <p:txBody>
          <a:bodyPr wrap="square" rtlCol="0">
            <a:spAutoFit/>
          </a:bodyPr>
          <a:lstStyle/>
          <a:p>
            <a:r>
              <a:rPr lang="en-US" sz="6000" b="1" dirty="0" smtClean="0">
                <a:solidFill>
                  <a:srgbClr val="FF0000"/>
                </a:solidFill>
                <a:latin typeface="Times New Roman" pitchFamily="18" charset="0"/>
                <a:cs typeface="Times New Roman" pitchFamily="18" charset="0"/>
              </a:rPr>
              <a:t>/</a:t>
            </a:r>
            <a:endParaRPr lang="en-US" sz="6000" b="1" dirty="0">
              <a:solidFill>
                <a:srgbClr val="FF0000"/>
              </a:solidFill>
              <a:latin typeface="Times New Roman" pitchFamily="18" charset="0"/>
              <a:cs typeface="Times New Roman" pitchFamily="18" charset="0"/>
            </a:endParaRPr>
          </a:p>
        </p:txBody>
      </p:sp>
      <p:sp>
        <p:nvSpPr>
          <p:cNvPr id="17" name="TextBox 16"/>
          <p:cNvSpPr txBox="1"/>
          <p:nvPr/>
        </p:nvSpPr>
        <p:spPr>
          <a:xfrm>
            <a:off x="1272112" y="4977417"/>
            <a:ext cx="404143" cy="1015663"/>
          </a:xfrm>
          <a:prstGeom prst="rect">
            <a:avLst/>
          </a:prstGeom>
          <a:noFill/>
        </p:spPr>
        <p:txBody>
          <a:bodyPr wrap="square" rtlCol="0">
            <a:spAutoFit/>
          </a:bodyPr>
          <a:lstStyle/>
          <a:p>
            <a:r>
              <a:rPr lang="en-US" sz="6000" b="1" dirty="0" smtClean="0">
                <a:solidFill>
                  <a:srgbClr val="FF0000"/>
                </a:solidFill>
                <a:latin typeface="Times New Roman" pitchFamily="18" charset="0"/>
                <a:cs typeface="Times New Roman" pitchFamily="18" charset="0"/>
              </a:rPr>
              <a:t>/</a:t>
            </a:r>
            <a:endParaRPr lang="en-US" sz="6000" b="1" dirty="0">
              <a:solidFill>
                <a:srgbClr val="FF0000"/>
              </a:solidFill>
              <a:latin typeface="Times New Roman" pitchFamily="18" charset="0"/>
              <a:cs typeface="Times New Roman" pitchFamily="18" charset="0"/>
            </a:endParaRPr>
          </a:p>
        </p:txBody>
      </p:sp>
      <p:sp>
        <p:nvSpPr>
          <p:cNvPr id="18" name="TextBox 17"/>
          <p:cNvSpPr txBox="1"/>
          <p:nvPr/>
        </p:nvSpPr>
        <p:spPr>
          <a:xfrm>
            <a:off x="4376410" y="4350964"/>
            <a:ext cx="404143" cy="1015663"/>
          </a:xfrm>
          <a:prstGeom prst="rect">
            <a:avLst/>
          </a:prstGeom>
          <a:noFill/>
        </p:spPr>
        <p:txBody>
          <a:bodyPr wrap="square" rtlCol="0">
            <a:spAutoFit/>
          </a:bodyPr>
          <a:lstStyle/>
          <a:p>
            <a:r>
              <a:rPr lang="en-US" sz="6000" b="1" dirty="0" smtClean="0">
                <a:solidFill>
                  <a:srgbClr val="FF0000"/>
                </a:solidFill>
                <a:latin typeface="Times New Roman" pitchFamily="18" charset="0"/>
                <a:cs typeface="Times New Roman" pitchFamily="18" charset="0"/>
              </a:rPr>
              <a:t>/</a:t>
            </a:r>
            <a:endParaRPr lang="en-US" sz="6000" b="1" dirty="0">
              <a:solidFill>
                <a:srgbClr val="FF0000"/>
              </a:solidFill>
              <a:latin typeface="Times New Roman" pitchFamily="18" charset="0"/>
              <a:cs typeface="Times New Roman" pitchFamily="18" charset="0"/>
            </a:endParaRPr>
          </a:p>
        </p:txBody>
      </p:sp>
      <p:sp>
        <p:nvSpPr>
          <p:cNvPr id="19" name="TextBox 18"/>
          <p:cNvSpPr txBox="1"/>
          <p:nvPr/>
        </p:nvSpPr>
        <p:spPr>
          <a:xfrm>
            <a:off x="5032487" y="4911803"/>
            <a:ext cx="404143" cy="1015663"/>
          </a:xfrm>
          <a:prstGeom prst="rect">
            <a:avLst/>
          </a:prstGeom>
          <a:noFill/>
        </p:spPr>
        <p:txBody>
          <a:bodyPr wrap="square" rtlCol="0">
            <a:spAutoFit/>
          </a:bodyPr>
          <a:lstStyle/>
          <a:p>
            <a:r>
              <a:rPr lang="en-US" sz="6000" b="1" dirty="0" smtClean="0">
                <a:solidFill>
                  <a:srgbClr val="FF0000"/>
                </a:solidFill>
                <a:latin typeface="Times New Roman" pitchFamily="18" charset="0"/>
                <a:cs typeface="Times New Roman" pitchFamily="18" charset="0"/>
              </a:rPr>
              <a:t>/</a:t>
            </a:r>
            <a:endParaRPr lang="en-US" sz="6000" b="1" dirty="0">
              <a:solidFill>
                <a:srgbClr val="FF0000"/>
              </a:solidFill>
              <a:latin typeface="Times New Roman" pitchFamily="18" charset="0"/>
              <a:cs typeface="Times New Roman" pitchFamily="18" charset="0"/>
            </a:endParaRPr>
          </a:p>
        </p:txBody>
      </p:sp>
      <p:sp>
        <p:nvSpPr>
          <p:cNvPr id="20" name="TextBox 19"/>
          <p:cNvSpPr txBox="1"/>
          <p:nvPr/>
        </p:nvSpPr>
        <p:spPr>
          <a:xfrm>
            <a:off x="2474818" y="5511754"/>
            <a:ext cx="404143" cy="1015663"/>
          </a:xfrm>
          <a:prstGeom prst="rect">
            <a:avLst/>
          </a:prstGeom>
          <a:noFill/>
        </p:spPr>
        <p:txBody>
          <a:bodyPr wrap="square" rtlCol="0">
            <a:spAutoFit/>
          </a:bodyPr>
          <a:lstStyle/>
          <a:p>
            <a:r>
              <a:rPr lang="en-US" sz="6000" b="1" dirty="0" smtClean="0">
                <a:solidFill>
                  <a:srgbClr val="FF0000"/>
                </a:solidFill>
                <a:latin typeface="Times New Roman" pitchFamily="18" charset="0"/>
                <a:cs typeface="Times New Roman" pitchFamily="18" charset="0"/>
              </a:rPr>
              <a:t>/</a:t>
            </a:r>
            <a:endParaRPr lang="en-US" sz="6000" b="1" dirty="0">
              <a:solidFill>
                <a:srgbClr val="FF0000"/>
              </a:solidFill>
              <a:latin typeface="Times New Roman" pitchFamily="18" charset="0"/>
              <a:cs typeface="Times New Roman" pitchFamily="18" charset="0"/>
            </a:endParaRPr>
          </a:p>
        </p:txBody>
      </p:sp>
      <p:sp>
        <p:nvSpPr>
          <p:cNvPr id="21" name="TextBox 20"/>
          <p:cNvSpPr txBox="1"/>
          <p:nvPr/>
        </p:nvSpPr>
        <p:spPr>
          <a:xfrm>
            <a:off x="4833562" y="5511754"/>
            <a:ext cx="712472" cy="1015663"/>
          </a:xfrm>
          <a:prstGeom prst="rect">
            <a:avLst/>
          </a:prstGeom>
          <a:noFill/>
        </p:spPr>
        <p:txBody>
          <a:bodyPr wrap="square" rtlCol="0">
            <a:spAutoFit/>
          </a:bodyPr>
          <a:lstStyle/>
          <a:p>
            <a:r>
              <a:rPr lang="en-US" sz="6000" b="1" dirty="0" smtClean="0">
                <a:solidFill>
                  <a:srgbClr val="FF0000"/>
                </a:solidFill>
                <a:latin typeface="Times New Roman" pitchFamily="18" charset="0"/>
                <a:cs typeface="Times New Roman" pitchFamily="18" charset="0"/>
              </a:rPr>
              <a:t>//</a:t>
            </a:r>
            <a:endParaRPr lang="en-US" sz="6000" b="1" dirty="0">
              <a:solidFill>
                <a:srgbClr val="FF0000"/>
              </a:solidFill>
              <a:latin typeface="Times New Roman" pitchFamily="18" charset="0"/>
              <a:cs typeface="Times New Roman" pitchFamily="18" charset="0"/>
            </a:endParaRPr>
          </a:p>
        </p:txBody>
      </p:sp>
      <p:sp>
        <p:nvSpPr>
          <p:cNvPr id="2" name="TextBox 1"/>
          <p:cNvSpPr txBox="1"/>
          <p:nvPr/>
        </p:nvSpPr>
        <p:spPr>
          <a:xfrm>
            <a:off x="6394267" y="3784361"/>
            <a:ext cx="3094290" cy="707886"/>
          </a:xfrm>
          <a:prstGeom prst="rect">
            <a:avLst/>
          </a:prstGeom>
          <a:noFill/>
        </p:spPr>
        <p:txBody>
          <a:bodyPr wrap="square" rtlCol="0">
            <a:spAutoFit/>
          </a:bodyPr>
          <a:lstStyle/>
          <a:p>
            <a:r>
              <a:rPr lang="en-US" sz="4000" dirty="0" err="1">
                <a:solidFill>
                  <a:srgbClr val="FF0000"/>
                </a:solidFill>
                <a:latin typeface="Times New Roman" pitchFamily="18" charset="0"/>
                <a:cs typeface="Times New Roman" pitchFamily="18" charset="0"/>
              </a:rPr>
              <a:t>m</a:t>
            </a:r>
            <a:r>
              <a:rPr lang="en-US" sz="4000" dirty="0" err="1" smtClean="0">
                <a:solidFill>
                  <a:srgbClr val="FF0000"/>
                </a:solidFill>
                <a:latin typeface="Times New Roman" pitchFamily="18" charset="0"/>
                <a:cs typeface="Times New Roman" pitchFamily="18" charset="0"/>
              </a:rPr>
              <a:t>ầm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măng</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2319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015" y="916746"/>
            <a:ext cx="5565913" cy="540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Búp măng mọc dưới mỗi lũy t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41" y="929999"/>
            <a:ext cx="5630794" cy="53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1933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145279" y="877805"/>
            <a:ext cx="66059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ngủ</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nâng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vầng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Sao,sao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cành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Suốt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6163818" y="3398161"/>
            <a:ext cx="5372688"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Bỗng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gáy</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Xôn</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t>
            </a:r>
            <a:r>
              <a:rPr lang="en-US" sz="3600" dirty="0" err="1" smtClean="0">
                <a:latin typeface="Times New Roman" panose="02020603050405020304" pitchFamily="18" charset="0"/>
                <a:cs typeface="Times New Roman" panose="02020603050405020304" pitchFamily="18" charset="0"/>
              </a:rPr>
              <a:t>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a:t>
            </a:r>
          </a:p>
        </p:txBody>
      </p:sp>
      <p:sp>
        <p:nvSpPr>
          <p:cNvPr id="7" name="TextBox 6"/>
          <p:cNvSpPr txBox="1"/>
          <p:nvPr/>
        </p:nvSpPr>
        <p:spPr>
          <a:xfrm>
            <a:off x="4670557" y="153812"/>
            <a:ext cx="2949444"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8: </a:t>
            </a:r>
            <a:r>
              <a:rPr lang="en-US" sz="3200" b="1" dirty="0" err="1" smtClean="0">
                <a:solidFill>
                  <a:srgbClr val="FF0000"/>
                </a:solidFill>
                <a:latin typeface="Times New Roman" pitchFamily="18" charset="0"/>
                <a:cs typeface="Times New Roman" pitchFamily="18" charset="0"/>
              </a:rPr>
              <a:t>Lũy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tre</a:t>
            </a:r>
            <a:endParaRPr lang="en-US" sz="3200" b="1" dirty="0">
              <a:solidFill>
                <a:srgbClr val="FF0000"/>
              </a:solidFill>
              <a:latin typeface="Times New Roman" pitchFamily="18" charset="0"/>
              <a:cs typeface="Times New Roman" pitchFamily="18" charset="0"/>
            </a:endParaRPr>
          </a:p>
        </p:txBody>
      </p:sp>
      <p:sp>
        <p:nvSpPr>
          <p:cNvPr id="11" name="TextBox 10"/>
          <p:cNvSpPr txBox="1"/>
          <p:nvPr/>
        </p:nvSpPr>
        <p:spPr>
          <a:xfrm>
            <a:off x="7346697" y="5804397"/>
            <a:ext cx="4421233" cy="584775"/>
          </a:xfrm>
          <a:prstGeom prst="rect">
            <a:avLst/>
          </a:prstGeom>
          <a:noFill/>
        </p:spPr>
        <p:txBody>
          <a:bodyPr wrap="square" rtlCol="0">
            <a:spAutoFit/>
          </a:bodyPr>
          <a:lstStyle/>
          <a:p>
            <a:r>
              <a:rPr lang="en-US" sz="3200" b="1" i="1" dirty="0" smtClean="0">
                <a:latin typeface="Times New Roman" pitchFamily="18" charset="0"/>
                <a:cs typeface="Times New Roman" pitchFamily="18" charset="0"/>
              </a:rPr>
              <a:t>(</a:t>
            </a:r>
            <a:r>
              <a:rPr lang="en-US" sz="3200" b="1" i="1" dirty="0" err="1" smtClean="0">
                <a:latin typeface="Times New Roman" pitchFamily="18" charset="0"/>
                <a:cs typeface="Times New Roman" pitchFamily="18" charset="0"/>
              </a:rPr>
              <a:t>Nguyễn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Công</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Dương</a:t>
            </a:r>
            <a:r>
              <a:rPr lang="en-US" sz="3200" b="1" i="1" dirty="0" smtClean="0">
                <a:latin typeface="Times New Roman" pitchFamily="18" charset="0"/>
                <a:cs typeface="Times New Roman" pitchFamily="18" charset="0"/>
              </a:rPr>
              <a:t>)</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2001533819"/>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 xmlns:a16="http://schemas.microsoft.com/office/drawing/2014/main" id="{D3CC1B0A-C0FA-42BB-A0DE-B9410B95EB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65042" y="715619"/>
            <a:ext cx="11343861" cy="6040829"/>
          </a:xfrm>
          <a:prstGeom prst="rect">
            <a:avLst/>
          </a:prstGeom>
        </p:spPr>
      </p:pic>
      <p:sp>
        <p:nvSpPr>
          <p:cNvPr id="3" name="TextBox 2">
            <a:extLst>
              <a:ext uri="{FF2B5EF4-FFF2-40B4-BE49-F238E27FC236}">
                <a16:creationId xmlns="" xmlns:a16="http://schemas.microsoft.com/office/drawing/2014/main" id="{78355F66-A617-4373-9B18-F16044AF01D7}"/>
              </a:ext>
            </a:extLst>
          </p:cNvPr>
          <p:cNvSpPr txBox="1"/>
          <p:nvPr/>
        </p:nvSpPr>
        <p:spPr>
          <a:xfrm>
            <a:off x="3789718" y="2219160"/>
            <a:ext cx="4704925" cy="800215"/>
          </a:xfrm>
          <a:prstGeom prst="rect">
            <a:avLst/>
          </a:prstGeom>
          <a:noFill/>
        </p:spPr>
        <p:txBody>
          <a:bodyPr wrap="square" lIns="121917" tIns="60958" rIns="121917" bIns="60958" rtlCol="0">
            <a:spAutoFit/>
          </a:bodyPr>
          <a:lstStyle/>
          <a:p>
            <a:r>
              <a:rPr lang="en-US" sz="4400" b="1" dirty="0" err="1" smtClean="0">
                <a:solidFill>
                  <a:srgbClr val="FFFF00"/>
                </a:solidFill>
                <a:latin typeface="Times New Roman" pitchFamily="18" charset="0"/>
                <a:cs typeface="Times New Roman" pitchFamily="18" charset="0"/>
              </a:rPr>
              <a:t>Luyện</a:t>
            </a:r>
            <a:r>
              <a:rPr lang="en-US" sz="4400" b="1" dirty="0" smtClean="0">
                <a:solidFill>
                  <a:srgbClr val="FFFF00"/>
                </a:solidFill>
                <a:latin typeface="Times New Roman" pitchFamily="18" charset="0"/>
                <a:cs typeface="Times New Roman" pitchFamily="18" charset="0"/>
              </a:rPr>
              <a:t> </a:t>
            </a:r>
            <a:r>
              <a:rPr lang="en-US" sz="4400" b="1" dirty="0" err="1" smtClean="0">
                <a:solidFill>
                  <a:srgbClr val="FFFF00"/>
                </a:solidFill>
                <a:latin typeface="Times New Roman" pitchFamily="18" charset="0"/>
                <a:cs typeface="Times New Roman" pitchFamily="18" charset="0"/>
              </a:rPr>
              <a:t>đọc</a:t>
            </a:r>
            <a:r>
              <a:rPr lang="en-US" sz="4400" b="1" dirty="0" smtClean="0">
                <a:solidFill>
                  <a:srgbClr val="FFFF00"/>
                </a:solidFill>
                <a:latin typeface="Times New Roman" pitchFamily="18" charset="0"/>
                <a:cs typeface="Times New Roman" pitchFamily="18" charset="0"/>
              </a:rPr>
              <a:t> </a:t>
            </a:r>
            <a:r>
              <a:rPr lang="en-US" sz="4400" b="1" dirty="0" err="1" smtClean="0">
                <a:solidFill>
                  <a:srgbClr val="FFFF00"/>
                </a:solidFill>
                <a:latin typeface="Times New Roman" pitchFamily="18" charset="0"/>
                <a:cs typeface="Times New Roman" pitchFamily="18" charset="0"/>
              </a:rPr>
              <a:t>nhóm</a:t>
            </a:r>
            <a:endParaRPr lang="en-US" sz="4400" b="1" dirty="0">
              <a:solidFill>
                <a:srgbClr val="FFFF00"/>
              </a:solidFill>
              <a:latin typeface="Times New Roman" pitchFamily="18" charset="0"/>
              <a:cs typeface="Times New Roman" pitchFamily="18" charset="0"/>
            </a:endParaRPr>
          </a:p>
        </p:txBody>
      </p:sp>
      <p:sp>
        <p:nvSpPr>
          <p:cNvPr id="4" name="TextBox 3"/>
          <p:cNvSpPr txBox="1"/>
          <p:nvPr/>
        </p:nvSpPr>
        <p:spPr>
          <a:xfrm>
            <a:off x="3789718" y="2272639"/>
            <a:ext cx="4373217" cy="769441"/>
          </a:xfrm>
          <a:prstGeom prst="rect">
            <a:avLst/>
          </a:prstGeom>
          <a:noFill/>
        </p:spPr>
        <p:txBody>
          <a:bodyPr wrap="square" rtlCol="0">
            <a:spAutoFit/>
          </a:bodyPr>
          <a:lstStyle/>
          <a:p>
            <a:r>
              <a:rPr lang="en-US" sz="4400" b="1" dirty="0" err="1" smtClean="0">
                <a:solidFill>
                  <a:srgbClr val="FFFF00"/>
                </a:solidFill>
                <a:latin typeface="Times New Roman" pitchFamily="18" charset="0"/>
                <a:cs typeface="Times New Roman" pitchFamily="18" charset="0"/>
              </a:rPr>
              <a:t>Nhận</a:t>
            </a:r>
            <a:r>
              <a:rPr lang="en-US" sz="4400" b="1" dirty="0" smtClean="0">
                <a:solidFill>
                  <a:srgbClr val="FFFF00"/>
                </a:solidFill>
                <a:latin typeface="Times New Roman" pitchFamily="18" charset="0"/>
                <a:cs typeface="Times New Roman" pitchFamily="18" charset="0"/>
              </a:rPr>
              <a:t> </a:t>
            </a:r>
            <a:r>
              <a:rPr lang="en-US" sz="4400" b="1" dirty="0" err="1" smtClean="0">
                <a:solidFill>
                  <a:srgbClr val="FFFF00"/>
                </a:solidFill>
                <a:latin typeface="Times New Roman" pitchFamily="18" charset="0"/>
                <a:cs typeface="Times New Roman" pitchFamily="18" charset="0"/>
              </a:rPr>
              <a:t>xét</a:t>
            </a:r>
            <a:r>
              <a:rPr lang="en-US" sz="4400" b="1" dirty="0" smtClean="0">
                <a:solidFill>
                  <a:srgbClr val="FFFF00"/>
                </a:solidFill>
                <a:latin typeface="Times New Roman" pitchFamily="18" charset="0"/>
                <a:cs typeface="Times New Roman" pitchFamily="18" charset="0"/>
              </a:rPr>
              <a:t>, </a:t>
            </a:r>
            <a:r>
              <a:rPr lang="en-US" sz="4400" b="1" dirty="0" err="1" smtClean="0">
                <a:solidFill>
                  <a:srgbClr val="FFFF00"/>
                </a:solidFill>
                <a:latin typeface="Times New Roman" pitchFamily="18" charset="0"/>
                <a:cs typeface="Times New Roman" pitchFamily="18" charset="0"/>
              </a:rPr>
              <a:t>dặn</a:t>
            </a:r>
            <a:r>
              <a:rPr lang="en-US" sz="4400" b="1" dirty="0" smtClean="0">
                <a:solidFill>
                  <a:srgbClr val="FFFF00"/>
                </a:solidFill>
                <a:latin typeface="Times New Roman" pitchFamily="18" charset="0"/>
                <a:cs typeface="Times New Roman" pitchFamily="18" charset="0"/>
              </a:rPr>
              <a:t> </a:t>
            </a:r>
            <a:r>
              <a:rPr lang="en-US" sz="4400" b="1" dirty="0" err="1" smtClean="0">
                <a:solidFill>
                  <a:srgbClr val="FFFF00"/>
                </a:solidFill>
                <a:latin typeface="Times New Roman" pitchFamily="18" charset="0"/>
                <a:cs typeface="Times New Roman" pitchFamily="18" charset="0"/>
              </a:rPr>
              <a:t>dò</a:t>
            </a:r>
            <a:endParaRPr lang="en-US" sz="4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917223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2219" y="3186339"/>
            <a:ext cx="7818555"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9" y="3953842"/>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1" y="4091427"/>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1" y="2879776"/>
            <a:ext cx="1211607"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815414" y="404665"/>
            <a:ext cx="10849204"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6"/>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5"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2" y="1216688"/>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399099" y="3006462"/>
            <a:ext cx="5835402" cy="1546531"/>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Xin</a:t>
            </a:r>
            <a:r>
              <a:rPr kumimoji="0" lang="en-US" sz="4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 </a:t>
            </a:r>
            <a:r>
              <a:rPr kumimoji="0" lang="en-US" sz="48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chào</a:t>
            </a:r>
            <a:r>
              <a:rPr kumimoji="0" lang="en-US" sz="48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 </a:t>
            </a:r>
            <a:r>
              <a:rPr kumimoji="0" lang="en-US" sz="48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quý</a:t>
            </a:r>
            <a:r>
              <a:rPr kumimoji="0" lang="en-US" sz="48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 </a:t>
            </a:r>
            <a:r>
              <a:rPr kumimoji="0" lang="en-US" sz="48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thầy</a:t>
            </a:r>
            <a:r>
              <a:rPr kumimoji="0" lang="en-US" sz="48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 </a:t>
            </a:r>
            <a:r>
              <a:rPr kumimoji="0" lang="en-US" sz="48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cô</a:t>
            </a:r>
            <a:r>
              <a:rPr kumimoji="0" lang="en-US" sz="48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 </a:t>
            </a:r>
          </a:p>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và</a:t>
            </a:r>
            <a:r>
              <a:rPr kumimoji="0" lang="en-US" sz="48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 </a:t>
            </a:r>
            <a:r>
              <a:rPr kumimoji="0" lang="en-US" sz="48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các</a:t>
            </a:r>
            <a:r>
              <a:rPr kumimoji="0" lang="en-US" sz="48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 </a:t>
            </a:r>
            <a:r>
              <a:rPr kumimoji="0" lang="en-US" sz="48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em</a:t>
            </a:r>
            <a:r>
              <a:rPr kumimoji="0" lang="en-US" sz="48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rPr>
              <a:t>!</a:t>
            </a:r>
            <a:endPar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Arial-Rounded" panose="020B0604020202020204" pitchFamily="34" charset="0"/>
              <a:cs typeface="Times New Roman" pitchFamily="18" charset="0"/>
            </a:endParaRPr>
          </a:p>
        </p:txBody>
      </p:sp>
    </p:spTree>
    <p:extLst>
      <p:ext uri="{BB962C8B-B14F-4D97-AF65-F5344CB8AC3E}">
        <p14:creationId xmlns:p14="http://schemas.microsoft.com/office/powerpoint/2010/main" val="2085546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9454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3574" y="2567065"/>
            <a:ext cx="5456152" cy="1015659"/>
          </a:xfrm>
          <a:prstGeom prst="rect">
            <a:avLst/>
          </a:prstGeom>
          <a:noFill/>
        </p:spPr>
        <p:txBody>
          <a:bodyPr wrap="square" lIns="91436" tIns="45718" rIns="91436" bIns="45718" rtlCol="0">
            <a:spAutoFit/>
          </a:bodyPr>
          <a:lstStyle/>
          <a:p>
            <a:pPr>
              <a:defRPr/>
            </a:pPr>
            <a:r>
              <a:rPr lang="en-US" sz="6000" b="1" dirty="0" smtClean="0">
                <a:solidFill>
                  <a:srgbClr val="FF0000"/>
                </a:solidFill>
                <a:latin typeface="HP001 4 hàng" panose="020B0603050302020204" pitchFamily="34" charset="0"/>
              </a:rPr>
              <a:t>1. </a:t>
            </a:r>
            <a:r>
              <a:rPr lang="en-US" sz="6000" b="1" dirty="0" err="1" smtClean="0">
                <a:solidFill>
                  <a:srgbClr val="FF0000"/>
                </a:solidFill>
                <a:latin typeface="HP001 4 hàng" panose="020B0603050302020204" pitchFamily="34" charset="0"/>
              </a:rPr>
              <a:t>Khởi</a:t>
            </a:r>
            <a:r>
              <a:rPr lang="en-US" sz="6000" b="1" dirty="0" smtClean="0">
                <a:solidFill>
                  <a:srgbClr val="FF0000"/>
                </a:solidFill>
                <a:latin typeface="HP001 4 hàng" panose="020B0603050302020204" pitchFamily="34" charset="0"/>
              </a:rPr>
              <a:t> </a:t>
            </a:r>
            <a:r>
              <a:rPr lang="en-US" sz="6000" b="1" dirty="0" err="1">
                <a:solidFill>
                  <a:srgbClr val="FF0000"/>
                </a:solidFill>
                <a:latin typeface="HP001 4 hàng" panose="020B0603050302020204" pitchFamily="34" charset="0"/>
              </a:rPr>
              <a:t>động</a:t>
            </a:r>
            <a:endParaRPr lang="en-US" sz="6000" b="1" dirty="0">
              <a:solidFill>
                <a:srgbClr val="FF0000"/>
              </a:solidFill>
              <a:latin typeface="HP001 4 hàng" panose="020B0603050302020204" pitchFamily="34" charset="0"/>
            </a:endParaRPr>
          </a:p>
        </p:txBody>
      </p:sp>
      <p:grpSp>
        <p:nvGrpSpPr>
          <p:cNvPr id="7" name="1"/>
          <p:cNvGrpSpPr/>
          <p:nvPr/>
        </p:nvGrpSpPr>
        <p:grpSpPr>
          <a:xfrm>
            <a:off x="300446" y="4491194"/>
            <a:ext cx="11456126" cy="2183927"/>
            <a:chOff x="-53293" y="2190760"/>
            <a:chExt cx="9211855" cy="2951064"/>
          </a:xfrm>
        </p:grpSpPr>
        <p:pic>
          <p:nvPicPr>
            <p:cNvPr id="8" name="10"/>
            <p:cNvPicPr>
              <a:picLocks noChangeAspect="1"/>
            </p:cNvPicPr>
            <p:nvPr/>
          </p:nvPicPr>
          <p:blipFill>
            <a:blip r:embed="rId2" cstate="screen"/>
            <a:stretch>
              <a:fillRect/>
            </a:stretch>
          </p:blipFill>
          <p:spPr>
            <a:xfrm>
              <a:off x="4248310" y="3185627"/>
              <a:ext cx="4910252" cy="1956197"/>
            </a:xfrm>
            <a:prstGeom prst="rect">
              <a:avLst/>
            </a:prstGeom>
          </p:spPr>
        </p:pic>
        <p:pic>
          <p:nvPicPr>
            <p:cNvPr id="9" name="13"/>
            <p:cNvPicPr>
              <a:picLocks noChangeAspect="1"/>
            </p:cNvPicPr>
            <p:nvPr/>
          </p:nvPicPr>
          <p:blipFill>
            <a:blip r:embed="rId3"/>
            <a:stretch>
              <a:fillRect/>
            </a:stretch>
          </p:blipFill>
          <p:spPr>
            <a:xfrm>
              <a:off x="5936016" y="2190760"/>
              <a:ext cx="3208926" cy="2720031"/>
            </a:xfrm>
            <a:prstGeom prst="rect">
              <a:avLst/>
            </a:prstGeom>
          </p:spPr>
        </p:pic>
        <p:pic>
          <p:nvPicPr>
            <p:cNvPr id="10" name="16"/>
            <p:cNvPicPr>
              <a:picLocks noChangeAspect="1"/>
            </p:cNvPicPr>
            <p:nvPr/>
          </p:nvPicPr>
          <p:blipFill>
            <a:blip r:embed="rId2" cstate="screen"/>
            <a:stretch>
              <a:fillRect/>
            </a:stretch>
          </p:blipFill>
          <p:spPr>
            <a:xfrm>
              <a:off x="-53293" y="3185627"/>
              <a:ext cx="4910252" cy="1956197"/>
            </a:xfrm>
            <a:prstGeom prst="rect">
              <a:avLst/>
            </a:prstGeom>
          </p:spPr>
        </p:pic>
      </p:grpSp>
      <p:sp>
        <p:nvSpPr>
          <p:cNvPr id="12" name="TextBox 11"/>
          <p:cNvSpPr txBox="1"/>
          <p:nvPr/>
        </p:nvSpPr>
        <p:spPr>
          <a:xfrm>
            <a:off x="2042375" y="51708"/>
            <a:ext cx="8107251"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Thứ</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5400" b="1" i="0" u="none" strike="noStrike" kern="1200" cap="none" spc="0" normalizeH="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tư</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ngày</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15 </a:t>
            </a: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tháng</a:t>
            </a:r>
            <a:r>
              <a:rPr lang="en-US" sz="5400" b="1" dirty="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 </a:t>
            </a:r>
            <a:r>
              <a:rPr lang="en-US" sz="5400" b="1" dirty="0" smtClean="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2023</a:t>
            </a:r>
            <a:endParaRPr kumimoji="0" lang="en-US" sz="5400" b="1" i="0" u="none" strike="noStrike" kern="1200" cap="none" spc="0" normalizeH="0" baseline="0" noProof="0" dirty="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endParaRPr>
          </a:p>
        </p:txBody>
      </p:sp>
      <p:sp>
        <p:nvSpPr>
          <p:cNvPr id="13" name="TextBox 12"/>
          <p:cNvSpPr txBox="1"/>
          <p:nvPr/>
        </p:nvSpPr>
        <p:spPr>
          <a:xfrm>
            <a:off x="2042375" y="936736"/>
            <a:ext cx="5022761" cy="769441"/>
          </a:xfrm>
          <a:prstGeom prst="rect">
            <a:avLst/>
          </a:prstGeom>
          <a:noFill/>
        </p:spPr>
        <p:txBody>
          <a:bodyPr wrap="square" rtlCol="0">
            <a:spAutoFit/>
          </a:bodyPr>
          <a:lstStyle/>
          <a:p>
            <a:r>
              <a:rPr lang="en-US" sz="4400" b="1" u="sng" dirty="0" err="1" smtClean="0">
                <a:latin typeface="Times New Roman" pitchFamily="18" charset="0"/>
                <a:cs typeface="Times New Roman" pitchFamily="18" charset="0"/>
              </a:rPr>
              <a:t>Tiếng</a:t>
            </a:r>
            <a:r>
              <a:rPr lang="en-US" sz="4400" b="1" u="sng" dirty="0" smtClean="0">
                <a:latin typeface="Times New Roman" pitchFamily="18" charset="0"/>
                <a:cs typeface="Times New Roman" pitchFamily="18" charset="0"/>
              </a:rPr>
              <a:t> </a:t>
            </a:r>
            <a:r>
              <a:rPr lang="en-US" sz="4400" b="1" u="sng" dirty="0" err="1" smtClean="0">
                <a:latin typeface="Times New Roman" pitchFamily="18" charset="0"/>
                <a:cs typeface="Times New Roman" pitchFamily="18" charset="0"/>
              </a:rPr>
              <a:t>Việt</a:t>
            </a:r>
            <a:r>
              <a:rPr lang="en-US" sz="4400" b="1" dirty="0" smtClean="0">
                <a:latin typeface="Times New Roman" pitchFamily="18" charset="0"/>
                <a:cs typeface="Times New Roman" pitchFamily="18" charset="0"/>
              </a:rPr>
              <a:t>:</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39657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163457"/>
            <a:ext cx="1952359" cy="646331"/>
          </a:xfrm>
          <a:prstGeom prst="rect">
            <a:avLst/>
          </a:prstGeom>
          <a:noFill/>
        </p:spPr>
        <p:txBody>
          <a:bodyPr wrap="square" rtlCol="0">
            <a:spAutoFit/>
          </a:bodyPr>
          <a:lstStyle/>
          <a:p>
            <a:r>
              <a:rPr lang="en-US" sz="3600" b="1" smtClean="0">
                <a:solidFill>
                  <a:srgbClr val="0070C0"/>
                </a:solidFill>
                <a:latin typeface="Times New Roman" panose="02020603050405020304" pitchFamily="18" charset="0"/>
                <a:cs typeface="Times New Roman" panose="02020603050405020304" pitchFamily="18" charset="0"/>
              </a:rPr>
              <a:t>Lũy tre </a:t>
            </a:r>
            <a:endParaRPr lang="en-US" sz="36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869710"/>
            <a:ext cx="4985442"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Mỗi sớm mai thức dậy </a:t>
            </a:r>
          </a:p>
          <a:p>
            <a:r>
              <a:rPr lang="en-US" sz="3200" smtClean="0">
                <a:solidFill>
                  <a:prstClr val="black"/>
                </a:solidFill>
                <a:latin typeface="Times New Roman" panose="02020603050405020304" pitchFamily="18" charset="0"/>
                <a:cs typeface="Times New Roman" panose="02020603050405020304" pitchFamily="18" charset="0"/>
              </a:rPr>
              <a:t>Lũy tre xanh rì rào </a:t>
            </a:r>
          </a:p>
          <a:p>
            <a:r>
              <a:rPr lang="en-US" sz="3200" smtClean="0">
                <a:solidFill>
                  <a:prstClr val="black"/>
                </a:solidFill>
                <a:latin typeface="Times New Roman" panose="02020603050405020304" pitchFamily="18" charset="0"/>
                <a:cs typeface="Times New Roman" panose="02020603050405020304" pitchFamily="18" charset="0"/>
              </a:rPr>
              <a:t>Ngọn tre cong gọng vó</a:t>
            </a:r>
          </a:p>
          <a:p>
            <a:r>
              <a:rPr lang="en-US" sz="3200" smtClean="0">
                <a:solidFill>
                  <a:prstClr val="black"/>
                </a:solidFill>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174768"/>
            <a:ext cx="52343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Những trưa đồng đầy nắng</a:t>
            </a:r>
          </a:p>
          <a:p>
            <a:r>
              <a:rPr lang="en-US" sz="3200" smtClean="0">
                <a:solidFill>
                  <a:prstClr val="black"/>
                </a:solidFill>
                <a:latin typeface="Times New Roman" panose="02020603050405020304" pitchFamily="18" charset="0"/>
                <a:cs typeface="Times New Roman" panose="02020603050405020304" pitchFamily="18" charset="0"/>
              </a:rPr>
              <a:t>Trâu nằm nhai bóng râm</a:t>
            </a:r>
          </a:p>
          <a:p>
            <a:r>
              <a:rPr lang="en-US" sz="3200" smtClean="0">
                <a:solidFill>
                  <a:prstClr val="black"/>
                </a:solidFill>
                <a:latin typeface="Times New Roman" panose="02020603050405020304" pitchFamily="18" charset="0"/>
                <a:cs typeface="Times New Roman" panose="02020603050405020304" pitchFamily="18" charset="0"/>
              </a:rPr>
              <a:t>Tre bần thần nhớ gió</a:t>
            </a:r>
          </a:p>
          <a:p>
            <a:r>
              <a:rPr lang="en-US" sz="3200" smtClean="0">
                <a:solidFill>
                  <a:prstClr val="black"/>
                </a:solidFill>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366699" y="889154"/>
            <a:ext cx="6605924" cy="2062103"/>
          </a:xfrm>
          <a:prstGeom prst="rect">
            <a:avLst/>
          </a:prstGeom>
          <a:noFill/>
        </p:spPr>
        <p:txBody>
          <a:bodyPr wrap="square" rtlCol="0">
            <a:spAutoFit/>
          </a:bodyPr>
          <a:lstStyle/>
          <a:p>
            <a:r>
              <a:rPr lang="en-US" sz="3200" dirty="0" err="1" smtClean="0">
                <a:solidFill>
                  <a:prstClr val="black"/>
                </a:solidFill>
                <a:latin typeface="Times New Roman" panose="02020603050405020304" pitchFamily="18" charset="0"/>
                <a:cs typeface="Times New Roman" panose="02020603050405020304" pitchFamily="18" charset="0"/>
              </a:rPr>
              <a:t>Mặt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trời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xuống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núi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ngủ</a:t>
            </a:r>
            <a:endParaRPr lang="en-US" sz="3200" dirty="0" smtClean="0">
              <a:solidFill>
                <a:prstClr val="black"/>
              </a:solidFill>
              <a:latin typeface="Times New Roman" panose="02020603050405020304" pitchFamily="18" charset="0"/>
              <a:cs typeface="Times New Roman" panose="02020603050405020304" pitchFamily="18" charset="0"/>
            </a:endParaRPr>
          </a:p>
          <a:p>
            <a:r>
              <a:rPr lang="en-US" sz="3200" dirty="0" err="1" smtClean="0">
                <a:solidFill>
                  <a:prstClr val="black"/>
                </a:solidFill>
                <a:latin typeface="Times New Roman" panose="02020603050405020304" pitchFamily="18" charset="0"/>
                <a:cs typeface="Times New Roman" panose="02020603050405020304" pitchFamily="18" charset="0"/>
              </a:rPr>
              <a:t>Tre</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nâng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vầng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trăng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lên</a:t>
            </a:r>
            <a:endParaRPr lang="en-US" sz="3200" dirty="0" smtClean="0">
              <a:solidFill>
                <a:prstClr val="black"/>
              </a:solidFill>
              <a:latin typeface="Times New Roman" panose="02020603050405020304" pitchFamily="18" charset="0"/>
              <a:cs typeface="Times New Roman" panose="02020603050405020304" pitchFamily="18" charset="0"/>
            </a:endParaRPr>
          </a:p>
          <a:p>
            <a:r>
              <a:rPr lang="en-US" sz="3200" dirty="0" err="1" smtClean="0">
                <a:solidFill>
                  <a:prstClr val="black"/>
                </a:solidFill>
                <a:latin typeface="Times New Roman" panose="02020603050405020304" pitchFamily="18" charset="0"/>
                <a:cs typeface="Times New Roman" panose="02020603050405020304" pitchFamily="18" charset="0"/>
              </a:rPr>
              <a:t>Sao,sao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treo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đầy</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cành</a:t>
            </a:r>
            <a:endParaRPr lang="en-US" sz="3200" dirty="0" smtClean="0">
              <a:solidFill>
                <a:prstClr val="black"/>
              </a:solidFill>
              <a:latin typeface="Times New Roman" panose="02020603050405020304" pitchFamily="18" charset="0"/>
              <a:cs typeface="Times New Roman" panose="02020603050405020304" pitchFamily="18" charset="0"/>
            </a:endParaRPr>
          </a:p>
          <a:p>
            <a:r>
              <a:rPr lang="en-US" sz="3200" dirty="0" err="1" smtClean="0">
                <a:solidFill>
                  <a:prstClr val="black"/>
                </a:solidFill>
                <a:latin typeface="Times New Roman" panose="02020603050405020304" pitchFamily="18" charset="0"/>
                <a:cs typeface="Times New Roman" panose="02020603050405020304" pitchFamily="18" charset="0"/>
              </a:rPr>
              <a:t>Suốt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đêm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dài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thắp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sáng</a:t>
            </a:r>
            <a:r>
              <a:rPr lang="en-US" sz="3200" dirty="0" smtClean="0">
                <a:solidFill>
                  <a:prstClr val="black"/>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6366699" y="3239162"/>
            <a:ext cx="5372688" cy="2062103"/>
          </a:xfrm>
          <a:prstGeom prst="rect">
            <a:avLst/>
          </a:prstGeom>
          <a:noFill/>
        </p:spPr>
        <p:txBody>
          <a:bodyPr wrap="square" rtlCol="0">
            <a:spAutoFit/>
          </a:bodyPr>
          <a:lstStyle/>
          <a:p>
            <a:r>
              <a:rPr lang="en-US" sz="3200" dirty="0" err="1" smtClean="0">
                <a:solidFill>
                  <a:prstClr val="black"/>
                </a:solidFill>
                <a:latin typeface="Times New Roman" panose="02020603050405020304" pitchFamily="18" charset="0"/>
                <a:cs typeface="Times New Roman" panose="02020603050405020304" pitchFamily="18" charset="0"/>
              </a:rPr>
              <a:t>Bỗng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tiếng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gáy</a:t>
            </a:r>
            <a:r>
              <a:rPr lang="en-US" sz="3200" dirty="0" smtClean="0">
                <a:solidFill>
                  <a:prstClr val="black"/>
                </a:solidFill>
                <a:latin typeface="Times New Roman" panose="02020603050405020304" pitchFamily="18" charset="0"/>
                <a:cs typeface="Times New Roman" panose="02020603050405020304" pitchFamily="18" charset="0"/>
              </a:rPr>
              <a:t> </a:t>
            </a:r>
          </a:p>
          <a:p>
            <a:r>
              <a:rPr lang="en-US" sz="3200" dirty="0" err="1" smtClean="0">
                <a:solidFill>
                  <a:prstClr val="black"/>
                </a:solidFill>
                <a:latin typeface="Times New Roman" panose="02020603050405020304" pitchFamily="18" charset="0"/>
                <a:cs typeface="Times New Roman" panose="02020603050405020304" pitchFamily="18" charset="0"/>
              </a:rPr>
              <a:t>Xôn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sao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ngoài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lũy</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tre</a:t>
            </a:r>
            <a:endParaRPr lang="en-US" sz="3200" dirty="0" smtClean="0">
              <a:solidFill>
                <a:prstClr val="black"/>
              </a:solidFill>
              <a:latin typeface="Times New Roman" panose="02020603050405020304" pitchFamily="18" charset="0"/>
              <a:cs typeface="Times New Roman" panose="02020603050405020304" pitchFamily="18" charset="0"/>
            </a:endParaRPr>
          </a:p>
          <a:p>
            <a:r>
              <a:rPr lang="en-US" sz="3200" dirty="0" err="1" smtClean="0">
                <a:solidFill>
                  <a:prstClr val="black"/>
                </a:solidFill>
                <a:latin typeface="Times New Roman" panose="02020603050405020304" pitchFamily="18" charset="0"/>
                <a:cs typeface="Times New Roman" panose="02020603050405020304" pitchFamily="18" charset="0"/>
              </a:rPr>
              <a:t>Đêm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chuyền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dần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về</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sáng</a:t>
            </a:r>
            <a:endParaRPr lang="en-US" sz="3200" dirty="0" smtClean="0">
              <a:solidFill>
                <a:prstClr val="black"/>
              </a:solidFill>
              <a:latin typeface="Times New Roman" panose="02020603050405020304" pitchFamily="18" charset="0"/>
              <a:cs typeface="Times New Roman" panose="02020603050405020304" pitchFamily="18" charset="0"/>
            </a:endParaRPr>
          </a:p>
          <a:p>
            <a:r>
              <a:rPr lang="en-US" sz="3200" dirty="0" err="1" smtClean="0">
                <a:solidFill>
                  <a:prstClr val="black"/>
                </a:solidFill>
                <a:latin typeface="Times New Roman" panose="02020603050405020304" pitchFamily="18" charset="0"/>
                <a:cs typeface="Times New Roman" panose="02020603050405020304" pitchFamily="18" charset="0"/>
              </a:rPr>
              <a:t>Mầm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măng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đợi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nắng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về</a:t>
            </a:r>
            <a:r>
              <a:rPr lang="en-US" sz="3200" dirty="0" smtClean="0">
                <a:solidFill>
                  <a:prstClr val="black"/>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 xmlns:a16="http://schemas.microsoft.com/office/drawing/2014/main" id="{BB12FD35-A33C-446F-AE51-FD7DA0AF6ED3}"/>
              </a:ext>
            </a:extLst>
          </p:cNvPr>
          <p:cNvSpPr txBox="1"/>
          <p:nvPr/>
        </p:nvSpPr>
        <p:spPr>
          <a:xfrm>
            <a:off x="309282" y="5370821"/>
            <a:ext cx="11571194"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400" b="1" i="0" u="none" strike="noStrike" kern="1200" cap="none" spc="0" normalizeH="0" baseline="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1.Tìm</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những câu thơ miêu tả cây tre vào lúc mặt trời mọc?</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914400" y="1900761"/>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1294" y="2402785"/>
            <a:ext cx="3617259"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BB12FD35-A33C-446F-AE51-FD7DA0AF6ED3}"/>
              </a:ext>
            </a:extLst>
          </p:cNvPr>
          <p:cNvSpPr txBox="1"/>
          <p:nvPr/>
        </p:nvSpPr>
        <p:spPr>
          <a:xfrm>
            <a:off x="309282"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 Câu thơ nào ở khổ thơ thứ hai cho thấy tre cũng như người </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 xmlns:a16="http://schemas.microsoft.com/office/drawing/2014/main" id="{BB12FD35-A33C-446F-AE51-FD7DA0AF6ED3}"/>
              </a:ext>
            </a:extLst>
          </p:cNvPr>
          <p:cNvSpPr txBox="1"/>
          <p:nvPr/>
        </p:nvSpPr>
        <p:spPr>
          <a:xfrm>
            <a:off x="77165" y="5357412"/>
            <a:ext cx="12114835" cy="113877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3.Ở khổ thơ thứ ba, hình ảnh lũy tre được miêu tả những lúc nào</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BB12FD35-A33C-446F-AE51-FD7DA0AF6ED3}"/>
              </a:ext>
            </a:extLst>
          </p:cNvPr>
          <p:cNvSpPr txBox="1"/>
          <p:nvPr/>
        </p:nvSpPr>
        <p:spPr>
          <a:xfrm>
            <a:off x="77165"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khổ thơ thứ ba, hình ảnh lũy tre được miêu tả vào lúc đêm tối </a:t>
            </a:r>
            <a:endPar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p:cNvCxnSpPr/>
          <p:nvPr/>
        </p:nvCxnSpPr>
        <p:spPr>
          <a:xfrm>
            <a:off x="914400" y="4687616"/>
            <a:ext cx="3348111"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BB12FD35-A33C-446F-AE51-FD7DA0AF6ED3}"/>
              </a:ext>
            </a:extLst>
          </p:cNvPr>
          <p:cNvSpPr txBox="1"/>
          <p:nvPr/>
        </p:nvSpPr>
        <p:spPr>
          <a:xfrm>
            <a:off x="193223" y="5351828"/>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Em thích hình ảnh nào nhất trong bài thơ?</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36657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1" grpId="0"/>
      <p:bldP spid="11" grpId="1"/>
      <p:bldP spid="16" grpId="0"/>
      <p:bldP spid="16" grpId="1"/>
      <p:bldP spid="19" grpId="0"/>
      <p:bldP spid="19" grpId="1"/>
      <p:bldP spid="20" grpId="0"/>
      <p:bldP spid="20" grpId="1"/>
      <p:bldP spid="22" grpId="0"/>
      <p:bldP spid="2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84433" y="53650"/>
            <a:ext cx="3982488" cy="707886"/>
          </a:xfrm>
          <a:prstGeom prst="rect">
            <a:avLst/>
          </a:prstGeom>
          <a:noFill/>
        </p:spPr>
        <p:txBody>
          <a:bodyPr wrap="square" rtlCol="0">
            <a:spAutoFit/>
          </a:bodyPr>
          <a:lstStyle/>
          <a:p>
            <a:r>
              <a:rPr lang="en-US" sz="4000" b="1" dirty="0" err="1" smtClean="0">
                <a:solidFill>
                  <a:srgbClr val="0070C0"/>
                </a:solidFill>
                <a:latin typeface="Times New Roman" panose="02020603050405020304" pitchFamily="18" charset="0"/>
                <a:cs typeface="Times New Roman" panose="02020603050405020304" pitchFamily="18" charset="0"/>
              </a:rPr>
              <a:t>Bài</a:t>
            </a:r>
            <a:r>
              <a:rPr lang="en-US" sz="4000" b="1" dirty="0" smtClean="0">
                <a:solidFill>
                  <a:srgbClr val="0070C0"/>
                </a:solidFill>
                <a:latin typeface="Times New Roman" panose="02020603050405020304" pitchFamily="18" charset="0"/>
                <a:cs typeface="Times New Roman" panose="02020603050405020304" pitchFamily="18" charset="0"/>
              </a:rPr>
              <a:t> 8: </a:t>
            </a:r>
            <a:r>
              <a:rPr lang="en-US" sz="4000" b="1" dirty="0" err="1" smtClean="0">
                <a:solidFill>
                  <a:srgbClr val="0070C0"/>
                </a:solidFill>
                <a:latin typeface="Times New Roman" panose="02020603050405020304" pitchFamily="18" charset="0"/>
                <a:cs typeface="Times New Roman" panose="02020603050405020304" pitchFamily="18" charset="0"/>
              </a:rPr>
              <a:t>Lũy</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tre</a:t>
            </a:r>
            <a:r>
              <a:rPr lang="en-US" sz="4000" b="1" dirty="0" smtClean="0">
                <a:solidFill>
                  <a:srgbClr val="0070C0"/>
                </a:solidFill>
                <a:latin typeface="Times New Roman" panose="02020603050405020304" pitchFamily="18" charset="0"/>
                <a:cs typeface="Times New Roman" panose="02020603050405020304" pitchFamily="18" charset="0"/>
              </a:rPr>
              <a:t> </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948140"/>
            <a:ext cx="66059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ngủ</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nâng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vầng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Sao,sao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cành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Suốt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6548130" y="3485392"/>
            <a:ext cx="5372688"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Bỗng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gáy</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Xôn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3222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D0152B37-8418-4A4A-B56B-298992E5BC95}"/>
              </a:ext>
            </a:extLst>
          </p:cNvPr>
          <p:cNvSpPr>
            <a:spLocks noGrp="1"/>
          </p:cNvSpPr>
          <p:nvPr>
            <p:ph type="title"/>
          </p:nvPr>
        </p:nvSpPr>
        <p:spPr>
          <a:xfrm>
            <a:off x="797257" y="605143"/>
            <a:ext cx="10515600" cy="658905"/>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ngữ chỉ thời gian trong </a:t>
            </a:r>
            <a:r>
              <a:rPr lang="en-US" sz="36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itle 2">
            <a:extLst>
              <a:ext uri="{FF2B5EF4-FFF2-40B4-BE49-F238E27FC236}">
                <a16:creationId xmlns="" xmlns:a16="http://schemas.microsoft.com/office/drawing/2014/main" id="{D0152B37-8418-4A4A-B56B-298992E5BC95}"/>
              </a:ext>
            </a:extLst>
          </p:cNvPr>
          <p:cNvSpPr txBox="1">
            <a:spLocks/>
          </p:cNvSpPr>
          <p:nvPr/>
        </p:nvSpPr>
        <p:spPr>
          <a:xfrm>
            <a:off x="1868405" y="1134211"/>
            <a:ext cx="6683924" cy="892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Sớm mai, trưa, đêm, sáng </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itle 2">
            <a:extLst>
              <a:ext uri="{FF2B5EF4-FFF2-40B4-BE49-F238E27FC236}">
                <a16:creationId xmlns="" xmlns:a16="http://schemas.microsoft.com/office/drawing/2014/main" id="{D0152B37-8418-4A4A-B56B-298992E5BC95}"/>
              </a:ext>
            </a:extLst>
          </p:cNvPr>
          <p:cNvSpPr txBox="1">
            <a:spLocks/>
          </p:cNvSpPr>
          <p:nvPr/>
        </p:nvSpPr>
        <p:spPr>
          <a:xfrm>
            <a:off x="639739" y="2674639"/>
            <a:ext cx="10830636"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latin typeface="Arial-Rounded" panose="020B0500000000000000" pitchFamily="34" charset="0"/>
                <a:ea typeface="Arial-Rounded" panose="020B0500000000000000" pitchFamily="34" charset="0"/>
                <a:cs typeface="Arial-Rounded" panose="020B0500000000000000" pitchFamily="34" charset="0"/>
              </a:rPr>
              <a:t>2, Tìm thêm những từ ngữ chỉ thời gian mà em biết.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2">
            <a:extLst>
              <a:ext uri="{FF2B5EF4-FFF2-40B4-BE49-F238E27FC236}">
                <a16:creationId xmlns="" xmlns:a16="http://schemas.microsoft.com/office/drawing/2014/main" id="{D0152B37-8418-4A4A-B56B-298992E5BC95}"/>
              </a:ext>
            </a:extLst>
          </p:cNvPr>
          <p:cNvSpPr txBox="1">
            <a:spLocks/>
          </p:cNvSpPr>
          <p:nvPr/>
        </p:nvSpPr>
        <p:spPr>
          <a:xfrm>
            <a:off x="3226557" y="3618488"/>
            <a:ext cx="5325771"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gày , tháng, năm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46063" y="905986"/>
            <a:ext cx="5255932" cy="2835173"/>
          </a:xfrm>
          <a:prstGeom prst="rect">
            <a:avLst/>
          </a:prstGeom>
          <a:noFill/>
          <a:ln>
            <a:noFill/>
          </a:ln>
        </p:spPr>
      </p:pic>
      <p:sp>
        <p:nvSpPr>
          <p:cNvPr id="19462" name="TextBox 8"/>
          <p:cNvSpPr txBox="1"/>
          <p:nvPr/>
        </p:nvSpPr>
        <p:spPr>
          <a:xfrm>
            <a:off x="109339" y="1088386"/>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Mỗi</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sớm mai thức dậy</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109339" y="26712"/>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9" name="TextBox 8">
            <a:extLst>
              <a:ext uri="{FF2B5EF4-FFF2-40B4-BE49-F238E27FC236}">
                <a16:creationId xmlns="" xmlns:a16="http://schemas.microsoft.com/office/drawing/2014/main" id="{616A117D-BE6F-4CB2-8CD8-0E929EBA4CF1}"/>
              </a:ext>
            </a:extLst>
          </p:cNvPr>
          <p:cNvSpPr txBox="1"/>
          <p:nvPr/>
        </p:nvSpPr>
        <p:spPr>
          <a:xfrm>
            <a:off x="109339" y="1737939"/>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Lũy tre xanh rì rào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a:extLst>
              <a:ext uri="{FF2B5EF4-FFF2-40B4-BE49-F238E27FC236}">
                <a16:creationId xmlns="" xmlns:a16="http://schemas.microsoft.com/office/drawing/2014/main" id="{84D30BA0-8073-45BB-BA90-4B0F13440872}"/>
              </a:ext>
            </a:extLst>
          </p:cNvPr>
          <p:cNvSpPr txBox="1"/>
          <p:nvPr/>
        </p:nvSpPr>
        <p:spPr>
          <a:xfrm>
            <a:off x="72616" y="235010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Ngọn</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tre cong gọng vó</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 xmlns:a16="http://schemas.microsoft.com/office/drawing/2014/main" id="{46F46A85-DA4D-484D-AF37-EA55DC390E56}"/>
              </a:ext>
            </a:extLst>
          </p:cNvPr>
          <p:cNvSpPr txBox="1"/>
          <p:nvPr/>
        </p:nvSpPr>
        <p:spPr>
          <a:xfrm>
            <a:off x="72616" y="299956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Kéo</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mặt trời lên cao.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5" name="Picture 14"/>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09339" y="4018148"/>
            <a:ext cx="6399037" cy="2808271"/>
          </a:xfrm>
          <a:prstGeom prst="rect">
            <a:avLst/>
          </a:prstGeom>
          <a:noFill/>
          <a:ln>
            <a:noFill/>
          </a:ln>
        </p:spPr>
      </p:pic>
      <p:sp>
        <p:nvSpPr>
          <p:cNvPr id="16" name="TextBox 8"/>
          <p:cNvSpPr txBox="1"/>
          <p:nvPr/>
        </p:nvSpPr>
        <p:spPr>
          <a:xfrm>
            <a:off x="72616" y="422150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Những trưa</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đồng đầy nắng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TextBox 16">
            <a:extLst>
              <a:ext uri="{FF2B5EF4-FFF2-40B4-BE49-F238E27FC236}">
                <a16:creationId xmlns="" xmlns:a16="http://schemas.microsoft.com/office/drawing/2014/main" id="{616A117D-BE6F-4CB2-8CD8-0E929EBA4CF1}"/>
              </a:ext>
            </a:extLst>
          </p:cNvPr>
          <p:cNvSpPr txBox="1"/>
          <p:nvPr/>
        </p:nvSpPr>
        <p:spPr>
          <a:xfrm>
            <a:off x="0" y="4841947"/>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Trâu nằm nhai bóng râm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8" name="TextBox 17">
            <a:extLst>
              <a:ext uri="{FF2B5EF4-FFF2-40B4-BE49-F238E27FC236}">
                <a16:creationId xmlns="" xmlns:a16="http://schemas.microsoft.com/office/drawing/2014/main" id="{84D30BA0-8073-45BB-BA90-4B0F13440872}"/>
              </a:ext>
            </a:extLst>
          </p:cNvPr>
          <p:cNvSpPr txBox="1"/>
          <p:nvPr/>
        </p:nvSpPr>
        <p:spPr>
          <a:xfrm>
            <a:off x="36308" y="5487629"/>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re bần thần nhớ gió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9" name="TextBox 18">
            <a:extLst>
              <a:ext uri="{FF2B5EF4-FFF2-40B4-BE49-F238E27FC236}">
                <a16:creationId xmlns="" xmlns:a16="http://schemas.microsoft.com/office/drawing/2014/main" id="{46F46A85-DA4D-484D-AF37-EA55DC390E56}"/>
              </a:ext>
            </a:extLst>
          </p:cNvPr>
          <p:cNvSpPr txBox="1"/>
          <p:nvPr/>
        </p:nvSpPr>
        <p:spPr>
          <a:xfrm>
            <a:off x="36308" y="6088212"/>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Chợt về</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đầy tiếng chim.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27" name="Picture 26"/>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5792963" y="974931"/>
            <a:ext cx="6399037" cy="2808271"/>
          </a:xfrm>
          <a:prstGeom prst="rect">
            <a:avLst/>
          </a:prstGeom>
          <a:noFill/>
          <a:ln>
            <a:noFill/>
          </a:ln>
        </p:spPr>
      </p:pic>
      <p:sp>
        <p:nvSpPr>
          <p:cNvPr id="28" name="TextBox 8"/>
          <p:cNvSpPr txBox="1"/>
          <p:nvPr/>
        </p:nvSpPr>
        <p:spPr>
          <a:xfrm>
            <a:off x="5756240" y="1178284"/>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Mặt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trời xuống núi ngủ</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9" name="TextBox 28">
            <a:extLst>
              <a:ext uri="{FF2B5EF4-FFF2-40B4-BE49-F238E27FC236}">
                <a16:creationId xmlns="" xmlns:a16="http://schemas.microsoft.com/office/drawing/2014/main" id="{616A117D-BE6F-4CB2-8CD8-0E929EBA4CF1}"/>
              </a:ext>
            </a:extLst>
          </p:cNvPr>
          <p:cNvSpPr txBox="1"/>
          <p:nvPr/>
        </p:nvSpPr>
        <p:spPr>
          <a:xfrm>
            <a:off x="5683624" y="1798730"/>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Tre nâng vầng trăng lên</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0" name="TextBox 29">
            <a:extLst>
              <a:ext uri="{FF2B5EF4-FFF2-40B4-BE49-F238E27FC236}">
                <a16:creationId xmlns="" xmlns:a16="http://schemas.microsoft.com/office/drawing/2014/main" id="{84D30BA0-8073-45BB-BA90-4B0F13440872}"/>
              </a:ext>
            </a:extLst>
          </p:cNvPr>
          <p:cNvSpPr txBox="1"/>
          <p:nvPr/>
        </p:nvSpPr>
        <p:spPr>
          <a:xfrm>
            <a:off x="5719932" y="2444412"/>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Sao, sao treo đầy cành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1" name="TextBox 30">
            <a:extLst>
              <a:ext uri="{FF2B5EF4-FFF2-40B4-BE49-F238E27FC236}">
                <a16:creationId xmlns="" xmlns:a16="http://schemas.microsoft.com/office/drawing/2014/main" id="{46F46A85-DA4D-484D-AF37-EA55DC390E56}"/>
              </a:ext>
            </a:extLst>
          </p:cNvPr>
          <p:cNvSpPr txBox="1"/>
          <p:nvPr/>
        </p:nvSpPr>
        <p:spPr>
          <a:xfrm>
            <a:off x="5719932" y="304499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Suốt đêm</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dài thắp sáng.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4A2EDBD-34C3-42B9-8A4D-2A8751B7423A}"/>
              </a:ext>
            </a:extLst>
          </p:cNvPr>
          <p:cNvSpPr txBox="1"/>
          <p:nvPr/>
        </p:nvSpPr>
        <p:spPr>
          <a:xfrm>
            <a:off x="702787" y="878765"/>
            <a:ext cx="10535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uynh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hoặc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uych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thay vào ô trống</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1210236" y="2581836"/>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Các bạn chạy h           h           trên sân bóng.</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1210236" y="3504687"/>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Nhà trường họp phụ h           vào chủ nhật.</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4787154" y="2743199"/>
            <a:ext cx="426291" cy="37670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6434418" y="2743199"/>
            <a:ext cx="375815" cy="37670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6230470" y="3671248"/>
            <a:ext cx="429637" cy="38213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87154"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u</a:t>
            </a:r>
            <a:r>
              <a:rPr lang="en-US" sz="3300" b="1" smtClean="0">
                <a:solidFill>
                  <a:srgbClr val="FF0000"/>
                </a:solidFill>
              </a:rPr>
              <a:t>ỳnh</a:t>
            </a:r>
            <a:endParaRPr lang="en-US" sz="3300" b="1">
              <a:solidFill>
                <a:srgbClr val="FF0000"/>
              </a:solidFill>
            </a:endParaRPr>
          </a:p>
        </p:txBody>
      </p:sp>
      <p:sp>
        <p:nvSpPr>
          <p:cNvPr id="9" name="Rectangle 8"/>
          <p:cNvSpPr/>
          <p:nvPr/>
        </p:nvSpPr>
        <p:spPr>
          <a:xfrm>
            <a:off x="6434418"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uỵch</a:t>
            </a:r>
            <a:endParaRPr lang="en-US" sz="3300" b="1">
              <a:solidFill>
                <a:srgbClr val="FF0000"/>
              </a:solidFill>
            </a:endParaRPr>
          </a:p>
        </p:txBody>
      </p:sp>
      <p:sp>
        <p:nvSpPr>
          <p:cNvPr id="12" name="Rectangle 11"/>
          <p:cNvSpPr/>
          <p:nvPr/>
        </p:nvSpPr>
        <p:spPr>
          <a:xfrm>
            <a:off x="6218563" y="3676678"/>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a:t>
            </a:r>
            <a:r>
              <a:rPr lang="en-US" sz="3300" b="1">
                <a:solidFill>
                  <a:srgbClr val="FF0000"/>
                </a:solidFill>
              </a:rPr>
              <a:t>y</a:t>
            </a:r>
            <a:r>
              <a:rPr lang="en-US" sz="3300" b="1" smtClean="0">
                <a:solidFill>
                  <a:srgbClr val="FF0000"/>
                </a:solidFill>
              </a:rPr>
              <a:t>nh</a:t>
            </a:r>
            <a:endParaRPr lang="en-US" sz="3300" b="1">
              <a:solidFill>
                <a:srgbClr val="FF0000"/>
              </a:solidFill>
            </a:endParaRPr>
          </a:p>
        </p:txBody>
      </p:sp>
    </p:spTree>
    <p:extLst>
      <p:ext uri="{BB962C8B-B14F-4D97-AF65-F5344CB8AC3E}">
        <p14:creationId xmlns:p14="http://schemas.microsoft.com/office/powerpoint/2010/main" val="30316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animBg="1"/>
      <p:bldP spid="10" grpId="0" animBg="1"/>
      <p:bldP spid="11" grpId="0" animBg="1"/>
      <p:bldP spid="8" grpId="0" animBg="1"/>
      <p:bldP spid="9"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91A28B-1F2C-4A95-9752-8493CA35F75D}"/>
              </a:ext>
            </a:extLst>
          </p:cNvPr>
          <p:cNvSpPr>
            <a:spLocks noGrp="1"/>
          </p:cNvSpPr>
          <p:nvPr>
            <p:ph type="title"/>
          </p:nvPr>
        </p:nvSpPr>
        <p:spPr>
          <a:xfrm>
            <a:off x="210670" y="3692034"/>
            <a:ext cx="10515600" cy="615156"/>
          </a:xfrm>
        </p:spPr>
        <p:txBody>
          <a:bodyPr>
            <a:normAutofit/>
          </a:bodyPr>
          <a:lstStyle/>
          <a:p>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iêc</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 xmlns:a16="http://schemas.microsoft.com/office/drawing/2014/main" id="{DB91A28B-1F2C-4A95-9752-8493CA35F75D}"/>
              </a:ext>
            </a:extLst>
          </p:cNvPr>
          <p:cNvSpPr txBox="1">
            <a:spLocks/>
          </p:cNvSpPr>
          <p:nvPr/>
        </p:nvSpPr>
        <p:spPr>
          <a:xfrm>
            <a:off x="163604" y="104668"/>
            <a:ext cx="10515600" cy="839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latin typeface="Times New Roman" panose="02020603050405020304" pitchFamily="18" charset="0"/>
                <a:ea typeface="Arial-Rounded" panose="020B0500000000000000" pitchFamily="34" charset="0"/>
                <a:cs typeface="Times New Roman" panose="02020603050405020304" pitchFamily="18" charset="0"/>
              </a:rPr>
              <a:t>3. Chọn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a</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4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itle 1">
            <a:extLst>
              <a:ext uri="{FF2B5EF4-FFF2-40B4-BE49-F238E27FC236}">
                <a16:creationId xmlns="" xmlns:a16="http://schemas.microsoft.com/office/drawing/2014/main" id="{DB91A28B-1F2C-4A95-9752-8493CA35F75D}"/>
              </a:ext>
            </a:extLst>
          </p:cNvPr>
          <p:cNvSpPr txBox="1">
            <a:spLocks/>
          </p:cNvSpPr>
          <p:nvPr/>
        </p:nvSpPr>
        <p:spPr>
          <a:xfrm>
            <a:off x="2662518" y="1325562"/>
            <a:ext cx="8225117" cy="217842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Những hạt mưa        i ti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Dịu dàng và mềm mại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Gọi mùa xuân ở     ai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Trên mắt chồi xanh     on.</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600" smtClean="0">
                <a:latin typeface="Times New Roman" panose="02020603050405020304" pitchFamily="18" charset="0"/>
                <a:ea typeface="Arial-Rounded" panose="020B0500000000000000" pitchFamily="34" charset="0"/>
                <a:cs typeface="Times New Roman" panose="02020603050405020304" pitchFamily="18" charset="0"/>
              </a:rPr>
              <a:t>( Theo Nguyễn Lâm Thắng)</a:t>
            </a:r>
            <a:endParaRPr lang="en-US" sz="2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itle 1">
            <a:extLst>
              <a:ext uri="{FF2B5EF4-FFF2-40B4-BE49-F238E27FC236}">
                <a16:creationId xmlns="" xmlns:a16="http://schemas.microsoft.com/office/drawing/2014/main" id="{DB91A28B-1F2C-4A95-9752-8493CA35F75D}"/>
              </a:ext>
            </a:extLst>
          </p:cNvPr>
          <p:cNvSpPr txBox="1">
            <a:spLocks/>
          </p:cNvSpPr>
          <p:nvPr/>
        </p:nvSpPr>
        <p:spPr>
          <a:xfrm>
            <a:off x="2662518" y="4594378"/>
            <a:ext cx="9529482" cy="258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Bé đi dưới hang cây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Chỉ thấy vòm lá b</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Nhạc công vẫn mê say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Điệu bổng trầm tha th</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a:latin typeface="Times New Roman" panose="02020603050405020304" pitchFamily="18" charset="0"/>
                <a:ea typeface="Arial-Rounded" panose="020B0500000000000000" pitchFamily="34" charset="0"/>
                <a:cs typeface="Times New Roman" panose="02020603050405020304" pitchFamily="18" charset="0"/>
              </a:rPr>
              <a:t>Theo Nguyễn Lâm Thắng)</a:t>
            </a:r>
          </a:p>
          <a:p>
            <a:endParaRPr lang="en-US" sz="3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1">
            <a:extLst>
              <a:ext uri="{FF2B5EF4-FFF2-40B4-BE49-F238E27FC236}">
                <a16:creationId xmlns="" xmlns:a16="http://schemas.microsoft.com/office/drawing/2014/main" id="{DB91A28B-1F2C-4A95-9752-8493CA35F75D}"/>
              </a:ext>
            </a:extLst>
          </p:cNvPr>
          <p:cNvSpPr txBox="1">
            <a:spLocks/>
          </p:cNvSpPr>
          <p:nvPr/>
        </p:nvSpPr>
        <p:spPr>
          <a:xfrm>
            <a:off x="210670" y="817531"/>
            <a:ext cx="10515600" cy="615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p:cNvSpPr/>
          <p:nvPr/>
        </p:nvSpPr>
        <p:spPr>
          <a:xfrm>
            <a:off x="5587252" y="1379124"/>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5513294" y="2196409"/>
            <a:ext cx="410136" cy="32667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6052856" y="2558907"/>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6052856" y="4937295"/>
            <a:ext cx="421602" cy="347399"/>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6847914" y="5928016"/>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587252" y="1379123"/>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6" name="Rectangle 25"/>
          <p:cNvSpPr/>
          <p:nvPr/>
        </p:nvSpPr>
        <p:spPr>
          <a:xfrm>
            <a:off x="5513294" y="218232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7" name="Rectangle 26"/>
          <p:cNvSpPr/>
          <p:nvPr/>
        </p:nvSpPr>
        <p:spPr>
          <a:xfrm>
            <a:off x="6064322" y="257079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n</a:t>
            </a:r>
            <a:endParaRPr lang="en-US" sz="3300" b="1">
              <a:solidFill>
                <a:srgbClr val="FF0000"/>
              </a:solidFill>
            </a:endParaRPr>
          </a:p>
        </p:txBody>
      </p:sp>
      <p:sp>
        <p:nvSpPr>
          <p:cNvPr id="28" name="Rectangle 27"/>
          <p:cNvSpPr/>
          <p:nvPr/>
        </p:nvSpPr>
        <p:spPr>
          <a:xfrm>
            <a:off x="6052856" y="4943943"/>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i</a:t>
            </a:r>
            <a:r>
              <a:rPr lang="en-US" sz="3300" b="1" smtClean="0">
                <a:solidFill>
                  <a:srgbClr val="FF0000"/>
                </a:solidFill>
              </a:rPr>
              <a:t>ếc</a:t>
            </a:r>
            <a:endParaRPr lang="en-US" sz="3300" b="1">
              <a:solidFill>
                <a:srgbClr val="FF0000"/>
              </a:solidFill>
            </a:endParaRPr>
          </a:p>
        </p:txBody>
      </p:sp>
      <p:sp>
        <p:nvSpPr>
          <p:cNvPr id="29" name="Rectangle 28"/>
          <p:cNvSpPr/>
          <p:nvPr/>
        </p:nvSpPr>
        <p:spPr>
          <a:xfrm>
            <a:off x="6847914" y="5943375"/>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iết</a:t>
            </a:r>
            <a:endParaRPr lang="en-US" sz="3300" b="1">
              <a:solidFill>
                <a:srgbClr val="FF0000"/>
              </a:solidFill>
            </a:endParaRPr>
          </a:p>
        </p:txBody>
      </p:sp>
    </p:spTree>
    <p:extLst>
      <p:ext uri="{BB962C8B-B14F-4D97-AF65-F5344CB8AC3E}">
        <p14:creationId xmlns:p14="http://schemas.microsoft.com/office/powerpoint/2010/main" val="24534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5789" y="-160868"/>
            <a:ext cx="8011011" cy="6553200"/>
          </a:xfrm>
        </p:spPr>
      </p:pic>
      <p:sp>
        <p:nvSpPr>
          <p:cNvPr id="5" name="Rectangle 4"/>
          <p:cNvSpPr/>
          <p:nvPr/>
        </p:nvSpPr>
        <p:spPr>
          <a:xfrm>
            <a:off x="0" y="5648037"/>
            <a:ext cx="12192000" cy="1209964"/>
          </a:xfrm>
          <a:custGeom>
            <a:avLst/>
            <a:gdLst>
              <a:gd name="connsiteX0" fmla="*/ 0 w 9144000"/>
              <a:gd name="connsiteY0" fmla="*/ 0 h 914400"/>
              <a:gd name="connsiteX1" fmla="*/ 9144000 w 9144000"/>
              <a:gd name="connsiteY1" fmla="*/ 0 h 914400"/>
              <a:gd name="connsiteX2" fmla="*/ 9144000 w 9144000"/>
              <a:gd name="connsiteY2" fmla="*/ 914400 h 914400"/>
              <a:gd name="connsiteX3" fmla="*/ 0 w 9144000"/>
              <a:gd name="connsiteY3" fmla="*/ 914400 h 914400"/>
              <a:gd name="connsiteX4" fmla="*/ 0 w 9144000"/>
              <a:gd name="connsiteY4" fmla="*/ 0 h 914400"/>
              <a:gd name="connsiteX0" fmla="*/ 0 w 9144000"/>
              <a:gd name="connsiteY0" fmla="*/ 197042 h 1111442"/>
              <a:gd name="connsiteX1" fmla="*/ 9144000 w 9144000"/>
              <a:gd name="connsiteY1" fmla="*/ 197042 h 1111442"/>
              <a:gd name="connsiteX2" fmla="*/ 9144000 w 9144000"/>
              <a:gd name="connsiteY2" fmla="*/ 1111442 h 1111442"/>
              <a:gd name="connsiteX3" fmla="*/ 0 w 9144000"/>
              <a:gd name="connsiteY3" fmla="*/ 1111442 h 1111442"/>
              <a:gd name="connsiteX4" fmla="*/ 0 w 9144000"/>
              <a:gd name="connsiteY4" fmla="*/ 197042 h 1111442"/>
              <a:gd name="connsiteX0" fmla="*/ 0 w 9144000"/>
              <a:gd name="connsiteY0" fmla="*/ 295564 h 1209964"/>
              <a:gd name="connsiteX1" fmla="*/ 9144000 w 9144000"/>
              <a:gd name="connsiteY1" fmla="*/ 295564 h 1209964"/>
              <a:gd name="connsiteX2" fmla="*/ 9144000 w 9144000"/>
              <a:gd name="connsiteY2" fmla="*/ 1209964 h 1209964"/>
              <a:gd name="connsiteX3" fmla="*/ 0 w 9144000"/>
              <a:gd name="connsiteY3" fmla="*/ 1209964 h 1209964"/>
              <a:gd name="connsiteX4" fmla="*/ 0 w 9144000"/>
              <a:gd name="connsiteY4" fmla="*/ 295564 h 120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209964">
                <a:moveTo>
                  <a:pt x="0" y="295564"/>
                </a:moveTo>
                <a:cubicBezTo>
                  <a:pt x="3810000" y="-369455"/>
                  <a:pt x="6096000" y="295564"/>
                  <a:pt x="9144000" y="295564"/>
                </a:cubicBezTo>
                <a:lnTo>
                  <a:pt x="9144000" y="1209964"/>
                </a:lnTo>
                <a:lnTo>
                  <a:pt x="0" y="1209964"/>
                </a:lnTo>
                <a:lnTo>
                  <a:pt x="0" y="295564"/>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pic>
        <p:nvPicPr>
          <p:cNvPr id="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453" y="1439409"/>
            <a:ext cx="1502833" cy="18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713" y="676654"/>
            <a:ext cx="1496484" cy="182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a:hlinkClick r:id="rId6"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453" y="1439409"/>
            <a:ext cx="1502833" cy="181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a:hlinkClick r:id="rId7"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713" y="676654"/>
            <a:ext cx="1496484" cy="182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55400" y="5359400"/>
            <a:ext cx="812800" cy="812800"/>
          </a:xfrm>
          <a:prstGeom prst="rect">
            <a:avLst/>
          </a:prstGeom>
        </p:spPr>
      </p:pic>
      <p:pic>
        <p:nvPicPr>
          <p:cNvPr id="9" name="Picture 8"/>
          <p:cNvPicPr>
            <a:picLocks noChangeAspect="1"/>
          </p:cNvPicPr>
          <p:nvPr/>
        </p:nvPicPr>
        <p:blipFill>
          <a:blip r:embed="rId10" cstate="print">
            <a:extLst>
              <a:ext uri="{BEBA8EAE-BF5A-486C-A8C5-ECC9F3942E4B}">
                <a14:imgProps xmlns:a14="http://schemas.microsoft.com/office/drawing/2010/main">
                  <a14:imgLayer r:embed="rId11">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4539581" y="3427307"/>
            <a:ext cx="642019" cy="724747"/>
          </a:xfrm>
          <a:prstGeom prst="rect">
            <a:avLst/>
          </a:prstGeom>
        </p:spPr>
      </p:pic>
      <p:pic>
        <p:nvPicPr>
          <p:cNvPr id="18" name="Picture 17"/>
          <p:cNvPicPr>
            <a:picLocks noChangeAspect="1"/>
          </p:cNvPicPr>
          <p:nvPr/>
        </p:nvPicPr>
        <p:blipFill>
          <a:blip r:embed="rId10" cstate="print">
            <a:extLst>
              <a:ext uri="{BEBA8EAE-BF5A-486C-A8C5-ECC9F3942E4B}">
                <a14:imgProps xmlns:a14="http://schemas.microsoft.com/office/drawing/2010/main">
                  <a14:imgLayer r:embed="rId11">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5774989" y="2258905"/>
            <a:ext cx="642019" cy="724747"/>
          </a:xfrm>
          <a:prstGeom prst="rect">
            <a:avLst/>
          </a:prstGeom>
        </p:spPr>
      </p:pic>
      <p:pic>
        <p:nvPicPr>
          <p:cNvPr id="19" name="Picture 18"/>
          <p:cNvPicPr>
            <a:picLocks noChangeAspect="1"/>
          </p:cNvPicPr>
          <p:nvPr/>
        </p:nvPicPr>
        <p:blipFill>
          <a:blip r:embed="rId10" cstate="print">
            <a:extLst>
              <a:ext uri="{BEBA8EAE-BF5A-486C-A8C5-ECC9F3942E4B}">
                <a14:imgProps xmlns:a14="http://schemas.microsoft.com/office/drawing/2010/main">
                  <a14:imgLayer r:embed="rId11">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8431483" y="2848676"/>
            <a:ext cx="642019" cy="724747"/>
          </a:xfrm>
          <a:prstGeom prst="rect">
            <a:avLst/>
          </a:prstGeom>
        </p:spPr>
      </p:pic>
      <p:pic>
        <p:nvPicPr>
          <p:cNvPr id="20" name="Picture 19"/>
          <p:cNvPicPr>
            <a:picLocks noChangeAspect="1"/>
          </p:cNvPicPr>
          <p:nvPr/>
        </p:nvPicPr>
        <p:blipFill>
          <a:blip r:embed="rId12" cstate="print">
            <a:extLst>
              <a:ext uri="{BEBA8EAE-BF5A-486C-A8C5-ECC9F3942E4B}">
                <a14:imgProps xmlns:a14="http://schemas.microsoft.com/office/drawing/2010/main">
                  <a14:imgLayer r:embed="rId13">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5285481" y="234224"/>
            <a:ext cx="490779" cy="554019"/>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6983467" y="2665110"/>
            <a:ext cx="773381" cy="873037"/>
          </a:xfrm>
          <a:prstGeom prst="rect">
            <a:avLst/>
          </a:prstGeom>
        </p:spPr>
      </p:pic>
      <p:pic>
        <p:nvPicPr>
          <p:cNvPr id="22" name="Picture 21"/>
          <p:cNvPicPr>
            <a:picLocks noChangeAspect="1"/>
          </p:cNvPicPr>
          <p:nvPr/>
        </p:nvPicPr>
        <p:blipFill>
          <a:blip r:embed="rId16" cstate="print">
            <a:extLst>
              <a:ext uri="{BEBA8EAE-BF5A-486C-A8C5-ECC9F3942E4B}">
                <a14:imgProps xmlns:a14="http://schemas.microsoft.com/office/drawing/2010/main">
                  <a14:imgLayer r:embed="rId17">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3381427" y="2264199"/>
            <a:ext cx="958744" cy="1082285"/>
          </a:xfrm>
          <a:prstGeom prst="rect">
            <a:avLst/>
          </a:prstGeom>
        </p:spPr>
      </p:pic>
      <p:pic>
        <p:nvPicPr>
          <p:cNvPr id="23" name="Picture 22"/>
          <p:cNvPicPr>
            <a:picLocks noChangeAspect="1"/>
          </p:cNvPicPr>
          <p:nvPr/>
        </p:nvPicPr>
        <p:blipFill>
          <a:blip r:embed="rId12" cstate="print">
            <a:extLst>
              <a:ext uri="{BEBA8EAE-BF5A-486C-A8C5-ECC9F3942E4B}">
                <a14:imgProps xmlns:a14="http://schemas.microsoft.com/office/drawing/2010/main">
                  <a14:imgLayer r:embed="rId13">
                    <a14:imgEffect>
                      <a14:artisticPaintStrokes/>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9367">
            <a:off x="6663412" y="104127"/>
            <a:ext cx="490779" cy="554019"/>
          </a:xfrm>
          <a:prstGeom prst="rect">
            <a:avLst/>
          </a:prstGeom>
        </p:spPr>
      </p:pic>
      <p:pic>
        <p:nvPicPr>
          <p:cNvPr id="102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4802" y="284480"/>
            <a:ext cx="3397249"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866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1033"/>
                                        </p:tgtEl>
                                      </p:cBhvr>
                                    </p:animEffect>
                                    <p:set>
                                      <p:cBhvr>
                                        <p:cTn id="7" dur="1" fill="hold">
                                          <p:stCondLst>
                                            <p:cond delay="9"/>
                                          </p:stCondLst>
                                        </p:cTn>
                                        <p:tgtEl>
                                          <p:spTgt spid="1033"/>
                                        </p:tgtEl>
                                        <p:attrNameLst>
                                          <p:attrName>style.visibility</p:attrName>
                                        </p:attrNameLst>
                                      </p:cBhvr>
                                      <p:to>
                                        <p:strVal val="hidden"/>
                                      </p:to>
                                    </p:set>
                                  </p:childTnLst>
                                </p:cTn>
                              </p:par>
                            </p:childTnLst>
                          </p:cTn>
                        </p:par>
                        <p:par>
                          <p:cTn id="8" fill="hold">
                            <p:stCondLst>
                              <p:cond delay="10"/>
                            </p:stCondLst>
                            <p:childTnLst>
                              <p:par>
                                <p:cTn id="9" presetID="2" presetClass="exit" presetSubtype="4" fill="hold" nodeType="afterEffect">
                                  <p:stCondLst>
                                    <p:cond delay="0"/>
                                  </p:stCondLst>
                                  <p:childTnLst>
                                    <p:anim calcmode="lin" valueType="num">
                                      <p:cBhvr additive="base">
                                        <p:cTn id="10" dur="500"/>
                                        <p:tgtEl>
                                          <p:spTgt spid="53"/>
                                        </p:tgtEl>
                                        <p:attrNameLst>
                                          <p:attrName>ppt_x</p:attrName>
                                        </p:attrNameLst>
                                      </p:cBhvr>
                                      <p:tavLst>
                                        <p:tav tm="0">
                                          <p:val>
                                            <p:strVal val="ppt_x"/>
                                          </p:val>
                                        </p:tav>
                                        <p:tav tm="100000">
                                          <p:val>
                                            <p:strVal val="ppt_x"/>
                                          </p:val>
                                        </p:tav>
                                      </p:tavLst>
                                    </p:anim>
                                    <p:anim calcmode="lin" valueType="num">
                                      <p:cBhvr additive="base">
                                        <p:cTn id="11" dur="500"/>
                                        <p:tgtEl>
                                          <p:spTgt spid="53"/>
                                        </p:tgtEl>
                                        <p:attrNameLst>
                                          <p:attrName>ppt_y</p:attrName>
                                        </p:attrNameLst>
                                      </p:cBhvr>
                                      <p:tavLst>
                                        <p:tav tm="0">
                                          <p:val>
                                            <p:strVal val="ppt_y"/>
                                          </p:val>
                                        </p:tav>
                                        <p:tav tm="100000">
                                          <p:val>
                                            <p:strVal val="1+ppt_h/2"/>
                                          </p:val>
                                        </p:tav>
                                      </p:tavLst>
                                    </p:anim>
                                    <p:set>
                                      <p:cBhvr>
                                        <p:cTn id="12"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3"/>
                  </p:tgtEl>
                </p:cond>
              </p:nextCondLst>
            </p:seq>
            <p:seq concurrent="1" nextAc="seek">
              <p:cTn id="13" restart="whenNotActive" fill="hold" evtFilter="cancelBubble" nodeType="interactiveSeq">
                <p:stCondLst>
                  <p:cond evt="onClick" delay="0">
                    <p:tgtEl>
                      <p:spTgt spid="103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
                                        <p:tgtEl>
                                          <p:spTgt spid="1034"/>
                                        </p:tgtEl>
                                      </p:cBhvr>
                                    </p:animEffect>
                                    <p:set>
                                      <p:cBhvr>
                                        <p:cTn id="18" dur="1" fill="hold">
                                          <p:stCondLst>
                                            <p:cond delay="9"/>
                                          </p:stCondLst>
                                        </p:cTn>
                                        <p:tgtEl>
                                          <p:spTgt spid="1034"/>
                                        </p:tgtEl>
                                        <p:attrNameLst>
                                          <p:attrName>style.visibility</p:attrName>
                                        </p:attrNameLst>
                                      </p:cBhvr>
                                      <p:to>
                                        <p:strVal val="hidden"/>
                                      </p:to>
                                    </p:set>
                                  </p:childTnLst>
                                </p:cTn>
                              </p:par>
                            </p:childTnLst>
                          </p:cTn>
                        </p:par>
                        <p:par>
                          <p:cTn id="19" fill="hold">
                            <p:stCondLst>
                              <p:cond delay="10"/>
                            </p:stCondLst>
                            <p:childTnLst>
                              <p:par>
                                <p:cTn id="20" presetID="2" presetClass="exit" presetSubtype="4" fill="hold" nodeType="afterEffect">
                                  <p:stCondLst>
                                    <p:cond delay="0"/>
                                  </p:stCondLst>
                                  <p:childTnLst>
                                    <p:anim calcmode="lin" valueType="num">
                                      <p:cBhvr additive="base">
                                        <p:cTn id="21" dur="500"/>
                                        <p:tgtEl>
                                          <p:spTgt spid="54"/>
                                        </p:tgtEl>
                                        <p:attrNameLst>
                                          <p:attrName>ppt_x</p:attrName>
                                        </p:attrNameLst>
                                      </p:cBhvr>
                                      <p:tavLst>
                                        <p:tav tm="0">
                                          <p:val>
                                            <p:strVal val="ppt_x"/>
                                          </p:val>
                                        </p:tav>
                                        <p:tav tm="100000">
                                          <p:val>
                                            <p:strVal val="ppt_x"/>
                                          </p:val>
                                        </p:tav>
                                      </p:tavLst>
                                    </p:anim>
                                    <p:anim calcmode="lin" valueType="num">
                                      <p:cBhvr additive="base">
                                        <p:cTn id="22" dur="500"/>
                                        <p:tgtEl>
                                          <p:spTgt spid="54"/>
                                        </p:tgtEl>
                                        <p:attrNameLst>
                                          <p:attrName>ppt_y</p:attrName>
                                        </p:attrNameLst>
                                      </p:cBhvr>
                                      <p:tavLst>
                                        <p:tav tm="0">
                                          <p:val>
                                            <p:strVal val="ppt_y"/>
                                          </p:val>
                                        </p:tav>
                                        <p:tav tm="100000">
                                          <p:val>
                                            <p:strVal val="1+ppt_h/2"/>
                                          </p:val>
                                        </p:tav>
                                      </p:tavLst>
                                    </p:anim>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306" y="232213"/>
            <a:ext cx="11627894" cy="6346209"/>
          </a:xfrm>
          <a:prstGeom prst="rect">
            <a:avLst/>
          </a:prstGeom>
        </p:spPr>
      </p:pic>
    </p:spTree>
    <p:extLst>
      <p:ext uri="{BB962C8B-B14F-4D97-AF65-F5344CB8AC3E}">
        <p14:creationId xmlns:p14="http://schemas.microsoft.com/office/powerpoint/2010/main" val="4900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875"/>
            <a:ext cx="12413776" cy="1009375"/>
          </a:xfrm>
        </p:spPr>
        <p:txBody>
          <a:bodyPr/>
          <a:lstStyle/>
          <a:p>
            <a:r>
              <a:rPr lang="en-US" smtClean="0"/>
              <a:t>1.Xếp các từ ngữ dưới đây vào nhóm thích hợp:</a:t>
            </a:r>
            <a:endParaRPr lang="en-US"/>
          </a:p>
        </p:txBody>
      </p:sp>
      <p:pic>
        <p:nvPicPr>
          <p:cNvPr id="5" name="Picture 4"/>
          <p:cNvPicPr>
            <a:picLocks noChangeAspect="1"/>
          </p:cNvPicPr>
          <p:nvPr/>
        </p:nvPicPr>
        <p:blipFill>
          <a:blip r:embed="rId2"/>
          <a:stretch>
            <a:fillRect/>
          </a:stretch>
        </p:blipFill>
        <p:spPr>
          <a:xfrm>
            <a:off x="1815450" y="4471404"/>
            <a:ext cx="2635168" cy="1799143"/>
          </a:xfrm>
          <a:prstGeom prst="rect">
            <a:avLst/>
          </a:prstGeom>
        </p:spPr>
      </p:pic>
      <p:pic>
        <p:nvPicPr>
          <p:cNvPr id="6" name="Picture 5"/>
          <p:cNvPicPr>
            <a:picLocks noChangeAspect="1"/>
          </p:cNvPicPr>
          <p:nvPr/>
        </p:nvPicPr>
        <p:blipFill>
          <a:blip r:embed="rId3"/>
          <a:stretch>
            <a:fillRect/>
          </a:stretch>
        </p:blipFill>
        <p:spPr>
          <a:xfrm>
            <a:off x="6872642" y="4286561"/>
            <a:ext cx="2762677" cy="2168830"/>
          </a:xfrm>
          <a:prstGeom prst="rect">
            <a:avLst/>
          </a:prstGeom>
        </p:spPr>
      </p:pic>
      <p:pic>
        <p:nvPicPr>
          <p:cNvPr id="7" name="Picture 6"/>
          <p:cNvPicPr>
            <a:picLocks noChangeAspect="1"/>
          </p:cNvPicPr>
          <p:nvPr/>
        </p:nvPicPr>
        <p:blipFill>
          <a:blip r:embed="rId4"/>
          <a:stretch>
            <a:fillRect/>
          </a:stretch>
        </p:blipFill>
        <p:spPr>
          <a:xfrm>
            <a:off x="1439800" y="1588018"/>
            <a:ext cx="2309314" cy="800988"/>
          </a:xfrm>
          <a:prstGeom prst="rect">
            <a:avLst/>
          </a:prstGeom>
        </p:spPr>
      </p:pic>
      <p:pic>
        <p:nvPicPr>
          <p:cNvPr id="8" name="Picture 7"/>
          <p:cNvPicPr>
            <a:picLocks noChangeAspect="1"/>
          </p:cNvPicPr>
          <p:nvPr/>
        </p:nvPicPr>
        <p:blipFill>
          <a:blip r:embed="rId5"/>
          <a:stretch>
            <a:fillRect/>
          </a:stretch>
        </p:blipFill>
        <p:spPr>
          <a:xfrm>
            <a:off x="1463611" y="2343578"/>
            <a:ext cx="2238477" cy="800988"/>
          </a:xfrm>
          <a:prstGeom prst="rect">
            <a:avLst/>
          </a:prstGeom>
        </p:spPr>
      </p:pic>
      <p:pic>
        <p:nvPicPr>
          <p:cNvPr id="9" name="Picture 8"/>
          <p:cNvPicPr>
            <a:picLocks noChangeAspect="1"/>
          </p:cNvPicPr>
          <p:nvPr/>
        </p:nvPicPr>
        <p:blipFill>
          <a:blip r:embed="rId6"/>
          <a:stretch>
            <a:fillRect/>
          </a:stretch>
        </p:blipFill>
        <p:spPr>
          <a:xfrm>
            <a:off x="1475876" y="3099138"/>
            <a:ext cx="2252645" cy="825634"/>
          </a:xfrm>
          <a:prstGeom prst="rect">
            <a:avLst/>
          </a:prstGeom>
        </p:spPr>
      </p:pic>
      <p:pic>
        <p:nvPicPr>
          <p:cNvPr id="10" name="Picture 9"/>
          <p:cNvPicPr>
            <a:picLocks noChangeAspect="1"/>
          </p:cNvPicPr>
          <p:nvPr/>
        </p:nvPicPr>
        <p:blipFill>
          <a:blip r:embed="rId7"/>
          <a:stretch>
            <a:fillRect/>
          </a:stretch>
        </p:blipFill>
        <p:spPr>
          <a:xfrm>
            <a:off x="5024996" y="1628308"/>
            <a:ext cx="2224309" cy="690082"/>
          </a:xfrm>
          <a:prstGeom prst="rect">
            <a:avLst/>
          </a:prstGeom>
        </p:spPr>
      </p:pic>
      <p:pic>
        <p:nvPicPr>
          <p:cNvPr id="11" name="Picture 10"/>
          <p:cNvPicPr>
            <a:picLocks noChangeAspect="1"/>
          </p:cNvPicPr>
          <p:nvPr/>
        </p:nvPicPr>
        <p:blipFill>
          <a:blip r:embed="rId8"/>
          <a:stretch>
            <a:fillRect/>
          </a:stretch>
        </p:blipFill>
        <p:spPr>
          <a:xfrm>
            <a:off x="5015470" y="2396840"/>
            <a:ext cx="2238477" cy="776343"/>
          </a:xfrm>
          <a:prstGeom prst="rect">
            <a:avLst/>
          </a:prstGeom>
        </p:spPr>
      </p:pic>
      <p:pic>
        <p:nvPicPr>
          <p:cNvPr id="12" name="Picture 11"/>
          <p:cNvPicPr>
            <a:picLocks noChangeAspect="1"/>
          </p:cNvPicPr>
          <p:nvPr/>
        </p:nvPicPr>
        <p:blipFill>
          <a:blip r:embed="rId9"/>
          <a:stretch>
            <a:fillRect/>
          </a:stretch>
        </p:blipFill>
        <p:spPr>
          <a:xfrm>
            <a:off x="5024996" y="3194388"/>
            <a:ext cx="2224309" cy="702405"/>
          </a:xfrm>
          <a:prstGeom prst="rect">
            <a:avLst/>
          </a:prstGeom>
        </p:spPr>
      </p:pic>
      <p:pic>
        <p:nvPicPr>
          <p:cNvPr id="13" name="Picture 12"/>
          <p:cNvPicPr>
            <a:picLocks noChangeAspect="1"/>
          </p:cNvPicPr>
          <p:nvPr/>
        </p:nvPicPr>
        <p:blipFill>
          <a:blip r:embed="rId10"/>
          <a:stretch>
            <a:fillRect/>
          </a:stretch>
        </p:blipFill>
        <p:spPr>
          <a:xfrm>
            <a:off x="8209091" y="1598982"/>
            <a:ext cx="2238477" cy="690082"/>
          </a:xfrm>
          <a:prstGeom prst="rect">
            <a:avLst/>
          </a:prstGeom>
        </p:spPr>
      </p:pic>
      <p:pic>
        <p:nvPicPr>
          <p:cNvPr id="14" name="Picture 13"/>
          <p:cNvPicPr>
            <a:picLocks noChangeAspect="1"/>
          </p:cNvPicPr>
          <p:nvPr/>
        </p:nvPicPr>
        <p:blipFill>
          <a:blip r:embed="rId11"/>
          <a:stretch>
            <a:fillRect/>
          </a:stretch>
        </p:blipFill>
        <p:spPr>
          <a:xfrm>
            <a:off x="8363801" y="2404948"/>
            <a:ext cx="2252645" cy="788665"/>
          </a:xfrm>
          <a:prstGeom prst="rect">
            <a:avLst/>
          </a:prstGeom>
        </p:spPr>
      </p:pic>
      <p:pic>
        <p:nvPicPr>
          <p:cNvPr id="15" name="Picture 14"/>
          <p:cNvPicPr>
            <a:picLocks noChangeAspect="1"/>
          </p:cNvPicPr>
          <p:nvPr/>
        </p:nvPicPr>
        <p:blipFill>
          <a:blip r:embed="rId12"/>
          <a:stretch>
            <a:fillRect/>
          </a:stretch>
        </p:blipFill>
        <p:spPr>
          <a:xfrm>
            <a:off x="8363801" y="3304428"/>
            <a:ext cx="2224309" cy="640791"/>
          </a:xfrm>
          <a:prstGeom prst="rect">
            <a:avLst/>
          </a:prstGeom>
        </p:spPr>
      </p:pic>
    </p:spTree>
    <p:extLst>
      <p:ext uri="{BB962C8B-B14F-4D97-AF65-F5344CB8AC3E}">
        <p14:creationId xmlns:p14="http://schemas.microsoft.com/office/powerpoint/2010/main" val="1366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4.81481E-6 L 0.09167 0.38473 " pathEditMode="relative" rAng="0" ptsTypes="AA">
                                      <p:cBhvr>
                                        <p:cTn id="46" dur="2000" fill="hold"/>
                                        <p:tgtEl>
                                          <p:spTgt spid="7"/>
                                        </p:tgtEl>
                                        <p:attrNameLst>
                                          <p:attrName>ppt_x</p:attrName>
                                          <p:attrName>ppt_y</p:attrName>
                                        </p:attrNameLst>
                                      </p:cBhvr>
                                      <p:rCtr x="4583" y="1923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0 L 0 0.25 E" pathEditMode="relative" ptsTypes="">
                                      <p:cBhvr>
                                        <p:cTn id="50" dur="2000" fill="hold"/>
                                        <p:tgtEl>
                                          <p:spTgt spid="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0234 0.00324 L 0.42357 0.21551 " pathEditMode="relative" rAng="0" ptsTypes="AA">
                                      <p:cBhvr>
                                        <p:cTn id="54" dur="2000" fill="hold"/>
                                        <p:tgtEl>
                                          <p:spTgt spid="9"/>
                                        </p:tgtEl>
                                        <p:attrNameLst>
                                          <p:attrName>ppt_x</p:attrName>
                                          <p:attrName>ppt_y</p:attrName>
                                        </p:attrNameLst>
                                      </p:cBhvr>
                                      <p:rCtr x="21289" y="10602"/>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48148E-6 L 0.19596 0.42824 " pathEditMode="relative" rAng="0" ptsTypes="AA">
                                      <p:cBhvr>
                                        <p:cTn id="58" dur="2000" fill="hold"/>
                                        <p:tgtEl>
                                          <p:spTgt spid="10"/>
                                        </p:tgtEl>
                                        <p:attrNameLst>
                                          <p:attrName>ppt_x</p:attrName>
                                          <p:attrName>ppt_y</p:attrName>
                                        </p:attrNameLst>
                                      </p:cBhvr>
                                      <p:rCtr x="9792" y="2141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48148E-6 L -0.23086 0.23148 " pathEditMode="relative" rAng="0" ptsTypes="AA">
                                      <p:cBhvr>
                                        <p:cTn id="62" dur="2000" fill="hold"/>
                                        <p:tgtEl>
                                          <p:spTgt spid="11"/>
                                        </p:tgtEl>
                                        <p:attrNameLst>
                                          <p:attrName>ppt_x</p:attrName>
                                          <p:attrName>ppt_y</p:attrName>
                                        </p:attrNameLst>
                                      </p:cBhvr>
                                      <p:rCtr x="-11549" y="1157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1.85185E-6 L 0.14635 0.19282 " pathEditMode="relative" rAng="0" ptsTypes="AA">
                                      <p:cBhvr>
                                        <p:cTn id="66" dur="2000" fill="hold"/>
                                        <p:tgtEl>
                                          <p:spTgt spid="12"/>
                                        </p:tgtEl>
                                        <p:attrNameLst>
                                          <p:attrName>ppt_x</p:attrName>
                                          <p:attrName>ppt_y</p:attrName>
                                        </p:attrNameLst>
                                      </p:cBhvr>
                                      <p:rCtr x="7318" y="9630"/>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3333E-6 L -0.06458 0.39769 " pathEditMode="relative" rAng="0" ptsTypes="AA">
                                      <p:cBhvr>
                                        <p:cTn id="70" dur="2000" fill="hold"/>
                                        <p:tgtEl>
                                          <p:spTgt spid="13"/>
                                        </p:tgtEl>
                                        <p:attrNameLst>
                                          <p:attrName>ppt_x</p:attrName>
                                          <p:attrName>ppt_y</p:attrName>
                                        </p:attrNameLst>
                                      </p:cBhvr>
                                      <p:rCtr x="-3229"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58333E-6 -1.85185E-6 L -0.49336 0.24398 " pathEditMode="relative" rAng="0" ptsTypes="AA">
                                      <p:cBhvr>
                                        <p:cTn id="74" dur="2000" fill="hold"/>
                                        <p:tgtEl>
                                          <p:spTgt spid="14"/>
                                        </p:tgtEl>
                                        <p:attrNameLst>
                                          <p:attrName>ppt_x</p:attrName>
                                          <p:attrName>ppt_y</p:attrName>
                                        </p:attrNameLst>
                                      </p:cBhvr>
                                      <p:rCtr x="-24674" y="12199"/>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54167E-6 -2.22222E-6 L -0.50143 0.09954 " pathEditMode="relative" rAng="0" ptsTypes="AA">
                                      <p:cBhvr>
                                        <p:cTn id="78" dur="2000" fill="hold"/>
                                        <p:tgtEl>
                                          <p:spTgt spid="15"/>
                                        </p:tgtEl>
                                        <p:attrNameLst>
                                          <p:attrName>ppt_x</p:attrName>
                                          <p:attrName>ppt_y</p:attrName>
                                        </p:attrNameLst>
                                      </p:cBhvr>
                                      <p:rCtr x="-2507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C11BDF-5245-4E9B-841B-E7E35F5B638C}"/>
              </a:ext>
            </a:extLst>
          </p:cNvPr>
          <p:cNvSpPr>
            <a:spLocks noGrp="1"/>
          </p:cNvSpPr>
          <p:nvPr>
            <p:ph type="title"/>
          </p:nvPr>
        </p:nvSpPr>
        <p:spPr>
          <a:xfrm>
            <a:off x="259307" y="365125"/>
            <a:ext cx="11778018" cy="1325563"/>
          </a:xfrm>
        </p:spPr>
        <p:txBody>
          <a:bodyPr>
            <a:normAutofit/>
          </a:bodyPr>
          <a:lstStyle/>
          <a:p>
            <a:r>
              <a:rPr lang="en-US" sz="4000" dirty="0">
                <a:latin typeface="Times New Roman" panose="02020603050405020304" pitchFamily="18" charset="0"/>
                <a:ea typeface="Arial-Rounded" panose="020B0500000000000000" pitchFamily="34" charset="0"/>
                <a:cs typeface="Times New Roman" panose="02020603050405020304" pitchFamily="18" charset="0"/>
              </a:rPr>
              <a:t>2</a:t>
            </a:r>
            <a:r>
              <a:rPr lang="en-US" sz="4000">
                <a:latin typeface="Times New Roman" panose="02020603050405020304" pitchFamily="18" charset="0"/>
                <a:ea typeface="Arial-Rounded" panose="020B0500000000000000" pitchFamily="34" charset="0"/>
                <a:cs typeface="Times New Roman" panose="02020603050405020304" pitchFamily="18" charset="0"/>
              </a:rPr>
              <a:t>. </a:t>
            </a:r>
            <a:r>
              <a:rPr lang="en-US" sz="4000" smtClean="0">
                <a:latin typeface="Times New Roman" panose="02020603050405020304" pitchFamily="18" charset="0"/>
                <a:ea typeface="Arial-Rounded" panose="020B0500000000000000" pitchFamily="34" charset="0"/>
                <a:cs typeface="Times New Roman" panose="02020603050405020304" pitchFamily="18" charset="0"/>
              </a:rPr>
              <a:t>Ghép từ ngữ chỉ sự vật với những từ ngữ chỉ đặc điểm ở bài tập số 1 để tạo thành 3 câu.</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BAAF0FC9-1386-4904-A518-41CC64D6577F}"/>
              </a:ext>
            </a:extLst>
          </p:cNvPr>
          <p:cNvSpPr>
            <a:spLocks noGrp="1"/>
          </p:cNvSpPr>
          <p:nvPr>
            <p:ph idx="1"/>
          </p:nvPr>
        </p:nvSpPr>
        <p:spPr>
          <a:xfrm>
            <a:off x="838200" y="1825625"/>
            <a:ext cx="10515600" cy="535438"/>
          </a:xfrm>
        </p:spPr>
        <p:txBody>
          <a:bodyPr>
            <a:normAutofit fontScale="92500" lnSpcReduction="20000"/>
          </a:bodyPr>
          <a:lstStyle/>
          <a:p>
            <a:pPr marL="0" indent="0">
              <a:buNone/>
            </a:pPr>
            <a:r>
              <a:rPr lang="en-US" sz="40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Bầu trời trong xanh</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p:cNvCxnSpPr/>
          <p:nvPr/>
        </p:nvCxnSpPr>
        <p:spPr>
          <a:xfrm>
            <a:off x="955343" y="1027907"/>
            <a:ext cx="2347415"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73522" y="982640"/>
            <a:ext cx="1876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77233" y="982640"/>
            <a:ext cx="2314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5656" y="1585417"/>
            <a:ext cx="3629168" cy="147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 xmlns:a16="http://schemas.microsoft.com/office/drawing/2014/main" id="{BAAF0FC9-1386-4904-A518-41CC64D6577F}"/>
              </a:ext>
            </a:extLst>
          </p:cNvPr>
          <p:cNvSpPr txBox="1">
            <a:spLocks/>
          </p:cNvSpPr>
          <p:nvPr/>
        </p:nvSpPr>
        <p:spPr>
          <a:xfrm>
            <a:off x="823414" y="2910980"/>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Lương lúa vàng óng</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a:extLst>
              <a:ext uri="{FF2B5EF4-FFF2-40B4-BE49-F238E27FC236}">
                <a16:creationId xmlns="" xmlns:a16="http://schemas.microsoft.com/office/drawing/2014/main" id="{BAAF0FC9-1386-4904-A518-41CC64D6577F}"/>
              </a:ext>
            </a:extLst>
          </p:cNvPr>
          <p:cNvSpPr txBox="1">
            <a:spLocks/>
          </p:cNvSpPr>
          <p:nvPr/>
        </p:nvSpPr>
        <p:spPr>
          <a:xfrm>
            <a:off x="838200" y="3690049"/>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lấp lánh </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ontent Placeholder 2">
            <a:extLst>
              <a:ext uri="{FF2B5EF4-FFF2-40B4-BE49-F238E27FC236}">
                <a16:creationId xmlns="" xmlns:a16="http://schemas.microsoft.com/office/drawing/2014/main" id="{BAAF0FC9-1386-4904-A518-41CC64D6577F}"/>
              </a:ext>
            </a:extLst>
          </p:cNvPr>
          <p:cNvSpPr txBox="1">
            <a:spLocks/>
          </p:cNvSpPr>
          <p:nvPr/>
        </p:nvSpPr>
        <p:spPr>
          <a:xfrm>
            <a:off x="823414" y="4398991"/>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Lũy tre xanh</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939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 calcmode="lin" valueType="num">
                                      <p:cBhvr additive="base">
                                        <p:cTn id="5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build="p"/>
      <p:bldP spid="18" grpId="0" build="p"/>
      <p:bldP spid="1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05AC20-72B1-4646-B9DC-B543FAB81F3B}"/>
              </a:ext>
            </a:extLst>
          </p:cNvPr>
          <p:cNvSpPr>
            <a:spLocks noGrp="1"/>
          </p:cNvSpPr>
          <p:nvPr>
            <p:ph type="title"/>
          </p:nvPr>
        </p:nvSpPr>
        <p:spPr>
          <a:xfrm>
            <a:off x="245660" y="365125"/>
            <a:ext cx="11737074" cy="1325563"/>
          </a:xfrm>
        </p:spPr>
        <p:txBody>
          <a:bodyPr>
            <a:normAutofit/>
          </a:bodyPr>
          <a:lstStyle/>
          <a:p>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3</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ỏi đáp về đặc điểm của các sự vật ngôi sao, dòng sông, nương lúa, bầu trời.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itle 1">
            <a:extLst>
              <a:ext uri="{FF2B5EF4-FFF2-40B4-BE49-F238E27FC236}">
                <a16:creationId xmlns="" xmlns:a16="http://schemas.microsoft.com/office/drawing/2014/main" id="{BA05AC20-72B1-4646-B9DC-B543FAB81F3B}"/>
              </a:ext>
            </a:extLst>
          </p:cNvPr>
          <p:cNvSpPr txBox="1">
            <a:spLocks/>
          </p:cNvSpPr>
          <p:nvPr/>
        </p:nvSpPr>
        <p:spPr>
          <a:xfrm>
            <a:off x="245660" y="1454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thế nào</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 vời vợi</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a:extLst>
              <a:ext uri="{FF2B5EF4-FFF2-40B4-BE49-F238E27FC236}">
                <a16:creationId xmlns="" xmlns:a16="http://schemas.microsoft.com/office/drawing/2014/main" id="{BA05AC20-72B1-4646-B9DC-B543FAB81F3B}"/>
              </a:ext>
            </a:extLst>
          </p:cNvPr>
          <p:cNvSpPr txBox="1">
            <a:spLocks/>
          </p:cNvSpPr>
          <p:nvPr/>
        </p:nvSpPr>
        <p:spPr>
          <a:xfrm>
            <a:off x="387824" y="2658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thế nào?</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Ngôi sao sáng lấp lánh.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itle 1">
            <a:extLst>
              <a:ext uri="{FF2B5EF4-FFF2-40B4-BE49-F238E27FC236}">
                <a16:creationId xmlns="" xmlns:a16="http://schemas.microsoft.com/office/drawing/2014/main" id="{BA05AC20-72B1-4646-B9DC-B543FAB81F3B}"/>
              </a:ext>
            </a:extLst>
          </p:cNvPr>
          <p:cNvSpPr txBox="1">
            <a:spLocks/>
          </p:cNvSpPr>
          <p:nvPr/>
        </p:nvSpPr>
        <p:spPr>
          <a:xfrm>
            <a:off x="387824" y="3868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Dòng sông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sông quanh co uốn khúc.</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 xmlns:a16="http://schemas.microsoft.com/office/drawing/2014/main" id="{BA05AC20-72B1-4646-B9DC-B543FAB81F3B}"/>
              </a:ext>
            </a:extLst>
          </p:cNvPr>
          <p:cNvSpPr txBox="1">
            <a:spLocks/>
          </p:cNvSpPr>
          <p:nvPr/>
        </p:nvSpPr>
        <p:spPr>
          <a:xfrm>
            <a:off x="387824" y="51942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 lúa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Nương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lúa xanh mơn mởn.</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p:cNvCxnSpPr/>
          <p:nvPr/>
        </p:nvCxnSpPr>
        <p:spPr>
          <a:xfrm>
            <a:off x="887104" y="986962"/>
            <a:ext cx="15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9498" y="979913"/>
            <a:ext cx="1812878" cy="7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93641" y="986962"/>
            <a:ext cx="2017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05111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B238581-AE36-4D4E-95D3-D0F676A6C02D}"/>
              </a:ext>
            </a:extLst>
          </p:cNvPr>
          <p:cNvSpPr txBox="1"/>
          <p:nvPr/>
        </p:nvSpPr>
        <p:spPr>
          <a:xfrm>
            <a:off x="1158218" y="549157"/>
            <a:ext cx="10142128" cy="707886"/>
          </a:xfrm>
          <a:prstGeom prst="rect">
            <a:avLst/>
          </a:prstGeom>
          <a:noFill/>
        </p:spPr>
        <p:txBody>
          <a:bodyPr wrap="square" rtlCol="0">
            <a:spAutoFit/>
          </a:bodyPr>
          <a:lstStyle/>
          <a:p>
            <a:pPr marL="514350" indent="-514350" algn="l">
              <a:buAutoNum type="arabicPeriod"/>
            </a:pP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về đặc điểm của từng người trong tranh </a:t>
            </a:r>
            <a:endPar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20063" y="1257043"/>
            <a:ext cx="11030179" cy="4525192"/>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2. Viết 3 – 5 câu kể về một sự việc đã chứng kiến hoặc tham gia ở nơi em sống.</a:t>
            </a:r>
            <a:endParaRPr lang="en-US"/>
          </a:p>
        </p:txBody>
      </p:sp>
      <p:pic>
        <p:nvPicPr>
          <p:cNvPr id="4" name="Content Placeholder 3"/>
          <p:cNvPicPr>
            <a:picLocks noGrp="1" noChangeAspect="1"/>
          </p:cNvPicPr>
          <p:nvPr>
            <p:ph idx="1"/>
          </p:nvPr>
        </p:nvPicPr>
        <p:blipFill>
          <a:blip r:embed="rId2"/>
          <a:stretch>
            <a:fillRect/>
          </a:stretch>
        </p:blipFill>
        <p:spPr>
          <a:xfrm>
            <a:off x="2957512" y="2415381"/>
            <a:ext cx="6276975" cy="3171825"/>
          </a:xfrm>
          <a:prstGeom prst="rect">
            <a:avLst/>
          </a:prstGeom>
        </p:spPr>
      </p:pic>
    </p:spTree>
    <p:extLst>
      <p:ext uri="{BB962C8B-B14F-4D97-AF65-F5344CB8AC3E}">
        <p14:creationId xmlns:p14="http://schemas.microsoft.com/office/powerpoint/2010/main" val="15900993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07A1402-0154-4D3C-B0A6-402C0E28C252}"/>
              </a:ext>
            </a:extLst>
          </p:cNvPr>
          <p:cNvSpPr txBox="1"/>
          <p:nvPr/>
        </p:nvSpPr>
        <p:spPr>
          <a:xfrm>
            <a:off x="634779" y="345003"/>
            <a:ext cx="10324373" cy="1200329"/>
          </a:xfrm>
          <a:prstGeom prst="rect">
            <a:avLst/>
          </a:prstGeom>
          <a:noFill/>
        </p:spPr>
        <p:txBody>
          <a:bodyPr wrap="square" rtlCol="0">
            <a:spAutoFit/>
          </a:bodyPr>
          <a:lstStyle/>
          <a:p>
            <a:r>
              <a:rPr lang="en-US" sz="3600"/>
              <a:t>2. Viết 3 – 5 câu kể về một sự việc đã chứng kiến hoặc tham gia ở nơi em sống.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peech Bubble: Rectangle with Corners Rounded 2">
            <a:extLst>
              <a:ext uri="{FF2B5EF4-FFF2-40B4-BE49-F238E27FC236}">
                <a16:creationId xmlns="" xmlns:a16="http://schemas.microsoft.com/office/drawing/2014/main" id="{0073B39B-2185-4E72-94A4-3A56DBC98290}"/>
              </a:ext>
            </a:extLst>
          </p:cNvPr>
          <p:cNvSpPr/>
          <p:nvPr/>
        </p:nvSpPr>
        <p:spPr>
          <a:xfrm>
            <a:off x="382137" y="1719617"/>
            <a:ext cx="11809863" cy="42171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t>    </a:t>
            </a:r>
            <a:r>
              <a:rPr lang="vi-VN" sz="2400" smtClean="0"/>
              <a:t>Hôm </a:t>
            </a:r>
            <a:r>
              <a:rPr lang="vi-VN" sz="2400"/>
              <a:t>đó là trưa thứ Sáu</a:t>
            </a:r>
            <a:r>
              <a:rPr lang="vi-VN" sz="2400" smtClean="0"/>
              <a:t>.</a:t>
            </a:r>
            <a:r>
              <a:rPr lang="en-US" sz="2400" smtClean="0"/>
              <a:t> Trên đường đi học về em gặp một bà cụ già mái tóc bạc trắng </a:t>
            </a:r>
            <a:r>
              <a:rPr lang="vi-VN" sz="2400"/>
              <a:t>gương mặt </a:t>
            </a:r>
            <a:r>
              <a:rPr lang="vi-VN" sz="2400" smtClean="0"/>
              <a:t>mệt </a:t>
            </a:r>
            <a:r>
              <a:rPr lang="vi-VN" sz="2400"/>
              <a:t>mỏi, đang đứng loay hoay. Cụ mặc bộ quần áo màu nâu, đầu đội nón lá. Lưng cụ hơi còng. Tay cụ xách một giỏ gì đó trông rất nặng. Em tiến lại gần và hỏi cụ</a:t>
            </a:r>
            <a:r>
              <a:rPr lang="vi-VN" sz="2400" smtClean="0"/>
              <a:t>:- </a:t>
            </a:r>
            <a:r>
              <a:rPr lang="vi-VN" sz="2400"/>
              <a:t>Cụ ơi! Cụ sao đấy </a:t>
            </a:r>
            <a:r>
              <a:rPr lang="vi-VN" sz="2400" smtClean="0"/>
              <a:t>ạ?</a:t>
            </a:r>
            <a:r>
              <a:rPr lang="en-US" sz="2400" smtClean="0"/>
              <a:t> </a:t>
            </a:r>
            <a:r>
              <a:rPr lang="vi-VN" sz="2400" smtClean="0"/>
              <a:t>Cụ </a:t>
            </a:r>
            <a:r>
              <a:rPr lang="vi-VN" sz="2400"/>
              <a:t>giật mình, quay lại nói chuyện với </a:t>
            </a:r>
            <a:r>
              <a:rPr lang="vi-VN" sz="2400" smtClean="0"/>
              <a:t>em:</a:t>
            </a:r>
            <a:r>
              <a:rPr lang="en-US" sz="2400" smtClean="0"/>
              <a:t> </a:t>
            </a:r>
            <a:r>
              <a:rPr lang="vi-VN" sz="2400" smtClean="0"/>
              <a:t>cụ </a:t>
            </a:r>
            <a:r>
              <a:rPr lang="vi-VN" sz="2400"/>
              <a:t>đang đi tìm nhà </a:t>
            </a:r>
            <a:r>
              <a:rPr lang="vi-VN" sz="2400" smtClean="0"/>
              <a:t>con </a:t>
            </a:r>
            <a:r>
              <a:rPr lang="vi-VN" sz="2400"/>
              <a:t>gái mà cụ đi mãi từ sáng đến giờ vẫn chưa tìm </a:t>
            </a:r>
            <a:r>
              <a:rPr lang="vi-VN" sz="2400" smtClean="0"/>
              <a:t>được.Hoá </a:t>
            </a:r>
            <a:r>
              <a:rPr lang="vi-VN" sz="2400"/>
              <a:t>ra cụ bị lạc đường. Lúc đó, </a:t>
            </a:r>
            <a:r>
              <a:rPr lang="en-US" sz="2400" smtClean="0"/>
              <a:t>trên đường </a:t>
            </a:r>
            <a:r>
              <a:rPr lang="vi-VN" sz="2400" smtClean="0"/>
              <a:t>không </a:t>
            </a:r>
            <a:r>
              <a:rPr lang="en-US" sz="2400" smtClean="0"/>
              <a:t>có</a:t>
            </a:r>
            <a:r>
              <a:rPr lang="vi-VN" sz="2400" smtClean="0"/>
              <a:t> </a:t>
            </a:r>
            <a:r>
              <a:rPr lang="vi-VN" sz="2400"/>
              <a:t>ai. Em thấy khó xử, không biết phải làm gì</a:t>
            </a:r>
            <a:r>
              <a:rPr lang="vi-VN" sz="2400" smtClean="0"/>
              <a:t>.</a:t>
            </a:r>
            <a:r>
              <a:rPr lang="vi-VN" sz="2400"/>
              <a:t> Trời nắng thế này, biết bao giờ cụ mới tìm được nhà</a:t>
            </a:r>
            <a:r>
              <a:rPr lang="vi-VN" sz="2400" smtClean="0"/>
              <a:t>.</a:t>
            </a:r>
            <a:r>
              <a:rPr lang="vi-VN" sz="2400"/>
              <a:t> Và rồi em quyết </a:t>
            </a:r>
            <a:r>
              <a:rPr lang="vi-VN" sz="2400" smtClean="0"/>
              <a:t>định</a:t>
            </a:r>
            <a:r>
              <a:rPr lang="en-US" sz="2400"/>
              <a:t> </a:t>
            </a:r>
            <a:r>
              <a:rPr lang="en-US" sz="2400" smtClean="0"/>
              <a:t>tìm nhà giúp cụ.</a:t>
            </a:r>
            <a:endParaRPr lang="vi-VN" sz="2400"/>
          </a:p>
          <a:p>
            <a:pPr algn="just"/>
            <a:r>
              <a:rPr lang="en-US" sz="2400" smtClean="0"/>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3997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62113"/>
            <a:ext cx="9541565" cy="1498600"/>
          </a:xfrm>
        </p:spPr>
        <p:txBody>
          <a:bodyPr>
            <a:normAutofit fontScale="90000"/>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hãy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đọc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khổ</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thơ</a:t>
            </a:r>
            <a:r>
              <a:rPr lang="en-US" b="1" dirty="0" smtClean="0">
                <a:latin typeface="Times New Roman" pitchFamily="18" charset="0"/>
                <a:cs typeface="Times New Roman" pitchFamily="18" charset="0"/>
              </a:rPr>
              <a:t> 1 </a:t>
            </a:r>
            <a:r>
              <a:rPr lang="en-US" b="1" dirty="0" err="1" smtClean="0">
                <a:latin typeface="Times New Roman" pitchFamily="18" charset="0"/>
                <a:cs typeface="Times New Roman" pitchFamily="18" charset="0"/>
              </a:rPr>
              <a:t>và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trả</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lời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câu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hỏi</a:t>
            </a:r>
            <a:r>
              <a:rPr lang="en-US" b="1" dirty="0" smtClean="0">
                <a:latin typeface="Times New Roman" pitchFamily="18" charset="0"/>
                <a:cs typeface="Times New Roman" pitchFamily="18" charset="0"/>
              </a:rPr>
              <a:t>:</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Hạt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thóc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được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sinh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ra</a:t>
            </a:r>
            <a:r>
              <a:rPr lang="en-US" b="1" dirty="0" smtClean="0">
                <a:solidFill>
                  <a:srgbClr val="FF0000"/>
                </a:solidFill>
                <a:latin typeface="Times New Roman" pitchFamily="18" charset="0"/>
                <a:cs typeface="Times New Roman" pitchFamily="18" charset="0"/>
              </a:rPr>
              <a:t> ở </a:t>
            </a:r>
            <a:r>
              <a:rPr lang="en-US" b="1" dirty="0" err="1" smtClean="0">
                <a:solidFill>
                  <a:srgbClr val="FF0000"/>
                </a:solidFill>
                <a:latin typeface="Times New Roman" pitchFamily="18" charset="0"/>
                <a:cs typeface="Times New Roman" pitchFamily="18" charset="0"/>
              </a:rPr>
              <a:t>đâu</a:t>
            </a:r>
            <a:r>
              <a:rPr lang="en-US" b="1" dirty="0" smtClean="0">
                <a:solidFill>
                  <a:srgbClr val="FF0000"/>
                </a:solidFill>
                <a:latin typeface="Times New Roman" pitchFamily="18" charset="0"/>
                <a:cs typeface="Times New Roman" pitchFamily="18" charset="0"/>
              </a:rPr>
              <a:t>?</a:t>
            </a:r>
            <a:endParaRPr lang="en-US" b="1" dirty="0">
              <a:solidFill>
                <a:srgbClr val="FF0000"/>
              </a:solidFill>
              <a:latin typeface="Times New Roman" pitchFamily="18" charset="0"/>
              <a:cs typeface="Times New Roman" pitchFamily="18" charset="0"/>
            </a:endParaRPr>
          </a:p>
        </p:txBody>
      </p:sp>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277600" y="6105476"/>
            <a:ext cx="914400" cy="738669"/>
          </a:xfrm>
        </p:spPr>
      </p:pic>
    </p:spTree>
    <p:extLst>
      <p:ext uri="{BB962C8B-B14F-4D97-AF65-F5344CB8AC3E}">
        <p14:creationId xmlns:p14="http://schemas.microsoft.com/office/powerpoint/2010/main" val="36357835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4B6A6-4658-4695-94E7-4DFE2DE7802A}"/>
              </a:ext>
            </a:extLst>
          </p:cNvPr>
          <p:cNvSpPr>
            <a:spLocks noGrp="1"/>
          </p:cNvSpPr>
          <p:nvPr>
            <p:ph type="title"/>
          </p:nvPr>
        </p:nvSpPr>
        <p:spPr>
          <a:xfrm>
            <a:off x="268941" y="232967"/>
            <a:ext cx="11724279" cy="1325563"/>
          </a:xfrm>
        </p:spPr>
        <p:txBody>
          <a:bodyPr>
            <a:norm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600">
                <a:latin typeface="Times New Roman" panose="02020603050405020304" pitchFamily="18" charset="0"/>
                <a:ea typeface="Arial-Rounded" panose="020B0500000000000000" pitchFamily="34" charset="0"/>
                <a:cs typeface="Times New Roman" panose="02020603050405020304" pitchFamily="18" charset="0"/>
              </a:rPr>
              <a:t>, </a:t>
            </a:r>
            <a:r>
              <a:rPr lang="en-US" sz="3600" smtClean="0">
                <a:latin typeface="Times New Roman" panose="02020603050405020304" pitchFamily="18" charset="0"/>
                <a:ea typeface="Arial-Rounded" panose="020B0500000000000000" pitchFamily="34" charset="0"/>
                <a:cs typeface="Times New Roman" panose="02020603050405020304" pitchFamily="18" charset="0"/>
              </a:rPr>
              <a:t>về vẻ đẹp thiên nhiên. Trao đổi với các bạn suy nghĩ của em về bài thơ.</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452824" y="1558530"/>
            <a:ext cx="5101815" cy="4832092"/>
          </a:xfrm>
          <a:prstGeom prst="rect">
            <a:avLst/>
          </a:prstGeom>
        </p:spPr>
        <p:txBody>
          <a:bodyPr wrap="square">
            <a:spAutoFit/>
          </a:bodyPr>
          <a:lstStyle/>
          <a:p>
            <a:r>
              <a:rPr lang="en-US" sz="2800" b="1" smtClean="0">
                <a:solidFill>
                  <a:srgbClr val="333333"/>
                </a:solidFill>
                <a:latin typeface="Helvetica Neue"/>
              </a:rPr>
              <a:t>	  </a:t>
            </a:r>
            <a:r>
              <a:rPr lang="vi-VN" sz="2800" b="1" smtClean="0">
                <a:solidFill>
                  <a:srgbClr val="333333"/>
                </a:solidFill>
                <a:latin typeface="Helvetica Neue"/>
              </a:rPr>
              <a:t>GIÓ</a:t>
            </a:r>
            <a:endParaRPr lang="vi-VN" sz="2800">
              <a:solidFill>
                <a:srgbClr val="333333"/>
              </a:solidFill>
              <a:latin typeface="Helvetica Neue"/>
            </a:endParaRPr>
          </a:p>
          <a:p>
            <a:pPr algn="just"/>
            <a:endParaRPr lang="vi-VN" sz="2800">
              <a:solidFill>
                <a:srgbClr val="333333"/>
              </a:solidFill>
              <a:latin typeface="Helvetica Neue"/>
            </a:endParaRPr>
          </a:p>
          <a:p>
            <a:pPr algn="just"/>
            <a:r>
              <a:rPr lang="vi-VN" sz="2800">
                <a:solidFill>
                  <a:srgbClr val="333333"/>
                </a:solidFill>
                <a:latin typeface="Helvetica Neue"/>
              </a:rPr>
              <a:t>Gió lúc nào cũng chạy</a:t>
            </a:r>
          </a:p>
          <a:p>
            <a:pPr algn="just"/>
            <a:r>
              <a:rPr lang="vi-VN" sz="2800">
                <a:solidFill>
                  <a:srgbClr val="333333"/>
                </a:solidFill>
                <a:latin typeface="Helvetica Neue"/>
              </a:rPr>
              <a:t>Suốt ngày vội thế à</a:t>
            </a:r>
          </a:p>
          <a:p>
            <a:pPr algn="just"/>
            <a:r>
              <a:rPr lang="vi-VN" sz="2800">
                <a:solidFill>
                  <a:srgbClr val="333333"/>
                </a:solidFill>
                <a:latin typeface="Helvetica Neue"/>
              </a:rPr>
              <a:t>Lúc nào cũng huýt sáo</a:t>
            </a:r>
          </a:p>
          <a:p>
            <a:pPr algn="just"/>
            <a:r>
              <a:rPr lang="vi-VN" sz="2800">
                <a:solidFill>
                  <a:srgbClr val="333333"/>
                </a:solidFill>
                <a:latin typeface="Helvetica Neue"/>
              </a:rPr>
              <a:t>Lúc nào cũng hát ca …</a:t>
            </a:r>
          </a:p>
          <a:p>
            <a:pPr algn="just"/>
            <a:endParaRPr lang="vi-VN" sz="2800">
              <a:solidFill>
                <a:srgbClr val="333333"/>
              </a:solidFill>
              <a:latin typeface="Helvetica Neue"/>
            </a:endParaRPr>
          </a:p>
          <a:p>
            <a:pPr algn="just"/>
            <a:r>
              <a:rPr lang="vi-VN" sz="2800">
                <a:solidFill>
                  <a:srgbClr val="333333"/>
                </a:solidFill>
                <a:latin typeface="Helvetica Neue"/>
              </a:rPr>
              <a:t>Gió thích chơi chong chóng</a:t>
            </a:r>
          </a:p>
          <a:p>
            <a:pPr algn="just"/>
            <a:r>
              <a:rPr lang="vi-VN" sz="2800">
                <a:solidFill>
                  <a:srgbClr val="333333"/>
                </a:solidFill>
                <a:latin typeface="Helvetica Neue"/>
              </a:rPr>
              <a:t>Cùng bé chơi thả diều</a:t>
            </a:r>
          </a:p>
          <a:p>
            <a:pPr algn="just"/>
            <a:r>
              <a:rPr lang="vi-VN" sz="2800">
                <a:solidFill>
                  <a:srgbClr val="333333"/>
                </a:solidFill>
                <a:latin typeface="Helvetica Neue"/>
              </a:rPr>
              <a:t>Lại giật tung nón bé</a:t>
            </a:r>
          </a:p>
          <a:p>
            <a:pPr algn="just"/>
            <a:r>
              <a:rPr lang="vi-VN" sz="2800">
                <a:solidFill>
                  <a:srgbClr val="333333"/>
                </a:solidFill>
                <a:latin typeface="Helvetica Neue"/>
              </a:rPr>
              <a:t>Gió bông đùa chọc trêu</a:t>
            </a:r>
            <a:endParaRPr lang="vi-VN" sz="2800" b="0" i="0">
              <a:solidFill>
                <a:srgbClr val="333333"/>
              </a:solidFill>
              <a:effectLst/>
              <a:latin typeface="Helvetica Neue"/>
            </a:endParaRPr>
          </a:p>
        </p:txBody>
      </p:sp>
      <p:pic>
        <p:nvPicPr>
          <p:cNvPr id="5" name="Picture 4"/>
          <p:cNvPicPr>
            <a:picLocks noChangeAspect="1"/>
          </p:cNvPicPr>
          <p:nvPr/>
        </p:nvPicPr>
        <p:blipFill>
          <a:blip r:embed="rId2"/>
          <a:stretch>
            <a:fillRect/>
          </a:stretch>
        </p:blipFill>
        <p:spPr>
          <a:xfrm>
            <a:off x="4967785" y="1452282"/>
            <a:ext cx="7025435" cy="5131054"/>
          </a:xfrm>
          <a:prstGeom prst="rect">
            <a:avLst/>
          </a:prstGeom>
        </p:spPr>
      </p:pic>
    </p:spTree>
    <p:extLst>
      <p:ext uri="{BB962C8B-B14F-4D97-AF65-F5344CB8AC3E}">
        <p14:creationId xmlns:p14="http://schemas.microsoft.com/office/powerpoint/2010/main" val="40795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365125"/>
            <a:ext cx="11685495" cy="1325563"/>
          </a:xfrm>
        </p:spPr>
        <p:txBody>
          <a:bodyPr>
            <a:normAutofit/>
          </a:bodyPr>
          <a:lstStyle/>
          <a:p>
            <a:r>
              <a:rPr lang="en-US" sz="4000" smtClean="0"/>
              <a:t>2.Viết vào nhật kí đọc sách một khổ thơ em thích.</a:t>
            </a:r>
            <a:endParaRPr lang="en-US" sz="4000"/>
          </a:p>
        </p:txBody>
      </p:sp>
      <p:pic>
        <p:nvPicPr>
          <p:cNvPr id="4" name="Picture 3"/>
          <p:cNvPicPr>
            <a:picLocks noChangeAspect="1"/>
          </p:cNvPicPr>
          <p:nvPr/>
        </p:nvPicPr>
        <p:blipFill>
          <a:blip r:embed="rId2"/>
          <a:stretch>
            <a:fillRect/>
          </a:stretch>
        </p:blipFill>
        <p:spPr>
          <a:xfrm>
            <a:off x="1048871" y="2124075"/>
            <a:ext cx="9937375" cy="3577478"/>
          </a:xfrm>
          <a:prstGeom prst="rect">
            <a:avLst/>
          </a:prstGeom>
        </p:spPr>
      </p:pic>
    </p:spTree>
    <p:extLst>
      <p:ext uri="{BB962C8B-B14F-4D97-AF65-F5344CB8AC3E}">
        <p14:creationId xmlns:p14="http://schemas.microsoft.com/office/powerpoint/2010/main" val="37337343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a14="http://schemas.microsoft.com/office/drawing/2010/main">
                  <a14:imgLayer r:embed="rId28">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pic>
        <p:nvPicPr>
          <p:cNvPr id="28" name="Picture 27"/>
          <p:cNvPicPr>
            <a:picLocks noChangeAspect="1"/>
          </p:cNvPicPr>
          <p:nvPr/>
        </p:nvPicPr>
        <p:blipFill>
          <a:blip r:embed="rId29">
            <a:extLst>
              <a:ext uri="{BEBA8EAE-BF5A-486C-A8C5-ECC9F3942E4B}">
                <a14:imgProps xmlns:a14="http://schemas.microsoft.com/office/drawing/2010/main">
                  <a14:imgLayer r:embed="rId30">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7600" y="6105476"/>
            <a:ext cx="914400" cy="738669"/>
          </a:xfrm>
          <a:prstGeom prst="rect">
            <a:avLst/>
          </a:prstGeom>
        </p:spPr>
      </p:pic>
      <p:sp>
        <p:nvSpPr>
          <p:cNvPr id="7" name="Title 1"/>
          <p:cNvSpPr txBox="1">
            <a:spLocks/>
          </p:cNvSpPr>
          <p:nvPr/>
        </p:nvSpPr>
        <p:spPr>
          <a:xfrm>
            <a:off x="675861" y="685800"/>
            <a:ext cx="11058939" cy="2032000"/>
          </a:xfrm>
          <a:prstGeom prst="rect">
            <a:avLst/>
          </a:prstGeom>
        </p:spPr>
        <p:txBody>
          <a:bodyPr vert="horz" lIns="121917" tIns="60958" rIns="121917" bIns="60958"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hãy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khổ</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thơ</a:t>
            </a:r>
            <a:r>
              <a:rPr lang="en-US" sz="4000" b="1" dirty="0" smtClean="0">
                <a:latin typeface="Times New Roman" pitchFamily="18" charset="0"/>
                <a:cs typeface="Times New Roman" pitchFamily="18" charset="0"/>
              </a:rPr>
              <a:t> 4 </a:t>
            </a:r>
            <a:r>
              <a:rPr lang="en-US" sz="4000" b="1" dirty="0" err="1" smtClean="0">
                <a:latin typeface="Times New Roman" pitchFamily="18" charset="0"/>
                <a:cs typeface="Times New Roman" pitchFamily="18" charset="0"/>
              </a:rPr>
              <a:t>và</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trả</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lời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hỏi</a:t>
            </a:r>
            <a:r>
              <a:rPr lang="en-US" sz="4000" b="1" dirty="0" smtClean="0">
                <a:latin typeface="Times New Roman" pitchFamily="18" charset="0"/>
                <a:cs typeface="Times New Roman" pitchFamily="18" charset="0"/>
              </a:rPr>
              <a:t>:</a:t>
            </a:r>
          </a:p>
          <a:p>
            <a:r>
              <a:rPr lang="en-US" sz="4000" b="1" dirty="0" err="1" smtClean="0">
                <a:solidFill>
                  <a:srgbClr val="FF0000"/>
                </a:solidFill>
                <a:latin typeface="Times New Roman" pitchFamily="18" charset="0"/>
                <a:cs typeface="Times New Roman" pitchFamily="18" charset="0"/>
              </a:rPr>
              <a:t>Hạt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thóc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quý</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giá</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như</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thế</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nào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với</a:t>
            </a:r>
            <a:r>
              <a:rPr lang="en-US" sz="4000" b="1" dirty="0" smtClean="0">
                <a:solidFill>
                  <a:srgbClr val="FF0000"/>
                </a:solidFill>
                <a:latin typeface="Times New Roman" pitchFamily="18" charset="0"/>
                <a:cs typeface="Times New Roman" pitchFamily="18" charset="0"/>
              </a:rPr>
              <a:t> con </a:t>
            </a:r>
            <a:r>
              <a:rPr lang="en-US" sz="4000" b="1" dirty="0" err="1" smtClean="0">
                <a:solidFill>
                  <a:srgbClr val="FF0000"/>
                </a:solidFill>
                <a:latin typeface="Times New Roman" pitchFamily="18" charset="0"/>
                <a:cs typeface="Times New Roman" pitchFamily="18" charset="0"/>
              </a:rPr>
              <a:t>người</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90767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4734367"/>
            <a:ext cx="12282473" cy="2121398"/>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2" name="TextBox 11"/>
          <p:cNvSpPr txBox="1"/>
          <p:nvPr/>
        </p:nvSpPr>
        <p:spPr>
          <a:xfrm>
            <a:off x="2042375" y="51708"/>
            <a:ext cx="8107251"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Thứ</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5400" b="1" i="0" u="none" strike="noStrike" kern="1200" cap="none" spc="0" normalizeH="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tư</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ngày</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15 </a:t>
            </a: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tháng</a:t>
            </a:r>
            <a:r>
              <a:rPr lang="en-US" sz="5400" b="1" dirty="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 </a:t>
            </a:r>
            <a:r>
              <a:rPr lang="en-US" sz="5400" b="1" dirty="0" smtClean="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2023</a:t>
            </a:r>
            <a:endParaRPr kumimoji="0" lang="en-US" sz="5400" b="1" i="0" u="none" strike="noStrike" kern="1200" cap="none" spc="0" normalizeH="0" baseline="0" noProof="0" dirty="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endParaRPr>
          </a:p>
        </p:txBody>
      </p:sp>
      <p:sp>
        <p:nvSpPr>
          <p:cNvPr id="13" name="Rectangle 12"/>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2042375" y="936736"/>
            <a:ext cx="5022761" cy="769441"/>
          </a:xfrm>
          <a:prstGeom prst="rect">
            <a:avLst/>
          </a:prstGeom>
          <a:noFill/>
        </p:spPr>
        <p:txBody>
          <a:bodyPr wrap="square" rtlCol="0">
            <a:spAutoFit/>
          </a:bodyPr>
          <a:lstStyle/>
          <a:p>
            <a:r>
              <a:rPr lang="en-US" sz="4400" b="1" u="sng" dirty="0" err="1" smtClean="0">
                <a:latin typeface="Times New Roman" pitchFamily="18" charset="0"/>
                <a:cs typeface="Times New Roman" pitchFamily="18" charset="0"/>
              </a:rPr>
              <a:t>Tiếng</a:t>
            </a:r>
            <a:r>
              <a:rPr lang="en-US" sz="4400" b="1" u="sng" dirty="0" smtClean="0">
                <a:latin typeface="Times New Roman" pitchFamily="18" charset="0"/>
                <a:cs typeface="Times New Roman" pitchFamily="18" charset="0"/>
              </a:rPr>
              <a:t> </a:t>
            </a:r>
            <a:r>
              <a:rPr lang="en-US" sz="4400" b="1" u="sng" dirty="0" err="1" smtClean="0">
                <a:latin typeface="Times New Roman" pitchFamily="18" charset="0"/>
                <a:cs typeface="Times New Roman" pitchFamily="18" charset="0"/>
              </a:rPr>
              <a:t>Việt</a:t>
            </a:r>
            <a:r>
              <a:rPr lang="en-US" sz="4400" b="1" dirty="0" smtClean="0">
                <a:latin typeface="Times New Roman" pitchFamily="18" charset="0"/>
                <a:cs typeface="Times New Roman" pitchFamily="18" charset="0"/>
              </a:rPr>
              <a:t>:</a:t>
            </a:r>
            <a:endParaRPr lang="en-US" sz="4400" b="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23784"/>
          <a:stretch/>
        </p:blipFill>
        <p:spPr>
          <a:xfrm>
            <a:off x="360609" y="1609868"/>
            <a:ext cx="10985678" cy="4829577"/>
          </a:xfrm>
          <a:prstGeom prst="rect">
            <a:avLst/>
          </a:prstGeom>
        </p:spPr>
      </p:pic>
      <p:sp>
        <p:nvSpPr>
          <p:cNvPr id="4" name="TextBox 3"/>
          <p:cNvSpPr txBox="1"/>
          <p:nvPr/>
        </p:nvSpPr>
        <p:spPr>
          <a:xfrm>
            <a:off x="2042375" y="51708"/>
            <a:ext cx="8107251"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Thứ</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5400" b="1" i="0" u="none" strike="noStrike" kern="1200" cap="none" spc="0" normalizeH="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tư</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ngày</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15 </a:t>
            </a: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tháng</a:t>
            </a:r>
            <a:r>
              <a:rPr lang="en-US" sz="5400" b="1" dirty="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 </a:t>
            </a:r>
            <a:r>
              <a:rPr lang="en-US" sz="5400" b="1" dirty="0" smtClean="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2023</a:t>
            </a:r>
            <a:endParaRPr kumimoji="0" lang="en-US" sz="5400" b="1" i="0" u="none" strike="noStrike" kern="1200" cap="none" spc="0" normalizeH="0" baseline="0" noProof="0" dirty="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endParaRPr>
          </a:p>
        </p:txBody>
      </p:sp>
      <p:sp>
        <p:nvSpPr>
          <p:cNvPr id="5" name="TextBox 4"/>
          <p:cNvSpPr txBox="1"/>
          <p:nvPr/>
        </p:nvSpPr>
        <p:spPr>
          <a:xfrm>
            <a:off x="2042375" y="936736"/>
            <a:ext cx="5022761" cy="769441"/>
          </a:xfrm>
          <a:prstGeom prst="rect">
            <a:avLst/>
          </a:prstGeom>
          <a:noFill/>
        </p:spPr>
        <p:txBody>
          <a:bodyPr wrap="square" rtlCol="0">
            <a:spAutoFit/>
          </a:bodyPr>
          <a:lstStyle/>
          <a:p>
            <a:r>
              <a:rPr lang="en-US" sz="4400" b="1" u="sng" dirty="0" err="1" smtClean="0">
                <a:latin typeface="Times New Roman" pitchFamily="18" charset="0"/>
                <a:cs typeface="Times New Roman" pitchFamily="18" charset="0"/>
              </a:rPr>
              <a:t>Tiếng</a:t>
            </a:r>
            <a:r>
              <a:rPr lang="en-US" sz="4400" b="1" u="sng" dirty="0" smtClean="0">
                <a:latin typeface="Times New Roman" pitchFamily="18" charset="0"/>
                <a:cs typeface="Times New Roman" pitchFamily="18" charset="0"/>
              </a:rPr>
              <a:t> </a:t>
            </a:r>
            <a:r>
              <a:rPr lang="en-US" sz="4400" b="1" u="sng" dirty="0" err="1" smtClean="0">
                <a:latin typeface="Times New Roman" pitchFamily="18" charset="0"/>
                <a:cs typeface="Times New Roman" pitchFamily="18" charset="0"/>
              </a:rPr>
              <a:t>Việt</a:t>
            </a:r>
            <a:r>
              <a:rPr lang="en-US" sz="4400" b="1" dirty="0" smtClean="0">
                <a:latin typeface="Times New Roman" pitchFamily="18" charset="0"/>
                <a:cs typeface="Times New Roman" pitchFamily="18" charset="0"/>
              </a:rPr>
              <a:t>:</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174616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3784"/>
          <a:stretch/>
        </p:blipFill>
        <p:spPr>
          <a:xfrm>
            <a:off x="30052" y="1609869"/>
            <a:ext cx="5649532" cy="3348498"/>
          </a:xfrm>
          <a:prstGeom prst="rect">
            <a:avLst/>
          </a:prstGeom>
        </p:spPr>
      </p:pic>
      <p:sp>
        <p:nvSpPr>
          <p:cNvPr id="5" name="TextBox 4"/>
          <p:cNvSpPr txBox="1"/>
          <p:nvPr/>
        </p:nvSpPr>
        <p:spPr>
          <a:xfrm>
            <a:off x="2042375" y="51708"/>
            <a:ext cx="8107251"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Thứ</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5400" b="1" i="0" u="none" strike="noStrike" kern="1200" cap="none" spc="0" normalizeH="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tư</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ngày</a:t>
            </a:r>
            <a:r>
              <a:rPr kumimoji="0" lang="en-US" sz="54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15 </a:t>
            </a:r>
            <a:r>
              <a:rPr kumimoji="0" lang="en-US" sz="54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tháng</a:t>
            </a:r>
            <a:r>
              <a:rPr lang="en-US" sz="5400" b="1" dirty="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 </a:t>
            </a:r>
            <a:r>
              <a:rPr lang="en-US" sz="5400" b="1" dirty="0" smtClean="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2023</a:t>
            </a:r>
            <a:endParaRPr kumimoji="0" lang="en-US" sz="5400" b="1" i="0" u="none" strike="noStrike" kern="1200" cap="none" spc="0" normalizeH="0" baseline="0" noProof="0" dirty="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endParaRPr>
          </a:p>
        </p:txBody>
      </p:sp>
      <p:sp>
        <p:nvSpPr>
          <p:cNvPr id="6" name="TextBox 5"/>
          <p:cNvSpPr txBox="1"/>
          <p:nvPr/>
        </p:nvSpPr>
        <p:spPr>
          <a:xfrm>
            <a:off x="2042375" y="936736"/>
            <a:ext cx="5022761" cy="769441"/>
          </a:xfrm>
          <a:prstGeom prst="rect">
            <a:avLst/>
          </a:prstGeom>
          <a:noFill/>
        </p:spPr>
        <p:txBody>
          <a:bodyPr wrap="square" rtlCol="0">
            <a:spAutoFit/>
          </a:bodyPr>
          <a:lstStyle/>
          <a:p>
            <a:r>
              <a:rPr lang="en-US" sz="4400" b="1" u="sng" dirty="0" err="1" smtClean="0">
                <a:latin typeface="Times New Roman" pitchFamily="18" charset="0"/>
                <a:cs typeface="Times New Roman" pitchFamily="18" charset="0"/>
              </a:rPr>
              <a:t>Tiếng</a:t>
            </a:r>
            <a:r>
              <a:rPr lang="en-US" sz="4400" b="1" u="sng" dirty="0" smtClean="0">
                <a:latin typeface="Times New Roman" pitchFamily="18" charset="0"/>
                <a:cs typeface="Times New Roman" pitchFamily="18" charset="0"/>
              </a:rPr>
              <a:t> </a:t>
            </a:r>
            <a:r>
              <a:rPr lang="en-US" sz="4400" b="1" u="sng" dirty="0" err="1" smtClean="0">
                <a:latin typeface="Times New Roman" pitchFamily="18" charset="0"/>
                <a:cs typeface="Times New Roman" pitchFamily="18" charset="0"/>
              </a:rPr>
              <a:t>Việt</a:t>
            </a:r>
            <a:r>
              <a:rPr lang="en-US" sz="4400" b="1" dirty="0" smtClean="0">
                <a:latin typeface="Times New Roman" pitchFamily="18" charset="0"/>
                <a:cs typeface="Times New Roman" pitchFamily="18" charset="0"/>
              </a:rPr>
              <a:t>:</a:t>
            </a:r>
            <a:endParaRPr lang="en-US" sz="44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676" y="1468192"/>
            <a:ext cx="5950039" cy="519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288666" y="4477485"/>
            <a:ext cx="1390918" cy="584775"/>
          </a:xfrm>
          <a:prstGeom prst="rect">
            <a:avLst/>
          </a:prstGeom>
          <a:solidFill>
            <a:schemeClr val="bg1"/>
          </a:solidFill>
        </p:spPr>
        <p:txBody>
          <a:bodyPr wrap="square" rtlCol="0">
            <a:spAutoFit/>
          </a:bodyPr>
          <a:lstStyle/>
          <a:p>
            <a:r>
              <a:rPr lang="en-US" sz="3200" dirty="0" err="1" smtClean="0">
                <a:latin typeface="Times New Roman" pitchFamily="18" charset="0"/>
                <a:cs typeface="Times New Roman" pitchFamily="18" charset="0"/>
              </a:rPr>
              <a:t>Cây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tre</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32636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3303105" y="1099930"/>
            <a:ext cx="4949686" cy="566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42375" y="-27804"/>
            <a:ext cx="8107251" cy="64628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Thứ</a:t>
            </a:r>
            <a:r>
              <a:rPr kumimoji="0" lang="en-US" sz="36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tư</a:t>
            </a:r>
            <a:r>
              <a:rPr kumimoji="0" lang="en-US" sz="36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ngày</a:t>
            </a:r>
            <a:r>
              <a:rPr kumimoji="0" lang="en-US" sz="3600" b="1" i="0" u="none" strike="noStrike" kern="1200" cap="none" spc="0" normalizeH="0" noProof="0" dirty="0"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 15 </a:t>
            </a:r>
            <a:r>
              <a:rPr kumimoji="0" lang="en-US" sz="3600" b="1" i="0" u="none" strike="noStrike" kern="1200" cap="none" spc="0" normalizeH="0" baseline="0" noProof="0" dirty="0" err="1" smtClean="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rPr>
              <a:t>tháng</a:t>
            </a:r>
            <a:r>
              <a:rPr lang="en-US" sz="3600" b="1" dirty="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 </a:t>
            </a:r>
            <a:r>
              <a:rPr lang="en-US" sz="3600" b="1" dirty="0" smtClean="0">
                <a:ln w="3175">
                  <a:solidFill>
                    <a:prstClr val="white"/>
                  </a:solidFill>
                </a:ln>
                <a:solidFill>
                  <a:srgbClr val="130993"/>
                </a:solidFill>
                <a:latin typeface="Times New Roman" pitchFamily="18" charset="0"/>
                <a:ea typeface="Arial-Rounded" panose="020B0500000000000000" pitchFamily="34" charset="0"/>
                <a:cs typeface="Times New Roman" pitchFamily="18" charset="0"/>
              </a:rPr>
              <a:t>2023</a:t>
            </a:r>
            <a:endParaRPr kumimoji="0" lang="en-US" sz="3600" b="1" i="0" u="none" strike="noStrike" kern="1200" cap="none" spc="0" normalizeH="0" baseline="0" noProof="0" dirty="0">
              <a:ln w="3175">
                <a:solidFill>
                  <a:prstClr val="white"/>
                </a:solidFill>
              </a:ln>
              <a:solidFill>
                <a:srgbClr val="130993"/>
              </a:solidFill>
              <a:effectLst/>
              <a:uLnTx/>
              <a:uFillTx/>
              <a:latin typeface="Times New Roman" pitchFamily="18" charset="0"/>
              <a:ea typeface="Arial-Rounded" panose="020B0500000000000000" pitchFamily="34" charset="0"/>
              <a:cs typeface="Times New Roman" pitchFamily="18" charset="0"/>
            </a:endParaRPr>
          </a:p>
        </p:txBody>
      </p:sp>
      <p:sp>
        <p:nvSpPr>
          <p:cNvPr id="6" name="TextBox 5"/>
          <p:cNvSpPr txBox="1"/>
          <p:nvPr/>
        </p:nvSpPr>
        <p:spPr>
          <a:xfrm>
            <a:off x="3379209" y="523702"/>
            <a:ext cx="2398739" cy="523220"/>
          </a:xfrm>
          <a:prstGeom prst="rect">
            <a:avLst/>
          </a:prstGeom>
          <a:noFill/>
        </p:spPr>
        <p:txBody>
          <a:bodyPr wrap="square" rtlCol="0">
            <a:spAutoFit/>
          </a:bodyPr>
          <a:lstStyle/>
          <a:p>
            <a:r>
              <a:rPr lang="en-US" sz="2800" b="1" u="sng" dirty="0" err="1" smtClean="0">
                <a:latin typeface="Times New Roman" pitchFamily="18" charset="0"/>
                <a:cs typeface="Times New Roman" pitchFamily="18" charset="0"/>
              </a:rPr>
              <a:t>Tiếng</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Việt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7" name="TextBox 6"/>
          <p:cNvSpPr txBox="1"/>
          <p:nvPr/>
        </p:nvSpPr>
        <p:spPr>
          <a:xfrm>
            <a:off x="5126865" y="538966"/>
            <a:ext cx="5022761"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8: </a:t>
            </a:r>
            <a:r>
              <a:rPr lang="en-US" sz="2800" b="1" dirty="0" err="1" smtClean="0">
                <a:solidFill>
                  <a:srgbClr val="FF0000"/>
                </a:solidFill>
                <a:latin typeface="Times New Roman" pitchFamily="18" charset="0"/>
                <a:cs typeface="Times New Roman" pitchFamily="18" charset="0"/>
              </a:rPr>
              <a:t>Lũy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tre</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6674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1468</Words>
  <Application>Microsoft Office PowerPoint</Application>
  <PresentationFormat>Custom</PresentationFormat>
  <Paragraphs>251</Paragraphs>
  <Slides>43</Slides>
  <Notes>13</Notes>
  <HiddenSlides>0</HiddenSlides>
  <MMClips>1</MMClips>
  <ScaleCrop>false</ScaleCrop>
  <HeadingPairs>
    <vt:vector size="4" baseType="variant">
      <vt:variant>
        <vt:lpstr>Theme</vt:lpstr>
      </vt:variant>
      <vt:variant>
        <vt:i4>6</vt:i4>
      </vt:variant>
      <vt:variant>
        <vt:lpstr>Slide Titles</vt:lpstr>
      </vt:variant>
      <vt:variant>
        <vt:i4>43</vt:i4>
      </vt:variant>
    </vt:vector>
  </HeadingPairs>
  <TitlesOfParts>
    <vt:vector size="49" baseType="lpstr">
      <vt:lpstr>1_Office Theme</vt:lpstr>
      <vt:lpstr>3_Office Theme</vt:lpstr>
      <vt:lpstr>4_Office Theme</vt:lpstr>
      <vt:lpstr>5_Office Theme</vt:lpstr>
      <vt:lpstr>8_Office Theme</vt:lpstr>
      <vt:lpstr>Office Theme</vt:lpstr>
      <vt:lpstr>PowerPoint Presentation</vt:lpstr>
      <vt:lpstr>PowerPoint Presentation</vt:lpstr>
      <vt:lpstr>PowerPoint Presentation</vt:lpstr>
      <vt:lpstr> Em hãy đọc khổ thơ 1 và trả lời câu hỏi:          Hạt thóc được sinh ra ở đâu?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những từ ngữ chỉ thời gian trong bài</vt:lpstr>
      <vt:lpstr>PowerPoint Presentation</vt:lpstr>
      <vt:lpstr>PowerPoint Presentation</vt:lpstr>
      <vt:lpstr>PowerPoint Presentation</vt:lpstr>
      <vt:lpstr>PowerPoint Presentation</vt:lpstr>
      <vt:lpstr>b. Chọn iêt hoặc iêc thay vào ô vuông.</vt:lpstr>
      <vt:lpstr>PowerPoint Presentation</vt:lpstr>
      <vt:lpstr>PowerPoint Presentation</vt:lpstr>
      <vt:lpstr>PowerPoint Presentation</vt:lpstr>
      <vt:lpstr>1.Xếp các từ ngữ dưới đây vào nhóm thích hợp:</vt:lpstr>
      <vt:lpstr>2. Ghép từ ngữ chỉ sự vật với những từ ngữ chỉ đặc điểm ở bài tập số 1 để tạo thành 3 câu.</vt:lpstr>
      <vt:lpstr>3. Hỏi đáp về đặc điểm của các sự vật ngôi sao, dòng sông, nương lúa, bầu trời.</vt:lpstr>
      <vt:lpstr>PowerPoint Presentation</vt:lpstr>
      <vt:lpstr>PowerPoint Presentation</vt:lpstr>
      <vt:lpstr>2. Viết 3 – 5 câu kể về một sự việc đã chứng kiến hoặc tham gia ở nơi em sống.</vt:lpstr>
      <vt:lpstr>PowerPoint Presentation</vt:lpstr>
      <vt:lpstr>PowerPoint Presentation</vt:lpstr>
      <vt:lpstr>Tìm đọc một bài thơ, về vẻ đẹp thiên nhiên. Trao đổi với các bạn suy nghĩ của em về bài thơ.</vt:lpstr>
      <vt:lpstr>2.Viết vào nhật kí đọc sách một khổ thơ em thích.</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INTEL</cp:lastModifiedBy>
  <cp:revision>67</cp:revision>
  <dcterms:created xsi:type="dcterms:W3CDTF">2021-05-27T08:02:03Z</dcterms:created>
  <dcterms:modified xsi:type="dcterms:W3CDTF">2023-02-15T02:20:00Z</dcterms:modified>
</cp:coreProperties>
</file>