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315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F147B-9110-393F-7402-B9B3870DE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2763C-172A-FDB6-5FE7-80F4D2C1C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7E0B9-C72A-1575-8E6F-E4308BF6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15BDA-D16B-6945-9B5E-0031093A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3C87D-E484-0F55-A1B7-5E456507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5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8664-A3EA-8AE7-CD70-19579B59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A83F0-FB38-1E5A-797B-C9035A3D3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BE995-F74C-859E-1B7D-80F1B2E1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47302-9DB0-A581-35BD-EC575A6E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97B57-58FF-A2F3-FB00-0F85BCE9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1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793D5-ED89-685C-0BED-A58A825F0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44D22-0E28-EE9F-F693-3573374FD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4BF60-3ABF-667D-8C10-B17A47AA1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2326A-A721-4B8D-B0F0-CCCD9123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CBDED-ACF6-73AD-A099-70418134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5C61-E705-CBB2-D224-A829114E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A4431-95B7-A3F4-67F2-FE129C848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37692-F687-3646-BA3C-8B07415F6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FF60E-F362-8D51-9548-B2864CC1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42EB4-CBD5-1AF3-3269-ABE27768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0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F1A3-2797-26B5-77F5-B4F8D4A2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10BBB-B946-F02A-A4B7-E6A737772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0F9B7-4EA4-D0CA-79FA-EF588A38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A1853-86FD-22B1-0AC9-50A4E6EB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AEC59-D414-4961-A7FF-1E789018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7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320CB-FE0F-A097-EF3E-889D9377D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B7E45-90B5-E36F-B5E4-919FAF935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03D8B-B036-45DE-894F-F2403597C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8A04-8D6B-AFF7-9BB6-A311D57C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F251A-1FF4-E23E-94B8-1C37253E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6B745-48B5-DA36-3148-D074B1DB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8350-1B79-E2C9-7A4F-C59173CB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403F9-F615-86BE-EA2A-413E8AD86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B2200-5EDB-E639-F32E-D1C916E04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58C5E-DBF2-65BF-C4B1-6FF0079C3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8862E6-4050-C1A3-5A05-07703F80C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3D0635-107B-512B-9160-E279AFCD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FA57D-BF7B-5DA9-9C27-D90F88707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967C7E-0EA3-2168-3D3C-52BA7685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9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05816-5EA1-366D-F2E8-F88A25B0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91581-BB85-8440-E2EC-D4D7C91C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15C3E-B07C-0E08-EF29-DDE0AFC1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D0E42-7FE0-7DEC-2A71-F7233983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17812C-6263-2C28-7AD9-9A968068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C13564-981F-032B-A42B-30DA86AA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E98B5-5F15-CDD0-CEC9-7F06C498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2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00E5E-1C0B-8FA2-C5FF-12F159D6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67902-CC1D-55ED-6543-A690C962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56B0A-AE3B-25C1-AD03-7DC86243D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E5570-BA73-9D2E-71D1-4BF470A86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62A7B-A302-00AB-9D50-D8DFE5FC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17104-5A46-53D9-5016-8E557CC2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AE18-947A-365D-258F-D5FAF9F4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D0B2F5-607E-BD4D-7DB0-44B907C6F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5BAF9-5C30-8B60-22AE-9FE35F6F4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9D176-7622-3177-BBF5-339CCD61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4B3DD-6C1F-E55E-3B49-7854E7D5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59D2-E1CD-F785-2ADF-8BEA76BF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8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E37A9-4E6A-3047-2049-6DCB40F8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843EC-C5F9-1F08-0066-0DBFE5A30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EF3FC-7121-B464-CFE9-1B5133AA2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1FDC-4ED9-4F94-BD03-99E569285FDB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AFBD1-FAD6-90B5-CE25-99D01028A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4E858-AFA2-FD98-05C6-0C37F4BCB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ECAFE-A293-4D94-A099-D834C2C08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1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0">
            <a:extLst>
              <a:ext uri="{FF2B5EF4-FFF2-40B4-BE49-F238E27FC236}">
                <a16:creationId xmlns:a16="http://schemas.microsoft.com/office/drawing/2014/main" id="{3805BF0C-E981-9022-0F95-05ED788F2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799"/>
            <a:ext cx="12072476" cy="4516024"/>
          </a:xfrm>
          <a:prstGeom prst="rect">
            <a:avLst/>
          </a:prstGeom>
        </p:spPr>
      </p:pic>
      <p:pic>
        <p:nvPicPr>
          <p:cNvPr id="5" name="图片 81">
            <a:extLst>
              <a:ext uri="{FF2B5EF4-FFF2-40B4-BE49-F238E27FC236}">
                <a16:creationId xmlns:a16="http://schemas.microsoft.com/office/drawing/2014/main" id="{07A33241-DACD-622F-68AC-C3C250C98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12692418" cy="2266899"/>
          </a:xfrm>
          <a:prstGeom prst="rect">
            <a:avLst/>
          </a:prstGeom>
        </p:spPr>
      </p:pic>
      <p:sp>
        <p:nvSpPr>
          <p:cNvPr id="6" name="矩形 97">
            <a:extLst>
              <a:ext uri="{FF2B5EF4-FFF2-40B4-BE49-F238E27FC236}">
                <a16:creationId xmlns:a16="http://schemas.microsoft.com/office/drawing/2014/main" id="{93D93EC8-8D00-5FA0-851B-0F5EB09C4004}"/>
              </a:ext>
            </a:extLst>
          </p:cNvPr>
          <p:cNvSpPr/>
          <p:nvPr/>
        </p:nvSpPr>
        <p:spPr>
          <a:xfrm>
            <a:off x="1166709" y="285750"/>
            <a:ext cx="7623374" cy="22775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KÍNH CHÀO QUÝ THẦY CÔ ĐẾN THĂM VÀ DỰ GIỜ</a:t>
            </a:r>
          </a:p>
          <a:p>
            <a:pPr algn="ctr"/>
            <a:r>
              <a:rPr lang="en-US" altLang="zh-CN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LỚP </a:t>
            </a:r>
            <a:r>
              <a:rPr lang="en-US" altLang="zh-C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1B</a:t>
            </a:r>
            <a:endParaRPr lang="zh-CN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88">
            <a:extLst>
              <a:ext uri="{FF2B5EF4-FFF2-40B4-BE49-F238E27FC236}">
                <a16:creationId xmlns:a16="http://schemas.microsoft.com/office/drawing/2014/main" id="{1DC67B7B-55A9-4EBB-0D16-B50F2E2AE4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674707" y="33938"/>
            <a:ext cx="3360718" cy="3703616"/>
          </a:xfrm>
          <a:prstGeom prst="rect">
            <a:avLst/>
          </a:prstGeom>
        </p:spPr>
      </p:pic>
      <p:pic>
        <p:nvPicPr>
          <p:cNvPr id="8" name="图片 79">
            <a:extLst>
              <a:ext uri="{FF2B5EF4-FFF2-40B4-BE49-F238E27FC236}">
                <a16:creationId xmlns:a16="http://schemas.microsoft.com/office/drawing/2014/main" id="{4CC8A2B8-9021-20D5-2FD5-9505DB990A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25191" y="3512179"/>
            <a:ext cx="2724464" cy="1827334"/>
          </a:xfrm>
          <a:prstGeom prst="rect">
            <a:avLst/>
          </a:prstGeom>
        </p:spPr>
      </p:pic>
      <p:grpSp>
        <p:nvGrpSpPr>
          <p:cNvPr id="9" name="组合 107">
            <a:extLst>
              <a:ext uri="{FF2B5EF4-FFF2-40B4-BE49-F238E27FC236}">
                <a16:creationId xmlns:a16="http://schemas.microsoft.com/office/drawing/2014/main" id="{CD667E74-4F9A-49E4-F15C-B629AC2163E1}"/>
              </a:ext>
            </a:extLst>
          </p:cNvPr>
          <p:cNvGrpSpPr/>
          <p:nvPr/>
        </p:nvGrpSpPr>
        <p:grpSpPr>
          <a:xfrm>
            <a:off x="595632" y="2610929"/>
            <a:ext cx="941451" cy="3029870"/>
            <a:chOff x="181346" y="1761375"/>
            <a:chExt cx="1517253" cy="2901593"/>
          </a:xfrm>
        </p:grpSpPr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8F872A8A-F671-9CA2-87D6-2F9D6632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F5402F5-28D6-8027-3B73-E8902949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3CB9D7AA-4C27-7C63-6461-904AA883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85">
            <a:extLst>
              <a:ext uri="{FF2B5EF4-FFF2-40B4-BE49-F238E27FC236}">
                <a16:creationId xmlns:a16="http://schemas.microsoft.com/office/drawing/2014/main" id="{E89AB434-58D4-44B8-EE50-7B739F6AB7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75020" y="3624684"/>
            <a:ext cx="2757094" cy="1827334"/>
          </a:xfrm>
          <a:prstGeom prst="rect">
            <a:avLst/>
          </a:prstGeom>
        </p:spPr>
      </p:pic>
      <p:pic>
        <p:nvPicPr>
          <p:cNvPr id="14" name="图片 26">
            <a:extLst>
              <a:ext uri="{FF2B5EF4-FFF2-40B4-BE49-F238E27FC236}">
                <a16:creationId xmlns:a16="http://schemas.microsoft.com/office/drawing/2014/main" id="{8EA5F08E-618E-3BCD-AD5B-59E0831234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2155219" cy="3807535"/>
          </a:xfrm>
          <a:prstGeom prst="rect">
            <a:avLst/>
          </a:prstGeom>
        </p:spPr>
      </p:pic>
      <p:sp>
        <p:nvSpPr>
          <p:cNvPr id="15" name="任意多边形 91">
            <a:extLst>
              <a:ext uri="{FF2B5EF4-FFF2-40B4-BE49-F238E27FC236}">
                <a16:creationId xmlns:a16="http://schemas.microsoft.com/office/drawing/2014/main" id="{81FD2E5B-2803-7861-5978-C0A8A7F5D2CF}"/>
              </a:ext>
            </a:extLst>
          </p:cNvPr>
          <p:cNvSpPr/>
          <p:nvPr/>
        </p:nvSpPr>
        <p:spPr>
          <a:xfrm>
            <a:off x="1000184" y="4626519"/>
            <a:ext cx="8167900" cy="77365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任意多边形 110">
            <a:extLst>
              <a:ext uri="{FF2B5EF4-FFF2-40B4-BE49-F238E27FC236}">
                <a16:creationId xmlns:a16="http://schemas.microsoft.com/office/drawing/2014/main" id="{60AD0F9B-52BC-0C6C-759E-EADB0C48E717}"/>
              </a:ext>
            </a:extLst>
          </p:cNvPr>
          <p:cNvSpPr/>
          <p:nvPr/>
        </p:nvSpPr>
        <p:spPr>
          <a:xfrm>
            <a:off x="1000184" y="4718796"/>
            <a:ext cx="8167900" cy="64153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任意多边形 111">
            <a:extLst>
              <a:ext uri="{FF2B5EF4-FFF2-40B4-BE49-F238E27FC236}">
                <a16:creationId xmlns:a16="http://schemas.microsoft.com/office/drawing/2014/main" id="{54EB488D-0E65-D7ED-EE33-AD1559142D1D}"/>
              </a:ext>
            </a:extLst>
          </p:cNvPr>
          <p:cNvSpPr/>
          <p:nvPr/>
        </p:nvSpPr>
        <p:spPr>
          <a:xfrm>
            <a:off x="1000184" y="4865599"/>
            <a:ext cx="8167900" cy="41222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7 Princess-甜蜜的爱">
            <a:hlinkClick r:id="" action="ppaction://media"/>
            <a:extLst>
              <a:ext uri="{FF2B5EF4-FFF2-40B4-BE49-F238E27FC236}">
                <a16:creationId xmlns:a16="http://schemas.microsoft.com/office/drawing/2014/main" id="{B8C26A8A-AD8B-4B33-8DB4-DA19021E4B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19" name="矩形 3">
            <a:extLst>
              <a:ext uri="{FF2B5EF4-FFF2-40B4-BE49-F238E27FC236}">
                <a16:creationId xmlns:a16="http://schemas.microsoft.com/office/drawing/2014/main" id="{C5348E8E-B539-D3FA-EB8E-B849596EA760}"/>
              </a:ext>
            </a:extLst>
          </p:cNvPr>
          <p:cNvSpPr/>
          <p:nvPr/>
        </p:nvSpPr>
        <p:spPr>
          <a:xfrm>
            <a:off x="2780482" y="2610930"/>
            <a:ext cx="45907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kern="0" dirty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 viên: Phan </a:t>
            </a:r>
            <a:r>
              <a:rPr lang="en-US" altLang="zh-CN" sz="2800" b="1" kern="0" dirty="0" err="1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b="1" kern="0" dirty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Thuận</a:t>
            </a:r>
            <a:endParaRPr lang="zh-CN" altLang="zh-CN" sz="2800" kern="100" dirty="0">
              <a:solidFill>
                <a:srgbClr val="0070C0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decel="5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38" b="73158"/>
          <a:stretch/>
        </p:blipFill>
        <p:spPr bwMode="auto">
          <a:xfrm>
            <a:off x="239350" y="404664"/>
            <a:ext cx="2051269" cy="160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0"/>
          <a:stretch/>
        </p:blipFill>
        <p:spPr bwMode="auto">
          <a:xfrm>
            <a:off x="239349" y="2008909"/>
            <a:ext cx="11952651" cy="401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01627" y="2163300"/>
            <a:ext cx="1152128" cy="194421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r>
              <a:rPr lang="en-US" sz="8000" dirty="0">
                <a:latin typeface="Arial" pitchFamily="34" charset="0"/>
                <a:cs typeface="Arial" pitchFamily="34" charset="0"/>
              </a:rPr>
              <a:t>20</a:t>
            </a:r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75787" y="3559161"/>
            <a:ext cx="1152128" cy="194421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88647" y="3717033"/>
            <a:ext cx="1152128" cy="194421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768075" y="2980365"/>
            <a:ext cx="1152128" cy="194421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8501" y="2707908"/>
            <a:ext cx="1152128" cy="194421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r>
              <a:rPr lang="en-US" sz="8000" dirty="0">
                <a:latin typeface="Arial" pitchFamily="34" charset="0"/>
                <a:cs typeface="Arial" pitchFamily="34" charset="0"/>
              </a:rPr>
              <a:t>20</a:t>
            </a:r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1627" y="2705105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7904" y="4001251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8647" y="4203044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50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8075" y="3471571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65687" y="3255367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90</a:t>
            </a:r>
            <a:endParaRPr lang="vi-VN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3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2401458" y="3048002"/>
            <a:ext cx="1330036" cy="332509"/>
          </a:xfrm>
          <a:custGeom>
            <a:avLst/>
            <a:gdLst>
              <a:gd name="connsiteX0" fmla="*/ 0 w 997527"/>
              <a:gd name="connsiteY0" fmla="*/ 332509 h 332509"/>
              <a:gd name="connsiteX1" fmla="*/ 609600 w 997527"/>
              <a:gd name="connsiteY1" fmla="*/ 249382 h 332509"/>
              <a:gd name="connsiteX2" fmla="*/ 997527 w 997527"/>
              <a:gd name="connsiteY2" fmla="*/ 0 h 332509"/>
              <a:gd name="connsiteX3" fmla="*/ 997527 w 997527"/>
              <a:gd name="connsiteY3" fmla="*/ 0 h 332509"/>
              <a:gd name="connsiteX4" fmla="*/ 997527 w 997527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527" h="332509">
                <a:moveTo>
                  <a:pt x="0" y="332509"/>
                </a:moveTo>
                <a:cubicBezTo>
                  <a:pt x="221673" y="318654"/>
                  <a:pt x="443346" y="304800"/>
                  <a:pt x="609600" y="249382"/>
                </a:cubicBezTo>
                <a:cubicBezTo>
                  <a:pt x="775854" y="193964"/>
                  <a:pt x="997527" y="0"/>
                  <a:pt x="997527" y="0"/>
                </a:cubicBezTo>
                <a:lnTo>
                  <a:pt x="997527" y="0"/>
                </a:lnTo>
                <a:lnTo>
                  <a:pt x="997527" y="0"/>
                </a:lnTo>
              </a:path>
            </a:pathLst>
          </a:cu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3" tIns="60957" rIns="121913" bIns="60957" rtlCol="0" anchor="ctr"/>
          <a:lstStyle/>
          <a:p>
            <a:pPr algn="ctr"/>
            <a:endParaRPr lang="vi-VN" sz="2400"/>
          </a:p>
        </p:txBody>
      </p:sp>
      <p:cxnSp>
        <p:nvCxnSpPr>
          <p:cNvPr id="5" name="Curved Connector 4"/>
          <p:cNvCxnSpPr/>
          <p:nvPr/>
        </p:nvCxnSpPr>
        <p:spPr>
          <a:xfrm rot="16200000" flipV="1">
            <a:off x="4825380" y="3934579"/>
            <a:ext cx="2829272" cy="1056117"/>
          </a:xfrm>
          <a:prstGeom prst="curvedConnector3">
            <a:avLst>
              <a:gd name="adj1" fmla="val 38248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V="1">
            <a:off x="7753705" y="3982583"/>
            <a:ext cx="2829272" cy="960107"/>
          </a:xfrm>
          <a:prstGeom prst="curvedConnector3">
            <a:avLst>
              <a:gd name="adj1" fmla="val 6175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>
            <a:off x="7728182" y="3048002"/>
            <a:ext cx="1920213" cy="166255"/>
          </a:xfrm>
          <a:prstGeom prst="curvedConnector3">
            <a:avLst>
              <a:gd name="adj1" fmla="val 58658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5227785" y="3016187"/>
            <a:ext cx="1496292" cy="2941268"/>
          </a:xfrm>
          <a:custGeom>
            <a:avLst/>
            <a:gdLst>
              <a:gd name="connsiteX0" fmla="*/ 0 w 1122219"/>
              <a:gd name="connsiteY0" fmla="*/ 2941268 h 2941268"/>
              <a:gd name="connsiteX1" fmla="*/ 1122219 w 1122219"/>
              <a:gd name="connsiteY1" fmla="*/ 4104 h 2941268"/>
              <a:gd name="connsiteX2" fmla="*/ 1122219 w 1122219"/>
              <a:gd name="connsiteY2" fmla="*/ 4104 h 2941268"/>
              <a:gd name="connsiteX3" fmla="*/ 1122219 w 1122219"/>
              <a:gd name="connsiteY3" fmla="*/ 4104 h 2941268"/>
              <a:gd name="connsiteX4" fmla="*/ 1108364 w 1122219"/>
              <a:gd name="connsiteY4" fmla="*/ 4104 h 2941268"/>
              <a:gd name="connsiteX5" fmla="*/ 1094509 w 1122219"/>
              <a:gd name="connsiteY5" fmla="*/ 59522 h 294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2219" h="2941268">
                <a:moveTo>
                  <a:pt x="0" y="2941268"/>
                </a:moveTo>
                <a:lnTo>
                  <a:pt x="1122219" y="4104"/>
                </a:lnTo>
                <a:lnTo>
                  <a:pt x="1122219" y="4104"/>
                </a:lnTo>
                <a:lnTo>
                  <a:pt x="1122219" y="4104"/>
                </a:lnTo>
                <a:cubicBezTo>
                  <a:pt x="1119910" y="4104"/>
                  <a:pt x="1112982" y="-5132"/>
                  <a:pt x="1108364" y="4104"/>
                </a:cubicBezTo>
                <a:cubicBezTo>
                  <a:pt x="1103746" y="13340"/>
                  <a:pt x="1099127" y="36431"/>
                  <a:pt x="1094509" y="59522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3" tIns="60957" rIns="121913" bIns="60957"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42239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r="2041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10672" y="2897236"/>
            <a:ext cx="1007435" cy="86176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4800" b="1" dirty="0"/>
              <a:t>70</a:t>
            </a:r>
            <a:endParaRPr lang="vi-VN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55840" y="5949281"/>
            <a:ext cx="1007435" cy="86176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4800" b="1" dirty="0"/>
              <a:t>20</a:t>
            </a:r>
            <a:endParaRPr lang="vi-VN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050297" y="5949281"/>
            <a:ext cx="1007435" cy="86176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4800" b="1" dirty="0"/>
              <a:t>30</a:t>
            </a:r>
            <a:endParaRPr lang="vi-VN" sz="4800" b="1" dirty="0"/>
          </a:p>
        </p:txBody>
      </p:sp>
      <p:sp>
        <p:nvSpPr>
          <p:cNvPr id="3" name="Oval 2"/>
          <p:cNvSpPr/>
          <p:nvPr/>
        </p:nvSpPr>
        <p:spPr>
          <a:xfrm>
            <a:off x="6807201" y="381000"/>
            <a:ext cx="5250531" cy="32512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/>
          <p:cNvSpPr/>
          <p:nvPr/>
        </p:nvSpPr>
        <p:spPr>
          <a:xfrm>
            <a:off x="609600" y="3328120"/>
            <a:ext cx="5250531" cy="32512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6941469" y="3530600"/>
            <a:ext cx="5250531" cy="32512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03200" y="2006600"/>
            <a:ext cx="1117600" cy="1219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12014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6940" y="2163300"/>
            <a:ext cx="1344149" cy="1025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 lIns="121913" tIns="60957" rIns="121913" bIns="60957" rtlCol="0">
            <a:spAutoFit/>
          </a:bodyPr>
          <a:lstStyle/>
          <a:p>
            <a:pPr algn="ctr"/>
            <a:r>
              <a:rPr lang="en-US" sz="586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vi-VN" sz="5867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6940" y="3387436"/>
            <a:ext cx="1344149" cy="1025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 lIns="121913" tIns="60957" rIns="121913" bIns="60957" rtlCol="0">
            <a:spAutoFit/>
          </a:bodyPr>
          <a:lstStyle/>
          <a:p>
            <a:pPr algn="ctr"/>
            <a:r>
              <a:rPr lang="en-US" sz="586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vi-VN" sz="5867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6940" y="4578396"/>
            <a:ext cx="1344149" cy="1025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 lIns="121913" tIns="60957" rIns="121913" bIns="60957" rtlCol="0">
            <a:spAutoFit/>
          </a:bodyPr>
          <a:lstStyle/>
          <a:p>
            <a:pPr algn="ctr"/>
            <a:r>
              <a:rPr lang="en-US" sz="586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vi-VN" sz="5867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940" y="5791411"/>
            <a:ext cx="1344149" cy="1025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 lIns="121913" tIns="60957" rIns="121913" bIns="60957" rtlCol="0">
            <a:spAutoFit/>
          </a:bodyPr>
          <a:lstStyle/>
          <a:p>
            <a:pPr algn="ctr"/>
            <a:r>
              <a:rPr lang="en-US" sz="586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vi-VN" sz="5867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0"/>
          <a:stretch/>
        </p:blipFill>
        <p:spPr bwMode="auto">
          <a:xfrm>
            <a:off x="239349" y="2008909"/>
            <a:ext cx="11952651" cy="401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01627" y="2163300"/>
            <a:ext cx="1152128" cy="194421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r>
              <a:rPr lang="en-US" sz="8000" dirty="0">
                <a:latin typeface="Arial" pitchFamily="34" charset="0"/>
                <a:cs typeface="Arial" pitchFamily="34" charset="0"/>
              </a:rPr>
              <a:t>20</a:t>
            </a:r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75787" y="3559161"/>
            <a:ext cx="1152128" cy="194421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88647" y="3717033"/>
            <a:ext cx="1152128" cy="194421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768075" y="2980365"/>
            <a:ext cx="1152128" cy="194421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8501" y="2707908"/>
            <a:ext cx="1152128" cy="194421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7" rIns="121913" bIns="60957" rtlCol="0" anchor="ctr"/>
          <a:lstStyle/>
          <a:p>
            <a:pPr algn="ctr"/>
            <a:r>
              <a:rPr lang="en-US" sz="8000" dirty="0">
                <a:latin typeface="Arial" pitchFamily="34" charset="0"/>
                <a:cs typeface="Arial" pitchFamily="34" charset="0"/>
              </a:rPr>
              <a:t>20</a:t>
            </a:r>
            <a:endParaRPr lang="vi-VN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1627" y="2705105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7904" y="4001251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8647" y="4203044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50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8075" y="3471571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65687" y="3255367"/>
            <a:ext cx="1322032" cy="123110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90</a:t>
            </a:r>
            <a:endParaRPr lang="vi-VN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0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596" y="1267013"/>
            <a:ext cx="7296811" cy="422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3" tIns="60957" rIns="121913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Củng cố, dặn dò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Nhận xét tiết học</a:t>
            </a:r>
          </a:p>
          <a:p>
            <a:pPr marL="761944" indent="-761944">
              <a:spcBef>
                <a:spcPct val="0"/>
              </a:spcBef>
              <a:buClrTx/>
              <a:buFontTx/>
              <a:buChar char="-"/>
            </a:pP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</a:p>
          <a:p>
            <a:pPr marL="761944" indent="-761944">
              <a:spcBef>
                <a:spcPct val="0"/>
              </a:spcBef>
              <a:buClrTx/>
              <a:buFontTx/>
              <a:buChar char="-"/>
            </a:pPr>
            <a:endParaRPr lang="en-US" altLang="en-US" sz="53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1944" indent="-761944">
              <a:spcBef>
                <a:spcPct val="0"/>
              </a:spcBef>
              <a:buClrTx/>
              <a:buFontTx/>
              <a:buChar char="-"/>
            </a:pP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374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51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1679511" y="470519"/>
            <a:ext cx="8352928" cy="1354211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7489" y="2780928"/>
            <a:ext cx="9025003" cy="90287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5067" b="1" dirty="0">
                <a:latin typeface="Times New Roman" pitchFamily="18" charset="0"/>
                <a:cs typeface="Times New Roman" pitchFamily="18" charset="0"/>
              </a:rPr>
              <a:t>Đọc các số từ 10 đến 20.</a:t>
            </a:r>
            <a:endParaRPr lang="vi-VN" sz="50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9" y="3708322"/>
            <a:ext cx="10298111" cy="902870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r>
              <a:rPr lang="en-US" sz="5067" b="1" dirty="0">
                <a:latin typeface="Times New Roman" pitchFamily="18" charset="0"/>
                <a:cs typeface="Times New Roman" pitchFamily="18" charset="0"/>
              </a:rPr>
              <a:t>Viết các số sau: </a:t>
            </a:r>
            <a:r>
              <a:rPr lang="en-US" sz="50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12, 15, 17, 19, 20.</a:t>
            </a:r>
            <a:endParaRPr lang="vi-VN" sz="5067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39" y="2636913"/>
            <a:ext cx="11809312" cy="2913187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SỐ TRÒN CHỤC</a:t>
            </a:r>
            <a:endParaRPr lang="vi-VN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7640" y="980729"/>
            <a:ext cx="3296722" cy="1600432"/>
          </a:xfrm>
          <a:prstGeom prst="rect">
            <a:avLst/>
          </a:prstGeom>
          <a:noFill/>
        </p:spPr>
        <p:txBody>
          <a:bodyPr wrap="none" lIns="121913" tIns="60957" rIns="121913" bIns="6095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3</a:t>
            </a:r>
            <a:endParaRPr lang="vi-VN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46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1420" y="1844826"/>
            <a:ext cx="7872875" cy="1600432"/>
          </a:xfrm>
          <a:prstGeom prst="rect">
            <a:avLst/>
          </a:prstGeom>
          <a:noFill/>
        </p:spPr>
        <p:txBody>
          <a:bodyPr wrap="square" lIns="121913" tIns="60957" rIns="121913" bIns="60957" rtlCol="0">
            <a:spAutoFit/>
          </a:bodyPr>
          <a:lstStyle/>
          <a:p>
            <a:pPr algn="ctr"/>
            <a:r>
              <a:rPr lang="en-US" sz="96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96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7755" y="4261739"/>
            <a:ext cx="2160240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4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20202" r="1356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3445" y="1988842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2956" y="1988842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1952" y="1988842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000" y="4032775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2956" y="4040654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8288" y="4032775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7917" y="6045667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2345" y="6035144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8288" y="6035144"/>
            <a:ext cx="67207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2123" y="1988842"/>
            <a:ext cx="1536171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3139" y="2001254"/>
            <a:ext cx="1536171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74847" y="1999812"/>
            <a:ext cx="1536171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7001" y="2993158"/>
            <a:ext cx="2540599" cy="943778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53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78400" y="2829010"/>
            <a:ext cx="2224027" cy="1107990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6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71952" y="3022601"/>
            <a:ext cx="2320592" cy="943778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53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95312" y="6051734"/>
            <a:ext cx="1536171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3141" y="6035144"/>
            <a:ext cx="1628537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37900" y="6051734"/>
            <a:ext cx="1691245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2717800"/>
            <a:ext cx="10769600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5151667"/>
            <a:ext cx="10769600" cy="779759"/>
          </a:xfrm>
          <a:prstGeom prst="rect">
            <a:avLst/>
          </a:prstGeom>
          <a:solidFill>
            <a:schemeClr val="bg1"/>
          </a:solidFill>
        </p:spPr>
        <p:txBody>
          <a:bodyPr wrap="square" lIns="121913" tIns="60957" rIns="121913" bIns="60957" rtlCol="0">
            <a:spAutoFit/>
          </a:bodyPr>
          <a:lstStyle/>
          <a:p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3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62" y="1568793"/>
            <a:ext cx="11581287" cy="1235082"/>
          </a:xfrm>
          <a:prstGeom prst="rect">
            <a:avLst/>
          </a:prstGeom>
          <a:noFill/>
        </p:spPr>
        <p:txBody>
          <a:bodyPr wrap="square" lIns="85344" tIns="42672" rIns="85344" bIns="42672" rtlCol="0">
            <a:spAutoFit/>
          </a:bodyPr>
          <a:lstStyle/>
          <a:p>
            <a:pPr algn="ctr"/>
            <a:r>
              <a:rPr lang="vi-VN" sz="7466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  <a:r>
              <a:rPr lang="en-US" sz="7466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</a:p>
        </p:txBody>
      </p:sp>
    </p:spTree>
    <p:extLst>
      <p:ext uri="{BB962C8B-B14F-4D97-AF65-F5344CB8AC3E}">
        <p14:creationId xmlns:p14="http://schemas.microsoft.com/office/powerpoint/2010/main" val="290747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700090"/>
            <a:ext cx="10273141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694" y="2804736"/>
            <a:ext cx="5785244" cy="160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3" tIns="60957" rIns="121913" bIns="6095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b="1" dirty="0"/>
              <a:t>GIẢI LAO</a:t>
            </a:r>
          </a:p>
        </p:txBody>
      </p:sp>
      <p:pic>
        <p:nvPicPr>
          <p:cNvPr id="2" name="cô và mẹ beat bản sao">
            <a:hlinkClick r:id="" action="ppaction://media"/>
            <a:extLst>
              <a:ext uri="{FF2B5EF4-FFF2-40B4-BE49-F238E27FC236}">
                <a16:creationId xmlns:a16="http://schemas.microsoft.com/office/drawing/2014/main" id="{8D5E2123-20C8-4497-6AE4-C6E6451DBB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841" y="1772817"/>
            <a:ext cx="8772323" cy="1764451"/>
          </a:xfrm>
          <a:prstGeom prst="rect">
            <a:avLst/>
          </a:prstGeom>
          <a:noFill/>
        </p:spPr>
        <p:txBody>
          <a:bodyPr wrap="none" lIns="121913" tIns="60957" rIns="121913" bIns="6095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0666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vi-VN" sz="10666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737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115</Words>
  <Application>Microsoft Office PowerPoint</Application>
  <PresentationFormat>Widescreen</PresentationFormat>
  <Paragraphs>57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2023-05-09T01:18:14Z</dcterms:created>
  <dcterms:modified xsi:type="dcterms:W3CDTF">2024-01-12T00:57:39Z</dcterms:modified>
</cp:coreProperties>
</file>