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18" r:id="rId2"/>
    <p:sldId id="303" r:id="rId3"/>
    <p:sldId id="261" r:id="rId4"/>
    <p:sldId id="262" r:id="rId5"/>
    <p:sldId id="298" r:id="rId6"/>
    <p:sldId id="295" r:id="rId7"/>
    <p:sldId id="264" r:id="rId8"/>
    <p:sldId id="283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006600"/>
    <a:srgbClr val="663300"/>
    <a:srgbClr val="996633"/>
    <a:srgbClr val="FF3300"/>
    <a:srgbClr val="0000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9"/>
    <p:restoredTop sz="94576"/>
  </p:normalViewPr>
  <p:slideViewPr>
    <p:cSldViewPr showGuides="1">
      <p:cViewPr varScale="1">
        <p:scale>
          <a:sx n="66" d="100"/>
          <a:sy n="66" d="100"/>
        </p:scale>
        <p:origin x="14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06.34304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3-02-07T01:57:01.0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14738 17011 0,'39'0'266,"1"0"-219,-1 0-16,0 0-16,0 0 1,0 0 0,1 0-1,-1 0 1,0 0 31,0 0-32,0 0 17,1 0-17,-1 0 17,0 0-32,0 0 31,0 0 16,1 0-16,-40 39-15,39-39-16,0 0 15,0 0 1,0 40-1,0-40 126,1 0 422,-40 39-548,39-39 1,0 0-1,0 0 17,0 0-17,1 0 1,-1 0 15,0 0 0,0 0-15,0 0 15,1 0-15,-1 0 0,0 0-1,0 0-15,0 0 31,1 0 16,-1 0-15,0 0 30,0 0 1,0 0-1,1 0-31,-1 0 1,0 0-1,0 0 31,0 0-46,1 0-16,-1 0 31,0 0 32,0 0-1,0 0-62,1 0 16,-1 0 15,0 0 0,0 0-31,0 0 16,1 0 0,-1 0-1,0 0 1,0 0-1,0 0 1,1 0 0,-1 0-1,0 0 48,0 0-48,0 0 1,1 0 0,-1 0 15,0 0 172,0 0-94,0 0-93,1-39 31,-1 39 78,-78 0 484,-1 0-531,1 0-62,0 0 15,0 0 1,0 0-17,-1 0 1,1 0-1,0 0 1,0 0 0,0 39-1,-1-39 1,1 0-16,0 0 16,0 0-1,0 0 1,-1 0-1,1 0 1,0 0 0,0 0-1,0 0 1,-1 0 15,1 0 0,0 0 32,0 0-1,0 0 188,-1 0-109,1 0-110,0 0 1,39 39-17,-39-39 1,0 0 78,-1 0-79,1 0 16,0 0 1,0 0 15,0 0-32,-1 0 16,-38 0-15,39 0 0,0 0 46,-1 0-31,1 0-15,0 0 15,0 0 32,0 0-1,-1 0-30,1 0-1,0 0 47,0 0-47,0 0 0,-1 0-15,40-39 0,-39 39 15,0 0 110,0 0-95,39-39-30,-39 39 0,0 0 187,-1 0-125,1 0 0,0 0-47,39-40 32,-39 40-48,39-39 95,-39 39-95,-1 0 157,1 0-94,0 0 1,0 0-64,0 0 16,-1 0-31,1 0 47,0 0 141,0 0-63,0 0-47,-1 0-31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922580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>
            <a:duotone>
              <a:schemeClr val="bg1"/>
              <a:srgbClr val="FFFFFF"/>
            </a:duotone>
          </a:blip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effectLst>
                  <a:outerShdw blurRad="38100" dist="38100" dir="2700000">
                    <a:srgbClr val="000000"/>
                  </a:outerShdw>
                </a:effectLst>
              </a:rPr>
              <a:t>‹#›</a:t>
            </a:fld>
            <a:endParaRPr lang="en-US" dirty="0"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hyperlink" Target="http://www.glitter-graphics.com/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WordArt 2"/>
          <p:cNvSpPr>
            <a:spLocks noTextEdit="1"/>
          </p:cNvSpPr>
          <p:nvPr/>
        </p:nvSpPr>
        <p:spPr>
          <a:xfrm>
            <a:off x="1991201" y="1829889"/>
            <a:ext cx="3754438" cy="617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700" b="1">
                <a:ln w="9525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 TOÁN LỚP 5</a:t>
            </a:r>
          </a:p>
        </p:txBody>
      </p:sp>
      <p:sp>
        <p:nvSpPr>
          <p:cNvPr id="4098" name="WordArt 3"/>
          <p:cNvSpPr>
            <a:spLocks noTextEdit="1"/>
          </p:cNvSpPr>
          <p:nvPr/>
        </p:nvSpPr>
        <p:spPr>
          <a:xfrm>
            <a:off x="800100" y="3754438"/>
            <a:ext cx="6230938" cy="1389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  <a:p>
            <a:pPr algn="ctr"/>
            <a:endParaRPr lang="en-US" sz="3200" b="1">
              <a:ln w="9525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</a:endParaRPr>
          </a:p>
        </p:txBody>
      </p:sp>
      <p:sp>
        <p:nvSpPr>
          <p:cNvPr id="14340" name="WordArt 16"/>
          <p:cNvSpPr>
            <a:spLocks noTextEdit="1"/>
          </p:cNvSpPr>
          <p:nvPr/>
        </p:nvSpPr>
        <p:spPr>
          <a:xfrm>
            <a:off x="1822450" y="971550"/>
            <a:ext cx="5149850" cy="39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 fontAlgn="base"/>
            <a:endParaRPr lang="en-US" sz="2700" b="1" strike="noStrike" noProof="1">
              <a:ln w="952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0" name="Picture 3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5586413"/>
            <a:ext cx="1028700" cy="12049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1" name="Picture 4" descr="WhitecornerFlowe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9425" y="5387975"/>
            <a:ext cx="1028700" cy="1374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2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5" y="44450"/>
            <a:ext cx="804863" cy="186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913" y="44450"/>
            <a:ext cx="882650" cy="186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Rectangle 36"/>
          <p:cNvSpPr/>
          <p:nvPr/>
        </p:nvSpPr>
        <p:spPr>
          <a:xfrm>
            <a:off x="34925" y="0"/>
            <a:ext cx="9109075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defTabSz="685800" eaLnBrk="0" hangingPunct="0"/>
            <a:endParaRPr lang="vi-VN" altLang="en-US" sz="1300" dirty="0">
              <a:solidFill>
                <a:srgbClr val="003366"/>
              </a:solidFill>
              <a:latin typeface="Arial" panose="020B0604020202020204" pitchFamily="34" charset="0"/>
            </a:endParaRPr>
          </a:p>
        </p:txBody>
      </p:sp>
      <p:pic>
        <p:nvPicPr>
          <p:cNvPr id="4106" name="Picture 2" descr="708245qq9tddswa1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46913" y="2852738"/>
            <a:ext cx="1795462" cy="20558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304" name="WordArt 122"/>
          <p:cNvSpPr>
            <a:spLocks noTextEdit="1"/>
          </p:cNvSpPr>
          <p:nvPr/>
        </p:nvSpPr>
        <p:spPr>
          <a:xfrm>
            <a:off x="571500" y="2977244"/>
            <a:ext cx="6974840" cy="1212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18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Arial" panose="020B0604020202020204" pitchFamily="34" charset="0"/>
                <a:cs typeface="Times New Roman" pitchFamily="18" charset="0"/>
              </a:rPr>
              <a:t>LUYỆN TẬP VỀ TÍNH DIỆN TÍCH (TIẾP THEO)</a:t>
            </a:r>
          </a:p>
          <a:p>
            <a:pPr algn="ctr"/>
            <a:r>
              <a:rPr lang="en-US" sz="18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Arial" panose="020B0604020202020204" pitchFamily="34" charset="0"/>
                <a:cs typeface="Times New Roman" pitchFamily="18" charset="0"/>
              </a:rPr>
              <a:t> ( </a:t>
            </a:r>
            <a:r>
              <a:rPr lang="en-US" sz="18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Arial" panose="020B0604020202020204" pitchFamily="34" charset="0"/>
                <a:cs typeface="Times New Roman" pitchFamily="18" charset="0"/>
              </a:rPr>
              <a:t>Trang</a:t>
            </a:r>
            <a:r>
              <a:rPr lang="en-US" sz="18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ea typeface="Arial" panose="020B0604020202020204" pitchFamily="34" charset="0"/>
                <a:cs typeface="Times New Roman" pitchFamily="18" charset="0"/>
              </a:rPr>
              <a:t> 104 )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20" name="Text Box 32"/>
          <p:cNvSpPr txBox="1"/>
          <p:nvPr/>
        </p:nvSpPr>
        <p:spPr>
          <a:xfrm>
            <a:off x="3810000" y="4940300"/>
            <a:ext cx="6477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254,8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480,7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1099,56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= 1835,06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grpSp>
        <p:nvGrpSpPr>
          <p:cNvPr id="14339" name="Group 55"/>
          <p:cNvGrpSpPr/>
          <p:nvPr/>
        </p:nvGrpSpPr>
        <p:grpSpPr>
          <a:xfrm>
            <a:off x="0" y="2590800"/>
            <a:ext cx="3886200" cy="1836738"/>
            <a:chOff x="3408" y="1243"/>
            <a:chExt cx="2448" cy="1157"/>
          </a:xfrm>
        </p:grpSpPr>
        <p:sp>
          <p:nvSpPr>
            <p:cNvPr id="14353" name="Text Box 38"/>
            <p:cNvSpPr txBox="1"/>
            <p:nvPr/>
          </p:nvSpPr>
          <p:spPr>
            <a:xfrm>
              <a:off x="3408" y="2064"/>
              <a:ext cx="3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4354" name="Text Box 39"/>
            <p:cNvSpPr txBox="1"/>
            <p:nvPr/>
          </p:nvSpPr>
          <p:spPr>
            <a:xfrm>
              <a:off x="5472" y="2064"/>
              <a:ext cx="384" cy="288"/>
            </a:xfrm>
            <a:prstGeom prst="rect">
              <a:avLst/>
            </a:prstGeom>
            <a:noFill/>
            <a:ln w="28575"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sz="2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14355" name="Group 54"/>
            <p:cNvGrpSpPr/>
            <p:nvPr/>
          </p:nvGrpSpPr>
          <p:grpSpPr>
            <a:xfrm>
              <a:off x="3666" y="1243"/>
              <a:ext cx="2046" cy="1157"/>
              <a:chOff x="3648" y="1215"/>
              <a:chExt cx="2046" cy="1157"/>
            </a:xfrm>
          </p:grpSpPr>
          <p:sp>
            <p:nvSpPr>
              <p:cNvPr id="14356" name="Line 35"/>
              <p:cNvSpPr/>
              <p:nvPr/>
            </p:nvSpPr>
            <p:spPr>
              <a:xfrm flipV="1">
                <a:off x="3648" y="1680"/>
                <a:ext cx="480" cy="48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7" name="Line 36"/>
              <p:cNvSpPr/>
              <p:nvPr/>
            </p:nvSpPr>
            <p:spPr>
              <a:xfrm flipV="1">
                <a:off x="4128" y="1440"/>
                <a:ext cx="912" cy="240"/>
              </a:xfrm>
              <a:prstGeom prst="line">
                <a:avLst/>
              </a:prstGeom>
              <a:ln w="2857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8" name="Line 37"/>
              <p:cNvSpPr/>
              <p:nvPr/>
            </p:nvSpPr>
            <p:spPr>
              <a:xfrm>
                <a:off x="5040" y="1440"/>
                <a:ext cx="528" cy="720"/>
              </a:xfrm>
              <a:prstGeom prst="line">
                <a:avLst/>
              </a:prstGeom>
              <a:ln w="2857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59" name="Text Box 40"/>
              <p:cNvSpPr txBox="1"/>
              <p:nvPr/>
            </p:nvSpPr>
            <p:spPr>
              <a:xfrm>
                <a:off x="4944" y="1215"/>
                <a:ext cx="38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14360" name="Text Box 41"/>
              <p:cNvSpPr txBox="1"/>
              <p:nvPr/>
            </p:nvSpPr>
            <p:spPr>
              <a:xfrm>
                <a:off x="3936" y="1392"/>
                <a:ext cx="384" cy="28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14361" name="Line 42"/>
              <p:cNvSpPr/>
              <p:nvPr/>
            </p:nvSpPr>
            <p:spPr>
              <a:xfrm>
                <a:off x="4128" y="2160"/>
                <a:ext cx="912" cy="0"/>
              </a:xfrm>
              <a:prstGeom prst="line">
                <a:avLst/>
              </a:prstGeom>
              <a:ln w="28575" cap="flat" cmpd="sng">
                <a:solidFill>
                  <a:srgbClr val="0066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62" name="Line 43"/>
              <p:cNvSpPr/>
              <p:nvPr/>
            </p:nvSpPr>
            <p:spPr>
              <a:xfrm>
                <a:off x="4128" y="1680"/>
                <a:ext cx="0" cy="48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363" name="Line 44"/>
              <p:cNvSpPr/>
              <p:nvPr/>
            </p:nvSpPr>
            <p:spPr>
              <a:xfrm>
                <a:off x="5046" y="1434"/>
                <a:ext cx="0" cy="720"/>
              </a:xfrm>
              <a:prstGeom prst="line">
                <a:avLst/>
              </a:prstGeom>
              <a:ln w="38100" cap="flat" cmpd="sng">
                <a:solidFill>
                  <a:srgbClr val="FF0000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14364" name="Text Box 45"/>
              <p:cNvSpPr txBox="1"/>
              <p:nvPr/>
            </p:nvSpPr>
            <p:spPr>
              <a:xfrm>
                <a:off x="3792" y="1920"/>
                <a:ext cx="384" cy="15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000" b="1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20,8 m</a:t>
                </a:r>
              </a:p>
            </p:txBody>
          </p:sp>
          <p:sp>
            <p:nvSpPr>
              <p:cNvPr id="14365" name="Text Box 46"/>
              <p:cNvSpPr txBox="1"/>
              <p:nvPr/>
            </p:nvSpPr>
            <p:spPr>
              <a:xfrm>
                <a:off x="4704" y="1728"/>
                <a:ext cx="407" cy="40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 38m</a:t>
                </a:r>
              </a:p>
            </p:txBody>
          </p:sp>
          <p:sp>
            <p:nvSpPr>
              <p:cNvPr id="14366" name="Text Box 47"/>
              <p:cNvSpPr txBox="1"/>
              <p:nvPr/>
            </p:nvSpPr>
            <p:spPr>
              <a:xfrm>
                <a:off x="3648" y="2160"/>
                <a:ext cx="480" cy="212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16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24,5m</a:t>
                </a:r>
              </a:p>
            </p:txBody>
          </p:sp>
          <p:sp>
            <p:nvSpPr>
              <p:cNvPr id="14367" name="Text Box 48"/>
              <p:cNvSpPr txBox="1"/>
              <p:nvPr/>
            </p:nvSpPr>
            <p:spPr>
              <a:xfrm>
                <a:off x="4416" y="2130"/>
                <a:ext cx="528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37,4m</a:t>
                </a:r>
              </a:p>
            </p:txBody>
          </p:sp>
          <p:sp>
            <p:nvSpPr>
              <p:cNvPr id="14368" name="Text Box 49"/>
              <p:cNvSpPr txBox="1"/>
              <p:nvPr/>
            </p:nvSpPr>
            <p:spPr>
              <a:xfrm>
                <a:off x="5118" y="2133"/>
                <a:ext cx="576" cy="2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25,3m</a:t>
                </a:r>
              </a:p>
            </p:txBody>
          </p:sp>
          <p:sp>
            <p:nvSpPr>
              <p:cNvPr id="14369" name="Rectangle 50"/>
              <p:cNvSpPr/>
              <p:nvPr/>
            </p:nvSpPr>
            <p:spPr>
              <a:xfrm>
                <a:off x="4128" y="2064"/>
                <a:ext cx="96" cy="96"/>
              </a:xfrm>
              <a:prstGeom prst="rect">
                <a:avLst/>
              </a:prstGeom>
              <a:noFill/>
              <a:ln w="6350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0" name="Rectangle 51"/>
              <p:cNvSpPr/>
              <p:nvPr/>
            </p:nvSpPr>
            <p:spPr>
              <a:xfrm>
                <a:off x="5040" y="2064"/>
                <a:ext cx="96" cy="96"/>
              </a:xfrm>
              <a:prstGeom prst="rect">
                <a:avLst/>
              </a:prstGeom>
              <a:noFill/>
              <a:ln w="6350" cap="flat" cmpd="sng">
                <a:solidFill>
                  <a:srgbClr val="0066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1" name="Line 52"/>
              <p:cNvSpPr/>
              <p:nvPr/>
            </p:nvSpPr>
            <p:spPr>
              <a:xfrm>
                <a:off x="3651" y="2157"/>
                <a:ext cx="480" cy="0"/>
              </a:xfrm>
              <a:prstGeom prst="line">
                <a:avLst/>
              </a:prstGeom>
              <a:ln w="28575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372" name="Line 53"/>
              <p:cNvSpPr/>
              <p:nvPr/>
            </p:nvSpPr>
            <p:spPr>
              <a:xfrm>
                <a:off x="5040" y="2154"/>
                <a:ext cx="528" cy="0"/>
              </a:xfrm>
              <a:prstGeom prst="line">
                <a:avLst/>
              </a:prstGeom>
              <a:ln w="381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37945" name="Text Box 57"/>
          <p:cNvSpPr txBox="1"/>
          <p:nvPr/>
        </p:nvSpPr>
        <p:spPr>
          <a:xfrm>
            <a:off x="5410200" y="1524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</a:p>
        </p:txBody>
      </p:sp>
      <p:sp>
        <p:nvSpPr>
          <p:cNvPr id="14341" name="Rectangle 58"/>
          <p:cNvSpPr/>
          <p:nvPr/>
        </p:nvSpPr>
        <p:spPr>
          <a:xfrm>
            <a:off x="2438400" y="39624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6633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4342" name="Rectangle 59"/>
          <p:cNvSpPr/>
          <p:nvPr/>
        </p:nvSpPr>
        <p:spPr>
          <a:xfrm>
            <a:off x="990600" y="3963988"/>
            <a:ext cx="4000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6633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14343" name="Line 63"/>
          <p:cNvSpPr/>
          <p:nvPr/>
        </p:nvSpPr>
        <p:spPr>
          <a:xfrm>
            <a:off x="3810000" y="0"/>
            <a:ext cx="0" cy="6324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44" name="Rectangle 64"/>
          <p:cNvSpPr/>
          <p:nvPr/>
        </p:nvSpPr>
        <p:spPr>
          <a:xfrm>
            <a:off x="0" y="228600"/>
            <a:ext cx="954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7953" name="Rectangle 65"/>
          <p:cNvSpPr/>
          <p:nvPr/>
        </p:nvSpPr>
        <p:spPr>
          <a:xfrm>
            <a:off x="3810000" y="714375"/>
            <a:ext cx="5124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hình tam giác ABM là:</a:t>
            </a:r>
          </a:p>
        </p:txBody>
      </p:sp>
      <p:sp>
        <p:nvSpPr>
          <p:cNvPr id="37954" name="Rectangle 66"/>
          <p:cNvSpPr/>
          <p:nvPr/>
        </p:nvSpPr>
        <p:spPr>
          <a:xfrm>
            <a:off x="4343400" y="1171575"/>
            <a:ext cx="44132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24,5 x 20,8 : 2 = 254,8 (m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dirty="0">
                <a:latin typeface="Times New Roman" panose="02020603050405020304" pitchFamily="18" charset="0"/>
              </a:rPr>
              <a:t>    </a:t>
            </a:r>
          </a:p>
        </p:txBody>
      </p:sp>
      <p:sp>
        <p:nvSpPr>
          <p:cNvPr id="37955" name="Rectangle 67"/>
          <p:cNvSpPr/>
          <p:nvPr/>
        </p:nvSpPr>
        <p:spPr>
          <a:xfrm>
            <a:off x="3886200" y="1628775"/>
            <a:ext cx="50673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hình tam giác CND là:</a:t>
            </a:r>
          </a:p>
        </p:txBody>
      </p:sp>
      <p:sp>
        <p:nvSpPr>
          <p:cNvPr id="37956" name="Rectangle 68"/>
          <p:cNvSpPr/>
          <p:nvPr/>
        </p:nvSpPr>
        <p:spPr>
          <a:xfrm>
            <a:off x="4419600" y="2224088"/>
            <a:ext cx="39179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25,3 x 38 : 2 = 480,7 (m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37957" name="Rectangle 69"/>
          <p:cNvSpPr/>
          <p:nvPr/>
        </p:nvSpPr>
        <p:spPr>
          <a:xfrm>
            <a:off x="3962400" y="2909888"/>
            <a:ext cx="49593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hình thang MBCN là:</a:t>
            </a:r>
          </a:p>
        </p:txBody>
      </p:sp>
      <p:sp>
        <p:nvSpPr>
          <p:cNvPr id="37958" name="Rectangle 70"/>
          <p:cNvSpPr/>
          <p:nvPr/>
        </p:nvSpPr>
        <p:spPr>
          <a:xfrm>
            <a:off x="4038600" y="3671888"/>
            <a:ext cx="4791696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20,8 +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38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x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37,4 :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400" b="1">
                <a:solidFill>
                  <a:srgbClr val="FF0000"/>
                </a:solidFill>
                <a:latin typeface="Times New Roman" panose="02020603050405020304" pitchFamily="18" charset="0"/>
              </a:rPr>
              <a:t>2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=1099,56(m</a:t>
            </a:r>
            <a:r>
              <a:rPr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 </a:t>
            </a:r>
          </a:p>
        </p:txBody>
      </p:sp>
      <p:sp>
        <p:nvSpPr>
          <p:cNvPr id="37959" name="Rectangle 71"/>
          <p:cNvSpPr/>
          <p:nvPr/>
        </p:nvSpPr>
        <p:spPr>
          <a:xfrm>
            <a:off x="4038600" y="4267200"/>
            <a:ext cx="32210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Diện tích mảnh đất:</a:t>
            </a:r>
          </a:p>
        </p:txBody>
      </p:sp>
      <p:sp>
        <p:nvSpPr>
          <p:cNvPr id="37960" name="Rectangle 72"/>
          <p:cNvSpPr/>
          <p:nvPr/>
        </p:nvSpPr>
        <p:spPr>
          <a:xfrm>
            <a:off x="5181600" y="5667375"/>
            <a:ext cx="3003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Đáp số: 1835,06m</a:t>
            </a:r>
            <a:r>
              <a:rPr sz="28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305680" y="6123960"/>
              <a:ext cx="1044720" cy="56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96320" y="6114600"/>
                <a:ext cx="1063440" cy="756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7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7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20" grpId="0"/>
      <p:bldP spid="37945" grpId="0"/>
      <p:bldP spid="37953" grpId="0"/>
      <p:bldP spid="37954" grpId="0"/>
      <p:bldP spid="37955" grpId="0"/>
      <p:bldP spid="37956" grpId="0"/>
      <p:bldP spid="37957" grpId="0"/>
      <p:bldP spid="37958" grpId="0"/>
      <p:bldP spid="37959" grpId="0"/>
      <p:bldP spid="379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3"/>
            <a:ext cx="9221788" cy="6834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WordArt 7"/>
          <p:cNvSpPr>
            <a:spLocks noTextEdit="1"/>
          </p:cNvSpPr>
          <p:nvPr/>
        </p:nvSpPr>
        <p:spPr>
          <a:xfrm>
            <a:off x="2743200" y="2667000"/>
            <a:ext cx="60198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5400" b="1">
                <a:ln w="9525" cap="flat" cmpd="sng">
                  <a:solidFill>
                    <a:srgbClr val="FFFF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ea typeface="Arial" panose="020B0604020202020204" pitchFamily="34" charset="0"/>
                <a:cs typeface="Times New Roman" pitchFamily="18" charset="0"/>
              </a:rPr>
              <a:t>Bài mới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/>
          <p:nvPr/>
        </p:nvSpPr>
        <p:spPr>
          <a:xfrm>
            <a:off x="0" y="0"/>
            <a:ext cx="9144000" cy="15541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29704" name="Line 8"/>
          <p:cNvSpPr/>
          <p:nvPr/>
        </p:nvSpPr>
        <p:spPr>
          <a:xfrm>
            <a:off x="609600" y="4953000"/>
            <a:ext cx="2743200" cy="0"/>
          </a:xfrm>
          <a:prstGeom prst="line">
            <a:avLst/>
          </a:prstGeom>
          <a:ln w="9525" cap="flat" cmpd="sng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06" name="Line 10"/>
          <p:cNvSpPr/>
          <p:nvPr/>
        </p:nvSpPr>
        <p:spPr>
          <a:xfrm>
            <a:off x="1143000" y="3886200"/>
            <a:ext cx="0" cy="1066800"/>
          </a:xfrm>
          <a:prstGeom prst="line">
            <a:avLst/>
          </a:prstGeom>
          <a:ln w="9525" cap="flat" cmpd="sng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07" name="Rectangle 11"/>
          <p:cNvSpPr/>
          <p:nvPr/>
        </p:nvSpPr>
        <p:spPr>
          <a:xfrm>
            <a:off x="1143000" y="48006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10" name="Line 14"/>
          <p:cNvSpPr/>
          <p:nvPr/>
        </p:nvSpPr>
        <p:spPr>
          <a:xfrm flipV="1">
            <a:off x="2438400" y="4953000"/>
            <a:ext cx="0" cy="1295400"/>
          </a:xfrm>
          <a:prstGeom prst="line">
            <a:avLst/>
          </a:prstGeom>
          <a:ln w="9525" cap="flat" cmpd="sng">
            <a:solidFill>
              <a:schemeClr val="bg2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11" name="Rectangle 15"/>
          <p:cNvSpPr/>
          <p:nvPr/>
        </p:nvSpPr>
        <p:spPr>
          <a:xfrm>
            <a:off x="2438400" y="4953000"/>
            <a:ext cx="152400" cy="152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bg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15" name="Text Box 19"/>
          <p:cNvSpPr txBox="1"/>
          <p:nvPr/>
        </p:nvSpPr>
        <p:spPr>
          <a:xfrm>
            <a:off x="2438400" y="45720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9717" name="Text Box 21"/>
          <p:cNvSpPr txBox="1"/>
          <p:nvPr/>
        </p:nvSpPr>
        <p:spPr>
          <a:xfrm>
            <a:off x="1066800" y="49530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M</a:t>
            </a:r>
          </a:p>
        </p:txBody>
      </p:sp>
      <p:grpSp>
        <p:nvGrpSpPr>
          <p:cNvPr id="2" name="Group 95"/>
          <p:cNvGrpSpPr/>
          <p:nvPr/>
        </p:nvGrpSpPr>
        <p:grpSpPr>
          <a:xfrm>
            <a:off x="228600" y="3505200"/>
            <a:ext cx="3505200" cy="3109913"/>
            <a:chOff x="144" y="1776"/>
            <a:chExt cx="2208" cy="1959"/>
          </a:xfrm>
        </p:grpSpPr>
        <p:sp>
          <p:nvSpPr>
            <p:cNvPr id="6157" name="Line 6"/>
            <p:cNvSpPr/>
            <p:nvPr/>
          </p:nvSpPr>
          <p:spPr>
            <a:xfrm>
              <a:off x="720" y="2016"/>
              <a:ext cx="864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8" name="Line 7"/>
            <p:cNvSpPr/>
            <p:nvPr/>
          </p:nvSpPr>
          <p:spPr>
            <a:xfrm flipH="1">
              <a:off x="384" y="2016"/>
              <a:ext cx="336" cy="67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59" name="Line 9"/>
            <p:cNvSpPr/>
            <p:nvPr/>
          </p:nvSpPr>
          <p:spPr>
            <a:xfrm>
              <a:off x="1584" y="2016"/>
              <a:ext cx="528" cy="67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0" name="Line 12"/>
            <p:cNvSpPr/>
            <p:nvPr/>
          </p:nvSpPr>
          <p:spPr>
            <a:xfrm>
              <a:off x="384" y="2688"/>
              <a:ext cx="1152" cy="816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1" name="Line 13"/>
            <p:cNvSpPr/>
            <p:nvPr/>
          </p:nvSpPr>
          <p:spPr>
            <a:xfrm flipV="1">
              <a:off x="1536" y="2688"/>
              <a:ext cx="576" cy="816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62" name="Text Box 16"/>
            <p:cNvSpPr txBox="1"/>
            <p:nvPr/>
          </p:nvSpPr>
          <p:spPr>
            <a:xfrm>
              <a:off x="144" y="249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163" name="Text Box 17"/>
            <p:cNvSpPr txBox="1"/>
            <p:nvPr/>
          </p:nvSpPr>
          <p:spPr>
            <a:xfrm>
              <a:off x="2112" y="2592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6164" name="Text Box 18"/>
            <p:cNvSpPr txBox="1"/>
            <p:nvPr/>
          </p:nvSpPr>
          <p:spPr>
            <a:xfrm>
              <a:off x="576" y="177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65" name="Text Box 20"/>
            <p:cNvSpPr txBox="1"/>
            <p:nvPr/>
          </p:nvSpPr>
          <p:spPr>
            <a:xfrm>
              <a:off x="1536" y="177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166" name="Text Box 22"/>
            <p:cNvSpPr txBox="1"/>
            <p:nvPr/>
          </p:nvSpPr>
          <p:spPr>
            <a:xfrm>
              <a:off x="1440" y="3504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29720" name="Text Box 24"/>
          <p:cNvSpPr txBox="1"/>
          <p:nvPr/>
        </p:nvSpPr>
        <p:spPr>
          <a:xfrm>
            <a:off x="3657600" y="2985830"/>
            <a:ext cx="5486400" cy="353943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</a:t>
            </a:r>
          </a:p>
          <a:p>
            <a:pPr marL="457200" indent="-457200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khi đó mảnh đất được chia thành hình thang ABCD và hình tam giác ADE.</a:t>
            </a:r>
          </a:p>
          <a:p>
            <a:pPr marL="457200" indent="-457200">
              <a:spcBef>
                <a:spcPct val="5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	Kẻ các đoạn thẳng BM, EN vuông góc với AD.</a:t>
            </a:r>
          </a:p>
        </p:txBody>
      </p:sp>
      <p:sp>
        <p:nvSpPr>
          <p:cNvPr id="29818" name="Rectangle 122"/>
          <p:cNvSpPr/>
          <p:nvPr/>
        </p:nvSpPr>
        <p:spPr>
          <a:xfrm>
            <a:off x="3831770" y="3245643"/>
            <a:ext cx="39830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a, Nối điểm A với điểm D,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9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97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7" grpId="0" animBg="1"/>
      <p:bldP spid="29711" grpId="0" animBg="1"/>
      <p:bldP spid="29715" grpId="0"/>
      <p:bldP spid="29717" grpId="0"/>
      <p:bldP spid="29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/>
          <p:nvPr/>
        </p:nvSpPr>
        <p:spPr>
          <a:xfrm>
            <a:off x="0" y="3048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Một mảnh đất có hình dạng như hình bên. Để tính diện tích mảnh đất đó, ta có thể làm như sau:</a:t>
            </a:r>
          </a:p>
        </p:txBody>
      </p:sp>
      <p:sp>
        <p:nvSpPr>
          <p:cNvPr id="30744" name="Text Box 24"/>
          <p:cNvSpPr txBox="1"/>
          <p:nvPr/>
        </p:nvSpPr>
        <p:spPr>
          <a:xfrm>
            <a:off x="2209800" y="1371600"/>
            <a:ext cx="6934200" cy="94615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b, Đo các khoảng cách trên mặt đất. Giả sử ta có bảng số liệu các kết quả như sau:</a:t>
            </a:r>
          </a:p>
        </p:txBody>
      </p:sp>
      <p:graphicFrame>
        <p:nvGraphicFramePr>
          <p:cNvPr id="30847" name="Group 127"/>
          <p:cNvGraphicFramePr>
            <a:graphicFrameLocks noGrp="1"/>
          </p:cNvGraphicFramePr>
          <p:nvPr/>
        </p:nvGraphicFramePr>
        <p:xfrm>
          <a:off x="4191000" y="3429000"/>
          <a:ext cx="3962400" cy="2884581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Đoạn thẳng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Độ dài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30m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AD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55m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 BM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22m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0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EN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27m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192" name="Group 96"/>
          <p:cNvGrpSpPr/>
          <p:nvPr/>
        </p:nvGrpSpPr>
        <p:grpSpPr>
          <a:xfrm>
            <a:off x="228600" y="2819400"/>
            <a:ext cx="3505200" cy="3327401"/>
            <a:chOff x="144" y="1776"/>
            <a:chExt cx="2208" cy="2096"/>
          </a:xfrm>
        </p:grpSpPr>
        <p:sp>
          <p:nvSpPr>
            <p:cNvPr id="7203" name="Line 97"/>
            <p:cNvSpPr/>
            <p:nvPr/>
          </p:nvSpPr>
          <p:spPr>
            <a:xfrm>
              <a:off x="384" y="2688"/>
              <a:ext cx="1728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204" name="Line 98"/>
            <p:cNvSpPr/>
            <p:nvPr/>
          </p:nvSpPr>
          <p:spPr>
            <a:xfrm>
              <a:off x="720" y="2016"/>
              <a:ext cx="0" cy="67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205" name="Rectangle 99"/>
            <p:cNvSpPr/>
            <p:nvPr/>
          </p:nvSpPr>
          <p:spPr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7206" name="Line 100"/>
            <p:cNvSpPr/>
            <p:nvPr/>
          </p:nvSpPr>
          <p:spPr>
            <a:xfrm flipV="1">
              <a:off x="1536" y="2688"/>
              <a:ext cx="0" cy="816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7207" name="Rectangle 101"/>
            <p:cNvSpPr/>
            <p:nvPr/>
          </p:nvSpPr>
          <p:spPr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7208" name="Text Box 102"/>
            <p:cNvSpPr txBox="1"/>
            <p:nvPr/>
          </p:nvSpPr>
          <p:spPr>
            <a:xfrm>
              <a:off x="1392" y="2448"/>
              <a:ext cx="24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7209" name="Text Box 103"/>
            <p:cNvSpPr txBox="1"/>
            <p:nvPr/>
          </p:nvSpPr>
          <p:spPr>
            <a:xfrm>
              <a:off x="624" y="2688"/>
              <a:ext cx="240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32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M</a:t>
              </a:r>
            </a:p>
          </p:txBody>
        </p:sp>
        <p:grpSp>
          <p:nvGrpSpPr>
            <p:cNvPr id="7210" name="Group 104"/>
            <p:cNvGrpSpPr/>
            <p:nvPr/>
          </p:nvGrpSpPr>
          <p:grpSpPr>
            <a:xfrm>
              <a:off x="144" y="1776"/>
              <a:ext cx="2208" cy="2096"/>
              <a:chOff x="144" y="1776"/>
              <a:chExt cx="2208" cy="2096"/>
            </a:xfrm>
          </p:grpSpPr>
          <p:sp>
            <p:nvSpPr>
              <p:cNvPr id="7211" name="Line 105"/>
              <p:cNvSpPr/>
              <p:nvPr/>
            </p:nvSpPr>
            <p:spPr>
              <a:xfrm>
                <a:off x="720" y="2016"/>
                <a:ext cx="86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2" name="Line 106"/>
              <p:cNvSpPr/>
              <p:nvPr/>
            </p:nvSpPr>
            <p:spPr>
              <a:xfrm flipH="1">
                <a:off x="384" y="2016"/>
                <a:ext cx="336" cy="672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3" name="Line 107"/>
              <p:cNvSpPr/>
              <p:nvPr/>
            </p:nvSpPr>
            <p:spPr>
              <a:xfrm>
                <a:off x="1584" y="2016"/>
                <a:ext cx="528" cy="672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4" name="Line 108"/>
              <p:cNvSpPr/>
              <p:nvPr/>
            </p:nvSpPr>
            <p:spPr>
              <a:xfrm>
                <a:off x="384" y="2688"/>
                <a:ext cx="1152" cy="816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5" name="Line 109"/>
              <p:cNvSpPr/>
              <p:nvPr/>
            </p:nvSpPr>
            <p:spPr>
              <a:xfrm flipV="1">
                <a:off x="1536" y="2688"/>
                <a:ext cx="576" cy="816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7216" name="Text Box 110"/>
              <p:cNvSpPr txBox="1"/>
              <p:nvPr/>
            </p:nvSpPr>
            <p:spPr>
              <a:xfrm>
                <a:off x="144" y="2496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32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7217" name="Text Box 111"/>
              <p:cNvSpPr txBox="1"/>
              <p:nvPr/>
            </p:nvSpPr>
            <p:spPr>
              <a:xfrm>
                <a:off x="2112" y="2592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32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D</a:t>
                </a:r>
              </a:p>
            </p:txBody>
          </p:sp>
          <p:sp>
            <p:nvSpPr>
              <p:cNvPr id="7218" name="Text Box 112"/>
              <p:cNvSpPr txBox="1"/>
              <p:nvPr/>
            </p:nvSpPr>
            <p:spPr>
              <a:xfrm>
                <a:off x="576" y="1776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32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7219" name="Text Box 113"/>
              <p:cNvSpPr txBox="1"/>
              <p:nvPr/>
            </p:nvSpPr>
            <p:spPr>
              <a:xfrm>
                <a:off x="1536" y="1776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32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7220" name="Text Box 114"/>
              <p:cNvSpPr txBox="1"/>
              <p:nvPr/>
            </p:nvSpPr>
            <p:spPr>
              <a:xfrm>
                <a:off x="1440" y="3504"/>
                <a:ext cx="24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32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</p:grpSp>
      <p:pic>
        <p:nvPicPr>
          <p:cNvPr id="30835" name="Picture 115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61965" flipH="1">
            <a:off x="1152525" y="3128963"/>
            <a:ext cx="1346200" cy="8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6" name="Rectangle 116"/>
          <p:cNvSpPr/>
          <p:nvPr/>
        </p:nvSpPr>
        <p:spPr>
          <a:xfrm>
            <a:off x="1447800" y="2668588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30m</a:t>
            </a:r>
          </a:p>
        </p:txBody>
      </p:sp>
      <p:pic>
        <p:nvPicPr>
          <p:cNvPr id="30837" name="Picture 117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61965" flipH="1" flipV="1">
            <a:off x="614363" y="4230688"/>
            <a:ext cx="2736850" cy="7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8" name="Rectangle 118"/>
          <p:cNvSpPr/>
          <p:nvPr/>
        </p:nvSpPr>
        <p:spPr>
          <a:xfrm>
            <a:off x="1600200" y="3811588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55m</a:t>
            </a:r>
          </a:p>
        </p:txBody>
      </p:sp>
      <p:sp>
        <p:nvSpPr>
          <p:cNvPr id="30839" name="Rectangle 119"/>
          <p:cNvSpPr/>
          <p:nvPr/>
        </p:nvSpPr>
        <p:spPr>
          <a:xfrm rot="5400000">
            <a:off x="1039813" y="3568700"/>
            <a:ext cx="7254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22m</a:t>
            </a:r>
          </a:p>
        </p:txBody>
      </p:sp>
      <p:sp>
        <p:nvSpPr>
          <p:cNvPr id="30840" name="Rectangle 120"/>
          <p:cNvSpPr/>
          <p:nvPr/>
        </p:nvSpPr>
        <p:spPr>
          <a:xfrm rot="-5549987">
            <a:off x="1862138" y="4613275"/>
            <a:ext cx="603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27m</a:t>
            </a:r>
          </a:p>
        </p:txBody>
      </p:sp>
      <p:sp>
        <p:nvSpPr>
          <p:cNvPr id="30841" name="Line 121"/>
          <p:cNvSpPr/>
          <p:nvPr/>
        </p:nvSpPr>
        <p:spPr>
          <a:xfrm>
            <a:off x="1143000" y="3200400"/>
            <a:ext cx="0" cy="1066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42" name="Line 122"/>
          <p:cNvSpPr/>
          <p:nvPr/>
        </p:nvSpPr>
        <p:spPr>
          <a:xfrm>
            <a:off x="2438400" y="4267200"/>
            <a:ext cx="0" cy="12954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2" name="Line 132"/>
          <p:cNvSpPr/>
          <p:nvPr/>
        </p:nvSpPr>
        <p:spPr>
          <a:xfrm>
            <a:off x="7772400" y="762000"/>
            <a:ext cx="990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853" name="Line 133"/>
          <p:cNvSpPr/>
          <p:nvPr/>
        </p:nvSpPr>
        <p:spPr>
          <a:xfrm>
            <a:off x="0" y="1143000"/>
            <a:ext cx="34290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6" grpId="0"/>
      <p:bldP spid="30838" grpId="0"/>
      <p:bldP spid="30839" grpId="0"/>
      <p:bldP spid="308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3"/>
          <p:cNvGrpSpPr/>
          <p:nvPr/>
        </p:nvGrpSpPr>
        <p:grpSpPr>
          <a:xfrm>
            <a:off x="228600" y="2819400"/>
            <a:ext cx="3505200" cy="3109913"/>
            <a:chOff x="144" y="1776"/>
            <a:chExt cx="2208" cy="1959"/>
          </a:xfrm>
        </p:grpSpPr>
        <p:sp>
          <p:nvSpPr>
            <p:cNvPr id="8247" name="Line 4"/>
            <p:cNvSpPr/>
            <p:nvPr/>
          </p:nvSpPr>
          <p:spPr>
            <a:xfrm>
              <a:off x="384" y="2688"/>
              <a:ext cx="1728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48" name="Line 5"/>
            <p:cNvSpPr/>
            <p:nvPr/>
          </p:nvSpPr>
          <p:spPr>
            <a:xfrm>
              <a:off x="720" y="2016"/>
              <a:ext cx="0" cy="67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49" name="Rectangle 6"/>
            <p:cNvSpPr/>
            <p:nvPr/>
          </p:nvSpPr>
          <p:spPr>
            <a:xfrm>
              <a:off x="720" y="2592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8250" name="Line 7"/>
            <p:cNvSpPr/>
            <p:nvPr/>
          </p:nvSpPr>
          <p:spPr>
            <a:xfrm flipV="1">
              <a:off x="1536" y="2688"/>
              <a:ext cx="0" cy="816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8251" name="Rectangle 8"/>
            <p:cNvSpPr/>
            <p:nvPr/>
          </p:nvSpPr>
          <p:spPr>
            <a:xfrm>
              <a:off x="1536" y="2688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bg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8252" name="Text Box 9"/>
            <p:cNvSpPr txBox="1"/>
            <p:nvPr/>
          </p:nvSpPr>
          <p:spPr>
            <a:xfrm>
              <a:off x="1392" y="2448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Arial" panose="020B0604020202020204" pitchFamily="34" charset="0"/>
                </a:rPr>
                <a:t>N</a:t>
              </a:r>
            </a:p>
          </p:txBody>
        </p:sp>
        <p:sp>
          <p:nvSpPr>
            <p:cNvPr id="8253" name="Text Box 10"/>
            <p:cNvSpPr txBox="1"/>
            <p:nvPr/>
          </p:nvSpPr>
          <p:spPr>
            <a:xfrm>
              <a:off x="624" y="2688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Arial" panose="020B0604020202020204" pitchFamily="34" charset="0"/>
                </a:rPr>
                <a:t>M</a:t>
              </a:r>
            </a:p>
          </p:txBody>
        </p:sp>
        <p:grpSp>
          <p:nvGrpSpPr>
            <p:cNvPr id="8254" name="Group 11"/>
            <p:cNvGrpSpPr/>
            <p:nvPr/>
          </p:nvGrpSpPr>
          <p:grpSpPr>
            <a:xfrm>
              <a:off x="144" y="1776"/>
              <a:ext cx="2208" cy="1959"/>
              <a:chOff x="144" y="1776"/>
              <a:chExt cx="2208" cy="1959"/>
            </a:xfrm>
          </p:grpSpPr>
          <p:sp>
            <p:nvSpPr>
              <p:cNvPr id="8255" name="Line 12"/>
              <p:cNvSpPr/>
              <p:nvPr/>
            </p:nvSpPr>
            <p:spPr>
              <a:xfrm>
                <a:off x="720" y="2016"/>
                <a:ext cx="864" cy="0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6" name="Line 13"/>
              <p:cNvSpPr/>
              <p:nvPr/>
            </p:nvSpPr>
            <p:spPr>
              <a:xfrm flipH="1">
                <a:off x="384" y="2016"/>
                <a:ext cx="336" cy="672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7" name="Line 14"/>
              <p:cNvSpPr/>
              <p:nvPr/>
            </p:nvSpPr>
            <p:spPr>
              <a:xfrm>
                <a:off x="1584" y="2016"/>
                <a:ext cx="528" cy="672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8" name="Line 15"/>
              <p:cNvSpPr/>
              <p:nvPr/>
            </p:nvSpPr>
            <p:spPr>
              <a:xfrm>
                <a:off x="384" y="2688"/>
                <a:ext cx="1152" cy="816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59" name="Line 16"/>
              <p:cNvSpPr/>
              <p:nvPr/>
            </p:nvSpPr>
            <p:spPr>
              <a:xfrm flipV="1">
                <a:off x="1536" y="2688"/>
                <a:ext cx="576" cy="816"/>
              </a:xfrm>
              <a:prstGeom prst="line">
                <a:avLst/>
              </a:prstGeom>
              <a:ln w="9525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60" name="Text Box 17"/>
              <p:cNvSpPr txBox="1"/>
              <p:nvPr/>
            </p:nvSpPr>
            <p:spPr>
              <a:xfrm>
                <a:off x="144" y="2496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b="1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8261" name="Text Box 18"/>
              <p:cNvSpPr txBox="1"/>
              <p:nvPr/>
            </p:nvSpPr>
            <p:spPr>
              <a:xfrm>
                <a:off x="2112" y="2592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b="1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8262" name="Text Box 19"/>
              <p:cNvSpPr txBox="1"/>
              <p:nvPr/>
            </p:nvSpPr>
            <p:spPr>
              <a:xfrm>
                <a:off x="576" y="1776"/>
                <a:ext cx="240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0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8263" name="Text Box 20"/>
              <p:cNvSpPr txBox="1"/>
              <p:nvPr/>
            </p:nvSpPr>
            <p:spPr>
              <a:xfrm>
                <a:off x="1536" y="1776"/>
                <a:ext cx="240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sz="2400" b="1" dirty="0">
                    <a:solidFill>
                      <a:schemeClr val="bg2"/>
                    </a:solidFill>
                    <a:latin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8264" name="Text Box 21"/>
              <p:cNvSpPr txBox="1"/>
              <p:nvPr/>
            </p:nvSpPr>
            <p:spPr>
              <a:xfrm>
                <a:off x="1440" y="3504"/>
                <a:ext cx="240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b="1" dirty="0">
                    <a:solidFill>
                      <a:schemeClr val="bg2"/>
                    </a:solidFill>
                    <a:latin typeface="Arial" panose="020B0604020202020204" pitchFamily="34" charset="0"/>
                  </a:rPr>
                  <a:t>E</a:t>
                </a:r>
              </a:p>
            </p:txBody>
          </p:sp>
        </p:grpSp>
      </p:grpSp>
      <p:pic>
        <p:nvPicPr>
          <p:cNvPr id="134166" name="Picture 22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61965" flipH="1">
            <a:off x="1143000" y="3124200"/>
            <a:ext cx="1346200" cy="82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Rectangle 23"/>
          <p:cNvSpPr/>
          <p:nvPr/>
        </p:nvSpPr>
        <p:spPr>
          <a:xfrm>
            <a:off x="1447800" y="26670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Arial" panose="020B0604020202020204" pitchFamily="34" charset="0"/>
              </a:rPr>
              <a:t>30m</a:t>
            </a:r>
          </a:p>
        </p:txBody>
      </p:sp>
      <p:pic>
        <p:nvPicPr>
          <p:cNvPr id="134168" name="Picture 24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61965" flipH="1" flipV="1">
            <a:off x="614363" y="4230688"/>
            <a:ext cx="2736850" cy="7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8" name="Rectangle 25"/>
          <p:cNvSpPr/>
          <p:nvPr/>
        </p:nvSpPr>
        <p:spPr>
          <a:xfrm>
            <a:off x="1600200" y="3810000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Arial" panose="020B0604020202020204" pitchFamily="34" charset="0"/>
              </a:rPr>
              <a:t>55m</a:t>
            </a:r>
          </a:p>
        </p:txBody>
      </p:sp>
      <p:sp>
        <p:nvSpPr>
          <p:cNvPr id="8199" name="Rectangle 26"/>
          <p:cNvSpPr/>
          <p:nvPr/>
        </p:nvSpPr>
        <p:spPr>
          <a:xfrm rot="5400000">
            <a:off x="1039813" y="3568700"/>
            <a:ext cx="7254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Arial" panose="020B0604020202020204" pitchFamily="34" charset="0"/>
              </a:rPr>
              <a:t>22m</a:t>
            </a:r>
          </a:p>
        </p:txBody>
      </p:sp>
      <p:sp>
        <p:nvSpPr>
          <p:cNvPr id="8200" name="Rectangle 27"/>
          <p:cNvSpPr/>
          <p:nvPr/>
        </p:nvSpPr>
        <p:spPr>
          <a:xfrm rot="-5549987">
            <a:off x="1843088" y="4632325"/>
            <a:ext cx="6413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chemeClr val="bg2"/>
                </a:solidFill>
                <a:latin typeface="Arial" panose="020B0604020202020204" pitchFamily="34" charset="0"/>
              </a:rPr>
              <a:t>27m</a:t>
            </a:r>
          </a:p>
        </p:txBody>
      </p:sp>
      <p:pic>
        <p:nvPicPr>
          <p:cNvPr id="134172" name="Picture 28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3822235" flipH="1">
            <a:off x="265113" y="3695700"/>
            <a:ext cx="1219200" cy="74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73" name="Picture 29" descr="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24053" flipH="1">
            <a:off x="2227263" y="3646488"/>
            <a:ext cx="1444625" cy="9207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34174" name="Group 30"/>
          <p:cNvGraphicFramePr>
            <a:graphicFrameLocks noGrp="1"/>
          </p:cNvGraphicFramePr>
          <p:nvPr>
            <p:ph idx="1"/>
          </p:nvPr>
        </p:nvGraphicFramePr>
        <p:xfrm>
          <a:off x="3733800" y="1295400"/>
          <a:ext cx="4956175" cy="4575176"/>
        </p:xfrm>
        <a:graphic>
          <a:graphicData uri="http://schemas.openxmlformats.org/drawingml/2006/table">
            <a:tbl>
              <a:tblPr/>
              <a:tblGrid>
                <a:gridCol w="1744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1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0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Hình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anose="02020603050405020304" pitchFamily="18" charset="0"/>
                        </a:rPr>
                        <a:t>Diện tích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71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anose="02020603050405020304" pitchFamily="18" charset="0"/>
                        </a:rPr>
                        <a:t>Hình thang ABCD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8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4191" name="Text Box 47"/>
          <p:cNvSpPr txBox="1"/>
          <p:nvPr/>
        </p:nvSpPr>
        <p:spPr>
          <a:xfrm>
            <a:off x="7010400" y="2590800"/>
            <a:ext cx="1447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= 935(m   )     </a:t>
            </a:r>
          </a:p>
        </p:txBody>
      </p:sp>
      <p:grpSp>
        <p:nvGrpSpPr>
          <p:cNvPr id="4" name="Group 48"/>
          <p:cNvGrpSpPr/>
          <p:nvPr/>
        </p:nvGrpSpPr>
        <p:grpSpPr>
          <a:xfrm>
            <a:off x="5486400" y="2438400"/>
            <a:ext cx="1981200" cy="862013"/>
            <a:chOff x="3312" y="1968"/>
            <a:chExt cx="1248" cy="543"/>
          </a:xfrm>
        </p:grpSpPr>
        <p:sp>
          <p:nvSpPr>
            <p:cNvPr id="8245" name="Text Box 49"/>
            <p:cNvSpPr txBox="1"/>
            <p:nvPr/>
          </p:nvSpPr>
          <p:spPr>
            <a:xfrm>
              <a:off x="3312" y="1968"/>
              <a:ext cx="1248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(55+30) x 22</a:t>
              </a:r>
            </a:p>
            <a:p>
              <a:pPr>
                <a:spcBef>
                  <a:spcPct val="50000"/>
                </a:spcBef>
              </a:pPr>
              <a:r>
                <a:rPr sz="20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         2</a:t>
              </a:r>
            </a:p>
          </p:txBody>
        </p:sp>
        <p:sp>
          <p:nvSpPr>
            <p:cNvPr id="8246" name="Line 50"/>
            <p:cNvSpPr/>
            <p:nvPr/>
          </p:nvSpPr>
          <p:spPr>
            <a:xfrm>
              <a:off x="3360" y="2208"/>
              <a:ext cx="816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4195" name="Text Box 51"/>
          <p:cNvSpPr txBox="1"/>
          <p:nvPr/>
        </p:nvSpPr>
        <p:spPr>
          <a:xfrm>
            <a:off x="3810000" y="3886200"/>
            <a:ext cx="180181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Hình tam giác ADE</a:t>
            </a:r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5" name="Group 52"/>
          <p:cNvGrpSpPr/>
          <p:nvPr/>
        </p:nvGrpSpPr>
        <p:grpSpPr>
          <a:xfrm>
            <a:off x="609600" y="4267200"/>
            <a:ext cx="2743200" cy="1306513"/>
            <a:chOff x="370" y="2681"/>
            <a:chExt cx="1742" cy="823"/>
          </a:xfrm>
        </p:grpSpPr>
        <p:sp>
          <p:nvSpPr>
            <p:cNvPr id="8242" name="Line 53"/>
            <p:cNvSpPr/>
            <p:nvPr/>
          </p:nvSpPr>
          <p:spPr>
            <a:xfrm>
              <a:off x="370" y="2688"/>
              <a:ext cx="1152" cy="816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3" name="Line 54"/>
            <p:cNvSpPr/>
            <p:nvPr/>
          </p:nvSpPr>
          <p:spPr>
            <a:xfrm flipV="1">
              <a:off x="1522" y="2681"/>
              <a:ext cx="576" cy="816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8244" name="Line 55"/>
            <p:cNvSpPr/>
            <p:nvPr/>
          </p:nvSpPr>
          <p:spPr>
            <a:xfrm>
              <a:off x="370" y="2688"/>
              <a:ext cx="1742" cy="0"/>
            </a:xfrm>
            <a:prstGeom prst="line">
              <a:avLst/>
            </a:prstGeom>
            <a:ln w="57150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56"/>
          <p:cNvGrpSpPr/>
          <p:nvPr/>
        </p:nvGrpSpPr>
        <p:grpSpPr>
          <a:xfrm>
            <a:off x="5334000" y="3810000"/>
            <a:ext cx="1981200" cy="862013"/>
            <a:chOff x="3600" y="2400"/>
            <a:chExt cx="1248" cy="543"/>
          </a:xfrm>
        </p:grpSpPr>
        <p:sp>
          <p:nvSpPr>
            <p:cNvPr id="8240" name="Text Box 57"/>
            <p:cNvSpPr txBox="1"/>
            <p:nvPr/>
          </p:nvSpPr>
          <p:spPr>
            <a:xfrm>
              <a:off x="3600" y="2400"/>
              <a:ext cx="1248" cy="5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0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    55 x 27</a:t>
              </a:r>
            </a:p>
            <a:p>
              <a:pPr>
                <a:spcBef>
                  <a:spcPct val="50000"/>
                </a:spcBef>
              </a:pPr>
              <a:r>
                <a:rPr sz="2000"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          2</a:t>
              </a:r>
            </a:p>
          </p:txBody>
        </p:sp>
        <p:sp>
          <p:nvSpPr>
            <p:cNvPr id="8241" name="Line 58"/>
            <p:cNvSpPr/>
            <p:nvPr/>
          </p:nvSpPr>
          <p:spPr>
            <a:xfrm>
              <a:off x="3888" y="2640"/>
              <a:ext cx="432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134203" name="Text Box 59"/>
          <p:cNvSpPr txBox="1"/>
          <p:nvPr/>
        </p:nvSpPr>
        <p:spPr>
          <a:xfrm>
            <a:off x="6705600" y="3962400"/>
            <a:ext cx="1524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= 742,5(m  )     </a:t>
            </a:r>
          </a:p>
        </p:txBody>
      </p:sp>
      <p:sp>
        <p:nvSpPr>
          <p:cNvPr id="134204" name="Rectangle 60"/>
          <p:cNvSpPr/>
          <p:nvPr/>
        </p:nvSpPr>
        <p:spPr>
          <a:xfrm>
            <a:off x="3810000" y="5181600"/>
            <a:ext cx="1593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Hình  ABCDE</a:t>
            </a:r>
          </a:p>
        </p:txBody>
      </p:sp>
      <p:sp>
        <p:nvSpPr>
          <p:cNvPr id="134205" name="Text Box 61"/>
          <p:cNvSpPr txBox="1"/>
          <p:nvPr/>
        </p:nvSpPr>
        <p:spPr>
          <a:xfrm>
            <a:off x="5562600" y="5181600"/>
            <a:ext cx="1447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935 + 742,5</a:t>
            </a:r>
          </a:p>
        </p:txBody>
      </p:sp>
      <p:sp>
        <p:nvSpPr>
          <p:cNvPr id="134206" name="Rectangle 62"/>
          <p:cNvSpPr/>
          <p:nvPr/>
        </p:nvSpPr>
        <p:spPr>
          <a:xfrm>
            <a:off x="6858000" y="5183188"/>
            <a:ext cx="1739579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0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= 1677,5 (m   )</a:t>
            </a:r>
          </a:p>
        </p:txBody>
      </p:sp>
      <p:sp>
        <p:nvSpPr>
          <p:cNvPr id="134207" name="Line 63"/>
          <p:cNvSpPr/>
          <p:nvPr/>
        </p:nvSpPr>
        <p:spPr>
          <a:xfrm>
            <a:off x="1143000" y="3200400"/>
            <a:ext cx="0" cy="1066800"/>
          </a:xfrm>
          <a:prstGeom prst="line">
            <a:avLst/>
          </a:prstGeom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208" name="Line 64"/>
          <p:cNvSpPr/>
          <p:nvPr/>
        </p:nvSpPr>
        <p:spPr>
          <a:xfrm>
            <a:off x="2438400" y="4267200"/>
            <a:ext cx="0" cy="1295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209" name="AutoShape 65"/>
          <p:cNvSpPr/>
          <p:nvPr/>
        </p:nvSpPr>
        <p:spPr>
          <a:xfrm>
            <a:off x="152400" y="5791200"/>
            <a:ext cx="9144000" cy="914400"/>
          </a:xfrm>
          <a:prstGeom prst="ribbon">
            <a:avLst>
              <a:gd name="adj1" fmla="val 33333"/>
              <a:gd name="adj2" fmla="val 7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4210" name="Text Box 66"/>
          <p:cNvSpPr txBox="1"/>
          <p:nvPr/>
        </p:nvSpPr>
        <p:spPr>
          <a:xfrm>
            <a:off x="1524000" y="6096000"/>
            <a:ext cx="6400800" cy="528638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A50021"/>
                </a:solidFill>
                <a:latin typeface="Times New Roman" panose="02020603050405020304" pitchFamily="18" charset="0"/>
              </a:rPr>
              <a:t>      Vậy diện tích mảnh đất là 1677,5m</a:t>
            </a:r>
            <a:r>
              <a:rPr sz="2800" b="1" baseline="30000" dirty="0">
                <a:solidFill>
                  <a:srgbClr val="A50021"/>
                </a:solidFill>
                <a:latin typeface="Times New Roman" panose="02020603050405020304" pitchFamily="18" charset="0"/>
              </a:rPr>
              <a:t>2</a:t>
            </a:r>
            <a:endParaRPr sz="2800" b="1" dirty="0">
              <a:solidFill>
                <a:srgbClr val="A5002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4214" name="Text Box 70"/>
          <p:cNvSpPr txBox="1"/>
          <p:nvPr/>
        </p:nvSpPr>
        <p:spPr>
          <a:xfrm>
            <a:off x="7924800" y="2544763"/>
            <a:ext cx="228600" cy="2746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4215" name="Text Box 71"/>
          <p:cNvSpPr txBox="1"/>
          <p:nvPr/>
        </p:nvSpPr>
        <p:spPr>
          <a:xfrm>
            <a:off x="7772400" y="3962400"/>
            <a:ext cx="228600" cy="27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4216" name="Text Box 72"/>
          <p:cNvSpPr txBox="1"/>
          <p:nvPr/>
        </p:nvSpPr>
        <p:spPr>
          <a:xfrm>
            <a:off x="8153400" y="5181600"/>
            <a:ext cx="228600" cy="2746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1200" b="1" dirty="0">
                <a:solidFill>
                  <a:schemeClr val="bg2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236" name="Text Box 73"/>
          <p:cNvSpPr txBox="1"/>
          <p:nvPr/>
        </p:nvSpPr>
        <p:spPr>
          <a:xfrm>
            <a:off x="0" y="152400"/>
            <a:ext cx="9144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Ví dụ 1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Một mảnh đất có hình dạng như hình bên. Để tính diện tích mảnh đất đó, ta có thể làm như sau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37" name="Line 74"/>
          <p:cNvSpPr/>
          <p:nvPr/>
        </p:nvSpPr>
        <p:spPr>
          <a:xfrm>
            <a:off x="8001000" y="533400"/>
            <a:ext cx="9906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38" name="Line 75"/>
          <p:cNvSpPr/>
          <p:nvPr/>
        </p:nvSpPr>
        <p:spPr>
          <a:xfrm>
            <a:off x="228600" y="990600"/>
            <a:ext cx="3200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239" name="Rectangle 76"/>
          <p:cNvSpPr/>
          <p:nvPr/>
        </p:nvSpPr>
        <p:spPr>
          <a:xfrm>
            <a:off x="2971800" y="1524000"/>
            <a:ext cx="43021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4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4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4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3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3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91" grpId="0"/>
      <p:bldP spid="134195" grpId="0"/>
      <p:bldP spid="134203" grpId="0"/>
      <p:bldP spid="134204" grpId="0"/>
      <p:bldP spid="134205" grpId="0"/>
      <p:bldP spid="134206" grpId="0"/>
      <p:bldP spid="134209" grpId="0" animBg="1"/>
      <p:bldP spid="134210" grpId="0" animBg="1"/>
      <p:bldP spid="134214" grpId="0"/>
      <p:bldP spid="134215" grpId="0"/>
      <p:bldP spid="1342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/>
          <p:nvPr/>
        </p:nvSpPr>
        <p:spPr>
          <a:xfrm>
            <a:off x="381000" y="1898318"/>
            <a:ext cx="8001000" cy="377825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Chia mảnh đất thành các hình đơn giản đã học (Hình tam giác, hình thang,</a:t>
            </a:r>
            <a:r>
              <a:rPr sz="2400" dirty="0"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chữ nhật, hình vuông,...)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Tính số liệu trong các hình vừa được chia.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Tính diện tích từng hình.</a:t>
            </a:r>
          </a:p>
          <a:p>
            <a:pPr>
              <a:spcBef>
                <a:spcPct val="50000"/>
              </a:spcBef>
              <a:buClr>
                <a:srgbClr val="FE1A02"/>
              </a:buClr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Tính tổng diện tích các hình.</a:t>
            </a:r>
          </a:p>
        </p:txBody>
      </p:sp>
      <p:sp>
        <p:nvSpPr>
          <p:cNvPr id="121872" name="Rectangle 16"/>
          <p:cNvSpPr/>
          <p:nvPr/>
        </p:nvSpPr>
        <p:spPr>
          <a:xfrm>
            <a:off x="533400" y="1295400"/>
            <a:ext cx="173316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>
                <a:solidFill>
                  <a:srgbClr val="000000"/>
                </a:solidFill>
                <a:latin typeface="Times New Roman" panose="02020603050405020304" pitchFamily="18" charset="0"/>
              </a:rPr>
              <a:t>Ghi nhớ</a:t>
            </a:r>
            <a:r>
              <a:rPr lang="en-US" sz="3200" b="1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sz="32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5"/>
          <p:cNvSpPr txBox="1"/>
          <p:nvPr/>
        </p:nvSpPr>
        <p:spPr>
          <a:xfrm>
            <a:off x="0" y="0"/>
            <a:ext cx="8915400" cy="1138238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sz="36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Bài </a:t>
            </a:r>
            <a:r>
              <a:rPr sz="32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r>
              <a:rPr sz="32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Tính diện tích mảnh đất có hình  dạng như hình vẽ dưới đây, biết:</a:t>
            </a:r>
            <a:endParaRPr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1"/>
          <p:cNvGrpSpPr/>
          <p:nvPr/>
        </p:nvGrpSpPr>
        <p:grpSpPr>
          <a:xfrm>
            <a:off x="4953000" y="2514600"/>
            <a:ext cx="3810000" cy="2881313"/>
            <a:chOff x="3216" y="1632"/>
            <a:chExt cx="2400" cy="1815"/>
          </a:xfrm>
        </p:grpSpPr>
        <p:sp>
          <p:nvSpPr>
            <p:cNvPr id="10277" name="Line 56"/>
            <p:cNvSpPr/>
            <p:nvPr/>
          </p:nvSpPr>
          <p:spPr>
            <a:xfrm>
              <a:off x="3504" y="3216"/>
              <a:ext cx="1872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8" name="Line 57"/>
            <p:cNvSpPr/>
            <p:nvPr/>
          </p:nvSpPr>
          <p:spPr>
            <a:xfrm flipV="1">
              <a:off x="3504" y="2304"/>
              <a:ext cx="0" cy="91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9" name="Line 58"/>
            <p:cNvSpPr/>
            <p:nvPr/>
          </p:nvSpPr>
          <p:spPr>
            <a:xfrm flipV="1">
              <a:off x="3504" y="1872"/>
              <a:ext cx="1392" cy="432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0" name="Line 59"/>
            <p:cNvSpPr/>
            <p:nvPr/>
          </p:nvSpPr>
          <p:spPr>
            <a:xfrm>
              <a:off x="4896" y="1872"/>
              <a:ext cx="480" cy="1344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81" name="Line 60"/>
            <p:cNvSpPr/>
            <p:nvPr/>
          </p:nvSpPr>
          <p:spPr>
            <a:xfrm flipV="1">
              <a:off x="4896" y="1872"/>
              <a:ext cx="0" cy="1344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0282" name="Line 61"/>
            <p:cNvSpPr/>
            <p:nvPr/>
          </p:nvSpPr>
          <p:spPr>
            <a:xfrm>
              <a:off x="3504" y="2304"/>
              <a:ext cx="1392" cy="0"/>
            </a:xfrm>
            <a:prstGeom prst="line">
              <a:avLst/>
            </a:prstGeom>
            <a:ln w="9525" cap="flat" cmpd="sng">
              <a:solidFill>
                <a:schemeClr val="bg2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0283" name="Rectangle 62"/>
            <p:cNvSpPr/>
            <p:nvPr/>
          </p:nvSpPr>
          <p:spPr>
            <a:xfrm>
              <a:off x="4896" y="3120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0284" name="Rectangle 63"/>
            <p:cNvSpPr/>
            <p:nvPr/>
          </p:nvSpPr>
          <p:spPr>
            <a:xfrm>
              <a:off x="4800" y="2208"/>
              <a:ext cx="96" cy="9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10285" name="Text Box 65"/>
            <p:cNvSpPr txBox="1"/>
            <p:nvPr/>
          </p:nvSpPr>
          <p:spPr>
            <a:xfrm>
              <a:off x="4656" y="2304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10286" name="Text Box 66"/>
            <p:cNvSpPr txBox="1"/>
            <p:nvPr/>
          </p:nvSpPr>
          <p:spPr>
            <a:xfrm>
              <a:off x="4800" y="3216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G</a:t>
              </a:r>
            </a:p>
          </p:txBody>
        </p:sp>
        <p:sp>
          <p:nvSpPr>
            <p:cNvPr id="10287" name="Text Box 67"/>
            <p:cNvSpPr txBox="1"/>
            <p:nvPr/>
          </p:nvSpPr>
          <p:spPr>
            <a:xfrm>
              <a:off x="5376" y="3072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0288" name="Text Box 68"/>
            <p:cNvSpPr txBox="1"/>
            <p:nvPr/>
          </p:nvSpPr>
          <p:spPr>
            <a:xfrm>
              <a:off x="3264" y="3120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0289" name="Text Box 69"/>
            <p:cNvSpPr txBox="1"/>
            <p:nvPr/>
          </p:nvSpPr>
          <p:spPr>
            <a:xfrm>
              <a:off x="4800" y="1632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10290" name="Text Box 70"/>
            <p:cNvSpPr txBox="1"/>
            <p:nvPr/>
          </p:nvSpPr>
          <p:spPr>
            <a:xfrm>
              <a:off x="3216" y="2160"/>
              <a:ext cx="24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solidFill>
                    <a:schemeClr val="bg2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</p:grpSp>
      <p:sp>
        <p:nvSpPr>
          <p:cNvPr id="32840" name="Rectangle 72"/>
          <p:cNvSpPr/>
          <p:nvPr/>
        </p:nvSpPr>
        <p:spPr>
          <a:xfrm rot="-5400000">
            <a:off x="4851400" y="4208463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63m</a:t>
            </a:r>
          </a:p>
        </p:txBody>
      </p:sp>
      <p:sp>
        <p:nvSpPr>
          <p:cNvPr id="32841" name="Rectangle 73"/>
          <p:cNvSpPr/>
          <p:nvPr/>
        </p:nvSpPr>
        <p:spPr>
          <a:xfrm>
            <a:off x="6400800" y="3278188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84m</a:t>
            </a:r>
          </a:p>
        </p:txBody>
      </p:sp>
      <p:sp>
        <p:nvSpPr>
          <p:cNvPr id="32842" name="Rectangle 74"/>
          <p:cNvSpPr/>
          <p:nvPr/>
        </p:nvSpPr>
        <p:spPr>
          <a:xfrm rot="-5400000">
            <a:off x="7123113" y="3125788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28m</a:t>
            </a:r>
          </a:p>
        </p:txBody>
      </p:sp>
      <p:sp>
        <p:nvSpPr>
          <p:cNvPr id="32843" name="Rectangle 75"/>
          <p:cNvSpPr/>
          <p:nvPr/>
        </p:nvSpPr>
        <p:spPr>
          <a:xfrm>
            <a:off x="7696200" y="5030788"/>
            <a:ext cx="6032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rgbClr val="FF3300"/>
                </a:solidFill>
                <a:latin typeface="Times New Roman" panose="02020603050405020304" pitchFamily="18" charset="0"/>
              </a:rPr>
              <a:t>30m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5410200" y="2895600"/>
            <a:ext cx="2209800" cy="685800"/>
            <a:chOff x="3408" y="1824"/>
            <a:chExt cx="1392" cy="432"/>
          </a:xfrm>
        </p:grpSpPr>
        <p:sp>
          <p:nvSpPr>
            <p:cNvPr id="10274" name="Line 76"/>
            <p:cNvSpPr/>
            <p:nvPr/>
          </p:nvSpPr>
          <p:spPr>
            <a:xfrm>
              <a:off x="3408" y="2256"/>
              <a:ext cx="1392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5" name="Line 77"/>
            <p:cNvSpPr/>
            <p:nvPr/>
          </p:nvSpPr>
          <p:spPr>
            <a:xfrm flipV="1">
              <a:off x="3408" y="1824"/>
              <a:ext cx="1392" cy="432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6" name="Line 79"/>
            <p:cNvSpPr/>
            <p:nvPr/>
          </p:nvSpPr>
          <p:spPr>
            <a:xfrm>
              <a:off x="4800" y="1824"/>
              <a:ext cx="0" cy="432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84"/>
          <p:cNvGrpSpPr/>
          <p:nvPr/>
        </p:nvGrpSpPr>
        <p:grpSpPr>
          <a:xfrm>
            <a:off x="7620000" y="2895600"/>
            <a:ext cx="762000" cy="2133600"/>
            <a:chOff x="4800" y="1824"/>
            <a:chExt cx="480" cy="1344"/>
          </a:xfrm>
        </p:grpSpPr>
        <p:sp>
          <p:nvSpPr>
            <p:cNvPr id="10271" name="Line 81"/>
            <p:cNvSpPr/>
            <p:nvPr/>
          </p:nvSpPr>
          <p:spPr>
            <a:xfrm>
              <a:off x="4800" y="1872"/>
              <a:ext cx="0" cy="1296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2" name="Line 82"/>
            <p:cNvSpPr/>
            <p:nvPr/>
          </p:nvSpPr>
          <p:spPr>
            <a:xfrm>
              <a:off x="4800" y="1824"/>
              <a:ext cx="480" cy="134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3" name="Line 83"/>
            <p:cNvSpPr/>
            <p:nvPr/>
          </p:nvSpPr>
          <p:spPr>
            <a:xfrm>
              <a:off x="4800" y="3168"/>
              <a:ext cx="48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90"/>
          <p:cNvGrpSpPr/>
          <p:nvPr/>
        </p:nvGrpSpPr>
        <p:grpSpPr>
          <a:xfrm>
            <a:off x="5410200" y="3581400"/>
            <a:ext cx="2209800" cy="1447800"/>
            <a:chOff x="3408" y="2256"/>
            <a:chExt cx="1392" cy="912"/>
          </a:xfrm>
        </p:grpSpPr>
        <p:sp>
          <p:nvSpPr>
            <p:cNvPr id="10267" name="Line 85"/>
            <p:cNvSpPr/>
            <p:nvPr/>
          </p:nvSpPr>
          <p:spPr>
            <a:xfrm>
              <a:off x="3408" y="2256"/>
              <a:ext cx="0" cy="912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8" name="Line 86"/>
            <p:cNvSpPr/>
            <p:nvPr/>
          </p:nvSpPr>
          <p:spPr>
            <a:xfrm>
              <a:off x="3408" y="3168"/>
              <a:ext cx="1392" cy="0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9" name="Line 87"/>
            <p:cNvSpPr/>
            <p:nvPr/>
          </p:nvSpPr>
          <p:spPr>
            <a:xfrm>
              <a:off x="4800" y="2256"/>
              <a:ext cx="0" cy="912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70" name="Line 88"/>
            <p:cNvSpPr/>
            <p:nvPr/>
          </p:nvSpPr>
          <p:spPr>
            <a:xfrm>
              <a:off x="3408" y="2256"/>
              <a:ext cx="1392" cy="0"/>
            </a:xfrm>
            <a:prstGeom prst="line">
              <a:avLst/>
            </a:prstGeom>
            <a:ln w="28575" cap="flat" cmpd="sng">
              <a:solidFill>
                <a:srgbClr val="0066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864" name="Rectangle 96"/>
          <p:cNvSpPr/>
          <p:nvPr/>
        </p:nvSpPr>
        <p:spPr>
          <a:xfrm>
            <a:off x="609600" y="2667000"/>
            <a:ext cx="2286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GC = 30m</a:t>
            </a:r>
          </a:p>
        </p:txBody>
      </p:sp>
      <p:sp>
        <p:nvSpPr>
          <p:cNvPr id="32865" name="Rectangle 97"/>
          <p:cNvSpPr/>
          <p:nvPr/>
        </p:nvSpPr>
        <p:spPr>
          <a:xfrm>
            <a:off x="685800" y="1271588"/>
            <a:ext cx="17319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AD = 63m</a:t>
            </a:r>
          </a:p>
        </p:txBody>
      </p:sp>
      <p:sp>
        <p:nvSpPr>
          <p:cNvPr id="32866" name="Rectangle 98"/>
          <p:cNvSpPr/>
          <p:nvPr/>
        </p:nvSpPr>
        <p:spPr>
          <a:xfrm>
            <a:off x="685800" y="1752600"/>
            <a:ext cx="17113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AE = 84m</a:t>
            </a:r>
          </a:p>
        </p:txBody>
      </p:sp>
      <p:sp>
        <p:nvSpPr>
          <p:cNvPr id="32867" name="Rectangle 99"/>
          <p:cNvSpPr/>
          <p:nvPr/>
        </p:nvSpPr>
        <p:spPr>
          <a:xfrm>
            <a:off x="685800" y="2209800"/>
            <a:ext cx="16906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 = 28m</a:t>
            </a:r>
          </a:p>
        </p:txBody>
      </p:sp>
      <p:sp>
        <p:nvSpPr>
          <p:cNvPr id="32868" name="Line 100"/>
          <p:cNvSpPr/>
          <p:nvPr/>
        </p:nvSpPr>
        <p:spPr>
          <a:xfrm>
            <a:off x="1447800" y="533400"/>
            <a:ext cx="41148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6" name="Group 101"/>
          <p:cNvGrpSpPr/>
          <p:nvPr/>
        </p:nvGrpSpPr>
        <p:grpSpPr>
          <a:xfrm>
            <a:off x="5410200" y="2895600"/>
            <a:ext cx="2209800" cy="685800"/>
            <a:chOff x="3408" y="1824"/>
            <a:chExt cx="1392" cy="432"/>
          </a:xfrm>
        </p:grpSpPr>
        <p:sp>
          <p:nvSpPr>
            <p:cNvPr id="10264" name="Line 102"/>
            <p:cNvSpPr/>
            <p:nvPr/>
          </p:nvSpPr>
          <p:spPr>
            <a:xfrm>
              <a:off x="3408" y="2256"/>
              <a:ext cx="13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5" name="Line 103"/>
            <p:cNvSpPr/>
            <p:nvPr/>
          </p:nvSpPr>
          <p:spPr>
            <a:xfrm flipV="1">
              <a:off x="3408" y="1824"/>
              <a:ext cx="1392" cy="43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6" name="Line 104"/>
            <p:cNvSpPr/>
            <p:nvPr/>
          </p:nvSpPr>
          <p:spPr>
            <a:xfrm>
              <a:off x="4800" y="1824"/>
              <a:ext cx="0" cy="43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105"/>
          <p:cNvGrpSpPr/>
          <p:nvPr/>
        </p:nvGrpSpPr>
        <p:grpSpPr>
          <a:xfrm>
            <a:off x="5410200" y="3581400"/>
            <a:ext cx="2209800" cy="1447800"/>
            <a:chOff x="3408" y="2256"/>
            <a:chExt cx="1392" cy="912"/>
          </a:xfrm>
        </p:grpSpPr>
        <p:sp>
          <p:nvSpPr>
            <p:cNvPr id="10260" name="Line 106"/>
            <p:cNvSpPr/>
            <p:nvPr/>
          </p:nvSpPr>
          <p:spPr>
            <a:xfrm>
              <a:off x="3408" y="2256"/>
              <a:ext cx="0" cy="91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1" name="Line 107"/>
            <p:cNvSpPr/>
            <p:nvPr/>
          </p:nvSpPr>
          <p:spPr>
            <a:xfrm>
              <a:off x="3408" y="3168"/>
              <a:ext cx="1392" cy="0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2" name="Line 108"/>
            <p:cNvSpPr/>
            <p:nvPr/>
          </p:nvSpPr>
          <p:spPr>
            <a:xfrm>
              <a:off x="4800" y="2256"/>
              <a:ext cx="0" cy="912"/>
            </a:xfrm>
            <a:prstGeom prst="line">
              <a:avLst/>
            </a:prstGeom>
            <a:ln w="2857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0263" name="Line 109"/>
            <p:cNvSpPr/>
            <p:nvPr/>
          </p:nvSpPr>
          <p:spPr>
            <a:xfrm>
              <a:off x="3408" y="2256"/>
              <a:ext cx="1392" cy="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2878" name="Text Box 110"/>
          <p:cNvSpPr txBox="1"/>
          <p:nvPr/>
        </p:nvSpPr>
        <p:spPr>
          <a:xfrm>
            <a:off x="304800" y="3429000"/>
            <a:ext cx="3429000" cy="1830388"/>
          </a:xfrm>
          <a:prstGeom prst="rect">
            <a:avLst/>
          </a:prstGeom>
          <a:solidFill>
            <a:schemeClr val="tx2"/>
          </a:solidFill>
          <a:ln w="28575" cap="flat" cmpd="sng">
            <a:solidFill>
              <a:schemeClr val="tx2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BG = BE + EG</a:t>
            </a:r>
          </a:p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mµ:  EG = AD </a:t>
            </a:r>
          </a:p>
          <a:p>
            <a:pPr algn="just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nªn: </a:t>
            </a:r>
            <a:r>
              <a:rPr sz="2800" b="1" dirty="0">
                <a:solidFill>
                  <a:srgbClr val="FF3300"/>
                </a:solidFill>
                <a:latin typeface=".VnTime" panose="020B7200000000000000" pitchFamily="34" charset="0"/>
              </a:rPr>
              <a:t>BG  = BE + 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40" grpId="0"/>
      <p:bldP spid="32841" grpId="0"/>
      <p:bldP spid="32842" grpId="0"/>
      <p:bldP spid="32843" grpId="0"/>
      <p:bldP spid="32864" grpId="0"/>
      <p:bldP spid="32865" grpId="0"/>
      <p:bldP spid="32866" grpId="0"/>
      <p:bldP spid="32867" grpId="0"/>
      <p:bldP spid="328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0"/>
          <p:cNvSpPr txBox="1"/>
          <p:nvPr/>
        </p:nvSpPr>
        <p:spPr>
          <a:xfrm>
            <a:off x="4175125" y="4989513"/>
            <a:ext cx="184150" cy="457200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 algn="ctr"/>
            <a:endParaRPr lang="vi-VN" altLang="x-none" sz="2400" dirty="0">
              <a:latin typeface=".VnArial Narrow" panose="020B7200000000000000" pitchFamily="34" charset="0"/>
            </a:endParaRPr>
          </a:p>
        </p:txBody>
      </p:sp>
      <p:sp>
        <p:nvSpPr>
          <p:cNvPr id="85021" name="Rectangle 29"/>
          <p:cNvSpPr/>
          <p:nvPr/>
        </p:nvSpPr>
        <p:spPr>
          <a:xfrm>
            <a:off x="3810000" y="381000"/>
            <a:ext cx="5236029" cy="4708981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algn="ctr"/>
            <a:endParaRPr sz="2000" b="1" dirty="0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/>
            <a:r>
              <a:rPr lang="en-US" altLang="en-US" sz="24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  <a:latin typeface=".VnTime" panose="020B7200000000000000" pitchFamily="34" charset="0"/>
              </a:rPr>
              <a:t>                 </a:t>
            </a:r>
            <a:r>
              <a:rPr lang="en-US" altLang="en-US" sz="2800" b="1" u="sng" dirty="0" err="1" smtClean="0">
                <a:solidFill>
                  <a:srgbClr val="0000FF"/>
                </a:solidFill>
                <a:latin typeface=".VnTime" panose="020B7200000000000000" pitchFamily="34" charset="0"/>
              </a:rPr>
              <a:t>Bµi</a:t>
            </a:r>
            <a:r>
              <a:rPr lang="en-US" altLang="en-US" sz="2800" b="1" u="sng" dirty="0" smtClean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u="sng" dirty="0" err="1">
                <a:solidFill>
                  <a:srgbClr val="0000FF"/>
                </a:solidFill>
                <a:latin typeface=".VnTime" panose="020B7200000000000000" pitchFamily="34" charset="0"/>
              </a:rPr>
              <a:t>gi¶i</a:t>
            </a:r>
            <a:r>
              <a:rPr lang="en-US" altLang="en-US" sz="2800" b="1" u="sng" dirty="0">
                <a:solidFill>
                  <a:srgbClr val="0000FF"/>
                </a:solidFill>
                <a:latin typeface=".VnTime" panose="020B7200000000000000" pitchFamily="34" charset="0"/>
              </a:rPr>
              <a:t>:</a:t>
            </a:r>
            <a:r>
              <a:rPr lang="en-US" altLang="en-US" sz="2000" dirty="0">
                <a:latin typeface="Arial" panose="020B0604020202020204" pitchFamily="34" charset="0"/>
              </a:rPr>
              <a:t> </a:t>
            </a:r>
          </a:p>
          <a:p>
            <a:pPr algn="just"/>
            <a:r>
              <a:rPr lang="en-US" altLang="en-US" sz="2000" dirty="0">
                <a:latin typeface="Arial" panose="020B0604020202020204" pitchFamily="34" charset="0"/>
              </a:rPr>
              <a:t>    </a:t>
            </a:r>
            <a:r>
              <a:rPr lang="en-US" altLang="en-US" sz="2800" b="1" dirty="0" smtClean="0">
                <a:solidFill>
                  <a:srgbClr val="CC0000"/>
                </a:solidFill>
                <a:latin typeface=".VnTime" panose="020B7200000000000000" pitchFamily="34" charset="0"/>
              </a:rPr>
              <a:t>§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é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dµi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c¹nh BG lµ: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    28 + 63 = 91(m)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CC0000"/>
                </a:solidFill>
                <a:latin typeface=".VnTime" panose="020B7200000000000000" pitchFamily="34" charset="0"/>
              </a:rPr>
              <a:t>DiÖn</a:t>
            </a:r>
            <a:r>
              <a:rPr lang="en-US" altLang="en-US" sz="2800" b="1" dirty="0" smtClean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tÝch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h×nh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thang ABGD lµ: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</a:t>
            </a:r>
            <a:r>
              <a:rPr lang="en-US" altLang="en-US" sz="2800" b="1" dirty="0" smtClean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(63 + 91) x 84 : 2 = 6468 (m</a:t>
            </a:r>
            <a:r>
              <a:rPr lang="en-US" altLang="en-US" sz="28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)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DiÖn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tÝch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tam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gi¸c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BGC lµ: 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    91 x 30 : 2 = 1365 (m</a:t>
            </a:r>
            <a:r>
              <a:rPr lang="en-US" altLang="en-US" sz="28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)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DiÖn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tÝch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m¶nh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®</a:t>
            </a:r>
            <a:r>
              <a:rPr lang="en-US" altLang="en-US" sz="2800" b="1" dirty="0" err="1">
                <a:solidFill>
                  <a:srgbClr val="CC0000"/>
                </a:solidFill>
                <a:latin typeface=".VnTime" panose="020B7200000000000000" pitchFamily="34" charset="0"/>
              </a:rPr>
              <a:t>Êt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lµ: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    1365 + 6468 = 7833 (m</a:t>
            </a:r>
            <a:r>
              <a:rPr lang="en-US" altLang="en-US" sz="28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2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)</a:t>
            </a:r>
          </a:p>
          <a:p>
            <a:pPr algn="just"/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                  </a:t>
            </a:r>
            <a:r>
              <a:rPr lang="en-US" altLang="en-US" sz="2800" b="1" u="sng" dirty="0">
                <a:solidFill>
                  <a:srgbClr val="CC0000"/>
                </a:solidFill>
                <a:latin typeface=".VnTime" panose="020B7200000000000000" pitchFamily="34" charset="0"/>
              </a:rPr>
              <a:t>§¸p </a:t>
            </a:r>
            <a:r>
              <a:rPr lang="en-US" altLang="en-US" sz="2800" b="1" u="sng" dirty="0" err="1">
                <a:solidFill>
                  <a:srgbClr val="CC0000"/>
                </a:solidFill>
                <a:latin typeface=".VnTime" panose="020B7200000000000000" pitchFamily="34" charset="0"/>
              </a:rPr>
              <a:t>sè</a:t>
            </a: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: 7833 m</a:t>
            </a:r>
            <a:r>
              <a:rPr lang="en-US" altLang="en-US" sz="28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2</a:t>
            </a:r>
            <a:endParaRPr sz="2800" b="1" dirty="0">
              <a:solidFill>
                <a:srgbClr val="CC0000"/>
              </a:solidFill>
              <a:latin typeface=".VnTime" panose="020B7200000000000000" pitchFamily="34" charset="0"/>
            </a:endParaRPr>
          </a:p>
        </p:txBody>
      </p:sp>
      <p:sp>
        <p:nvSpPr>
          <p:cNvPr id="85028" name="Line 36"/>
          <p:cNvSpPr/>
          <p:nvPr/>
        </p:nvSpPr>
        <p:spPr>
          <a:xfrm>
            <a:off x="3810000" y="1828800"/>
            <a:ext cx="0" cy="4724400"/>
          </a:xfrm>
          <a:prstGeom prst="line">
            <a:avLst/>
          </a:prstGeom>
          <a:ln w="19050" cap="flat" cmpd="sng">
            <a:solidFill>
              <a:schemeClr val="bg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3" name="Rectangle 37"/>
          <p:cNvSpPr/>
          <p:nvPr/>
        </p:nvSpPr>
        <p:spPr>
          <a:xfrm>
            <a:off x="152400" y="152400"/>
            <a:ext cx="95408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4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Bài 1</a:t>
            </a: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294" name="Rectangle 23"/>
          <p:cNvSpPr/>
          <p:nvPr/>
        </p:nvSpPr>
        <p:spPr>
          <a:xfrm>
            <a:off x="0" y="1066800"/>
            <a:ext cx="3505200" cy="4572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DIỆN TÍCH MẢNH ĐẤT</a:t>
            </a:r>
          </a:p>
        </p:txBody>
      </p:sp>
      <p:sp>
        <p:nvSpPr>
          <p:cNvPr id="12295" name="Rectangle 25"/>
          <p:cNvSpPr/>
          <p:nvPr/>
        </p:nvSpPr>
        <p:spPr>
          <a:xfrm>
            <a:off x="0" y="3276600"/>
            <a:ext cx="1905000" cy="6858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DT </a:t>
            </a:r>
          </a:p>
          <a:p>
            <a:pPr algn="ctr"/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 thang ABGD</a:t>
            </a:r>
          </a:p>
        </p:txBody>
      </p:sp>
      <p:sp>
        <p:nvSpPr>
          <p:cNvPr id="12296" name="Rectangle 26"/>
          <p:cNvSpPr/>
          <p:nvPr/>
        </p:nvSpPr>
        <p:spPr>
          <a:xfrm>
            <a:off x="1905000" y="4953000"/>
            <a:ext cx="1905000" cy="685800"/>
          </a:xfrm>
          <a:prstGeom prst="rect">
            <a:avLst/>
          </a:prstGeom>
          <a:solidFill>
            <a:schemeClr val="hlink"/>
          </a:solidFill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DT </a:t>
            </a: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tam giác BGC</a:t>
            </a:r>
          </a:p>
        </p:txBody>
      </p:sp>
      <p:sp>
        <p:nvSpPr>
          <p:cNvPr id="12297" name="Line 29"/>
          <p:cNvSpPr/>
          <p:nvPr/>
        </p:nvSpPr>
        <p:spPr>
          <a:xfrm flipH="1">
            <a:off x="990600" y="1295400"/>
            <a:ext cx="304800" cy="19812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8" name="Line 30"/>
          <p:cNvSpPr/>
          <p:nvPr/>
        </p:nvSpPr>
        <p:spPr>
          <a:xfrm>
            <a:off x="1371600" y="1676400"/>
            <a:ext cx="1828800" cy="327660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299" name="Line 31"/>
          <p:cNvSpPr/>
          <p:nvPr/>
        </p:nvSpPr>
        <p:spPr>
          <a:xfrm>
            <a:off x="1295400" y="1447800"/>
            <a:ext cx="0" cy="228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0" name="Line 32"/>
          <p:cNvSpPr/>
          <p:nvPr/>
        </p:nvSpPr>
        <p:spPr>
          <a:xfrm>
            <a:off x="1371600" y="1447800"/>
            <a:ext cx="0" cy="22860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5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1"/>
          <p:cNvSpPr txBox="1"/>
          <p:nvPr/>
        </p:nvSpPr>
        <p:spPr>
          <a:xfrm>
            <a:off x="0" y="0"/>
            <a:ext cx="8991600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2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Tính diện tích mảnh đất có hình dạng như hình vẽ dưới đây, biết:</a:t>
            </a:r>
          </a:p>
        </p:txBody>
      </p:sp>
      <p:sp>
        <p:nvSpPr>
          <p:cNvPr id="35873" name="Text Box 33"/>
          <p:cNvSpPr txBox="1"/>
          <p:nvPr/>
        </p:nvSpPr>
        <p:spPr>
          <a:xfrm>
            <a:off x="685800" y="3657600"/>
            <a:ext cx="2209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ND = 25,3m</a:t>
            </a:r>
          </a:p>
        </p:txBody>
      </p:sp>
      <p:sp>
        <p:nvSpPr>
          <p:cNvPr id="13316" name="Line 77"/>
          <p:cNvSpPr/>
          <p:nvPr/>
        </p:nvSpPr>
        <p:spPr>
          <a:xfrm flipV="1">
            <a:off x="5222875" y="3657600"/>
            <a:ext cx="762000" cy="7620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7" name="Line 78"/>
          <p:cNvSpPr/>
          <p:nvPr/>
        </p:nvSpPr>
        <p:spPr>
          <a:xfrm flipV="1">
            <a:off x="6019800" y="3276600"/>
            <a:ext cx="1447800" cy="3810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8" name="Line 79"/>
          <p:cNvSpPr/>
          <p:nvPr/>
        </p:nvSpPr>
        <p:spPr>
          <a:xfrm>
            <a:off x="7437438" y="3276600"/>
            <a:ext cx="838200" cy="1143000"/>
          </a:xfrm>
          <a:prstGeom prst="line">
            <a:avLst/>
          </a:prstGeom>
          <a:ln w="28575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19" name="Text Box 80"/>
          <p:cNvSpPr txBox="1"/>
          <p:nvPr/>
        </p:nvSpPr>
        <p:spPr>
          <a:xfrm>
            <a:off x="4846638" y="4267200"/>
            <a:ext cx="609600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320" name="Text Box 81"/>
          <p:cNvSpPr txBox="1"/>
          <p:nvPr/>
        </p:nvSpPr>
        <p:spPr>
          <a:xfrm>
            <a:off x="8123238" y="4267200"/>
            <a:ext cx="609600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</a:t>
            </a:r>
          </a:p>
        </p:txBody>
      </p:sp>
      <p:sp>
        <p:nvSpPr>
          <p:cNvPr id="13321" name="Text Box 82"/>
          <p:cNvSpPr txBox="1"/>
          <p:nvPr/>
        </p:nvSpPr>
        <p:spPr>
          <a:xfrm>
            <a:off x="7285038" y="2895600"/>
            <a:ext cx="609600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</a:p>
        </p:txBody>
      </p:sp>
      <p:sp>
        <p:nvSpPr>
          <p:cNvPr id="13322" name="Text Box 83"/>
          <p:cNvSpPr txBox="1"/>
          <p:nvPr/>
        </p:nvSpPr>
        <p:spPr>
          <a:xfrm>
            <a:off x="5684838" y="3200400"/>
            <a:ext cx="609600" cy="457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3323" name="Line 84"/>
          <p:cNvSpPr/>
          <p:nvPr/>
        </p:nvSpPr>
        <p:spPr>
          <a:xfrm>
            <a:off x="5989638" y="4419600"/>
            <a:ext cx="1447800" cy="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24" name="Line 85"/>
          <p:cNvSpPr/>
          <p:nvPr/>
        </p:nvSpPr>
        <p:spPr>
          <a:xfrm>
            <a:off x="6019800" y="3657600"/>
            <a:ext cx="0" cy="762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13325" name="Line 86"/>
          <p:cNvSpPr/>
          <p:nvPr/>
        </p:nvSpPr>
        <p:spPr>
          <a:xfrm>
            <a:off x="7467600" y="3276600"/>
            <a:ext cx="0" cy="11430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ysDot"/>
            <a:headEnd type="none" w="med" len="med"/>
            <a:tailEnd type="none" w="med" len="med"/>
          </a:ln>
        </p:spPr>
      </p:sp>
      <p:sp>
        <p:nvSpPr>
          <p:cNvPr id="35927" name="Text Box 87"/>
          <p:cNvSpPr txBox="1"/>
          <p:nvPr/>
        </p:nvSpPr>
        <p:spPr>
          <a:xfrm rot="5400000">
            <a:off x="5730875" y="3870325"/>
            <a:ext cx="914400" cy="3365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20,8m</a:t>
            </a:r>
          </a:p>
        </p:txBody>
      </p:sp>
      <p:sp>
        <p:nvSpPr>
          <p:cNvPr id="35928" name="Text Box 88"/>
          <p:cNvSpPr txBox="1"/>
          <p:nvPr/>
        </p:nvSpPr>
        <p:spPr>
          <a:xfrm rot="-5400000">
            <a:off x="6854825" y="3506788"/>
            <a:ext cx="646113" cy="6413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38m</a:t>
            </a:r>
          </a:p>
        </p:txBody>
      </p:sp>
      <p:sp>
        <p:nvSpPr>
          <p:cNvPr id="35929" name="Text Box 89"/>
          <p:cNvSpPr txBox="1"/>
          <p:nvPr/>
        </p:nvSpPr>
        <p:spPr>
          <a:xfrm>
            <a:off x="5227638" y="4419600"/>
            <a:ext cx="762000" cy="33655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24,5m</a:t>
            </a:r>
          </a:p>
        </p:txBody>
      </p:sp>
      <p:sp>
        <p:nvSpPr>
          <p:cNvPr id="35930" name="Text Box 90"/>
          <p:cNvSpPr txBox="1"/>
          <p:nvPr/>
        </p:nvSpPr>
        <p:spPr>
          <a:xfrm>
            <a:off x="6477000" y="4343400"/>
            <a:ext cx="838200" cy="366713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</a:rPr>
              <a:t>37,4m</a:t>
            </a:r>
          </a:p>
        </p:txBody>
      </p:sp>
      <p:sp>
        <p:nvSpPr>
          <p:cNvPr id="35931" name="Text Box 91"/>
          <p:cNvSpPr txBox="1"/>
          <p:nvPr/>
        </p:nvSpPr>
        <p:spPr>
          <a:xfrm>
            <a:off x="7561263" y="4376738"/>
            <a:ext cx="914400" cy="366712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</a:rPr>
              <a:t>25,3m</a:t>
            </a:r>
          </a:p>
        </p:txBody>
      </p:sp>
      <p:sp>
        <p:nvSpPr>
          <p:cNvPr id="13331" name="Rectangle 92"/>
          <p:cNvSpPr/>
          <p:nvPr/>
        </p:nvSpPr>
        <p:spPr>
          <a:xfrm>
            <a:off x="6019800" y="4267200"/>
            <a:ext cx="152400" cy="152400"/>
          </a:xfrm>
          <a:prstGeom prst="rect">
            <a:avLst/>
          </a:prstGeom>
          <a:noFill/>
          <a:ln w="635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32" name="Rectangle 93"/>
          <p:cNvSpPr/>
          <p:nvPr/>
        </p:nvSpPr>
        <p:spPr>
          <a:xfrm>
            <a:off x="7467600" y="4267200"/>
            <a:ext cx="152400" cy="152400"/>
          </a:xfrm>
          <a:prstGeom prst="rect">
            <a:avLst/>
          </a:prstGeom>
          <a:noFill/>
          <a:ln w="6350" cap="flat" cmpd="sng">
            <a:solidFill>
              <a:srgbClr val="00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3333" name="Line 94"/>
          <p:cNvSpPr/>
          <p:nvPr/>
        </p:nvSpPr>
        <p:spPr>
          <a:xfrm>
            <a:off x="5227638" y="4419600"/>
            <a:ext cx="762000" cy="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4" name="Line 95"/>
          <p:cNvSpPr/>
          <p:nvPr/>
        </p:nvSpPr>
        <p:spPr>
          <a:xfrm>
            <a:off x="7467600" y="4419600"/>
            <a:ext cx="838200" cy="0"/>
          </a:xfrm>
          <a:prstGeom prst="line">
            <a:avLst/>
          </a:prstGeom>
          <a:ln w="381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335" name="Rectangle 96"/>
          <p:cNvSpPr/>
          <p:nvPr/>
        </p:nvSpPr>
        <p:spPr>
          <a:xfrm>
            <a:off x="7285038" y="4495800"/>
            <a:ext cx="3492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3336" name="Rectangle 97"/>
          <p:cNvSpPr/>
          <p:nvPr/>
        </p:nvSpPr>
        <p:spPr>
          <a:xfrm>
            <a:off x="5837238" y="4419600"/>
            <a:ext cx="4000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b="1" dirty="0">
                <a:solidFill>
                  <a:schemeClr val="bg2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35944" name="Rectangle 104"/>
          <p:cNvSpPr/>
          <p:nvPr/>
        </p:nvSpPr>
        <p:spPr>
          <a:xfrm>
            <a:off x="762000" y="1295400"/>
            <a:ext cx="2133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BM = 20,8m</a:t>
            </a:r>
          </a:p>
        </p:txBody>
      </p:sp>
      <p:sp>
        <p:nvSpPr>
          <p:cNvPr id="35945" name="Rectangle 105"/>
          <p:cNvSpPr/>
          <p:nvPr/>
        </p:nvSpPr>
        <p:spPr>
          <a:xfrm>
            <a:off x="762000" y="1828800"/>
            <a:ext cx="1731963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CN = 38m</a:t>
            </a:r>
          </a:p>
        </p:txBody>
      </p:sp>
      <p:sp>
        <p:nvSpPr>
          <p:cNvPr id="35946" name="Rectangle 106"/>
          <p:cNvSpPr/>
          <p:nvPr/>
        </p:nvSpPr>
        <p:spPr>
          <a:xfrm>
            <a:off x="685800" y="2438400"/>
            <a:ext cx="2076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AM = 24,5m</a:t>
            </a:r>
          </a:p>
        </p:txBody>
      </p:sp>
      <p:sp>
        <p:nvSpPr>
          <p:cNvPr id="35947" name="Rectangle 107"/>
          <p:cNvSpPr/>
          <p:nvPr/>
        </p:nvSpPr>
        <p:spPr>
          <a:xfrm>
            <a:off x="685800" y="2971800"/>
            <a:ext cx="20764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MN = 37,4m</a:t>
            </a:r>
          </a:p>
        </p:txBody>
      </p:sp>
      <p:sp>
        <p:nvSpPr>
          <p:cNvPr id="35948" name="Line 108"/>
          <p:cNvSpPr/>
          <p:nvPr/>
        </p:nvSpPr>
        <p:spPr>
          <a:xfrm>
            <a:off x="1371600" y="457200"/>
            <a:ext cx="3962400" cy="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3" grpId="0"/>
      <p:bldP spid="35927" grpId="0"/>
      <p:bldP spid="35928" grpId="0"/>
      <p:bldP spid="35929" grpId="0"/>
      <p:bldP spid="35930" grpId="0"/>
      <p:bldP spid="35931" grpId="0"/>
      <p:bldP spid="35944" grpId="0"/>
      <p:bldP spid="35945" grpId="0"/>
      <p:bldP spid="35946" grpId="0"/>
      <p:bldP spid="35947" grpId="0"/>
    </p:bldLst>
  </p:timing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603</Words>
  <Application>Microsoft Office PowerPoint</Application>
  <PresentationFormat>On-screen Show (4:3)</PresentationFormat>
  <Paragraphs>149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.VnArial Narrow</vt:lpstr>
      <vt:lpstr>.VnTime</vt:lpstr>
      <vt:lpstr>Arial</vt:lpstr>
      <vt:lpstr>Times New Roman</vt:lpstr>
      <vt:lpstr>Wingdings</vt:lpstr>
      <vt:lpstr>Clouds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DANANG COMPUTER CO .,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huh</dc:creator>
  <cp:lastModifiedBy>Nguyễn Minh Ánh</cp:lastModifiedBy>
  <cp:revision>104</cp:revision>
  <dcterms:created xsi:type="dcterms:W3CDTF">2007-10-28T00:39:00Z</dcterms:created>
  <dcterms:modified xsi:type="dcterms:W3CDTF">2024-01-28T13:13:41Z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17234A020D7D46DA9814B29157651131</vt:lpwstr>
  </property>
  <property fmtid="{D5CDD505-2E9C-101B-9397-08002B2CF9AE}" pid="3" name="KSOProductBuildVer">
    <vt:lpwstr>1033-11.2.0.11440</vt:lpwstr>
  </property>
</Properties>
</file>