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63" r:id="rId3"/>
    <p:sldId id="264" r:id="rId4"/>
    <p:sldId id="265" r:id="rId5"/>
    <p:sldId id="266" r:id="rId6"/>
    <p:sldId id="267" r:id="rId7"/>
    <p:sldId id="269" r:id="rId8"/>
    <p:sldId id="270" r:id="rId9"/>
    <p:sldId id="268" r:id="rId10"/>
    <p:sldId id="271" r:id="rId11"/>
    <p:sldId id="25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125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9CD7B1-1DD2-4601-984C-EFAC33D7966E}" type="datetimeFigureOut">
              <a:rPr lang="en-US" smtClean="0"/>
              <a:t>4/23/2024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5AD944-0FB4-4E66-98EB-7FF54777D8C5}" type="slidenum">
              <a:rPr lang="en-US" smtClean="0"/>
              <a:t>‹#›</a:t>
            </a:fld>
            <a:endParaRPr lang="en-US"/>
          </a:p>
        </p:txBody>
      </p:sp>
    </p:spTree>
    <p:extLst>
      <p:ext uri="{BB962C8B-B14F-4D97-AF65-F5344CB8AC3E}">
        <p14:creationId xmlns:p14="http://schemas.microsoft.com/office/powerpoint/2010/main" val="120214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p:cNvSpPr>
            <a:spLocks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a:t>Chào tạm biệt các bạn nhỏ và hẹn gặp lại trong bài học tới. </a:t>
            </a:r>
            <a:endParaRPr/>
          </a:p>
        </p:txBody>
      </p:sp>
      <p:sp>
        <p:nvSpPr>
          <p:cNvPr id="987" name="Google Shape;98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vi-V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3" name="Google Shape;68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a:t>Giới thiệu về nội dung bài học</a:t>
            </a:r>
            <a:endParaRPr/>
          </a:p>
        </p:txBody>
      </p:sp>
      <p:sp>
        <p:nvSpPr>
          <p:cNvPr id="684" name="Google Shape;68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vi-V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a:t>Giới thiều về CoachLabII</a:t>
            </a:r>
            <a:endParaRPr/>
          </a:p>
        </p:txBody>
      </p:sp>
      <p:sp>
        <p:nvSpPr>
          <p:cNvPr id="698" name="Google Shape;6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Google Shape;738;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9" name="Google Shape;7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vi-VN"/>
              <a:t>Hướng dẫn cách kết nối CoachLabII với máy tính, cách đo, đọc thông số</a:t>
            </a:r>
            <a:endParaRPr/>
          </a:p>
        </p:txBody>
      </p:sp>
      <p:sp>
        <p:nvSpPr>
          <p:cNvPr id="740" name="Google Shape;7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vi-VN"/>
              <a:t>Giới thiệu vầ tệp Điện mặt trời 2.cma7 và các câu lệnh thường gặp</a:t>
            </a:r>
            <a:endParaRPr/>
          </a:p>
        </p:txBody>
      </p:sp>
      <p:sp>
        <p:nvSpPr>
          <p:cNvPr id="782" name="Google Shape;7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a:t>Giới thiệu từng câu lệnh, lấy ví dụ minh họa</a:t>
            </a:r>
            <a:endParaRPr/>
          </a:p>
        </p:txBody>
      </p:sp>
      <p:sp>
        <p:nvSpPr>
          <p:cNvPr id="828" name="Google Shape;82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a:t>Giới thiệu nội dung thực hành tiếp theo</a:t>
            </a:r>
            <a:endParaRPr/>
          </a:p>
        </p:txBody>
      </p:sp>
      <p:sp>
        <p:nvSpPr>
          <p:cNvPr id="943" name="Google Shape;94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7" name="Google Shape;95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vi-VN"/>
              <a:t>Yêu cầu HS thực nghiệm ngoài trời, tự đánh giá hiệu quả của việc dùng Pin mặt trời. Đề nghị HS tuyên truyền, phổ biến về điện mặt trời cho mọi người</a:t>
            </a:r>
            <a:endParaRPr/>
          </a:p>
        </p:txBody>
      </p:sp>
      <p:sp>
        <p:nvSpPr>
          <p:cNvPr id="958" name="Google Shape;9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6" name="Google Shape;8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Roboto"/>
              <a:buNone/>
            </a:pPr>
            <a:r>
              <a:rPr lang="vi-VN"/>
              <a:t>Giới thiệu vầ tệp Điện mặt trời 2.cma7 và các câu lệnh thường gặp</a:t>
            </a:r>
            <a:endParaRPr/>
          </a:p>
        </p:txBody>
      </p:sp>
      <p:sp>
        <p:nvSpPr>
          <p:cNvPr id="897" name="Google Shape;89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04F5F5-FCAF-4857-8372-171EB642F64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26505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4F5F5-FCAF-4857-8372-171EB642F64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72346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4F5F5-FCAF-4857-8372-171EB642F64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59916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04F5F5-FCAF-4857-8372-171EB642F64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371644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04F5F5-FCAF-4857-8372-171EB642F649}"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215467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04F5F5-FCAF-4857-8372-171EB642F64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392218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04F5F5-FCAF-4857-8372-171EB642F649}"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156600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4F5F5-FCAF-4857-8372-171EB642F649}"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413092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4F5F5-FCAF-4857-8372-171EB642F649}"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1545741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4F5F5-FCAF-4857-8372-171EB642F64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192413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04F5F5-FCAF-4857-8372-171EB642F649}"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CFD9B-E2C9-4922-9CA3-C56542E72D13}" type="slidenum">
              <a:rPr lang="en-US" smtClean="0"/>
              <a:t>‹#›</a:t>
            </a:fld>
            <a:endParaRPr lang="en-US"/>
          </a:p>
        </p:txBody>
      </p:sp>
    </p:spTree>
    <p:extLst>
      <p:ext uri="{BB962C8B-B14F-4D97-AF65-F5344CB8AC3E}">
        <p14:creationId xmlns:p14="http://schemas.microsoft.com/office/powerpoint/2010/main" val="384332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4F5F5-FCAF-4857-8372-171EB642F649}" type="datetimeFigureOut">
              <a:rPr lang="en-US" smtClean="0"/>
              <a:t>4/23/2024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CFD9B-E2C9-4922-9CA3-C56542E72D13}" type="slidenum">
              <a:rPr lang="en-US" smtClean="0"/>
              <a:t>‹#›</a:t>
            </a:fld>
            <a:endParaRPr lang="en-US"/>
          </a:p>
        </p:txBody>
      </p:sp>
    </p:spTree>
    <p:extLst>
      <p:ext uri="{BB962C8B-B14F-4D97-AF65-F5344CB8AC3E}">
        <p14:creationId xmlns:p14="http://schemas.microsoft.com/office/powerpoint/2010/main" val="3679091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185"/>
          <p:cNvSpPr>
            <a:spLocks noChangeArrowheads="1" noChangeShapeType="1" noTextEdit="1"/>
          </p:cNvSpPr>
          <p:nvPr/>
        </p:nvSpPr>
        <p:spPr bwMode="auto">
          <a:xfrm>
            <a:off x="1143000" y="152400"/>
            <a:ext cx="6867525"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b="1" kern="10" dirty="0">
                <a:solidFill>
                  <a:srgbClr val="0000FF"/>
                </a:solidFill>
                <a:latin typeface="Arial"/>
                <a:cs typeface="Arial"/>
              </a:rPr>
              <a:t>TRƯỜNG TIỂU HỌC TRƯƠNG HOÀNH</a:t>
            </a:r>
            <a:endParaRPr lang="en-US" sz="3600" b="1" kern="10" dirty="0">
              <a:solidFill>
                <a:srgbClr val="0000FF"/>
              </a:solidFill>
              <a:latin typeface="Arial"/>
              <a:cs typeface="Arial"/>
            </a:endParaRPr>
          </a:p>
        </p:txBody>
      </p:sp>
      <p:sp>
        <p:nvSpPr>
          <p:cNvPr id="2051" name="WordArt 186"/>
          <p:cNvSpPr>
            <a:spLocks noChangeArrowheads="1" noChangeShapeType="1" noTextEdit="1"/>
          </p:cNvSpPr>
          <p:nvPr/>
        </p:nvSpPr>
        <p:spPr bwMode="auto">
          <a:xfrm>
            <a:off x="2620487" y="2492896"/>
            <a:ext cx="4038600" cy="1371600"/>
          </a:xfrm>
          <a:prstGeom prst="rect">
            <a:avLst/>
          </a:prstGeom>
        </p:spPr>
        <p:txBody>
          <a:bodyPr wrap="none" fromWordArt="1">
            <a:prstTxWarp prst="textPlain">
              <a:avLst>
                <a:gd name="adj" fmla="val 50000"/>
              </a:avLst>
            </a:prstTxWarp>
          </a:bodyPr>
          <a:lstStyle/>
          <a:p>
            <a:pPr algn="ctr"/>
            <a:endPar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a:p>
            <a:pPr algn="ctr"/>
            <a:r>
              <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KHOA HỌC</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 name="Rectangle 1"/>
          <p:cNvSpPr/>
          <p:nvPr/>
        </p:nvSpPr>
        <p:spPr>
          <a:xfrm>
            <a:off x="1619672" y="5373216"/>
            <a:ext cx="6125396" cy="461665"/>
          </a:xfrm>
          <a:prstGeom prst="rect">
            <a:avLst/>
          </a:prstGeom>
        </p:spPr>
        <p:txBody>
          <a:bodyPr wrap="none">
            <a:spAutoFit/>
          </a:bodyPr>
          <a:lstStyle/>
          <a:p>
            <a:pPr algn="ctr">
              <a:defRPr/>
            </a:pPr>
            <a:r>
              <a:rPr lang="en-US" sz="2400" b="1" kern="10" dirty="0" err="1">
                <a:solidFill>
                  <a:srgbClr val="0000FF"/>
                </a:solidFill>
                <a:latin typeface="Arial" panose="020B0604020202020204" pitchFamily="34" charset="0"/>
                <a:cs typeface="Arial" pitchFamily="34" charset="0"/>
              </a:rPr>
              <a:t>Giáo</a:t>
            </a:r>
            <a:r>
              <a:rPr lang="en-US" sz="2400" b="1" kern="10" dirty="0">
                <a:solidFill>
                  <a:srgbClr val="0000FF"/>
                </a:solidFill>
                <a:latin typeface="Arial" panose="020B0604020202020204" pitchFamily="34" charset="0"/>
                <a:cs typeface="Arial" pitchFamily="34" charset="0"/>
              </a:rPr>
              <a:t> </a:t>
            </a:r>
            <a:r>
              <a:rPr lang="en-US" sz="2400" b="1" kern="10" dirty="0" err="1" smtClean="0">
                <a:solidFill>
                  <a:srgbClr val="0000FF"/>
                </a:solidFill>
                <a:latin typeface="Arial" panose="020B0604020202020204" pitchFamily="34" charset="0"/>
                <a:cs typeface="Arial" pitchFamily="34" charset="0"/>
              </a:rPr>
              <a:t>viên</a:t>
            </a:r>
            <a:r>
              <a:rPr lang="en-US" sz="2400" b="1" kern="10" dirty="0" smtClean="0">
                <a:solidFill>
                  <a:srgbClr val="0000FF"/>
                </a:solidFill>
                <a:latin typeface="Arial" panose="020B0604020202020204" pitchFamily="34" charset="0"/>
                <a:cs typeface="Arial" pitchFamily="34" charset="0"/>
              </a:rPr>
              <a:t> </a:t>
            </a:r>
            <a:r>
              <a:rPr lang="en-US" sz="2400" b="1" kern="10" dirty="0" err="1" smtClean="0">
                <a:solidFill>
                  <a:srgbClr val="0000FF"/>
                </a:solidFill>
                <a:latin typeface="Arial" panose="020B0604020202020204" pitchFamily="34" charset="0"/>
                <a:cs typeface="Arial" pitchFamily="34" charset="0"/>
              </a:rPr>
              <a:t>th</a:t>
            </a:r>
            <a:r>
              <a:rPr lang="vi-VN" sz="2400" b="1" kern="10" dirty="0" smtClean="0">
                <a:solidFill>
                  <a:srgbClr val="0000FF"/>
                </a:solidFill>
                <a:latin typeface="Arial" panose="020B0604020202020204" pitchFamily="34" charset="0"/>
                <a:cs typeface="Arial" pitchFamily="34" charset="0"/>
              </a:rPr>
              <a:t>ực hiện </a:t>
            </a:r>
            <a:r>
              <a:rPr lang="en-US" sz="2400" b="1" kern="10" dirty="0" smtClean="0">
                <a:solidFill>
                  <a:srgbClr val="0000FF"/>
                </a:solidFill>
                <a:latin typeface="Arial" panose="020B0604020202020204" pitchFamily="34" charset="0"/>
                <a:cs typeface="Arial" pitchFamily="34" charset="0"/>
              </a:rPr>
              <a:t>: </a:t>
            </a:r>
            <a:r>
              <a:rPr lang="vi-VN" sz="2400" b="1" kern="10" dirty="0">
                <a:solidFill>
                  <a:srgbClr val="0000FF"/>
                </a:solidFill>
                <a:latin typeface="Arial" panose="020B0604020202020204" pitchFamily="34" charset="0"/>
                <a:cs typeface="Arial" pitchFamily="34" charset="0"/>
              </a:rPr>
              <a:t>Tăng Thị Minh Tâm</a:t>
            </a:r>
            <a:endParaRPr lang="en-US" sz="2400" b="1" kern="10" dirty="0">
              <a:solidFill>
                <a:srgbClr val="0000FF"/>
              </a:solidFill>
              <a:latin typeface="Arial" panose="020B0604020202020204" pitchFamily="34" charset="0"/>
              <a:cs typeface="Arial" pitchFamily="34" charset="0"/>
            </a:endParaRPr>
          </a:p>
        </p:txBody>
      </p:sp>
      <p:sp>
        <p:nvSpPr>
          <p:cNvPr id="3" name="Rectangle 2"/>
          <p:cNvSpPr/>
          <p:nvPr/>
        </p:nvSpPr>
        <p:spPr>
          <a:xfrm>
            <a:off x="2915816" y="1628800"/>
            <a:ext cx="3743271" cy="830997"/>
          </a:xfrm>
          <a:prstGeom prst="rect">
            <a:avLst/>
          </a:prstGeom>
        </p:spPr>
        <p:txBody>
          <a:bodyPr wrap="square">
            <a:spAutoFit/>
          </a:bodyPr>
          <a:lstStyle/>
          <a:p>
            <a:pPr algn="ctr"/>
            <a:r>
              <a:rPr lang="vi-VN" sz="48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LỚP </a:t>
            </a:r>
            <a:r>
              <a:rPr lang="en-US" sz="48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5B</a:t>
            </a:r>
            <a:endParaRPr lang="en-US" sz="48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7" name="TextBox 6">
            <a:extLst>
              <a:ext uri="{FF2B5EF4-FFF2-40B4-BE49-F238E27FC236}">
                <a16:creationId xmlns="" xmlns:a16="http://schemas.microsoft.com/office/drawing/2014/main" id="{6A4A1BEB-914E-4B17-1857-1CB7A0625AB6}"/>
              </a:ext>
            </a:extLst>
          </p:cNvPr>
          <p:cNvSpPr txBox="1"/>
          <p:nvPr/>
        </p:nvSpPr>
        <p:spPr>
          <a:xfrm>
            <a:off x="107504" y="908720"/>
            <a:ext cx="8856985" cy="461665"/>
          </a:xfrm>
          <a:prstGeom prst="rect">
            <a:avLst/>
          </a:prstGeom>
          <a:noFill/>
        </p:spPr>
        <p:txBody>
          <a:bodyPr wrap="square" rtlCol="0">
            <a:spAutoFit/>
          </a:bodyPr>
          <a:lstStyle/>
          <a:p>
            <a:pPr algn="ctr"/>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QUÝ THẦY CÔ VỀ DỰ GIỜ THĂM LỚP</a:t>
            </a:r>
          </a:p>
        </p:txBody>
      </p:sp>
    </p:spTree>
    <p:extLst>
      <p:ext uri="{BB962C8B-B14F-4D97-AF65-F5344CB8AC3E}">
        <p14:creationId xmlns:p14="http://schemas.microsoft.com/office/powerpoint/2010/main" val="3886042532"/>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pic>
        <p:nvPicPr>
          <p:cNvPr id="989" name="Google Shape;989;p26"/>
          <p:cNvPicPr preferRelativeResize="0"/>
          <p:nvPr/>
        </p:nvPicPr>
        <p:blipFill rotWithShape="1">
          <a:blip r:embed="rId3">
            <a:alphaModFix/>
          </a:blip>
          <a:srcRect l="2160" t="2397" r="2725" b="3588"/>
          <a:stretch/>
        </p:blipFill>
        <p:spPr>
          <a:xfrm>
            <a:off x="2000250" y="1270913"/>
            <a:ext cx="4829175" cy="4500856"/>
          </a:xfrm>
          <a:prstGeom prst="roundRect">
            <a:avLst>
              <a:gd name="adj" fmla="val 16667"/>
            </a:avLst>
          </a:prstGeom>
          <a:noFill/>
          <a:ln>
            <a:noFill/>
          </a:ln>
        </p:spPr>
      </p:pic>
      <p:pic>
        <p:nvPicPr>
          <p:cNvPr id="990" name="Google Shape;990;p26"/>
          <p:cNvPicPr preferRelativeResize="0"/>
          <p:nvPr/>
        </p:nvPicPr>
        <p:blipFill rotWithShape="1">
          <a:blip r:embed="rId4">
            <a:alphaModFix/>
          </a:blip>
          <a:srcRect l="81" r="81"/>
          <a:stretch/>
        </p:blipFill>
        <p:spPr>
          <a:xfrm>
            <a:off x="33805" y="72698"/>
            <a:ext cx="970247" cy="1287728"/>
          </a:xfrm>
          <a:prstGeom prst="ellipse">
            <a:avLst/>
          </a:prstGeom>
          <a:noFill/>
          <a:ln>
            <a:noFill/>
          </a:ln>
        </p:spPr>
      </p:pic>
      <p:sp>
        <p:nvSpPr>
          <p:cNvPr id="991" name="Google Shape;991;p26"/>
          <p:cNvSpPr txBox="1"/>
          <p:nvPr/>
        </p:nvSpPr>
        <p:spPr>
          <a:xfrm>
            <a:off x="2345169" y="3075057"/>
            <a:ext cx="4139337"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000"/>
              <a:buFont typeface="Roboto Black"/>
              <a:buNone/>
            </a:pPr>
            <a:r>
              <a:rPr lang="vi-VN" sz="4000" b="1" i="0" u="none" strike="noStrike" cap="none">
                <a:solidFill>
                  <a:srgbClr val="FFFFFF"/>
                </a:solidFill>
                <a:latin typeface="Roboto Black"/>
                <a:ea typeface="Roboto Black"/>
                <a:cs typeface="Roboto Black"/>
                <a:sym typeface="Roboto Black"/>
              </a:rPr>
              <a:t>TẠM BIỆT CÁC EM</a:t>
            </a:r>
            <a:endParaRPr sz="4000" b="1" i="0" u="none" strike="noStrike" cap="none">
              <a:solidFill>
                <a:srgbClr val="FFFFFF"/>
              </a:solidFill>
              <a:latin typeface="Roboto Black"/>
              <a:ea typeface="Roboto Black"/>
              <a:cs typeface="Roboto Black"/>
              <a:sym typeface="Roboto Black"/>
            </a:endParaRPr>
          </a:p>
        </p:txBody>
      </p:sp>
      <p:pic>
        <p:nvPicPr>
          <p:cNvPr id="992" name="Google Shape;992;p26"/>
          <p:cNvPicPr preferRelativeResize="0"/>
          <p:nvPr/>
        </p:nvPicPr>
        <p:blipFill rotWithShape="1">
          <a:blip r:embed="rId5">
            <a:alphaModFix/>
          </a:blip>
          <a:srcRect/>
          <a:stretch/>
        </p:blipFill>
        <p:spPr>
          <a:xfrm>
            <a:off x="8512954" y="5903680"/>
            <a:ext cx="739967" cy="1180713"/>
          </a:xfrm>
          <a:prstGeom prst="rect">
            <a:avLst/>
          </a:prstGeom>
          <a:noFill/>
          <a:ln>
            <a:noFill/>
          </a:ln>
        </p:spPr>
      </p:pic>
      <p:grpSp>
        <p:nvGrpSpPr>
          <p:cNvPr id="993" name="Google Shape;993;p26"/>
          <p:cNvGrpSpPr/>
          <p:nvPr/>
        </p:nvGrpSpPr>
        <p:grpSpPr>
          <a:xfrm>
            <a:off x="8780054" y="18561"/>
            <a:ext cx="345528" cy="491457"/>
            <a:chOff x="8770051" y="937343"/>
            <a:chExt cx="744272" cy="793950"/>
          </a:xfrm>
        </p:grpSpPr>
        <p:sp>
          <p:nvSpPr>
            <p:cNvPr id="994" name="Google Shape;994;p26"/>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5" name="Google Shape;995;p26"/>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6" name="Google Shape;996;p26"/>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7" name="Google Shape;997;p26"/>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98" name="Google Shape;998;p26"/>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999" name="Google Shape;999;p26"/>
            <p:cNvGrpSpPr/>
            <p:nvPr/>
          </p:nvGrpSpPr>
          <p:grpSpPr>
            <a:xfrm>
              <a:off x="8770051" y="937343"/>
              <a:ext cx="744272" cy="793950"/>
              <a:chOff x="6565437" y="1588001"/>
              <a:chExt cx="744272" cy="793950"/>
            </a:xfrm>
          </p:grpSpPr>
          <p:sp>
            <p:nvSpPr>
              <p:cNvPr id="1000" name="Google Shape;1000;p26"/>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1" name="Google Shape;1001;p26"/>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2" name="Google Shape;1002;p26"/>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3" name="Google Shape;1003;p26"/>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4" name="Google Shape;1004;p26"/>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5" name="Google Shape;1005;p26"/>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6" name="Google Shape;1006;p26"/>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7" name="Google Shape;1007;p26"/>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8" name="Google Shape;1008;p26"/>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09" name="Google Shape;1009;p26"/>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138705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91"/>
                                        </p:tgtEl>
                                        <p:attrNameLst>
                                          <p:attrName>style.visibility</p:attrName>
                                        </p:attrNameLst>
                                      </p:cBhvr>
                                      <p:to>
                                        <p:strVal val="visible"/>
                                      </p:to>
                                    </p:set>
                                    <p:animEffect transition="in" filter="fade">
                                      <p:cBhvr>
                                        <p:cTn id="7" dur="500"/>
                                        <p:tgtEl>
                                          <p:spTgt spid="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79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18"/>
          <p:cNvSpPr/>
          <p:nvPr/>
        </p:nvSpPr>
        <p:spPr>
          <a:xfrm flipH="1">
            <a:off x="5276832" y="865139"/>
            <a:ext cx="3576239" cy="4674180"/>
          </a:xfrm>
          <a:prstGeom prst="snip1Rect">
            <a:avLst>
              <a:gd name="adj" fmla="val 16667"/>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687" name="Google Shape;687;p18"/>
          <p:cNvSpPr/>
          <p:nvPr/>
        </p:nvSpPr>
        <p:spPr>
          <a:xfrm>
            <a:off x="4203846" y="4731490"/>
            <a:ext cx="1507165" cy="2009553"/>
          </a:xfrm>
          <a:prstGeom prst="ellipse">
            <a:avLst/>
          </a:prstGeom>
          <a:solidFill>
            <a:srgbClr val="5252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688" name="Google Shape;688;p18"/>
          <p:cNvSpPr/>
          <p:nvPr/>
        </p:nvSpPr>
        <p:spPr>
          <a:xfrm>
            <a:off x="1" y="857751"/>
            <a:ext cx="956930" cy="2582102"/>
          </a:xfrm>
          <a:custGeom>
            <a:avLst/>
            <a:gdLst/>
            <a:ahLst/>
            <a:cxnLst/>
            <a:rect l="l" t="t" r="r" b="b"/>
            <a:pathLst>
              <a:path w="1275907" h="2582102" extrusionOk="0">
                <a:moveTo>
                  <a:pt x="0" y="0"/>
                </a:moveTo>
                <a:lnTo>
                  <a:pt x="116136" y="5865"/>
                </a:lnTo>
                <a:cubicBezTo>
                  <a:pt x="767562" y="72021"/>
                  <a:pt x="1275907" y="622171"/>
                  <a:pt x="1275907" y="1291051"/>
                </a:cubicBezTo>
                <a:cubicBezTo>
                  <a:pt x="1275907" y="1959931"/>
                  <a:pt x="767562" y="2510081"/>
                  <a:pt x="116136" y="2576237"/>
                </a:cubicBezTo>
                <a:lnTo>
                  <a:pt x="0" y="2582102"/>
                </a:lnTo>
                <a:lnTo>
                  <a:pt x="0" y="0"/>
                </a:lnTo>
                <a:close/>
              </a:path>
            </a:pathLst>
          </a:custGeom>
          <a:solidFill>
            <a:srgbClr val="52525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689" name="Google Shape;689;p18"/>
          <p:cNvSpPr/>
          <p:nvPr/>
        </p:nvSpPr>
        <p:spPr>
          <a:xfrm>
            <a:off x="4532794" y="5168116"/>
            <a:ext cx="849269" cy="1136298"/>
          </a:xfrm>
          <a:prstGeom prst="ellipse">
            <a:avLst/>
          </a:prstGeom>
          <a:solidFill>
            <a:srgbClr val="DD3435"/>
          </a:solidFill>
          <a:ln>
            <a:noFill/>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690" name="Google Shape;690;p18"/>
          <p:cNvSpPr txBox="1"/>
          <p:nvPr/>
        </p:nvSpPr>
        <p:spPr>
          <a:xfrm>
            <a:off x="4674838" y="5301208"/>
            <a:ext cx="977282"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Roboto Black"/>
              <a:buNone/>
            </a:pPr>
            <a:r>
              <a:rPr lang="vi-VN" sz="2400" b="0" i="0" u="none" strike="noStrike" cap="none" dirty="0">
                <a:solidFill>
                  <a:srgbClr val="FFFFFF"/>
                </a:solidFill>
                <a:latin typeface="Roboto Black"/>
                <a:ea typeface="Roboto Black"/>
                <a:cs typeface="Roboto Black"/>
                <a:sym typeface="Roboto Black"/>
              </a:rPr>
              <a:t>Tiết 10</a:t>
            </a:r>
            <a:endParaRPr dirty="0"/>
          </a:p>
        </p:txBody>
      </p:sp>
      <p:pic>
        <p:nvPicPr>
          <p:cNvPr id="691" name="Google Shape;691;p18"/>
          <p:cNvPicPr preferRelativeResize="0"/>
          <p:nvPr/>
        </p:nvPicPr>
        <p:blipFill rotWithShape="1">
          <a:blip r:embed="rId4">
            <a:alphaModFix/>
          </a:blip>
          <a:srcRect l="81" r="81"/>
          <a:stretch/>
        </p:blipFill>
        <p:spPr>
          <a:xfrm>
            <a:off x="31652" y="36560"/>
            <a:ext cx="1344468" cy="1784401"/>
          </a:xfrm>
          <a:prstGeom prst="ellipse">
            <a:avLst/>
          </a:prstGeom>
          <a:noFill/>
          <a:ln>
            <a:noFill/>
          </a:ln>
        </p:spPr>
      </p:pic>
      <p:sp>
        <p:nvSpPr>
          <p:cNvPr id="692" name="Google Shape;692;p18"/>
          <p:cNvSpPr txBox="1"/>
          <p:nvPr/>
        </p:nvSpPr>
        <p:spPr>
          <a:xfrm>
            <a:off x="1189011" y="495889"/>
            <a:ext cx="3576239"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Roboto Black"/>
              <a:buNone/>
            </a:pPr>
            <a:r>
              <a:rPr lang="vi-VN" sz="3200" b="1" i="0" u="none" strike="noStrike" cap="none" dirty="0">
                <a:solidFill>
                  <a:srgbClr val="FFFFFF"/>
                </a:solidFill>
                <a:latin typeface="Roboto Black"/>
                <a:ea typeface="Roboto Black"/>
                <a:cs typeface="Roboto Black"/>
                <a:sym typeface="Roboto Black"/>
              </a:rPr>
              <a:t>CHỦ ĐỀ 2: NGÔI NHÀ </a:t>
            </a:r>
            <a:endParaRPr dirty="0"/>
          </a:p>
          <a:p>
            <a:pPr marL="0" marR="0" lvl="0" indent="0" algn="ctr" rtl="0">
              <a:lnSpc>
                <a:spcPct val="100000"/>
              </a:lnSpc>
              <a:spcBef>
                <a:spcPts val="0"/>
              </a:spcBef>
              <a:spcAft>
                <a:spcPts val="0"/>
              </a:spcAft>
              <a:buClr>
                <a:srgbClr val="FFFFFF"/>
              </a:buClr>
              <a:buSzPts val="3200"/>
              <a:buFont typeface="Roboto Black"/>
              <a:buNone/>
            </a:pPr>
            <a:r>
              <a:rPr lang="vi-VN" sz="3200" b="1" i="0" u="none" strike="noStrike" cap="none" dirty="0">
                <a:solidFill>
                  <a:srgbClr val="FFFFFF"/>
                </a:solidFill>
                <a:latin typeface="Roboto Black"/>
                <a:ea typeface="Roboto Black"/>
                <a:cs typeface="Roboto Black"/>
                <a:sym typeface="Roboto Black"/>
              </a:rPr>
              <a:t>ĐIỆN MẶT TRỜI</a:t>
            </a:r>
            <a:endParaRPr sz="4400" b="1" i="0" u="none" strike="noStrike" cap="none" dirty="0">
              <a:solidFill>
                <a:srgbClr val="FFFFFF"/>
              </a:solidFill>
              <a:latin typeface="Roboto Black"/>
              <a:ea typeface="Roboto Black"/>
              <a:cs typeface="Roboto Black"/>
              <a:sym typeface="Roboto Black"/>
            </a:endParaRPr>
          </a:p>
        </p:txBody>
      </p:sp>
      <p:sp>
        <p:nvSpPr>
          <p:cNvPr id="693" name="Google Shape;693;p18"/>
          <p:cNvSpPr txBox="1"/>
          <p:nvPr/>
        </p:nvSpPr>
        <p:spPr>
          <a:xfrm>
            <a:off x="956931" y="1988840"/>
            <a:ext cx="4164973"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dirty="0">
                <a:solidFill>
                  <a:srgbClr val="FFC000"/>
                </a:solidFill>
                <a:latin typeface="Roboto Black"/>
                <a:ea typeface="Roboto Black"/>
                <a:cs typeface="Roboto Black"/>
                <a:sym typeface="Roboto Black"/>
              </a:rPr>
              <a:t>GIẢI PHÁP KẾT HỢP NĂNG LƯỢNG MẶT TRỜI KHI KHÔNG CÓ ĐIỆN</a:t>
            </a:r>
            <a:endParaRPr sz="3600" b="1" i="0" u="none" strike="noStrike" cap="none" dirty="0">
              <a:solidFill>
                <a:srgbClr val="FFC000"/>
              </a:solidFill>
              <a:latin typeface="Roboto Black"/>
              <a:ea typeface="Roboto Black"/>
              <a:cs typeface="Roboto Black"/>
              <a:sym typeface="Roboto Black"/>
            </a:endParaRPr>
          </a:p>
        </p:txBody>
      </p:sp>
      <p:sp>
        <p:nvSpPr>
          <p:cNvPr id="694" name="Google Shape;694;p18"/>
          <p:cNvSpPr/>
          <p:nvPr/>
        </p:nvSpPr>
        <p:spPr>
          <a:xfrm>
            <a:off x="5766620" y="1327356"/>
            <a:ext cx="36871" cy="45719"/>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692;p18"/>
          <p:cNvSpPr txBox="1"/>
          <p:nvPr/>
        </p:nvSpPr>
        <p:spPr>
          <a:xfrm>
            <a:off x="1555539" y="50497"/>
            <a:ext cx="4768319"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3200"/>
              <a:buFont typeface="Roboto Black"/>
              <a:buNone/>
            </a:pPr>
            <a:r>
              <a:rPr lang="vi-VN" sz="3200" b="1" i="0" u="none" strike="noStrike" cap="none" dirty="0" smtClean="0">
                <a:solidFill>
                  <a:srgbClr val="FF0000"/>
                </a:solidFill>
                <a:latin typeface="Roboto Black"/>
                <a:ea typeface="Roboto Black"/>
                <a:cs typeface="Roboto Black"/>
                <a:sym typeface="Roboto Black"/>
              </a:rPr>
              <a:t>CHỦ ĐỀ 2: NGÔI NHÀ </a:t>
            </a:r>
            <a:endParaRPr dirty="0" smtClean="0">
              <a:solidFill>
                <a:srgbClr val="FF0000"/>
              </a:solidFill>
            </a:endParaRPr>
          </a:p>
          <a:p>
            <a:pPr marL="0" marR="0" lvl="0" indent="0" algn="ctr" rtl="0">
              <a:lnSpc>
                <a:spcPct val="100000"/>
              </a:lnSpc>
              <a:spcBef>
                <a:spcPts val="0"/>
              </a:spcBef>
              <a:spcAft>
                <a:spcPts val="0"/>
              </a:spcAft>
              <a:buClr>
                <a:srgbClr val="FFFFFF"/>
              </a:buClr>
              <a:buSzPts val="3200"/>
              <a:buFont typeface="Roboto Black"/>
              <a:buNone/>
            </a:pPr>
            <a:r>
              <a:rPr lang="vi-VN" sz="3200" b="1" i="0" u="none" strike="noStrike" cap="none" dirty="0" smtClean="0">
                <a:solidFill>
                  <a:srgbClr val="FF0000"/>
                </a:solidFill>
                <a:latin typeface="Roboto Black"/>
                <a:ea typeface="Roboto Black"/>
                <a:cs typeface="Roboto Black"/>
                <a:sym typeface="Roboto Black"/>
              </a:rPr>
              <a:t>ĐIỆN </a:t>
            </a:r>
            <a:r>
              <a:rPr lang="vi-VN" sz="3200" b="1" i="0" u="none" strike="noStrike" cap="none" dirty="0">
                <a:solidFill>
                  <a:srgbClr val="FF0000"/>
                </a:solidFill>
                <a:latin typeface="Roboto Black"/>
                <a:ea typeface="Roboto Black"/>
                <a:cs typeface="Roboto Black"/>
                <a:sym typeface="Roboto Black"/>
              </a:rPr>
              <a:t>MẶT TRỜI</a:t>
            </a:r>
            <a:endParaRPr sz="4400" b="1" i="0" u="none" strike="noStrike" cap="none" dirty="0">
              <a:solidFill>
                <a:srgbClr val="FF0000"/>
              </a:solidFill>
              <a:latin typeface="Roboto Black"/>
              <a:ea typeface="Roboto Black"/>
              <a:cs typeface="Roboto Black"/>
              <a:sym typeface="Roboto Black"/>
            </a:endParaRPr>
          </a:p>
        </p:txBody>
      </p:sp>
    </p:spTree>
    <p:extLst>
      <p:ext uri="{BB962C8B-B14F-4D97-AF65-F5344CB8AC3E}">
        <p14:creationId xmlns:p14="http://schemas.microsoft.com/office/powerpoint/2010/main" val="425645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691"/>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692"/>
                                        </p:tgtEl>
                                        <p:attrNameLst>
                                          <p:attrName>style.visibility</p:attrName>
                                        </p:attrNameLst>
                                      </p:cBhvr>
                                      <p:to>
                                        <p:strVal val="visible"/>
                                      </p:to>
                                    </p:set>
                                    <p:animEffect transition="in" filter="fade">
                                      <p:cBhvr>
                                        <p:cTn id="9" dur="1000"/>
                                        <p:tgtEl>
                                          <p:spTgt spid="692"/>
                                        </p:tgtEl>
                                      </p:cBhvr>
                                    </p:animEffect>
                                  </p:childTnLst>
                                </p:cTn>
                              </p:par>
                              <p:par>
                                <p:cTn id="10" presetID="10" presetClass="entr" presetSubtype="0" fill="hold" nodeType="withEffect">
                                  <p:stCondLst>
                                    <p:cond delay="0"/>
                                  </p:stCondLst>
                                  <p:childTnLst>
                                    <p:set>
                                      <p:cBhvr>
                                        <p:cTn id="11" dur="1" fill="hold">
                                          <p:stCondLst>
                                            <p:cond delay="0"/>
                                          </p:stCondLst>
                                        </p:cTn>
                                        <p:tgtEl>
                                          <p:spTgt spid="693"/>
                                        </p:tgtEl>
                                        <p:attrNameLst>
                                          <p:attrName>style.visibility</p:attrName>
                                        </p:attrNameLst>
                                      </p:cBhvr>
                                      <p:to>
                                        <p:strVal val="visible"/>
                                      </p:to>
                                    </p:set>
                                    <p:animEffect transition="in" filter="fade">
                                      <p:cBhvr>
                                        <p:cTn id="12" dur="1000"/>
                                        <p:tgtEl>
                                          <p:spTgt spid="69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9"/>
          <p:cNvSpPr txBox="1"/>
          <p:nvPr/>
        </p:nvSpPr>
        <p:spPr>
          <a:xfrm>
            <a:off x="1415792" y="188640"/>
            <a:ext cx="2220104"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rgbClr val="002060"/>
                </a:solidFill>
                <a:latin typeface="Roboto Black"/>
                <a:ea typeface="Roboto Black"/>
                <a:cs typeface="Roboto Black"/>
                <a:sym typeface="Roboto Black"/>
              </a:rPr>
              <a:t>Phụ lục 1</a:t>
            </a:r>
            <a:endParaRPr sz="4400" b="1" dirty="0">
              <a:solidFill>
                <a:srgbClr val="002060"/>
              </a:solidFill>
              <a:latin typeface="Roboto Black"/>
              <a:ea typeface="Roboto Black"/>
              <a:cs typeface="Roboto Black"/>
              <a:sym typeface="Roboto Black"/>
            </a:endParaRPr>
          </a:p>
        </p:txBody>
      </p:sp>
      <p:pic>
        <p:nvPicPr>
          <p:cNvPr id="701" name="Google Shape;701;p19"/>
          <p:cNvPicPr preferRelativeResize="0"/>
          <p:nvPr/>
        </p:nvPicPr>
        <p:blipFill rotWithShape="1">
          <a:blip r:embed="rId3">
            <a:alphaModFix/>
          </a:blip>
          <a:srcRect l="81" r="81"/>
          <a:stretch/>
        </p:blipFill>
        <p:spPr>
          <a:xfrm>
            <a:off x="10490" y="18561"/>
            <a:ext cx="1344468" cy="1784401"/>
          </a:xfrm>
          <a:prstGeom prst="ellipse">
            <a:avLst/>
          </a:prstGeom>
          <a:noFill/>
          <a:ln>
            <a:noFill/>
          </a:ln>
        </p:spPr>
      </p:pic>
      <p:pic>
        <p:nvPicPr>
          <p:cNvPr id="702" name="Google Shape;702;p19"/>
          <p:cNvPicPr preferRelativeResize="0"/>
          <p:nvPr/>
        </p:nvPicPr>
        <p:blipFill rotWithShape="1">
          <a:blip r:embed="rId4">
            <a:alphaModFix/>
          </a:blip>
          <a:srcRect/>
          <a:stretch/>
        </p:blipFill>
        <p:spPr>
          <a:xfrm>
            <a:off x="8512954" y="5903680"/>
            <a:ext cx="739967" cy="1180713"/>
          </a:xfrm>
          <a:prstGeom prst="rect">
            <a:avLst/>
          </a:prstGeom>
          <a:noFill/>
          <a:ln>
            <a:noFill/>
          </a:ln>
        </p:spPr>
      </p:pic>
      <p:grpSp>
        <p:nvGrpSpPr>
          <p:cNvPr id="703" name="Google Shape;703;p19"/>
          <p:cNvGrpSpPr/>
          <p:nvPr/>
        </p:nvGrpSpPr>
        <p:grpSpPr>
          <a:xfrm>
            <a:off x="1361271" y="2945199"/>
            <a:ext cx="6068138" cy="3687975"/>
            <a:chOff x="1359778" y="1647864"/>
            <a:chExt cx="4264485" cy="5028239"/>
          </a:xfrm>
        </p:grpSpPr>
        <p:sp>
          <p:nvSpPr>
            <p:cNvPr id="704" name="Google Shape;704;p19"/>
            <p:cNvSpPr/>
            <p:nvPr/>
          </p:nvSpPr>
          <p:spPr>
            <a:xfrm>
              <a:off x="1359778" y="1647864"/>
              <a:ext cx="4264485" cy="5028239"/>
            </a:xfrm>
            <a:prstGeom prst="rect">
              <a:avLst/>
            </a:prstGeom>
            <a:solidFill>
              <a:srgbClr val="BD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5" name="Google Shape;705;p19"/>
            <p:cNvSpPr/>
            <p:nvPr/>
          </p:nvSpPr>
          <p:spPr>
            <a:xfrm>
              <a:off x="1524242" y="1888486"/>
              <a:ext cx="3935556" cy="4546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6" name="Google Shape;706;p19"/>
            <p:cNvSpPr/>
            <p:nvPr/>
          </p:nvSpPr>
          <p:spPr>
            <a:xfrm>
              <a:off x="1445666" y="1755009"/>
              <a:ext cx="4088483" cy="4814668"/>
            </a:xfrm>
            <a:prstGeom prst="rect">
              <a:avLst/>
            </a:prstGeom>
            <a:noFill/>
            <a:ln w="28575" cap="flat" cmpd="sng">
              <a:solidFill>
                <a:schemeClr val="l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07" name="Google Shape;707;p19"/>
          <p:cNvGrpSpPr/>
          <p:nvPr/>
        </p:nvGrpSpPr>
        <p:grpSpPr>
          <a:xfrm>
            <a:off x="2499773" y="116632"/>
            <a:ext cx="3485474" cy="3279429"/>
            <a:chOff x="394629" y="1636702"/>
            <a:chExt cx="4445388" cy="3096572"/>
          </a:xfrm>
        </p:grpSpPr>
        <p:grpSp>
          <p:nvGrpSpPr>
            <p:cNvPr id="708" name="Google Shape;708;p19"/>
            <p:cNvGrpSpPr/>
            <p:nvPr/>
          </p:nvGrpSpPr>
          <p:grpSpPr>
            <a:xfrm>
              <a:off x="394629" y="1636702"/>
              <a:ext cx="4445388" cy="3096572"/>
              <a:chOff x="2970357" y="1906412"/>
              <a:chExt cx="4889282" cy="3767573"/>
            </a:xfrm>
          </p:grpSpPr>
          <p:sp>
            <p:nvSpPr>
              <p:cNvPr id="709" name="Google Shape;709;p19"/>
              <p:cNvSpPr/>
              <p:nvPr/>
            </p:nvSpPr>
            <p:spPr>
              <a:xfrm>
                <a:off x="3407927" y="1906412"/>
                <a:ext cx="4014142" cy="3260802"/>
              </a:xfrm>
              <a:custGeom>
                <a:avLst/>
                <a:gdLst/>
                <a:ahLst/>
                <a:cxnLst/>
                <a:rect l="l" t="t" r="r" b="b"/>
                <a:pathLst>
                  <a:path w="4014142" h="3616783" extrusionOk="0">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cap="flat" cmpd="sng">
                <a:solidFill>
                  <a:srgbClr val="BD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0" name="Google Shape;710;p19"/>
              <p:cNvSpPr/>
              <p:nvPr/>
            </p:nvSpPr>
            <p:spPr>
              <a:xfrm>
                <a:off x="2970357" y="4671075"/>
                <a:ext cx="4889282" cy="1002910"/>
              </a:xfrm>
              <a:prstGeom prst="ribbon2">
                <a:avLst>
                  <a:gd name="adj1" fmla="val 33333"/>
                  <a:gd name="adj2" fmla="val 63048"/>
                </a:avLst>
              </a:prstGeom>
              <a:solidFill>
                <a:srgbClr val="B2DF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11" name="Google Shape;711;p19"/>
            <p:cNvGrpSpPr/>
            <p:nvPr/>
          </p:nvGrpSpPr>
          <p:grpSpPr>
            <a:xfrm>
              <a:off x="4021295" y="3950572"/>
              <a:ext cx="405329" cy="366182"/>
              <a:chOff x="9878272" y="2682335"/>
              <a:chExt cx="720199" cy="719766"/>
            </a:xfrm>
          </p:grpSpPr>
          <p:sp>
            <p:nvSpPr>
              <p:cNvPr id="712" name="Google Shape;712;p19"/>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13" name="Google Shape;713;p19"/>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14" name="Google Shape;714;p19"/>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715" name="Google Shape;715;p19"/>
            <p:cNvPicPr preferRelativeResize="0"/>
            <p:nvPr/>
          </p:nvPicPr>
          <p:blipFill rotWithShape="1">
            <a:blip r:embed="rId5">
              <a:alphaModFix/>
            </a:blip>
            <a:srcRect/>
            <a:stretch/>
          </p:blipFill>
          <p:spPr>
            <a:xfrm>
              <a:off x="799348" y="3828628"/>
              <a:ext cx="615279" cy="573136"/>
            </a:xfrm>
            <a:prstGeom prst="rect">
              <a:avLst/>
            </a:prstGeom>
            <a:noFill/>
            <a:ln>
              <a:noFill/>
            </a:ln>
          </p:spPr>
        </p:pic>
      </p:grpSp>
      <p:sp>
        <p:nvSpPr>
          <p:cNvPr id="716" name="Google Shape;716;p19"/>
          <p:cNvSpPr txBox="1"/>
          <p:nvPr/>
        </p:nvSpPr>
        <p:spPr>
          <a:xfrm>
            <a:off x="3909282" y="3159965"/>
            <a:ext cx="1512707"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a:solidFill>
                  <a:srgbClr val="0070C0"/>
                </a:solidFill>
                <a:latin typeface="Roboto Black"/>
                <a:ea typeface="Roboto Black"/>
                <a:cs typeface="Roboto Black"/>
                <a:sym typeface="Roboto Black"/>
              </a:rPr>
              <a:t>Bước 1</a:t>
            </a:r>
            <a:endParaRPr dirty="0"/>
          </a:p>
        </p:txBody>
      </p:sp>
      <p:sp>
        <p:nvSpPr>
          <p:cNvPr id="717" name="Google Shape;717;p19"/>
          <p:cNvSpPr txBox="1"/>
          <p:nvPr/>
        </p:nvSpPr>
        <p:spPr>
          <a:xfrm>
            <a:off x="3012431" y="548680"/>
            <a:ext cx="2501774"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Giải pháp kết hợp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năng lượng mặt trời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khi không có điện</a:t>
            </a:r>
            <a:endParaRPr dirty="0"/>
          </a:p>
        </p:txBody>
      </p:sp>
      <p:sp>
        <p:nvSpPr>
          <p:cNvPr id="718" name="Google Shape;718;p19"/>
          <p:cNvSpPr txBox="1"/>
          <p:nvPr/>
        </p:nvSpPr>
        <p:spPr>
          <a:xfrm>
            <a:off x="1563862" y="3785012"/>
            <a:ext cx="2497388" cy="230828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a:solidFill>
                  <a:srgbClr val="0070C0"/>
                </a:solidFill>
                <a:latin typeface="Roboto"/>
                <a:ea typeface="Roboto"/>
                <a:cs typeface="Roboto"/>
                <a:sym typeface="Roboto"/>
              </a:rPr>
              <a:t>Kết nối cảm biến đo số vôn và cảm biến ánh sáng với thiết bị chuyển đổi CoachLabII</a:t>
            </a:r>
            <a:endParaRPr dirty="0"/>
          </a:p>
        </p:txBody>
      </p:sp>
      <p:pic>
        <p:nvPicPr>
          <p:cNvPr id="719" name="Google Shape;719;p19"/>
          <p:cNvPicPr preferRelativeResize="0"/>
          <p:nvPr/>
        </p:nvPicPr>
        <p:blipFill rotWithShape="1">
          <a:blip r:embed="rId6">
            <a:alphaModFix/>
          </a:blip>
          <a:srcRect/>
          <a:stretch/>
        </p:blipFill>
        <p:spPr>
          <a:xfrm>
            <a:off x="4898029" y="4249070"/>
            <a:ext cx="1974953" cy="1977184"/>
          </a:xfrm>
          <a:prstGeom prst="rect">
            <a:avLst/>
          </a:prstGeom>
          <a:noFill/>
          <a:ln>
            <a:noFill/>
          </a:ln>
        </p:spPr>
      </p:pic>
      <p:grpSp>
        <p:nvGrpSpPr>
          <p:cNvPr id="720" name="Google Shape;720;p19"/>
          <p:cNvGrpSpPr/>
          <p:nvPr/>
        </p:nvGrpSpPr>
        <p:grpSpPr>
          <a:xfrm>
            <a:off x="8780054" y="18561"/>
            <a:ext cx="345528" cy="491457"/>
            <a:chOff x="8770051" y="937343"/>
            <a:chExt cx="744272" cy="793950"/>
          </a:xfrm>
        </p:grpSpPr>
        <p:sp>
          <p:nvSpPr>
            <p:cNvPr id="721" name="Google Shape;721;p19"/>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2" name="Google Shape;722;p19"/>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3" name="Google Shape;723;p19"/>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4" name="Google Shape;724;p19"/>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25" name="Google Shape;725;p19"/>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26" name="Google Shape;726;p19"/>
            <p:cNvGrpSpPr/>
            <p:nvPr/>
          </p:nvGrpSpPr>
          <p:grpSpPr>
            <a:xfrm>
              <a:off x="8770051" y="937343"/>
              <a:ext cx="744272" cy="793950"/>
              <a:chOff x="6565437" y="1588001"/>
              <a:chExt cx="744272" cy="793950"/>
            </a:xfrm>
          </p:grpSpPr>
          <p:sp>
            <p:nvSpPr>
              <p:cNvPr id="727" name="Google Shape;727;p19"/>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28" name="Google Shape;728;p19"/>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29" name="Google Shape;729;p19"/>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0" name="Google Shape;730;p19"/>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1" name="Google Shape;731;p19"/>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2" name="Google Shape;732;p19"/>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3" name="Google Shape;733;p19"/>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4" name="Google Shape;734;p19"/>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5" name="Google Shape;735;p19"/>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36" name="Google Shape;736;p19"/>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95966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0"/>
                                        </p:tgtEl>
                                        <p:attrNameLst>
                                          <p:attrName>style.visibility</p:attrName>
                                        </p:attrNameLst>
                                      </p:cBhvr>
                                      <p:to>
                                        <p:strVal val="visible"/>
                                      </p:to>
                                    </p:set>
                                    <p:animEffect transition="in" filter="fade">
                                      <p:cBhvr>
                                        <p:cTn id="7" dur="1000"/>
                                        <p:tgtEl>
                                          <p:spTgt spid="700"/>
                                        </p:tgtEl>
                                      </p:cBhvr>
                                    </p:animEffect>
                                  </p:childTnLst>
                                </p:cTn>
                              </p:par>
                              <p:par>
                                <p:cTn id="8" presetID="8" presetClass="emph" presetSubtype="0" fill="hold" nodeType="withEffect">
                                  <p:stCondLst>
                                    <p:cond delay="0"/>
                                  </p:stCondLst>
                                  <p:childTnLst>
                                    <p:animRot by="-21600000">
                                      <p:cBhvr>
                                        <p:cTn id="9" dur="5000" fill="hold"/>
                                        <p:tgtEl>
                                          <p:spTgt spid="701"/>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716"/>
                                        </p:tgtEl>
                                        <p:attrNameLst>
                                          <p:attrName>style.visibility</p:attrName>
                                        </p:attrNameLst>
                                      </p:cBhvr>
                                      <p:to>
                                        <p:strVal val="visible"/>
                                      </p:to>
                                    </p:set>
                                    <p:animEffect transition="in" filter="fade">
                                      <p:cBhvr>
                                        <p:cTn id="12" dur="500"/>
                                        <p:tgtEl>
                                          <p:spTgt spid="716"/>
                                        </p:tgtEl>
                                      </p:cBhvr>
                                    </p:animEffect>
                                  </p:childTnLst>
                                </p:cTn>
                              </p:par>
                              <p:par>
                                <p:cTn id="13" presetID="10" presetClass="entr" presetSubtype="0" fill="hold" nodeType="withEffect">
                                  <p:stCondLst>
                                    <p:cond delay="0"/>
                                  </p:stCondLst>
                                  <p:childTnLst>
                                    <p:set>
                                      <p:cBhvr>
                                        <p:cTn id="14" dur="1" fill="hold">
                                          <p:stCondLst>
                                            <p:cond delay="0"/>
                                          </p:stCondLst>
                                        </p:cTn>
                                        <p:tgtEl>
                                          <p:spTgt spid="718"/>
                                        </p:tgtEl>
                                        <p:attrNameLst>
                                          <p:attrName>style.visibility</p:attrName>
                                        </p:attrNameLst>
                                      </p:cBhvr>
                                      <p:to>
                                        <p:strVal val="visible"/>
                                      </p:to>
                                    </p:set>
                                    <p:animEffect transition="in" filter="fade">
                                      <p:cBhvr>
                                        <p:cTn id="15" dur="500"/>
                                        <p:tgtEl>
                                          <p:spTgt spid="718"/>
                                        </p:tgtEl>
                                      </p:cBhvr>
                                    </p:animEffect>
                                  </p:childTnLst>
                                </p:cTn>
                              </p:par>
                              <p:par>
                                <p:cTn id="16" presetID="10" presetClass="entr" presetSubtype="0" fill="hold" nodeType="withEffect">
                                  <p:stCondLst>
                                    <p:cond delay="0"/>
                                  </p:stCondLst>
                                  <p:childTnLst>
                                    <p:set>
                                      <p:cBhvr>
                                        <p:cTn id="17" dur="1" fill="hold">
                                          <p:stCondLst>
                                            <p:cond delay="0"/>
                                          </p:stCondLst>
                                        </p:cTn>
                                        <p:tgtEl>
                                          <p:spTgt spid="703"/>
                                        </p:tgtEl>
                                        <p:attrNameLst>
                                          <p:attrName>style.visibility</p:attrName>
                                        </p:attrNameLst>
                                      </p:cBhvr>
                                      <p:to>
                                        <p:strVal val="visible"/>
                                      </p:to>
                                    </p:set>
                                    <p:animEffect transition="in" filter="fade">
                                      <p:cBhvr>
                                        <p:cTn id="18" dur="500"/>
                                        <p:tgtEl>
                                          <p:spTgt spid="703"/>
                                        </p:tgtEl>
                                      </p:cBhvr>
                                    </p:animEffect>
                                  </p:childTnLst>
                                </p:cTn>
                              </p:par>
                              <p:par>
                                <p:cTn id="19" presetID="10" presetClass="entr" presetSubtype="0" fill="hold" nodeType="withEffect">
                                  <p:stCondLst>
                                    <p:cond delay="0"/>
                                  </p:stCondLst>
                                  <p:childTnLst>
                                    <p:set>
                                      <p:cBhvr>
                                        <p:cTn id="20" dur="1" fill="hold">
                                          <p:stCondLst>
                                            <p:cond delay="0"/>
                                          </p:stCondLst>
                                        </p:cTn>
                                        <p:tgtEl>
                                          <p:spTgt spid="717"/>
                                        </p:tgtEl>
                                        <p:attrNameLst>
                                          <p:attrName>style.visibility</p:attrName>
                                        </p:attrNameLst>
                                      </p:cBhvr>
                                      <p:to>
                                        <p:strVal val="visible"/>
                                      </p:to>
                                    </p:set>
                                    <p:animEffect transition="in" filter="fade">
                                      <p:cBhvr>
                                        <p:cTn id="21" dur="500"/>
                                        <p:tgtEl>
                                          <p:spTgt spid="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20"/>
          <p:cNvSpPr txBox="1"/>
          <p:nvPr/>
        </p:nvSpPr>
        <p:spPr>
          <a:xfrm>
            <a:off x="1415792" y="417444"/>
            <a:ext cx="18214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002060"/>
                </a:solidFill>
                <a:latin typeface="Roboto Black"/>
                <a:ea typeface="Roboto Black"/>
                <a:cs typeface="Roboto Black"/>
                <a:sym typeface="Roboto Black"/>
              </a:rPr>
              <a:t>Phụ lục 1</a:t>
            </a:r>
            <a:endParaRPr sz="4400" b="1">
              <a:solidFill>
                <a:srgbClr val="002060"/>
              </a:solidFill>
              <a:latin typeface="Roboto Black"/>
              <a:ea typeface="Roboto Black"/>
              <a:cs typeface="Roboto Black"/>
              <a:sym typeface="Roboto Black"/>
            </a:endParaRPr>
          </a:p>
        </p:txBody>
      </p:sp>
      <p:pic>
        <p:nvPicPr>
          <p:cNvPr id="743" name="Google Shape;743;p20"/>
          <p:cNvPicPr preferRelativeResize="0"/>
          <p:nvPr/>
        </p:nvPicPr>
        <p:blipFill rotWithShape="1">
          <a:blip r:embed="rId3">
            <a:alphaModFix/>
          </a:blip>
          <a:srcRect l="81" r="81"/>
          <a:stretch/>
        </p:blipFill>
        <p:spPr>
          <a:xfrm>
            <a:off x="10490" y="18561"/>
            <a:ext cx="1344468" cy="1784401"/>
          </a:xfrm>
          <a:prstGeom prst="ellipse">
            <a:avLst/>
          </a:prstGeom>
          <a:noFill/>
          <a:ln>
            <a:noFill/>
          </a:ln>
        </p:spPr>
      </p:pic>
      <p:pic>
        <p:nvPicPr>
          <p:cNvPr id="744" name="Google Shape;744;p20"/>
          <p:cNvPicPr preferRelativeResize="0"/>
          <p:nvPr/>
        </p:nvPicPr>
        <p:blipFill rotWithShape="1">
          <a:blip r:embed="rId4">
            <a:alphaModFix/>
          </a:blip>
          <a:srcRect/>
          <a:stretch/>
        </p:blipFill>
        <p:spPr>
          <a:xfrm>
            <a:off x="8512954" y="5903680"/>
            <a:ext cx="739967" cy="1180713"/>
          </a:xfrm>
          <a:prstGeom prst="rect">
            <a:avLst/>
          </a:prstGeom>
          <a:noFill/>
          <a:ln>
            <a:noFill/>
          </a:ln>
        </p:spPr>
      </p:pic>
      <p:grpSp>
        <p:nvGrpSpPr>
          <p:cNvPr id="745" name="Google Shape;745;p20"/>
          <p:cNvGrpSpPr/>
          <p:nvPr/>
        </p:nvGrpSpPr>
        <p:grpSpPr>
          <a:xfrm>
            <a:off x="1342927" y="2945199"/>
            <a:ext cx="6068138" cy="3687975"/>
            <a:chOff x="1359778" y="1647864"/>
            <a:chExt cx="4264485" cy="5028239"/>
          </a:xfrm>
        </p:grpSpPr>
        <p:sp>
          <p:nvSpPr>
            <p:cNvPr id="746" name="Google Shape;746;p20"/>
            <p:cNvSpPr/>
            <p:nvPr/>
          </p:nvSpPr>
          <p:spPr>
            <a:xfrm>
              <a:off x="1359778" y="1647864"/>
              <a:ext cx="4264485" cy="5028239"/>
            </a:xfrm>
            <a:prstGeom prst="rect">
              <a:avLst/>
            </a:prstGeom>
            <a:solidFill>
              <a:srgbClr val="BD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7" name="Google Shape;747;p20"/>
            <p:cNvSpPr/>
            <p:nvPr/>
          </p:nvSpPr>
          <p:spPr>
            <a:xfrm>
              <a:off x="1524242" y="1888486"/>
              <a:ext cx="3935556" cy="4546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8" name="Google Shape;748;p20"/>
            <p:cNvSpPr/>
            <p:nvPr/>
          </p:nvSpPr>
          <p:spPr>
            <a:xfrm>
              <a:off x="1445666" y="1755009"/>
              <a:ext cx="4088483" cy="4814668"/>
            </a:xfrm>
            <a:prstGeom prst="rect">
              <a:avLst/>
            </a:prstGeom>
            <a:noFill/>
            <a:ln w="28575" cap="flat" cmpd="sng">
              <a:solidFill>
                <a:schemeClr val="l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49" name="Google Shape;749;p20"/>
          <p:cNvGrpSpPr/>
          <p:nvPr/>
        </p:nvGrpSpPr>
        <p:grpSpPr>
          <a:xfrm>
            <a:off x="2499773" y="116632"/>
            <a:ext cx="3485474" cy="3279429"/>
            <a:chOff x="394629" y="1636702"/>
            <a:chExt cx="4445388" cy="3096572"/>
          </a:xfrm>
        </p:grpSpPr>
        <p:grpSp>
          <p:nvGrpSpPr>
            <p:cNvPr id="750" name="Google Shape;750;p20"/>
            <p:cNvGrpSpPr/>
            <p:nvPr/>
          </p:nvGrpSpPr>
          <p:grpSpPr>
            <a:xfrm>
              <a:off x="394629" y="1636702"/>
              <a:ext cx="4445388" cy="3096572"/>
              <a:chOff x="2970357" y="1906412"/>
              <a:chExt cx="4889282" cy="3767573"/>
            </a:xfrm>
          </p:grpSpPr>
          <p:sp>
            <p:nvSpPr>
              <p:cNvPr id="751" name="Google Shape;751;p20"/>
              <p:cNvSpPr/>
              <p:nvPr/>
            </p:nvSpPr>
            <p:spPr>
              <a:xfrm>
                <a:off x="3407927" y="1906412"/>
                <a:ext cx="4014142" cy="3260802"/>
              </a:xfrm>
              <a:custGeom>
                <a:avLst/>
                <a:gdLst/>
                <a:ahLst/>
                <a:cxnLst/>
                <a:rect l="l" t="t" r="r" b="b"/>
                <a:pathLst>
                  <a:path w="4014142" h="3616783" extrusionOk="0">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cap="flat" cmpd="sng">
                <a:solidFill>
                  <a:srgbClr val="BD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2" name="Google Shape;752;p20"/>
              <p:cNvSpPr/>
              <p:nvPr/>
            </p:nvSpPr>
            <p:spPr>
              <a:xfrm>
                <a:off x="2970357" y="4671075"/>
                <a:ext cx="4889282" cy="1002910"/>
              </a:xfrm>
              <a:prstGeom prst="ribbon2">
                <a:avLst>
                  <a:gd name="adj1" fmla="val 33333"/>
                  <a:gd name="adj2" fmla="val 63048"/>
                </a:avLst>
              </a:prstGeom>
              <a:solidFill>
                <a:srgbClr val="B2DF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53" name="Google Shape;753;p20"/>
            <p:cNvGrpSpPr/>
            <p:nvPr/>
          </p:nvGrpSpPr>
          <p:grpSpPr>
            <a:xfrm>
              <a:off x="4021295" y="3950572"/>
              <a:ext cx="405329" cy="366182"/>
              <a:chOff x="9878272" y="2682335"/>
              <a:chExt cx="720199" cy="719766"/>
            </a:xfrm>
          </p:grpSpPr>
          <p:sp>
            <p:nvSpPr>
              <p:cNvPr id="754" name="Google Shape;754;p20"/>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5" name="Google Shape;755;p20"/>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56" name="Google Shape;756;p20"/>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757" name="Google Shape;757;p20"/>
            <p:cNvPicPr preferRelativeResize="0"/>
            <p:nvPr/>
          </p:nvPicPr>
          <p:blipFill rotWithShape="1">
            <a:blip r:embed="rId5">
              <a:alphaModFix/>
            </a:blip>
            <a:srcRect/>
            <a:stretch/>
          </p:blipFill>
          <p:spPr>
            <a:xfrm>
              <a:off x="799348" y="3828628"/>
              <a:ext cx="615279" cy="573136"/>
            </a:xfrm>
            <a:prstGeom prst="rect">
              <a:avLst/>
            </a:prstGeom>
            <a:noFill/>
            <a:ln>
              <a:noFill/>
            </a:ln>
          </p:spPr>
        </p:pic>
      </p:grpSp>
      <p:sp>
        <p:nvSpPr>
          <p:cNvPr id="758" name="Google Shape;758;p20"/>
          <p:cNvSpPr txBox="1"/>
          <p:nvPr/>
        </p:nvSpPr>
        <p:spPr>
          <a:xfrm>
            <a:off x="3425394" y="3023785"/>
            <a:ext cx="1290622"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a:solidFill>
                  <a:srgbClr val="0070C0"/>
                </a:solidFill>
                <a:latin typeface="Roboto Black"/>
                <a:ea typeface="Roboto Black"/>
                <a:cs typeface="Roboto Black"/>
                <a:sym typeface="Roboto Black"/>
              </a:rPr>
              <a:t>Bước 2</a:t>
            </a:r>
            <a:endParaRPr dirty="0"/>
          </a:p>
        </p:txBody>
      </p:sp>
      <p:sp>
        <p:nvSpPr>
          <p:cNvPr id="759" name="Google Shape;759;p20"/>
          <p:cNvSpPr txBox="1"/>
          <p:nvPr/>
        </p:nvSpPr>
        <p:spPr>
          <a:xfrm>
            <a:off x="3012431" y="476672"/>
            <a:ext cx="2501774"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Giải pháp kết hợp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năng lượng mặt trời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khi không có điện</a:t>
            </a:r>
            <a:endParaRPr dirty="0"/>
          </a:p>
        </p:txBody>
      </p:sp>
      <p:sp>
        <p:nvSpPr>
          <p:cNvPr id="760" name="Google Shape;760;p20"/>
          <p:cNvSpPr txBox="1"/>
          <p:nvPr/>
        </p:nvSpPr>
        <p:spPr>
          <a:xfrm>
            <a:off x="4394783" y="3487688"/>
            <a:ext cx="2497388"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a:solidFill>
                  <a:srgbClr val="0070C0"/>
                </a:solidFill>
                <a:latin typeface="Roboto"/>
                <a:ea typeface="Roboto"/>
                <a:cs typeface="Roboto"/>
                <a:sym typeface="Roboto"/>
              </a:rPr>
              <a:t>Kết nối bộ chuyển đổi CoachLabII với máy tính, sau đó mở tệp hoạt động “Điện mặt trời 2.cma7”</a:t>
            </a:r>
            <a:endParaRPr dirty="0"/>
          </a:p>
        </p:txBody>
      </p:sp>
      <p:pic>
        <p:nvPicPr>
          <p:cNvPr id="761" name="Google Shape;761;p20"/>
          <p:cNvPicPr preferRelativeResize="0"/>
          <p:nvPr/>
        </p:nvPicPr>
        <p:blipFill rotWithShape="1">
          <a:blip r:embed="rId6">
            <a:alphaModFix/>
          </a:blip>
          <a:srcRect/>
          <a:stretch/>
        </p:blipFill>
        <p:spPr>
          <a:xfrm>
            <a:off x="1998391" y="4313082"/>
            <a:ext cx="1974953" cy="1973838"/>
          </a:xfrm>
          <a:prstGeom prst="rect">
            <a:avLst/>
          </a:prstGeom>
          <a:noFill/>
          <a:ln>
            <a:noFill/>
          </a:ln>
          <a:effectLst>
            <a:outerShdw blurRad="63500" sx="102000" sy="102000" algn="ctr" rotWithShape="0">
              <a:srgbClr val="000000">
                <a:alpha val="40000"/>
              </a:srgbClr>
            </a:outerShdw>
          </a:effectLst>
        </p:spPr>
      </p:pic>
      <p:grpSp>
        <p:nvGrpSpPr>
          <p:cNvPr id="762" name="Google Shape;762;p20"/>
          <p:cNvGrpSpPr/>
          <p:nvPr/>
        </p:nvGrpSpPr>
        <p:grpSpPr>
          <a:xfrm>
            <a:off x="8780054" y="18561"/>
            <a:ext cx="345528" cy="491457"/>
            <a:chOff x="8770051" y="937343"/>
            <a:chExt cx="744272" cy="793950"/>
          </a:xfrm>
        </p:grpSpPr>
        <p:sp>
          <p:nvSpPr>
            <p:cNvPr id="763" name="Google Shape;763;p20"/>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4" name="Google Shape;764;p20"/>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5" name="Google Shape;765;p20"/>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6" name="Google Shape;766;p20"/>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767" name="Google Shape;767;p20"/>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768" name="Google Shape;768;p20"/>
            <p:cNvGrpSpPr/>
            <p:nvPr/>
          </p:nvGrpSpPr>
          <p:grpSpPr>
            <a:xfrm>
              <a:off x="8770051" y="937343"/>
              <a:ext cx="744272" cy="793950"/>
              <a:chOff x="6565437" y="1588001"/>
              <a:chExt cx="744272" cy="793950"/>
            </a:xfrm>
          </p:grpSpPr>
          <p:sp>
            <p:nvSpPr>
              <p:cNvPr id="769" name="Google Shape;769;p20"/>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0" name="Google Shape;770;p20"/>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1" name="Google Shape;771;p20"/>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2" name="Google Shape;772;p20"/>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3" name="Google Shape;773;p20"/>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4" name="Google Shape;774;p20"/>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5" name="Google Shape;775;p20"/>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6" name="Google Shape;776;p20"/>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7" name="Google Shape;777;p20"/>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778" name="Google Shape;778;p20"/>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7134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2"/>
                                        </p:tgtEl>
                                        <p:attrNameLst>
                                          <p:attrName>style.visibility</p:attrName>
                                        </p:attrNameLst>
                                      </p:cBhvr>
                                      <p:to>
                                        <p:strVal val="visible"/>
                                      </p:to>
                                    </p:set>
                                    <p:animEffect transition="in" filter="fade">
                                      <p:cBhvr>
                                        <p:cTn id="7" dur="1000"/>
                                        <p:tgtEl>
                                          <p:spTgt spid="742"/>
                                        </p:tgtEl>
                                      </p:cBhvr>
                                    </p:animEffect>
                                  </p:childTnLst>
                                </p:cTn>
                              </p:par>
                              <p:par>
                                <p:cTn id="8" presetID="8" presetClass="emph" presetSubtype="0" fill="hold" nodeType="withEffect">
                                  <p:stCondLst>
                                    <p:cond delay="0"/>
                                  </p:stCondLst>
                                  <p:childTnLst>
                                    <p:animRot by="-21600000">
                                      <p:cBhvr>
                                        <p:cTn id="9" dur="5000" fill="hold"/>
                                        <p:tgtEl>
                                          <p:spTgt spid="743"/>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758"/>
                                        </p:tgtEl>
                                        <p:attrNameLst>
                                          <p:attrName>style.visibility</p:attrName>
                                        </p:attrNameLst>
                                      </p:cBhvr>
                                      <p:to>
                                        <p:strVal val="visible"/>
                                      </p:to>
                                    </p:set>
                                    <p:animEffect transition="in" filter="fade">
                                      <p:cBhvr>
                                        <p:cTn id="12" dur="500"/>
                                        <p:tgtEl>
                                          <p:spTgt spid="758"/>
                                        </p:tgtEl>
                                      </p:cBhvr>
                                    </p:animEffect>
                                  </p:childTnLst>
                                </p:cTn>
                              </p:par>
                              <p:par>
                                <p:cTn id="13" presetID="10" presetClass="entr" presetSubtype="0" fill="hold" nodeType="withEffect">
                                  <p:stCondLst>
                                    <p:cond delay="0"/>
                                  </p:stCondLst>
                                  <p:childTnLst>
                                    <p:set>
                                      <p:cBhvr>
                                        <p:cTn id="14" dur="1" fill="hold">
                                          <p:stCondLst>
                                            <p:cond delay="0"/>
                                          </p:stCondLst>
                                        </p:cTn>
                                        <p:tgtEl>
                                          <p:spTgt spid="760"/>
                                        </p:tgtEl>
                                        <p:attrNameLst>
                                          <p:attrName>style.visibility</p:attrName>
                                        </p:attrNameLst>
                                      </p:cBhvr>
                                      <p:to>
                                        <p:strVal val="visible"/>
                                      </p:to>
                                    </p:set>
                                    <p:animEffect transition="in" filter="fade">
                                      <p:cBhvr>
                                        <p:cTn id="15" dur="500"/>
                                        <p:tgtEl>
                                          <p:spTgt spid="760"/>
                                        </p:tgtEl>
                                      </p:cBhvr>
                                    </p:animEffect>
                                  </p:childTnLst>
                                </p:cTn>
                              </p:par>
                              <p:par>
                                <p:cTn id="16" presetID="10" presetClass="entr" presetSubtype="0" fill="hold" nodeType="withEffect">
                                  <p:stCondLst>
                                    <p:cond delay="0"/>
                                  </p:stCondLst>
                                  <p:childTnLst>
                                    <p:set>
                                      <p:cBhvr>
                                        <p:cTn id="17" dur="1" fill="hold">
                                          <p:stCondLst>
                                            <p:cond delay="0"/>
                                          </p:stCondLst>
                                        </p:cTn>
                                        <p:tgtEl>
                                          <p:spTgt spid="745"/>
                                        </p:tgtEl>
                                        <p:attrNameLst>
                                          <p:attrName>style.visibility</p:attrName>
                                        </p:attrNameLst>
                                      </p:cBhvr>
                                      <p:to>
                                        <p:strVal val="visible"/>
                                      </p:to>
                                    </p:set>
                                    <p:animEffect transition="in" filter="fade">
                                      <p:cBhvr>
                                        <p:cTn id="18" dur="500"/>
                                        <p:tgtEl>
                                          <p:spTgt spid="745"/>
                                        </p:tgtEl>
                                      </p:cBhvr>
                                    </p:animEffect>
                                  </p:childTnLst>
                                </p:cTn>
                              </p:par>
                              <p:par>
                                <p:cTn id="19" presetID="10" presetClass="entr" presetSubtype="0" fill="hold" nodeType="withEffect">
                                  <p:stCondLst>
                                    <p:cond delay="0"/>
                                  </p:stCondLst>
                                  <p:childTnLst>
                                    <p:set>
                                      <p:cBhvr>
                                        <p:cTn id="20" dur="1" fill="hold">
                                          <p:stCondLst>
                                            <p:cond delay="0"/>
                                          </p:stCondLst>
                                        </p:cTn>
                                        <p:tgtEl>
                                          <p:spTgt spid="759"/>
                                        </p:tgtEl>
                                        <p:attrNameLst>
                                          <p:attrName>style.visibility</p:attrName>
                                        </p:attrNameLst>
                                      </p:cBhvr>
                                      <p:to>
                                        <p:strVal val="visible"/>
                                      </p:to>
                                    </p:set>
                                    <p:animEffect transition="in" filter="fade">
                                      <p:cBhvr>
                                        <p:cTn id="21" dur="500"/>
                                        <p:tgtEl>
                                          <p:spTgt spid="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grpSp>
        <p:nvGrpSpPr>
          <p:cNvPr id="784" name="Google Shape;784;p21"/>
          <p:cNvGrpSpPr/>
          <p:nvPr/>
        </p:nvGrpSpPr>
        <p:grpSpPr>
          <a:xfrm>
            <a:off x="4782748" y="2592444"/>
            <a:ext cx="3141407" cy="3734861"/>
            <a:chOff x="1359778" y="1647864"/>
            <a:chExt cx="4264485" cy="5028239"/>
          </a:xfrm>
        </p:grpSpPr>
        <p:sp>
          <p:nvSpPr>
            <p:cNvPr id="785" name="Google Shape;785;p21"/>
            <p:cNvSpPr/>
            <p:nvPr/>
          </p:nvSpPr>
          <p:spPr>
            <a:xfrm>
              <a:off x="1359778" y="1647864"/>
              <a:ext cx="4264485" cy="5028239"/>
            </a:xfrm>
            <a:prstGeom prst="rect">
              <a:avLst/>
            </a:prstGeom>
            <a:solidFill>
              <a:srgbClr val="BD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6" name="Google Shape;786;p21"/>
            <p:cNvSpPr/>
            <p:nvPr/>
          </p:nvSpPr>
          <p:spPr>
            <a:xfrm>
              <a:off x="1524242" y="1888486"/>
              <a:ext cx="3935556" cy="4546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21"/>
            <p:cNvSpPr/>
            <p:nvPr/>
          </p:nvSpPr>
          <p:spPr>
            <a:xfrm>
              <a:off x="1445666" y="1755009"/>
              <a:ext cx="4088483" cy="4814668"/>
            </a:xfrm>
            <a:prstGeom prst="rect">
              <a:avLst/>
            </a:prstGeom>
            <a:noFill/>
            <a:ln w="28575" cap="flat" cmpd="sng">
              <a:solidFill>
                <a:schemeClr val="l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88" name="Google Shape;788;p21"/>
          <p:cNvSpPr txBox="1"/>
          <p:nvPr/>
        </p:nvSpPr>
        <p:spPr>
          <a:xfrm>
            <a:off x="5010002" y="3743875"/>
            <a:ext cx="2666633"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a:solidFill>
                  <a:srgbClr val="0070C0"/>
                </a:solidFill>
                <a:latin typeface="Roboto"/>
                <a:ea typeface="Roboto"/>
                <a:cs typeface="Roboto"/>
                <a:sym typeface="Roboto"/>
              </a:rPr>
              <a:t>Tìm hiểu các câu lệnh trong tệp hoạt động “Điện mặt trời 2.cma7“</a:t>
            </a:r>
            <a:endParaRPr/>
          </a:p>
        </p:txBody>
      </p:sp>
      <p:sp>
        <p:nvSpPr>
          <p:cNvPr id="789" name="Google Shape;789;p21"/>
          <p:cNvSpPr txBox="1"/>
          <p:nvPr/>
        </p:nvSpPr>
        <p:spPr>
          <a:xfrm>
            <a:off x="1415792" y="417444"/>
            <a:ext cx="2364120"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dirty="0">
                <a:solidFill>
                  <a:srgbClr val="002060"/>
                </a:solidFill>
                <a:latin typeface="Roboto Black"/>
                <a:ea typeface="Roboto Black"/>
                <a:cs typeface="Roboto Black"/>
                <a:sym typeface="Roboto Black"/>
              </a:rPr>
              <a:t>Phụ lục 1</a:t>
            </a:r>
            <a:endParaRPr sz="4400" b="1" dirty="0">
              <a:solidFill>
                <a:srgbClr val="002060"/>
              </a:solidFill>
              <a:latin typeface="Roboto Black"/>
              <a:ea typeface="Roboto Black"/>
              <a:cs typeface="Roboto Black"/>
              <a:sym typeface="Roboto Black"/>
            </a:endParaRPr>
          </a:p>
        </p:txBody>
      </p:sp>
      <p:pic>
        <p:nvPicPr>
          <p:cNvPr id="790" name="Google Shape;790;p21"/>
          <p:cNvPicPr preferRelativeResize="0"/>
          <p:nvPr/>
        </p:nvPicPr>
        <p:blipFill rotWithShape="1">
          <a:blip r:embed="rId3">
            <a:alphaModFix/>
          </a:blip>
          <a:srcRect l="81" r="81"/>
          <a:stretch/>
        </p:blipFill>
        <p:spPr>
          <a:xfrm>
            <a:off x="10490" y="18561"/>
            <a:ext cx="1344468" cy="1784401"/>
          </a:xfrm>
          <a:prstGeom prst="ellipse">
            <a:avLst/>
          </a:prstGeom>
          <a:noFill/>
          <a:ln>
            <a:noFill/>
          </a:ln>
        </p:spPr>
      </p:pic>
      <p:pic>
        <p:nvPicPr>
          <p:cNvPr id="791" name="Google Shape;791;p21"/>
          <p:cNvPicPr preferRelativeResize="0"/>
          <p:nvPr/>
        </p:nvPicPr>
        <p:blipFill rotWithShape="1">
          <a:blip r:embed="rId4">
            <a:alphaModFix/>
          </a:blip>
          <a:srcRect/>
          <a:stretch/>
        </p:blipFill>
        <p:spPr>
          <a:xfrm>
            <a:off x="8512954" y="5903680"/>
            <a:ext cx="739967" cy="1180713"/>
          </a:xfrm>
          <a:prstGeom prst="rect">
            <a:avLst/>
          </a:prstGeom>
          <a:noFill/>
          <a:ln>
            <a:noFill/>
          </a:ln>
        </p:spPr>
      </p:pic>
      <p:grpSp>
        <p:nvGrpSpPr>
          <p:cNvPr id="792" name="Google Shape;792;p21"/>
          <p:cNvGrpSpPr/>
          <p:nvPr/>
        </p:nvGrpSpPr>
        <p:grpSpPr>
          <a:xfrm>
            <a:off x="895816" y="2589171"/>
            <a:ext cx="3397865" cy="3789637"/>
            <a:chOff x="1359778" y="1647864"/>
            <a:chExt cx="4264485" cy="5028239"/>
          </a:xfrm>
        </p:grpSpPr>
        <p:sp>
          <p:nvSpPr>
            <p:cNvPr id="793" name="Google Shape;793;p21"/>
            <p:cNvSpPr/>
            <p:nvPr/>
          </p:nvSpPr>
          <p:spPr>
            <a:xfrm>
              <a:off x="1359778" y="1647864"/>
              <a:ext cx="4264485" cy="5028239"/>
            </a:xfrm>
            <a:prstGeom prst="rect">
              <a:avLst/>
            </a:prstGeom>
            <a:solidFill>
              <a:srgbClr val="BD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21"/>
            <p:cNvSpPr/>
            <p:nvPr/>
          </p:nvSpPr>
          <p:spPr>
            <a:xfrm>
              <a:off x="1524242" y="1888486"/>
              <a:ext cx="3935556" cy="4546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21"/>
            <p:cNvSpPr/>
            <p:nvPr/>
          </p:nvSpPr>
          <p:spPr>
            <a:xfrm>
              <a:off x="1445666" y="1755009"/>
              <a:ext cx="4088483" cy="4814668"/>
            </a:xfrm>
            <a:prstGeom prst="rect">
              <a:avLst/>
            </a:prstGeom>
            <a:noFill/>
            <a:ln w="28575" cap="flat" cmpd="sng">
              <a:solidFill>
                <a:schemeClr val="l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96" name="Google Shape;796;p21"/>
          <p:cNvGrpSpPr/>
          <p:nvPr/>
        </p:nvGrpSpPr>
        <p:grpSpPr>
          <a:xfrm>
            <a:off x="5381975" y="187271"/>
            <a:ext cx="3485474" cy="3279429"/>
            <a:chOff x="394629" y="1636702"/>
            <a:chExt cx="4445388" cy="3096572"/>
          </a:xfrm>
        </p:grpSpPr>
        <p:grpSp>
          <p:nvGrpSpPr>
            <p:cNvPr id="797" name="Google Shape;797;p21"/>
            <p:cNvGrpSpPr/>
            <p:nvPr/>
          </p:nvGrpSpPr>
          <p:grpSpPr>
            <a:xfrm>
              <a:off x="394629" y="1636702"/>
              <a:ext cx="4445388" cy="3096572"/>
              <a:chOff x="2970357" y="1906412"/>
              <a:chExt cx="4889282" cy="3767573"/>
            </a:xfrm>
          </p:grpSpPr>
          <p:sp>
            <p:nvSpPr>
              <p:cNvPr id="798" name="Google Shape;798;p21"/>
              <p:cNvSpPr/>
              <p:nvPr/>
            </p:nvSpPr>
            <p:spPr>
              <a:xfrm>
                <a:off x="3407927" y="1906412"/>
                <a:ext cx="4014142" cy="3260802"/>
              </a:xfrm>
              <a:custGeom>
                <a:avLst/>
                <a:gdLst/>
                <a:ahLst/>
                <a:cxnLst/>
                <a:rect l="l" t="t" r="r" b="b"/>
                <a:pathLst>
                  <a:path w="4014142" h="3616783" extrusionOk="0">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cap="flat" cmpd="sng">
                <a:solidFill>
                  <a:srgbClr val="BD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9" name="Google Shape;799;p21"/>
              <p:cNvSpPr/>
              <p:nvPr/>
            </p:nvSpPr>
            <p:spPr>
              <a:xfrm>
                <a:off x="2970357" y="4671075"/>
                <a:ext cx="4889282" cy="1002910"/>
              </a:xfrm>
              <a:prstGeom prst="ribbon2">
                <a:avLst>
                  <a:gd name="adj1" fmla="val 33333"/>
                  <a:gd name="adj2" fmla="val 63048"/>
                </a:avLst>
              </a:prstGeom>
              <a:solidFill>
                <a:srgbClr val="B2DF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00" name="Google Shape;800;p21"/>
            <p:cNvGrpSpPr/>
            <p:nvPr/>
          </p:nvGrpSpPr>
          <p:grpSpPr>
            <a:xfrm>
              <a:off x="4021295" y="3950572"/>
              <a:ext cx="405329" cy="366182"/>
              <a:chOff x="9878272" y="2682335"/>
              <a:chExt cx="720199" cy="719766"/>
            </a:xfrm>
          </p:grpSpPr>
          <p:sp>
            <p:nvSpPr>
              <p:cNvPr id="801" name="Google Shape;801;p21"/>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2" name="Google Shape;802;p21"/>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03" name="Google Shape;803;p21"/>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804" name="Google Shape;804;p21"/>
            <p:cNvPicPr preferRelativeResize="0"/>
            <p:nvPr/>
          </p:nvPicPr>
          <p:blipFill rotWithShape="1">
            <a:blip r:embed="rId5">
              <a:alphaModFix/>
            </a:blip>
            <a:srcRect/>
            <a:stretch/>
          </p:blipFill>
          <p:spPr>
            <a:xfrm>
              <a:off x="799348" y="3828628"/>
              <a:ext cx="615279" cy="573136"/>
            </a:xfrm>
            <a:prstGeom prst="rect">
              <a:avLst/>
            </a:prstGeom>
            <a:noFill/>
            <a:ln>
              <a:noFill/>
            </a:ln>
          </p:spPr>
        </p:pic>
      </p:grpSp>
      <p:sp>
        <p:nvSpPr>
          <p:cNvPr id="805" name="Google Shape;805;p21"/>
          <p:cNvSpPr txBox="1"/>
          <p:nvPr/>
        </p:nvSpPr>
        <p:spPr>
          <a:xfrm>
            <a:off x="6419710" y="2819407"/>
            <a:ext cx="1896706"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a:solidFill>
                  <a:srgbClr val="0070C0"/>
                </a:solidFill>
                <a:latin typeface="Roboto Black"/>
                <a:ea typeface="Roboto Black"/>
                <a:cs typeface="Roboto Black"/>
                <a:sym typeface="Roboto Black"/>
              </a:rPr>
              <a:t>Bước 3</a:t>
            </a:r>
            <a:endParaRPr dirty="0"/>
          </a:p>
        </p:txBody>
      </p:sp>
      <p:sp>
        <p:nvSpPr>
          <p:cNvPr id="806" name="Google Shape;806;p21"/>
          <p:cNvSpPr txBox="1"/>
          <p:nvPr/>
        </p:nvSpPr>
        <p:spPr>
          <a:xfrm>
            <a:off x="5875114" y="476672"/>
            <a:ext cx="2501774"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Giải pháp kết hợp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năng lượng mặt trời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khi không có điện</a:t>
            </a:r>
            <a:endParaRPr dirty="0"/>
          </a:p>
        </p:txBody>
      </p:sp>
      <p:pic>
        <p:nvPicPr>
          <p:cNvPr id="807" name="Google Shape;807;p21"/>
          <p:cNvPicPr preferRelativeResize="0"/>
          <p:nvPr/>
        </p:nvPicPr>
        <p:blipFill rotWithShape="1">
          <a:blip r:embed="rId6">
            <a:alphaModFix/>
          </a:blip>
          <a:srcRect/>
          <a:stretch/>
        </p:blipFill>
        <p:spPr>
          <a:xfrm>
            <a:off x="1154887" y="3241653"/>
            <a:ext cx="2876353" cy="2436440"/>
          </a:xfrm>
          <a:prstGeom prst="rect">
            <a:avLst/>
          </a:prstGeom>
          <a:noFill/>
          <a:ln>
            <a:noFill/>
          </a:ln>
        </p:spPr>
      </p:pic>
      <p:grpSp>
        <p:nvGrpSpPr>
          <p:cNvPr id="808" name="Google Shape;808;p21"/>
          <p:cNvGrpSpPr/>
          <p:nvPr/>
        </p:nvGrpSpPr>
        <p:grpSpPr>
          <a:xfrm>
            <a:off x="8780054" y="18561"/>
            <a:ext cx="345528" cy="491457"/>
            <a:chOff x="8770051" y="937343"/>
            <a:chExt cx="744272" cy="793950"/>
          </a:xfrm>
        </p:grpSpPr>
        <p:sp>
          <p:nvSpPr>
            <p:cNvPr id="809" name="Google Shape;809;p21"/>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0" name="Google Shape;810;p21"/>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1" name="Google Shape;811;p21"/>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2" name="Google Shape;812;p21"/>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13" name="Google Shape;813;p21"/>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814" name="Google Shape;814;p21"/>
            <p:cNvGrpSpPr/>
            <p:nvPr/>
          </p:nvGrpSpPr>
          <p:grpSpPr>
            <a:xfrm>
              <a:off x="8770051" y="937343"/>
              <a:ext cx="744272" cy="793950"/>
              <a:chOff x="6565437" y="1588001"/>
              <a:chExt cx="744272" cy="793950"/>
            </a:xfrm>
          </p:grpSpPr>
          <p:sp>
            <p:nvSpPr>
              <p:cNvPr id="815" name="Google Shape;815;p21"/>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6" name="Google Shape;816;p21"/>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7" name="Google Shape;817;p21"/>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8" name="Google Shape;818;p21"/>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19" name="Google Shape;819;p21"/>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0" name="Google Shape;820;p21"/>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1" name="Google Shape;821;p21"/>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2" name="Google Shape;822;p21"/>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3" name="Google Shape;823;p21"/>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24" name="Google Shape;824;p21"/>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20733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89"/>
                                        </p:tgtEl>
                                        <p:attrNameLst>
                                          <p:attrName>style.visibility</p:attrName>
                                        </p:attrNameLst>
                                      </p:cBhvr>
                                      <p:to>
                                        <p:strVal val="visible"/>
                                      </p:to>
                                    </p:set>
                                    <p:animEffect transition="in" filter="fade">
                                      <p:cBhvr>
                                        <p:cTn id="7" dur="1000"/>
                                        <p:tgtEl>
                                          <p:spTgt spid="789"/>
                                        </p:tgtEl>
                                      </p:cBhvr>
                                    </p:animEffect>
                                  </p:childTnLst>
                                </p:cTn>
                              </p:par>
                              <p:par>
                                <p:cTn id="8" presetID="8" presetClass="emph" presetSubtype="0" fill="hold" nodeType="withEffect">
                                  <p:stCondLst>
                                    <p:cond delay="0"/>
                                  </p:stCondLst>
                                  <p:childTnLst>
                                    <p:animRot by="-21600000">
                                      <p:cBhvr>
                                        <p:cTn id="9" dur="5000" fill="hold"/>
                                        <p:tgtEl>
                                          <p:spTgt spid="790"/>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805"/>
                                        </p:tgtEl>
                                        <p:attrNameLst>
                                          <p:attrName>style.visibility</p:attrName>
                                        </p:attrNameLst>
                                      </p:cBhvr>
                                      <p:to>
                                        <p:strVal val="visible"/>
                                      </p:to>
                                    </p:set>
                                    <p:animEffect transition="in" filter="fade">
                                      <p:cBhvr>
                                        <p:cTn id="12" dur="500"/>
                                        <p:tgtEl>
                                          <p:spTgt spid="805"/>
                                        </p:tgtEl>
                                      </p:cBhvr>
                                    </p:animEffect>
                                  </p:childTnLst>
                                </p:cTn>
                              </p:par>
                              <p:par>
                                <p:cTn id="13" presetID="10" presetClass="entr" presetSubtype="0" fill="hold" nodeType="withEffect">
                                  <p:stCondLst>
                                    <p:cond delay="0"/>
                                  </p:stCondLst>
                                  <p:childTnLst>
                                    <p:set>
                                      <p:cBhvr>
                                        <p:cTn id="14" dur="1" fill="hold">
                                          <p:stCondLst>
                                            <p:cond delay="0"/>
                                          </p:stCondLst>
                                        </p:cTn>
                                        <p:tgtEl>
                                          <p:spTgt spid="792"/>
                                        </p:tgtEl>
                                        <p:attrNameLst>
                                          <p:attrName>style.visibility</p:attrName>
                                        </p:attrNameLst>
                                      </p:cBhvr>
                                      <p:to>
                                        <p:strVal val="visible"/>
                                      </p:to>
                                    </p:set>
                                    <p:animEffect transition="in" filter="fade">
                                      <p:cBhvr>
                                        <p:cTn id="15" dur="500"/>
                                        <p:tgtEl>
                                          <p:spTgt spid="792"/>
                                        </p:tgtEl>
                                      </p:cBhvr>
                                    </p:animEffect>
                                  </p:childTnLst>
                                </p:cTn>
                              </p:par>
                              <p:par>
                                <p:cTn id="16" presetID="10" presetClass="entr" presetSubtype="0" fill="hold" nodeType="withEffect">
                                  <p:stCondLst>
                                    <p:cond delay="0"/>
                                  </p:stCondLst>
                                  <p:childTnLst>
                                    <p:set>
                                      <p:cBhvr>
                                        <p:cTn id="17" dur="1" fill="hold">
                                          <p:stCondLst>
                                            <p:cond delay="0"/>
                                          </p:stCondLst>
                                        </p:cTn>
                                        <p:tgtEl>
                                          <p:spTgt spid="806"/>
                                        </p:tgtEl>
                                        <p:attrNameLst>
                                          <p:attrName>style.visibility</p:attrName>
                                        </p:attrNameLst>
                                      </p:cBhvr>
                                      <p:to>
                                        <p:strVal val="visible"/>
                                      </p:to>
                                    </p:set>
                                    <p:animEffect transition="in" filter="fade">
                                      <p:cBhvr>
                                        <p:cTn id="18" dur="500"/>
                                        <p:tgtEl>
                                          <p:spTgt spid="806"/>
                                        </p:tgtEl>
                                      </p:cBhvr>
                                    </p:animEffect>
                                  </p:childTnLst>
                                </p:cTn>
                              </p:par>
                              <p:par>
                                <p:cTn id="19" presetID="10" presetClass="entr" presetSubtype="0" fill="hold" nodeType="withEffect">
                                  <p:stCondLst>
                                    <p:cond delay="0"/>
                                  </p:stCondLst>
                                  <p:childTnLst>
                                    <p:set>
                                      <p:cBhvr>
                                        <p:cTn id="20" dur="1" fill="hold">
                                          <p:stCondLst>
                                            <p:cond delay="0"/>
                                          </p:stCondLst>
                                        </p:cTn>
                                        <p:tgtEl>
                                          <p:spTgt spid="788"/>
                                        </p:tgtEl>
                                        <p:attrNameLst>
                                          <p:attrName>style.visibility</p:attrName>
                                        </p:attrNameLst>
                                      </p:cBhvr>
                                      <p:to>
                                        <p:strVal val="visible"/>
                                      </p:to>
                                    </p:set>
                                    <p:animEffect transition="in" filter="fade">
                                      <p:cBhvr>
                                        <p:cTn id="21" dur="500"/>
                                        <p:tgtEl>
                                          <p:spTgt spid="788"/>
                                        </p:tgtEl>
                                      </p:cBhvr>
                                    </p:animEffect>
                                  </p:childTnLst>
                                </p:cTn>
                              </p:par>
                              <p:par>
                                <p:cTn id="22" presetID="10" presetClass="entr" presetSubtype="0" fill="hold" nodeType="withEffect">
                                  <p:stCondLst>
                                    <p:cond delay="0"/>
                                  </p:stCondLst>
                                  <p:childTnLst>
                                    <p:set>
                                      <p:cBhvr>
                                        <p:cTn id="23" dur="1" fill="hold">
                                          <p:stCondLst>
                                            <p:cond delay="0"/>
                                          </p:stCondLst>
                                        </p:cTn>
                                        <p:tgtEl>
                                          <p:spTgt spid="784"/>
                                        </p:tgtEl>
                                        <p:attrNameLst>
                                          <p:attrName>style.visibility</p:attrName>
                                        </p:attrNameLst>
                                      </p:cBhvr>
                                      <p:to>
                                        <p:strVal val="visible"/>
                                      </p:to>
                                    </p:set>
                                    <p:animEffect transition="in" filter="fade">
                                      <p:cBhvr>
                                        <p:cTn id="24" dur="500"/>
                                        <p:tgtEl>
                                          <p:spTgt spid="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2"/>
          <p:cNvSpPr txBox="1"/>
          <p:nvPr/>
        </p:nvSpPr>
        <p:spPr>
          <a:xfrm>
            <a:off x="1415792" y="417444"/>
            <a:ext cx="18214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002060"/>
                </a:solidFill>
                <a:latin typeface="Roboto Black"/>
                <a:ea typeface="Roboto Black"/>
                <a:cs typeface="Roboto Black"/>
                <a:sym typeface="Roboto Black"/>
              </a:rPr>
              <a:t>Phụ lục 1</a:t>
            </a:r>
            <a:endParaRPr sz="4400" b="1">
              <a:solidFill>
                <a:srgbClr val="002060"/>
              </a:solidFill>
              <a:latin typeface="Roboto Black"/>
              <a:ea typeface="Roboto Black"/>
              <a:cs typeface="Roboto Black"/>
              <a:sym typeface="Roboto Black"/>
            </a:endParaRPr>
          </a:p>
        </p:txBody>
      </p:sp>
      <p:pic>
        <p:nvPicPr>
          <p:cNvPr id="831" name="Google Shape;831;p22"/>
          <p:cNvPicPr preferRelativeResize="0"/>
          <p:nvPr/>
        </p:nvPicPr>
        <p:blipFill rotWithShape="1">
          <a:blip r:embed="rId3">
            <a:alphaModFix/>
          </a:blip>
          <a:srcRect l="81" r="81"/>
          <a:stretch/>
        </p:blipFill>
        <p:spPr>
          <a:xfrm>
            <a:off x="10490" y="18561"/>
            <a:ext cx="1344468" cy="1784401"/>
          </a:xfrm>
          <a:prstGeom prst="ellipse">
            <a:avLst/>
          </a:prstGeom>
          <a:noFill/>
          <a:ln>
            <a:noFill/>
          </a:ln>
        </p:spPr>
      </p:pic>
      <p:pic>
        <p:nvPicPr>
          <p:cNvPr id="832" name="Google Shape;832;p22"/>
          <p:cNvPicPr preferRelativeResize="0"/>
          <p:nvPr/>
        </p:nvPicPr>
        <p:blipFill rotWithShape="1">
          <a:blip r:embed="rId4">
            <a:alphaModFix/>
          </a:blip>
          <a:srcRect/>
          <a:stretch/>
        </p:blipFill>
        <p:spPr>
          <a:xfrm>
            <a:off x="8512954" y="5903680"/>
            <a:ext cx="739967" cy="1180713"/>
          </a:xfrm>
          <a:prstGeom prst="rect">
            <a:avLst/>
          </a:prstGeom>
          <a:noFill/>
          <a:ln>
            <a:noFill/>
          </a:ln>
        </p:spPr>
      </p:pic>
      <p:sp>
        <p:nvSpPr>
          <p:cNvPr id="833" name="Google Shape;833;p22"/>
          <p:cNvSpPr/>
          <p:nvPr/>
        </p:nvSpPr>
        <p:spPr>
          <a:xfrm>
            <a:off x="293770" y="2037897"/>
            <a:ext cx="1945811" cy="599469"/>
          </a:xfrm>
          <a:prstGeom prst="roundRect">
            <a:avLst>
              <a:gd name="adj" fmla="val 16667"/>
            </a:avLst>
          </a:prstGeom>
          <a:solidFill>
            <a:srgbClr val="5C75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Roboto"/>
              <a:buNone/>
            </a:pPr>
            <a:r>
              <a:rPr lang="vi-VN" sz="2200" b="0" i="0" u="none" strike="noStrike" cap="none">
                <a:solidFill>
                  <a:srgbClr val="FFFFFF"/>
                </a:solidFill>
                <a:latin typeface="Roboto"/>
                <a:ea typeface="Roboto"/>
                <a:cs typeface="Roboto"/>
                <a:sym typeface="Roboto"/>
              </a:rPr>
              <a:t>Câu lệnh</a:t>
            </a:r>
            <a:endParaRPr sz="2200" b="0" i="0" u="none" strike="noStrike" cap="none">
              <a:solidFill>
                <a:srgbClr val="FFFFFF"/>
              </a:solidFill>
              <a:latin typeface="Roboto"/>
              <a:ea typeface="Roboto"/>
              <a:cs typeface="Roboto"/>
              <a:sym typeface="Roboto"/>
            </a:endParaRPr>
          </a:p>
        </p:txBody>
      </p:sp>
      <p:sp>
        <p:nvSpPr>
          <p:cNvPr id="834" name="Google Shape;834;p22"/>
          <p:cNvSpPr/>
          <p:nvPr/>
        </p:nvSpPr>
        <p:spPr>
          <a:xfrm>
            <a:off x="2441107" y="2037897"/>
            <a:ext cx="1945811" cy="599469"/>
          </a:xfrm>
          <a:prstGeom prst="roundRect">
            <a:avLst>
              <a:gd name="adj" fmla="val 16667"/>
            </a:avLst>
          </a:prstGeom>
          <a:solidFill>
            <a:srgbClr val="5C75D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200"/>
              <a:buFont typeface="Roboto"/>
              <a:buNone/>
            </a:pPr>
            <a:r>
              <a:rPr lang="vi-VN" sz="2200" b="0" i="0" u="none" strike="noStrike" cap="none">
                <a:solidFill>
                  <a:srgbClr val="FFFFFF"/>
                </a:solidFill>
                <a:latin typeface="Roboto"/>
                <a:ea typeface="Roboto"/>
                <a:cs typeface="Roboto"/>
                <a:sym typeface="Roboto"/>
              </a:rPr>
              <a:t>Giải thích</a:t>
            </a:r>
            <a:endParaRPr sz="2200" b="0" i="0" u="none" strike="noStrike" cap="none">
              <a:solidFill>
                <a:srgbClr val="FFFFFF"/>
              </a:solidFill>
              <a:latin typeface="Roboto"/>
              <a:ea typeface="Roboto"/>
              <a:cs typeface="Roboto"/>
              <a:sym typeface="Roboto"/>
            </a:endParaRPr>
          </a:p>
        </p:txBody>
      </p:sp>
      <p:sp>
        <p:nvSpPr>
          <p:cNvPr id="835" name="Google Shape;835;p22"/>
          <p:cNvSpPr/>
          <p:nvPr/>
        </p:nvSpPr>
        <p:spPr>
          <a:xfrm>
            <a:off x="293770" y="2763878"/>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Repeat</a:t>
            </a:r>
            <a:endParaRPr/>
          </a:p>
        </p:txBody>
      </p:sp>
      <p:sp>
        <p:nvSpPr>
          <p:cNvPr id="836" name="Google Shape;836;p22"/>
          <p:cNvSpPr/>
          <p:nvPr/>
        </p:nvSpPr>
        <p:spPr>
          <a:xfrm>
            <a:off x="293770" y="341438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a:solidFill>
                  <a:srgbClr val="00B050"/>
                </a:solidFill>
                <a:latin typeface="Roboto"/>
                <a:ea typeface="Roboto"/>
                <a:cs typeface="Roboto"/>
                <a:sym typeface="Roboto"/>
              </a:rPr>
              <a:t>IfVoltage(1) &lt; 1.5 Then</a:t>
            </a:r>
            <a:endParaRPr sz="2200" b="0" i="0" u="none" strike="noStrike" cap="none">
              <a:solidFill>
                <a:srgbClr val="00B050"/>
              </a:solidFill>
              <a:latin typeface="Roboto"/>
              <a:ea typeface="Roboto"/>
              <a:cs typeface="Roboto"/>
              <a:sym typeface="Roboto"/>
            </a:endParaRPr>
          </a:p>
        </p:txBody>
      </p:sp>
      <p:sp>
        <p:nvSpPr>
          <p:cNvPr id="837" name="Google Shape;837;p22"/>
          <p:cNvSpPr/>
          <p:nvPr/>
        </p:nvSpPr>
        <p:spPr>
          <a:xfrm>
            <a:off x="302338" y="3411811"/>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38" name="Google Shape;838;p22"/>
          <p:cNvSpPr/>
          <p:nvPr/>
        </p:nvSpPr>
        <p:spPr>
          <a:xfrm>
            <a:off x="293770" y="4102215"/>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Switch (B;On)</a:t>
            </a:r>
            <a:endParaRPr sz="2200" b="0" i="0" u="none" strike="noStrike" cap="none">
              <a:solidFill>
                <a:srgbClr val="824694"/>
              </a:solidFill>
              <a:latin typeface="Roboto"/>
              <a:ea typeface="Roboto"/>
              <a:cs typeface="Roboto"/>
              <a:sym typeface="Roboto"/>
            </a:endParaRPr>
          </a:p>
        </p:txBody>
      </p:sp>
      <p:sp>
        <p:nvSpPr>
          <p:cNvPr id="839" name="Google Shape;839;p22"/>
          <p:cNvSpPr/>
          <p:nvPr/>
        </p:nvSpPr>
        <p:spPr>
          <a:xfrm>
            <a:off x="319450" y="411801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40" name="Google Shape;840;p22"/>
          <p:cNvSpPr/>
          <p:nvPr/>
        </p:nvSpPr>
        <p:spPr>
          <a:xfrm>
            <a:off x="293770" y="4798612"/>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200">
                <a:solidFill>
                  <a:srgbClr val="00B050"/>
                </a:solidFill>
                <a:latin typeface="Roboto"/>
                <a:ea typeface="Roboto"/>
                <a:cs typeface="Roboto"/>
                <a:sym typeface="Roboto"/>
              </a:rPr>
              <a:t>Switch (A;On)</a:t>
            </a:r>
            <a:endParaRPr sz="2200">
              <a:solidFill>
                <a:srgbClr val="824694"/>
              </a:solidFill>
              <a:latin typeface="Roboto"/>
              <a:ea typeface="Roboto"/>
              <a:cs typeface="Roboto"/>
              <a:sym typeface="Roboto"/>
            </a:endParaRPr>
          </a:p>
        </p:txBody>
      </p:sp>
      <p:sp>
        <p:nvSpPr>
          <p:cNvPr id="841" name="Google Shape;841;p22"/>
          <p:cNvSpPr/>
          <p:nvPr/>
        </p:nvSpPr>
        <p:spPr>
          <a:xfrm>
            <a:off x="317668" y="4777005"/>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42" name="Google Shape;842;p22"/>
          <p:cNvSpPr/>
          <p:nvPr/>
        </p:nvSpPr>
        <p:spPr>
          <a:xfrm>
            <a:off x="302338" y="547613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SetLevel(1;4)</a:t>
            </a:r>
            <a:endParaRPr/>
          </a:p>
        </p:txBody>
      </p:sp>
      <p:sp>
        <p:nvSpPr>
          <p:cNvPr id="843" name="Google Shape;843;p22"/>
          <p:cNvSpPr/>
          <p:nvPr/>
        </p:nvSpPr>
        <p:spPr>
          <a:xfrm>
            <a:off x="277388" y="5476129"/>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44" name="Google Shape;844;p22"/>
          <p:cNvSpPr/>
          <p:nvPr/>
        </p:nvSpPr>
        <p:spPr>
          <a:xfrm>
            <a:off x="2430658" y="2721487"/>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Lặp chương trình</a:t>
            </a:r>
            <a:endParaRPr sz="2200" b="0" i="0" u="none" strike="noStrike" cap="none">
              <a:solidFill>
                <a:srgbClr val="00B050"/>
              </a:solidFill>
              <a:latin typeface="Roboto"/>
              <a:ea typeface="Roboto"/>
              <a:cs typeface="Roboto"/>
              <a:sym typeface="Roboto"/>
            </a:endParaRPr>
          </a:p>
        </p:txBody>
      </p:sp>
      <p:sp>
        <p:nvSpPr>
          <p:cNvPr id="845" name="Google Shape;845;p22"/>
          <p:cNvSpPr/>
          <p:nvPr/>
        </p:nvSpPr>
        <p:spPr>
          <a:xfrm>
            <a:off x="2441584" y="2724301"/>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46" name="Google Shape;846;p22"/>
          <p:cNvSpPr/>
          <p:nvPr/>
        </p:nvSpPr>
        <p:spPr>
          <a:xfrm>
            <a:off x="2430658" y="341438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Nếu số vôn nhỏ hơn 1,5V</a:t>
            </a:r>
            <a:endParaRPr sz="2200" b="0" i="0" u="none" strike="noStrike" cap="none">
              <a:solidFill>
                <a:srgbClr val="824694"/>
              </a:solidFill>
              <a:latin typeface="Roboto"/>
              <a:ea typeface="Roboto"/>
              <a:cs typeface="Roboto"/>
              <a:sym typeface="Roboto"/>
            </a:endParaRPr>
          </a:p>
        </p:txBody>
      </p:sp>
      <p:sp>
        <p:nvSpPr>
          <p:cNvPr id="847" name="Google Shape;847;p22"/>
          <p:cNvSpPr/>
          <p:nvPr/>
        </p:nvSpPr>
        <p:spPr>
          <a:xfrm>
            <a:off x="2439226" y="341438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48" name="Google Shape;848;p22"/>
          <p:cNvSpPr/>
          <p:nvPr/>
        </p:nvSpPr>
        <p:spPr>
          <a:xfrm>
            <a:off x="2430658" y="4102215"/>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1600"/>
              <a:buFont typeface="Roboto"/>
              <a:buNone/>
            </a:pPr>
            <a:r>
              <a:rPr lang="vi-VN" sz="1600" b="0" i="0" u="none" strike="noStrike" cap="none">
                <a:solidFill>
                  <a:srgbClr val="00B050"/>
                </a:solidFill>
                <a:latin typeface="Roboto"/>
                <a:ea typeface="Roboto"/>
                <a:cs typeface="Roboto"/>
                <a:sym typeface="Roboto"/>
              </a:rPr>
              <a:t>Công tắc B đóng để chuyển sang nguồn phụ</a:t>
            </a:r>
            <a:endParaRPr sz="1600" b="0" i="0" u="none" strike="noStrike" cap="none">
              <a:solidFill>
                <a:srgbClr val="824694"/>
              </a:solidFill>
              <a:latin typeface="Roboto"/>
              <a:ea typeface="Roboto"/>
              <a:cs typeface="Roboto"/>
              <a:sym typeface="Roboto"/>
            </a:endParaRPr>
          </a:p>
        </p:txBody>
      </p:sp>
      <p:sp>
        <p:nvSpPr>
          <p:cNvPr id="849" name="Google Shape;849;p22"/>
          <p:cNvSpPr/>
          <p:nvPr/>
        </p:nvSpPr>
        <p:spPr>
          <a:xfrm>
            <a:off x="2430658" y="409797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50" name="Google Shape;850;p22"/>
          <p:cNvSpPr/>
          <p:nvPr/>
        </p:nvSpPr>
        <p:spPr>
          <a:xfrm>
            <a:off x="2430658" y="4798612"/>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Nguồn phụ A bật</a:t>
            </a:r>
            <a:endParaRPr sz="2200" b="0" i="0" u="none" strike="noStrike" cap="none">
              <a:solidFill>
                <a:srgbClr val="00B050"/>
              </a:solidFill>
              <a:latin typeface="Roboto"/>
              <a:ea typeface="Roboto"/>
              <a:cs typeface="Roboto"/>
              <a:sym typeface="Roboto"/>
            </a:endParaRPr>
          </a:p>
        </p:txBody>
      </p:sp>
      <p:sp>
        <p:nvSpPr>
          <p:cNvPr id="851" name="Google Shape;851;p22"/>
          <p:cNvSpPr/>
          <p:nvPr/>
        </p:nvSpPr>
        <p:spPr>
          <a:xfrm>
            <a:off x="2439226" y="4798612"/>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52" name="Google Shape;852;p22"/>
          <p:cNvSpPr/>
          <p:nvPr/>
        </p:nvSpPr>
        <p:spPr>
          <a:xfrm>
            <a:off x="2439226" y="547613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Cổng A xuất mức điện áp ở mức 4</a:t>
            </a:r>
            <a:endParaRPr sz="2200" b="0" i="0" u="none" strike="noStrike" cap="none">
              <a:solidFill>
                <a:srgbClr val="00B050"/>
              </a:solidFill>
              <a:latin typeface="Roboto"/>
              <a:ea typeface="Roboto"/>
              <a:cs typeface="Roboto"/>
              <a:sym typeface="Roboto"/>
            </a:endParaRPr>
          </a:p>
        </p:txBody>
      </p:sp>
      <p:sp>
        <p:nvSpPr>
          <p:cNvPr id="853" name="Google Shape;853;p22"/>
          <p:cNvSpPr/>
          <p:nvPr/>
        </p:nvSpPr>
        <p:spPr>
          <a:xfrm>
            <a:off x="2439226" y="5476128"/>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54" name="Google Shape;854;p22"/>
          <p:cNvSpPr/>
          <p:nvPr/>
        </p:nvSpPr>
        <p:spPr>
          <a:xfrm>
            <a:off x="4688793" y="2697531"/>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Else</a:t>
            </a:r>
            <a:endParaRPr/>
          </a:p>
        </p:txBody>
      </p:sp>
      <p:sp>
        <p:nvSpPr>
          <p:cNvPr id="855" name="Google Shape;855;p22"/>
          <p:cNvSpPr/>
          <p:nvPr/>
        </p:nvSpPr>
        <p:spPr>
          <a:xfrm>
            <a:off x="4688793" y="2013941"/>
            <a:ext cx="1945811" cy="599469"/>
          </a:xfrm>
          <a:prstGeom prst="roundRect">
            <a:avLst>
              <a:gd name="adj" fmla="val 16667"/>
            </a:avLst>
          </a:prstGeom>
          <a:solidFill>
            <a:srgbClr val="5C75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200">
                <a:solidFill>
                  <a:srgbClr val="FFFFFF"/>
                </a:solidFill>
                <a:latin typeface="Roboto"/>
                <a:ea typeface="Roboto"/>
                <a:cs typeface="Roboto"/>
                <a:sym typeface="Roboto"/>
              </a:rPr>
              <a:t>Câu lệnh</a:t>
            </a:r>
            <a:endParaRPr/>
          </a:p>
        </p:txBody>
      </p:sp>
      <p:sp>
        <p:nvSpPr>
          <p:cNvPr id="856" name="Google Shape;856;p22"/>
          <p:cNvSpPr/>
          <p:nvPr/>
        </p:nvSpPr>
        <p:spPr>
          <a:xfrm>
            <a:off x="6791890" y="2013941"/>
            <a:ext cx="1945811" cy="599469"/>
          </a:xfrm>
          <a:prstGeom prst="roundRect">
            <a:avLst>
              <a:gd name="adj" fmla="val 16667"/>
            </a:avLst>
          </a:prstGeom>
          <a:solidFill>
            <a:srgbClr val="5C75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200">
                <a:solidFill>
                  <a:srgbClr val="FFFFFF"/>
                </a:solidFill>
                <a:latin typeface="Roboto"/>
                <a:ea typeface="Roboto"/>
                <a:cs typeface="Roboto"/>
                <a:sym typeface="Roboto"/>
              </a:rPr>
              <a:t>Giải thích</a:t>
            </a:r>
            <a:endParaRPr/>
          </a:p>
        </p:txBody>
      </p:sp>
      <p:sp>
        <p:nvSpPr>
          <p:cNvPr id="857" name="Google Shape;857;p22"/>
          <p:cNvSpPr/>
          <p:nvPr/>
        </p:nvSpPr>
        <p:spPr>
          <a:xfrm>
            <a:off x="4688793" y="339043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200">
                <a:solidFill>
                  <a:srgbClr val="00B050"/>
                </a:solidFill>
                <a:latin typeface="Roboto"/>
                <a:ea typeface="Roboto"/>
                <a:cs typeface="Roboto"/>
                <a:sym typeface="Roboto"/>
              </a:rPr>
              <a:t>Switch (B;Off)</a:t>
            </a:r>
            <a:endParaRPr sz="2200">
              <a:solidFill>
                <a:srgbClr val="824694"/>
              </a:solidFill>
              <a:latin typeface="Roboto"/>
              <a:ea typeface="Roboto"/>
              <a:cs typeface="Roboto"/>
              <a:sym typeface="Roboto"/>
            </a:endParaRPr>
          </a:p>
        </p:txBody>
      </p:sp>
      <p:sp>
        <p:nvSpPr>
          <p:cNvPr id="858" name="Google Shape;858;p22"/>
          <p:cNvSpPr/>
          <p:nvPr/>
        </p:nvSpPr>
        <p:spPr>
          <a:xfrm>
            <a:off x="4688793" y="339043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59" name="Google Shape;859;p22"/>
          <p:cNvSpPr/>
          <p:nvPr/>
        </p:nvSpPr>
        <p:spPr>
          <a:xfrm>
            <a:off x="4688793" y="4078259"/>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vi-VN" sz="2200">
                <a:solidFill>
                  <a:srgbClr val="00B050"/>
                </a:solidFill>
                <a:latin typeface="Roboto"/>
                <a:ea typeface="Roboto"/>
                <a:cs typeface="Roboto"/>
                <a:sym typeface="Roboto"/>
              </a:rPr>
              <a:t>Switch (A;Off)</a:t>
            </a:r>
            <a:endParaRPr sz="2200">
              <a:solidFill>
                <a:srgbClr val="824694"/>
              </a:solidFill>
              <a:latin typeface="Roboto"/>
              <a:ea typeface="Roboto"/>
              <a:cs typeface="Roboto"/>
              <a:sym typeface="Roboto"/>
            </a:endParaRPr>
          </a:p>
        </p:txBody>
      </p:sp>
      <p:sp>
        <p:nvSpPr>
          <p:cNvPr id="860" name="Google Shape;860;p22"/>
          <p:cNvSpPr/>
          <p:nvPr/>
        </p:nvSpPr>
        <p:spPr>
          <a:xfrm>
            <a:off x="4688793" y="4078258"/>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61" name="Google Shape;861;p22"/>
          <p:cNvSpPr/>
          <p:nvPr/>
        </p:nvSpPr>
        <p:spPr>
          <a:xfrm>
            <a:off x="4688793" y="477465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EndIf</a:t>
            </a:r>
            <a:endParaRPr/>
          </a:p>
        </p:txBody>
      </p:sp>
      <p:sp>
        <p:nvSpPr>
          <p:cNvPr id="862" name="Google Shape;862;p22"/>
          <p:cNvSpPr/>
          <p:nvPr/>
        </p:nvSpPr>
        <p:spPr>
          <a:xfrm>
            <a:off x="4697362" y="477465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63" name="Google Shape;863;p22"/>
          <p:cNvSpPr/>
          <p:nvPr/>
        </p:nvSpPr>
        <p:spPr>
          <a:xfrm>
            <a:off x="4697362" y="5452174"/>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Until [Esc]</a:t>
            </a:r>
            <a:endParaRPr/>
          </a:p>
        </p:txBody>
      </p:sp>
      <p:sp>
        <p:nvSpPr>
          <p:cNvPr id="864" name="Google Shape;864;p22"/>
          <p:cNvSpPr/>
          <p:nvPr/>
        </p:nvSpPr>
        <p:spPr>
          <a:xfrm>
            <a:off x="4697362" y="547830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65" name="Google Shape;865;p22"/>
          <p:cNvSpPr/>
          <p:nvPr/>
        </p:nvSpPr>
        <p:spPr>
          <a:xfrm>
            <a:off x="6781441" y="2697531"/>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Nếu số vôn lớn hơn 1,5V</a:t>
            </a:r>
            <a:endParaRPr sz="2200" b="0" i="0" u="none" strike="noStrike" cap="none">
              <a:solidFill>
                <a:srgbClr val="00B050"/>
              </a:solidFill>
              <a:latin typeface="Roboto"/>
              <a:ea typeface="Roboto"/>
              <a:cs typeface="Roboto"/>
              <a:sym typeface="Roboto"/>
            </a:endParaRPr>
          </a:p>
        </p:txBody>
      </p:sp>
      <p:sp>
        <p:nvSpPr>
          <p:cNvPr id="866" name="Google Shape;866;p22"/>
          <p:cNvSpPr/>
          <p:nvPr/>
        </p:nvSpPr>
        <p:spPr>
          <a:xfrm>
            <a:off x="6781441" y="2709509"/>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67" name="Google Shape;867;p22"/>
          <p:cNvSpPr/>
          <p:nvPr/>
        </p:nvSpPr>
        <p:spPr>
          <a:xfrm>
            <a:off x="6781441" y="3390430"/>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Công tắc B mở</a:t>
            </a:r>
            <a:endParaRPr sz="2200" b="0" i="0" u="none" strike="noStrike" cap="none">
              <a:solidFill>
                <a:srgbClr val="824694"/>
              </a:solidFill>
              <a:latin typeface="Roboto"/>
              <a:ea typeface="Roboto"/>
              <a:cs typeface="Roboto"/>
              <a:sym typeface="Roboto"/>
            </a:endParaRPr>
          </a:p>
        </p:txBody>
      </p:sp>
      <p:sp>
        <p:nvSpPr>
          <p:cNvPr id="868" name="Google Shape;868;p22"/>
          <p:cNvSpPr/>
          <p:nvPr/>
        </p:nvSpPr>
        <p:spPr>
          <a:xfrm>
            <a:off x="6781441" y="3390935"/>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69" name="Google Shape;869;p22"/>
          <p:cNvSpPr/>
          <p:nvPr/>
        </p:nvSpPr>
        <p:spPr>
          <a:xfrm>
            <a:off x="6781441" y="4078259"/>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dirty="0">
                <a:solidFill>
                  <a:srgbClr val="00B050"/>
                </a:solidFill>
                <a:latin typeface="Roboto"/>
                <a:ea typeface="Roboto"/>
                <a:cs typeface="Roboto"/>
                <a:sym typeface="Roboto"/>
              </a:rPr>
              <a:t>Cổng A không xuất điện áp</a:t>
            </a:r>
            <a:endParaRPr sz="2200" b="0" i="0" u="none" strike="noStrike" cap="none" dirty="0">
              <a:solidFill>
                <a:srgbClr val="824694"/>
              </a:solidFill>
              <a:latin typeface="Roboto"/>
              <a:ea typeface="Roboto"/>
              <a:cs typeface="Roboto"/>
              <a:sym typeface="Roboto"/>
            </a:endParaRPr>
          </a:p>
        </p:txBody>
      </p:sp>
      <p:sp>
        <p:nvSpPr>
          <p:cNvPr id="870" name="Google Shape;870;p22"/>
          <p:cNvSpPr/>
          <p:nvPr/>
        </p:nvSpPr>
        <p:spPr>
          <a:xfrm>
            <a:off x="6790009" y="4078258"/>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71" name="Google Shape;871;p22"/>
          <p:cNvSpPr/>
          <p:nvPr/>
        </p:nvSpPr>
        <p:spPr>
          <a:xfrm>
            <a:off x="6781441" y="477465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2200"/>
              <a:buFont typeface="Roboto"/>
              <a:buNone/>
            </a:pPr>
            <a:r>
              <a:rPr lang="vi-VN" sz="2200" b="0" i="0" u="none" strike="noStrike" cap="none">
                <a:solidFill>
                  <a:srgbClr val="00B050"/>
                </a:solidFill>
                <a:latin typeface="Roboto"/>
                <a:ea typeface="Roboto"/>
                <a:cs typeface="Roboto"/>
                <a:sym typeface="Roboto"/>
              </a:rPr>
              <a:t>Kết thúc</a:t>
            </a:r>
            <a:endParaRPr sz="2200" b="0" i="0" u="none" strike="noStrike" cap="none">
              <a:solidFill>
                <a:srgbClr val="00B050"/>
              </a:solidFill>
              <a:latin typeface="Roboto"/>
              <a:ea typeface="Roboto"/>
              <a:cs typeface="Roboto"/>
              <a:sym typeface="Roboto"/>
            </a:endParaRPr>
          </a:p>
        </p:txBody>
      </p:sp>
      <p:sp>
        <p:nvSpPr>
          <p:cNvPr id="872" name="Google Shape;872;p22"/>
          <p:cNvSpPr/>
          <p:nvPr/>
        </p:nvSpPr>
        <p:spPr>
          <a:xfrm>
            <a:off x="6781441" y="4786634"/>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73" name="Google Shape;873;p22"/>
          <p:cNvSpPr/>
          <p:nvPr/>
        </p:nvSpPr>
        <p:spPr>
          <a:xfrm>
            <a:off x="6790009" y="5452174"/>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B050"/>
              </a:buClr>
              <a:buSzPts val="1800"/>
              <a:buFont typeface="Roboto"/>
              <a:buNone/>
            </a:pPr>
            <a:r>
              <a:rPr lang="vi-VN" sz="1800" b="0" i="0" u="none" strike="noStrike" cap="none">
                <a:solidFill>
                  <a:srgbClr val="00B050"/>
                </a:solidFill>
                <a:latin typeface="Roboto"/>
                <a:ea typeface="Roboto"/>
                <a:cs typeface="Roboto"/>
                <a:sym typeface="Roboto"/>
              </a:rPr>
              <a:t>Chương trình chạy đến khi nhấn phím Esc</a:t>
            </a:r>
            <a:endParaRPr sz="1800" b="0" i="0" u="none" strike="noStrike" cap="none">
              <a:solidFill>
                <a:srgbClr val="00B050"/>
              </a:solidFill>
              <a:latin typeface="Roboto"/>
              <a:ea typeface="Roboto"/>
              <a:cs typeface="Roboto"/>
              <a:sym typeface="Roboto"/>
            </a:endParaRPr>
          </a:p>
        </p:txBody>
      </p:sp>
      <p:sp>
        <p:nvSpPr>
          <p:cNvPr id="874" name="Google Shape;874;p22"/>
          <p:cNvSpPr/>
          <p:nvPr/>
        </p:nvSpPr>
        <p:spPr>
          <a:xfrm>
            <a:off x="6790009" y="5440196"/>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75" name="Google Shape;875;p22"/>
          <p:cNvSpPr/>
          <p:nvPr/>
        </p:nvSpPr>
        <p:spPr>
          <a:xfrm>
            <a:off x="4688793" y="2660548"/>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sp>
        <p:nvSpPr>
          <p:cNvPr id="876" name="Google Shape;876;p22"/>
          <p:cNvSpPr/>
          <p:nvPr/>
        </p:nvSpPr>
        <p:spPr>
          <a:xfrm>
            <a:off x="317668" y="2763293"/>
            <a:ext cx="1945811" cy="599469"/>
          </a:xfrm>
          <a:prstGeom prst="roundRect">
            <a:avLst>
              <a:gd name="adj" fmla="val 16667"/>
            </a:avLst>
          </a:prstGeom>
          <a:solidFill>
            <a:srgbClr val="DAD5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200"/>
              <a:buFont typeface="Calibri"/>
              <a:buNone/>
            </a:pPr>
            <a:endParaRPr sz="2200" b="0" i="0" u="none" strike="noStrike" cap="none">
              <a:solidFill>
                <a:srgbClr val="00B050"/>
              </a:solidFill>
              <a:latin typeface="Roboto"/>
              <a:ea typeface="Roboto"/>
              <a:cs typeface="Roboto"/>
              <a:sym typeface="Roboto"/>
            </a:endParaRPr>
          </a:p>
        </p:txBody>
      </p:sp>
      <p:grpSp>
        <p:nvGrpSpPr>
          <p:cNvPr id="877" name="Google Shape;877;p22"/>
          <p:cNvGrpSpPr/>
          <p:nvPr/>
        </p:nvGrpSpPr>
        <p:grpSpPr>
          <a:xfrm>
            <a:off x="8780054" y="18561"/>
            <a:ext cx="345528" cy="491457"/>
            <a:chOff x="8770051" y="937343"/>
            <a:chExt cx="744272" cy="793950"/>
          </a:xfrm>
        </p:grpSpPr>
        <p:sp>
          <p:nvSpPr>
            <p:cNvPr id="878" name="Google Shape;878;p22"/>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79" name="Google Shape;879;p22"/>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0" name="Google Shape;880;p22"/>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1" name="Google Shape;881;p22"/>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882" name="Google Shape;882;p22"/>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883" name="Google Shape;883;p22"/>
            <p:cNvGrpSpPr/>
            <p:nvPr/>
          </p:nvGrpSpPr>
          <p:grpSpPr>
            <a:xfrm>
              <a:off x="8770051" y="937343"/>
              <a:ext cx="744272" cy="793950"/>
              <a:chOff x="6565437" y="1588001"/>
              <a:chExt cx="744272" cy="793950"/>
            </a:xfrm>
          </p:grpSpPr>
          <p:sp>
            <p:nvSpPr>
              <p:cNvPr id="884" name="Google Shape;884;p22"/>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5" name="Google Shape;885;p22"/>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6" name="Google Shape;886;p22"/>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7" name="Google Shape;887;p22"/>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8" name="Google Shape;888;p22"/>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89" name="Google Shape;889;p22"/>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0" name="Google Shape;890;p22"/>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1" name="Google Shape;891;p22"/>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2" name="Google Shape;892;p22"/>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93" name="Google Shape;893;p22"/>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97006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30"/>
                                        </p:tgtEl>
                                        <p:attrNameLst>
                                          <p:attrName>style.visibility</p:attrName>
                                        </p:attrNameLst>
                                      </p:cBhvr>
                                      <p:to>
                                        <p:strVal val="visible"/>
                                      </p:to>
                                    </p:set>
                                    <p:animEffect transition="in" filter="fade">
                                      <p:cBhvr>
                                        <p:cTn id="7" dur="1000"/>
                                        <p:tgtEl>
                                          <p:spTgt spid="830"/>
                                        </p:tgtEl>
                                      </p:cBhvr>
                                    </p:animEffect>
                                  </p:childTnLst>
                                </p:cTn>
                              </p:par>
                              <p:par>
                                <p:cTn id="8" presetID="8" presetClass="emph" presetSubtype="0" fill="hold" nodeType="withEffect">
                                  <p:stCondLst>
                                    <p:cond delay="0"/>
                                  </p:stCondLst>
                                  <p:childTnLst>
                                    <p:animRot by="-21600000">
                                      <p:cBhvr>
                                        <p:cTn id="9" dur="5000" fill="hold"/>
                                        <p:tgtEl>
                                          <p:spTgt spid="831"/>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833"/>
                                        </p:tgtEl>
                                        <p:attrNameLst>
                                          <p:attrName>style.visibility</p:attrName>
                                        </p:attrNameLst>
                                      </p:cBhvr>
                                      <p:to>
                                        <p:strVal val="visible"/>
                                      </p:to>
                                    </p:set>
                                    <p:animEffect transition="in" filter="fade">
                                      <p:cBhvr>
                                        <p:cTn id="12" dur="500"/>
                                        <p:tgtEl>
                                          <p:spTgt spid="833"/>
                                        </p:tgtEl>
                                      </p:cBhvr>
                                    </p:animEffect>
                                  </p:childTnLst>
                                </p:cTn>
                              </p:par>
                              <p:par>
                                <p:cTn id="13" presetID="10" presetClass="entr" presetSubtype="0" fill="hold" nodeType="withEffect">
                                  <p:stCondLst>
                                    <p:cond delay="0"/>
                                  </p:stCondLst>
                                  <p:childTnLst>
                                    <p:set>
                                      <p:cBhvr>
                                        <p:cTn id="14" dur="1" fill="hold">
                                          <p:stCondLst>
                                            <p:cond delay="0"/>
                                          </p:stCondLst>
                                        </p:cTn>
                                        <p:tgtEl>
                                          <p:spTgt spid="834"/>
                                        </p:tgtEl>
                                        <p:attrNameLst>
                                          <p:attrName>style.visibility</p:attrName>
                                        </p:attrNameLst>
                                      </p:cBhvr>
                                      <p:to>
                                        <p:strVal val="visible"/>
                                      </p:to>
                                    </p:set>
                                    <p:animEffect transition="in" filter="fade">
                                      <p:cBhvr>
                                        <p:cTn id="15" dur="500"/>
                                        <p:tgtEl>
                                          <p:spTgt spid="834"/>
                                        </p:tgtEl>
                                      </p:cBhvr>
                                    </p:animEffect>
                                  </p:childTnLst>
                                </p:cTn>
                              </p:par>
                              <p:par>
                                <p:cTn id="16" presetID="10" presetClass="entr" presetSubtype="0" fill="hold" nodeType="withEffect">
                                  <p:stCondLst>
                                    <p:cond delay="0"/>
                                  </p:stCondLst>
                                  <p:childTnLst>
                                    <p:set>
                                      <p:cBhvr>
                                        <p:cTn id="17" dur="1" fill="hold">
                                          <p:stCondLst>
                                            <p:cond delay="0"/>
                                          </p:stCondLst>
                                        </p:cTn>
                                        <p:tgtEl>
                                          <p:spTgt spid="855"/>
                                        </p:tgtEl>
                                        <p:attrNameLst>
                                          <p:attrName>style.visibility</p:attrName>
                                        </p:attrNameLst>
                                      </p:cBhvr>
                                      <p:to>
                                        <p:strVal val="visible"/>
                                      </p:to>
                                    </p:set>
                                    <p:animEffect transition="in" filter="fade">
                                      <p:cBhvr>
                                        <p:cTn id="18" dur="500"/>
                                        <p:tgtEl>
                                          <p:spTgt spid="855"/>
                                        </p:tgtEl>
                                      </p:cBhvr>
                                    </p:animEffect>
                                  </p:childTnLst>
                                </p:cTn>
                              </p:par>
                              <p:par>
                                <p:cTn id="19" presetID="10" presetClass="entr" presetSubtype="0" fill="hold" nodeType="withEffect">
                                  <p:stCondLst>
                                    <p:cond delay="0"/>
                                  </p:stCondLst>
                                  <p:childTnLst>
                                    <p:set>
                                      <p:cBhvr>
                                        <p:cTn id="20" dur="1" fill="hold">
                                          <p:stCondLst>
                                            <p:cond delay="0"/>
                                          </p:stCondLst>
                                        </p:cTn>
                                        <p:tgtEl>
                                          <p:spTgt spid="856"/>
                                        </p:tgtEl>
                                        <p:attrNameLst>
                                          <p:attrName>style.visibility</p:attrName>
                                        </p:attrNameLst>
                                      </p:cBhvr>
                                      <p:to>
                                        <p:strVal val="visible"/>
                                      </p:to>
                                    </p:set>
                                    <p:animEffect transition="in" filter="fade">
                                      <p:cBhvr>
                                        <p:cTn id="21" dur="500"/>
                                        <p:tgtEl>
                                          <p:spTgt spid="8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835"/>
                                        </p:tgtEl>
                                      </p:cBhvr>
                                    </p:animEffect>
                                    <p:set>
                                      <p:cBhvr>
                                        <p:cTn id="26" dur="1" fill="hold">
                                          <p:stCondLst>
                                            <p:cond delay="500"/>
                                          </p:stCondLst>
                                        </p:cTn>
                                        <p:tgtEl>
                                          <p:spTgt spid="8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37"/>
                                        </p:tgtEl>
                                      </p:cBhvr>
                                    </p:animEffect>
                                    <p:set>
                                      <p:cBhvr>
                                        <p:cTn id="31" dur="1" fill="hold">
                                          <p:stCondLst>
                                            <p:cond delay="500"/>
                                          </p:stCondLst>
                                        </p:cTn>
                                        <p:tgtEl>
                                          <p:spTgt spid="83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839"/>
                                        </p:tgtEl>
                                      </p:cBhvr>
                                    </p:animEffect>
                                    <p:set>
                                      <p:cBhvr>
                                        <p:cTn id="36" dur="1" fill="hold">
                                          <p:stCondLst>
                                            <p:cond delay="500"/>
                                          </p:stCondLst>
                                        </p:cTn>
                                        <p:tgtEl>
                                          <p:spTgt spid="83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41"/>
                                        </p:tgtEl>
                                      </p:cBhvr>
                                    </p:animEffect>
                                    <p:set>
                                      <p:cBhvr>
                                        <p:cTn id="41" dur="1" fill="hold">
                                          <p:stCondLst>
                                            <p:cond delay="500"/>
                                          </p:stCondLst>
                                        </p:cTn>
                                        <p:tgtEl>
                                          <p:spTgt spid="841"/>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843"/>
                                        </p:tgtEl>
                                      </p:cBhvr>
                                    </p:animEffect>
                                    <p:set>
                                      <p:cBhvr>
                                        <p:cTn id="46" dur="1" fill="hold">
                                          <p:stCondLst>
                                            <p:cond delay="500"/>
                                          </p:stCondLst>
                                        </p:cTn>
                                        <p:tgtEl>
                                          <p:spTgt spid="8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845"/>
                                        </p:tgtEl>
                                      </p:cBhvr>
                                    </p:animEffect>
                                    <p:set>
                                      <p:cBhvr>
                                        <p:cTn id="51" dur="1" fill="hold">
                                          <p:stCondLst>
                                            <p:cond delay="500"/>
                                          </p:stCondLst>
                                        </p:cTn>
                                        <p:tgtEl>
                                          <p:spTgt spid="84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847"/>
                                        </p:tgtEl>
                                      </p:cBhvr>
                                    </p:animEffect>
                                    <p:set>
                                      <p:cBhvr>
                                        <p:cTn id="56" dur="1" fill="hold">
                                          <p:stCondLst>
                                            <p:cond delay="500"/>
                                          </p:stCondLst>
                                        </p:cTn>
                                        <p:tgtEl>
                                          <p:spTgt spid="8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849"/>
                                        </p:tgtEl>
                                      </p:cBhvr>
                                    </p:animEffect>
                                    <p:set>
                                      <p:cBhvr>
                                        <p:cTn id="61" dur="1" fill="hold">
                                          <p:stCondLst>
                                            <p:cond delay="500"/>
                                          </p:stCondLst>
                                        </p:cTn>
                                        <p:tgtEl>
                                          <p:spTgt spid="84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851"/>
                                        </p:tgtEl>
                                      </p:cBhvr>
                                    </p:animEffect>
                                    <p:set>
                                      <p:cBhvr>
                                        <p:cTn id="66" dur="1" fill="hold">
                                          <p:stCondLst>
                                            <p:cond delay="500"/>
                                          </p:stCondLst>
                                        </p:cTn>
                                        <p:tgtEl>
                                          <p:spTgt spid="85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53"/>
                                        </p:tgtEl>
                                      </p:cBhvr>
                                    </p:animEffect>
                                    <p:set>
                                      <p:cBhvr>
                                        <p:cTn id="71" dur="1" fill="hold">
                                          <p:stCondLst>
                                            <p:cond delay="500"/>
                                          </p:stCondLst>
                                        </p:cTn>
                                        <p:tgtEl>
                                          <p:spTgt spid="85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858"/>
                                        </p:tgtEl>
                                      </p:cBhvr>
                                    </p:animEffect>
                                    <p:set>
                                      <p:cBhvr>
                                        <p:cTn id="76" dur="1" fill="hold">
                                          <p:stCondLst>
                                            <p:cond delay="500"/>
                                          </p:stCondLst>
                                        </p:cTn>
                                        <p:tgtEl>
                                          <p:spTgt spid="85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860"/>
                                        </p:tgtEl>
                                      </p:cBhvr>
                                    </p:animEffect>
                                    <p:set>
                                      <p:cBhvr>
                                        <p:cTn id="81" dur="1" fill="hold">
                                          <p:stCondLst>
                                            <p:cond delay="500"/>
                                          </p:stCondLst>
                                        </p:cTn>
                                        <p:tgtEl>
                                          <p:spTgt spid="860"/>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862"/>
                                        </p:tgtEl>
                                      </p:cBhvr>
                                    </p:animEffect>
                                    <p:set>
                                      <p:cBhvr>
                                        <p:cTn id="86" dur="1" fill="hold">
                                          <p:stCondLst>
                                            <p:cond delay="500"/>
                                          </p:stCondLst>
                                        </p:cTn>
                                        <p:tgtEl>
                                          <p:spTgt spid="862"/>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864"/>
                                        </p:tgtEl>
                                      </p:cBhvr>
                                    </p:animEffect>
                                    <p:set>
                                      <p:cBhvr>
                                        <p:cTn id="91" dur="1" fill="hold">
                                          <p:stCondLst>
                                            <p:cond delay="500"/>
                                          </p:stCondLst>
                                        </p:cTn>
                                        <p:tgtEl>
                                          <p:spTgt spid="86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866"/>
                                        </p:tgtEl>
                                      </p:cBhvr>
                                    </p:animEffect>
                                    <p:set>
                                      <p:cBhvr>
                                        <p:cTn id="96" dur="1" fill="hold">
                                          <p:stCondLst>
                                            <p:cond delay="500"/>
                                          </p:stCondLst>
                                        </p:cTn>
                                        <p:tgtEl>
                                          <p:spTgt spid="86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500"/>
                                        <p:tgtEl>
                                          <p:spTgt spid="868"/>
                                        </p:tgtEl>
                                      </p:cBhvr>
                                    </p:animEffect>
                                    <p:set>
                                      <p:cBhvr>
                                        <p:cTn id="101" dur="1" fill="hold">
                                          <p:stCondLst>
                                            <p:cond delay="500"/>
                                          </p:stCondLst>
                                        </p:cTn>
                                        <p:tgtEl>
                                          <p:spTgt spid="868"/>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870"/>
                                        </p:tgtEl>
                                      </p:cBhvr>
                                    </p:animEffect>
                                    <p:set>
                                      <p:cBhvr>
                                        <p:cTn id="106" dur="1" fill="hold">
                                          <p:stCondLst>
                                            <p:cond delay="500"/>
                                          </p:stCondLst>
                                        </p:cTn>
                                        <p:tgtEl>
                                          <p:spTgt spid="870"/>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872"/>
                                        </p:tgtEl>
                                      </p:cBhvr>
                                    </p:animEffect>
                                    <p:set>
                                      <p:cBhvr>
                                        <p:cTn id="111" dur="1" fill="hold">
                                          <p:stCondLst>
                                            <p:cond delay="500"/>
                                          </p:stCondLst>
                                        </p:cTn>
                                        <p:tgtEl>
                                          <p:spTgt spid="872"/>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874"/>
                                        </p:tgtEl>
                                      </p:cBhvr>
                                    </p:animEffect>
                                    <p:set>
                                      <p:cBhvr>
                                        <p:cTn id="116" dur="1" fill="hold">
                                          <p:stCondLst>
                                            <p:cond delay="500"/>
                                          </p:stCondLst>
                                        </p:cTn>
                                        <p:tgtEl>
                                          <p:spTgt spid="874"/>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875"/>
                                        </p:tgtEl>
                                      </p:cBhvr>
                                    </p:animEffect>
                                    <p:set>
                                      <p:cBhvr>
                                        <p:cTn id="121" dur="1" fill="hold">
                                          <p:stCondLst>
                                            <p:cond delay="500"/>
                                          </p:stCondLst>
                                        </p:cTn>
                                        <p:tgtEl>
                                          <p:spTgt spid="875"/>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876"/>
                                        </p:tgtEl>
                                      </p:cBhvr>
                                    </p:animEffect>
                                    <p:set>
                                      <p:cBhvr>
                                        <p:cTn id="126" dur="1" fill="hold">
                                          <p:stCondLst>
                                            <p:cond delay="500"/>
                                          </p:stCondLst>
                                        </p:cTn>
                                        <p:tgtEl>
                                          <p:spTgt spid="8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p24"/>
          <p:cNvSpPr/>
          <p:nvPr/>
        </p:nvSpPr>
        <p:spPr>
          <a:xfrm rot="-476244">
            <a:off x="-352836" y="216218"/>
            <a:ext cx="9144000" cy="3891374"/>
          </a:xfrm>
          <a:custGeom>
            <a:avLst/>
            <a:gdLst/>
            <a:ahLst/>
            <a:cxnLst/>
            <a:rect l="l" t="t" r="r" b="b"/>
            <a:pathLst>
              <a:path w="12192000" h="3506100" extrusionOk="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6" name="Google Shape;946;p24"/>
          <p:cNvSpPr/>
          <p:nvPr/>
        </p:nvSpPr>
        <p:spPr>
          <a:xfrm rot="-264234">
            <a:off x="21962" y="1404937"/>
            <a:ext cx="9144000" cy="3891374"/>
          </a:xfrm>
          <a:custGeom>
            <a:avLst/>
            <a:gdLst/>
            <a:ahLst/>
            <a:cxnLst/>
            <a:rect l="l" t="t" r="r" b="b"/>
            <a:pathLst>
              <a:path w="12192000" h="3506100" extrusionOk="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7" name="Google Shape;947;p24"/>
          <p:cNvSpPr/>
          <p:nvPr/>
        </p:nvSpPr>
        <p:spPr>
          <a:xfrm rot="-400298">
            <a:off x="-200761" y="504165"/>
            <a:ext cx="9589447" cy="4527093"/>
          </a:xfrm>
          <a:custGeom>
            <a:avLst/>
            <a:gdLst/>
            <a:ahLst/>
            <a:cxnLst/>
            <a:rect l="l" t="t" r="r" b="b"/>
            <a:pathLst>
              <a:path w="12192000" h="3506100" extrusionOk="0">
                <a:moveTo>
                  <a:pt x="0" y="212073"/>
                </a:moveTo>
                <a:cubicBezTo>
                  <a:pt x="308344" y="-363348"/>
                  <a:pt x="1168400" y="414528"/>
                  <a:pt x="3200400" y="414528"/>
                </a:cubicBezTo>
                <a:cubicBezTo>
                  <a:pt x="4152014" y="421689"/>
                  <a:pt x="4742710" y="-179052"/>
                  <a:pt x="6305106" y="510221"/>
                </a:cubicBezTo>
                <a:cubicBezTo>
                  <a:pt x="7739911" y="1390879"/>
                  <a:pt x="11111614" y="-280059"/>
                  <a:pt x="12192000" y="212073"/>
                </a:cubicBezTo>
                <a:lnTo>
                  <a:pt x="12192000" y="3207834"/>
                </a:lnTo>
                <a:cubicBezTo>
                  <a:pt x="11586535" y="3759028"/>
                  <a:pt x="9790223" y="2939252"/>
                  <a:pt x="8389088" y="3136464"/>
                </a:cubicBezTo>
                <a:cubicBezTo>
                  <a:pt x="6977320" y="3344308"/>
                  <a:pt x="5211726" y="3549871"/>
                  <a:pt x="3785191" y="3497971"/>
                </a:cubicBezTo>
                <a:cubicBezTo>
                  <a:pt x="2358656" y="3446071"/>
                  <a:pt x="363279" y="3627893"/>
                  <a:pt x="0" y="3207834"/>
                </a:cubicBezTo>
                <a:lnTo>
                  <a:pt x="0" y="212073"/>
                </a:lnTo>
                <a:close/>
              </a:path>
            </a:pathLst>
          </a:custGeom>
          <a:solidFill>
            <a:srgbClr val="6488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8" name="Google Shape;948;p24"/>
          <p:cNvSpPr txBox="1"/>
          <p:nvPr/>
        </p:nvSpPr>
        <p:spPr>
          <a:xfrm>
            <a:off x="2440172" y="1937113"/>
            <a:ext cx="371607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600" b="1">
                <a:solidFill>
                  <a:schemeClr val="lt1"/>
                </a:solidFill>
                <a:latin typeface="Roboto Black"/>
                <a:ea typeface="Roboto Black"/>
                <a:cs typeface="Roboto Black"/>
                <a:sym typeface="Roboto Black"/>
              </a:rPr>
              <a:t>Thực nghiệm</a:t>
            </a:r>
            <a:endParaRPr sz="3600" b="1">
              <a:solidFill>
                <a:schemeClr val="lt1"/>
              </a:solidFill>
              <a:latin typeface="Roboto Black"/>
              <a:ea typeface="Roboto Black"/>
              <a:cs typeface="Roboto Black"/>
              <a:sym typeface="Roboto Black"/>
            </a:endParaRPr>
          </a:p>
        </p:txBody>
      </p:sp>
      <p:pic>
        <p:nvPicPr>
          <p:cNvPr id="949" name="Google Shape;949;p24"/>
          <p:cNvPicPr preferRelativeResize="0"/>
          <p:nvPr/>
        </p:nvPicPr>
        <p:blipFill rotWithShape="1">
          <a:blip r:embed="rId3">
            <a:alphaModFix/>
          </a:blip>
          <a:srcRect l="81" r="81"/>
          <a:stretch/>
        </p:blipFill>
        <p:spPr>
          <a:xfrm>
            <a:off x="44083" y="50388"/>
            <a:ext cx="1344468" cy="1784401"/>
          </a:xfrm>
          <a:prstGeom prst="ellipse">
            <a:avLst/>
          </a:prstGeom>
          <a:noFill/>
          <a:ln>
            <a:noFill/>
          </a:ln>
        </p:spPr>
      </p:pic>
      <p:sp>
        <p:nvSpPr>
          <p:cNvPr id="950" name="Google Shape;950;p24"/>
          <p:cNvSpPr/>
          <p:nvPr/>
        </p:nvSpPr>
        <p:spPr>
          <a:xfrm>
            <a:off x="144873" y="2761549"/>
            <a:ext cx="2902688" cy="2486412"/>
          </a:xfrm>
          <a:prstGeom prst="doubleWave">
            <a:avLst>
              <a:gd name="adj1" fmla="val 6250"/>
              <a:gd name="adj2" fmla="val 0"/>
            </a:avLst>
          </a:prstGeom>
          <a:blipFill rotWithShape="1">
            <a:blip r:embed="rId4">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1" name="Google Shape;951;p24"/>
          <p:cNvSpPr/>
          <p:nvPr/>
        </p:nvSpPr>
        <p:spPr>
          <a:xfrm>
            <a:off x="6096439" y="1232515"/>
            <a:ext cx="2902688" cy="2486412"/>
          </a:xfrm>
          <a:prstGeom prst="doubleWave">
            <a:avLst>
              <a:gd name="adj1" fmla="val 6250"/>
              <a:gd name="adj2" fmla="val 0"/>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2" name="Google Shape;952;p24"/>
          <p:cNvPicPr preferRelativeResize="0"/>
          <p:nvPr/>
        </p:nvPicPr>
        <p:blipFill rotWithShape="1">
          <a:blip r:embed="rId6">
            <a:alphaModFix/>
          </a:blip>
          <a:srcRect/>
          <a:stretch/>
        </p:blipFill>
        <p:spPr>
          <a:xfrm>
            <a:off x="6480046" y="3868132"/>
            <a:ext cx="1271588" cy="2705100"/>
          </a:xfrm>
          <a:prstGeom prst="rect">
            <a:avLst/>
          </a:prstGeom>
          <a:noFill/>
          <a:ln>
            <a:noFill/>
          </a:ln>
        </p:spPr>
      </p:pic>
      <p:pic>
        <p:nvPicPr>
          <p:cNvPr id="953" name="Google Shape;953;p24" descr="Lightbulb"/>
          <p:cNvPicPr preferRelativeResize="0"/>
          <p:nvPr/>
        </p:nvPicPr>
        <p:blipFill rotWithShape="1">
          <a:blip r:embed="rId7">
            <a:alphaModFix/>
          </a:blip>
          <a:srcRect/>
          <a:stretch/>
        </p:blipFill>
        <p:spPr>
          <a:xfrm>
            <a:off x="5786450" y="3230138"/>
            <a:ext cx="685800" cy="914400"/>
          </a:xfrm>
          <a:prstGeom prst="rect">
            <a:avLst/>
          </a:prstGeom>
          <a:noFill/>
          <a:ln>
            <a:noFill/>
          </a:ln>
        </p:spPr>
      </p:pic>
      <p:pic>
        <p:nvPicPr>
          <p:cNvPr id="954" name="Google Shape;954;p24" descr="Fireworks"/>
          <p:cNvPicPr preferRelativeResize="0"/>
          <p:nvPr/>
        </p:nvPicPr>
        <p:blipFill rotWithShape="1">
          <a:blip r:embed="rId8">
            <a:alphaModFix/>
          </a:blip>
          <a:srcRect/>
          <a:stretch/>
        </p:blipFill>
        <p:spPr>
          <a:xfrm>
            <a:off x="5805235" y="3163535"/>
            <a:ext cx="685800" cy="914400"/>
          </a:xfrm>
          <a:prstGeom prst="rect">
            <a:avLst/>
          </a:prstGeom>
          <a:noFill/>
          <a:ln>
            <a:noFill/>
          </a:ln>
        </p:spPr>
      </p:pic>
    </p:spTree>
    <p:extLst>
      <p:ext uri="{BB962C8B-B14F-4D97-AF65-F5344CB8AC3E}">
        <p14:creationId xmlns:p14="http://schemas.microsoft.com/office/powerpoint/2010/main" val="370376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48"/>
                                        </p:tgtEl>
                                        <p:attrNameLst>
                                          <p:attrName>style.visibility</p:attrName>
                                        </p:attrNameLst>
                                      </p:cBhvr>
                                      <p:to>
                                        <p:strVal val="visible"/>
                                      </p:to>
                                    </p:set>
                                    <p:animEffect transition="in" filter="fade">
                                      <p:cBhvr>
                                        <p:cTn id="7" dur="1000"/>
                                        <p:tgtEl>
                                          <p:spTgt spid="948"/>
                                        </p:tgtEl>
                                      </p:cBhvr>
                                    </p:animEffect>
                                  </p:childTnLst>
                                </p:cTn>
                              </p:par>
                              <p:par>
                                <p:cTn id="8" presetID="8" presetClass="emph" presetSubtype="0" fill="hold" nodeType="withEffect">
                                  <p:stCondLst>
                                    <p:cond delay="0"/>
                                  </p:stCondLst>
                                  <p:childTnLst>
                                    <p:animRot by="-21600000">
                                      <p:cBhvr>
                                        <p:cTn id="9" dur="5000" fill="hold"/>
                                        <p:tgtEl>
                                          <p:spTgt spid="94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grpSp>
        <p:nvGrpSpPr>
          <p:cNvPr id="960" name="Google Shape;960;p25"/>
          <p:cNvGrpSpPr/>
          <p:nvPr/>
        </p:nvGrpSpPr>
        <p:grpSpPr>
          <a:xfrm>
            <a:off x="1816303" y="1691936"/>
            <a:ext cx="5914259" cy="3896630"/>
            <a:chOff x="1778345" y="2333946"/>
            <a:chExt cx="6074630" cy="3981999"/>
          </a:xfrm>
        </p:grpSpPr>
        <p:sp>
          <p:nvSpPr>
            <p:cNvPr id="961" name="Google Shape;961;p25"/>
            <p:cNvSpPr/>
            <p:nvPr/>
          </p:nvSpPr>
          <p:spPr>
            <a:xfrm>
              <a:off x="1778345" y="2781198"/>
              <a:ext cx="5964711" cy="3534747"/>
            </a:xfrm>
            <a:custGeom>
              <a:avLst/>
              <a:gdLst/>
              <a:ahLst/>
              <a:cxnLst/>
              <a:rect l="l" t="t" r="r" b="b"/>
              <a:pathLst>
                <a:path w="4712308" h="3132176" extrusionOk="0">
                  <a:moveTo>
                    <a:pt x="4712308" y="0"/>
                  </a:moveTo>
                  <a:lnTo>
                    <a:pt x="4712308" y="3132175"/>
                  </a:lnTo>
                  <a:lnTo>
                    <a:pt x="0" y="3132176"/>
                  </a:lnTo>
                  <a:lnTo>
                    <a:pt x="0" y="3021237"/>
                  </a:lnTo>
                  <a:lnTo>
                    <a:pt x="12078" y="3028566"/>
                  </a:lnTo>
                  <a:cubicBezTo>
                    <a:pt x="62308" y="3046187"/>
                    <a:pt x="121649" y="3032843"/>
                    <a:pt x="161755" y="2990055"/>
                  </a:cubicBezTo>
                  <a:cubicBezTo>
                    <a:pt x="215231" y="2933005"/>
                    <a:pt x="214257" y="2845212"/>
                    <a:pt x="159583" y="2793965"/>
                  </a:cubicBezTo>
                  <a:cubicBezTo>
                    <a:pt x="145916" y="2781154"/>
                    <a:pt x="130184" y="2771839"/>
                    <a:pt x="113441" y="2765965"/>
                  </a:cubicBezTo>
                  <a:cubicBezTo>
                    <a:pt x="88327" y="2757155"/>
                    <a:pt x="60934" y="2756085"/>
                    <a:pt x="34806" y="2762567"/>
                  </a:cubicBezTo>
                  <a:lnTo>
                    <a:pt x="0" y="2776714"/>
                  </a:lnTo>
                  <a:lnTo>
                    <a:pt x="0" y="2579544"/>
                  </a:lnTo>
                  <a:lnTo>
                    <a:pt x="18297" y="2590647"/>
                  </a:lnTo>
                  <a:cubicBezTo>
                    <a:pt x="68527" y="2608268"/>
                    <a:pt x="127868" y="2594924"/>
                    <a:pt x="167973" y="2552137"/>
                  </a:cubicBezTo>
                  <a:cubicBezTo>
                    <a:pt x="221448" y="2495086"/>
                    <a:pt x="220475" y="2407294"/>
                    <a:pt x="165802" y="2356047"/>
                  </a:cubicBezTo>
                  <a:cubicBezTo>
                    <a:pt x="152134" y="2343235"/>
                    <a:pt x="136403" y="2333920"/>
                    <a:pt x="119659" y="2328047"/>
                  </a:cubicBezTo>
                  <a:cubicBezTo>
                    <a:pt x="81987" y="2314830"/>
                    <a:pt x="39189" y="2319032"/>
                    <a:pt x="3225" y="2340010"/>
                  </a:cubicBezTo>
                  <a:lnTo>
                    <a:pt x="0" y="2342585"/>
                  </a:lnTo>
                  <a:lnTo>
                    <a:pt x="0" y="2139412"/>
                  </a:lnTo>
                  <a:lnTo>
                    <a:pt x="20850" y="2152064"/>
                  </a:lnTo>
                  <a:cubicBezTo>
                    <a:pt x="71080" y="2169686"/>
                    <a:pt x="130422" y="2156342"/>
                    <a:pt x="170527" y="2113554"/>
                  </a:cubicBezTo>
                  <a:cubicBezTo>
                    <a:pt x="224003" y="2056503"/>
                    <a:pt x="223029" y="1968711"/>
                    <a:pt x="168356" y="1917464"/>
                  </a:cubicBezTo>
                  <a:cubicBezTo>
                    <a:pt x="154688" y="1904653"/>
                    <a:pt x="138957" y="1895339"/>
                    <a:pt x="122213" y="1889465"/>
                  </a:cubicBezTo>
                  <a:cubicBezTo>
                    <a:pt x="84541" y="1876249"/>
                    <a:pt x="41743" y="1880450"/>
                    <a:pt x="5779" y="1901428"/>
                  </a:cubicBezTo>
                  <a:lnTo>
                    <a:pt x="0" y="1906043"/>
                  </a:lnTo>
                  <a:lnTo>
                    <a:pt x="0" y="1705135"/>
                  </a:lnTo>
                  <a:lnTo>
                    <a:pt x="9694" y="1711017"/>
                  </a:lnTo>
                  <a:cubicBezTo>
                    <a:pt x="59924" y="1728639"/>
                    <a:pt x="119266" y="1715295"/>
                    <a:pt x="159371" y="1672508"/>
                  </a:cubicBezTo>
                  <a:cubicBezTo>
                    <a:pt x="212846" y="1615457"/>
                    <a:pt x="211873" y="1527664"/>
                    <a:pt x="157200" y="1476418"/>
                  </a:cubicBezTo>
                  <a:cubicBezTo>
                    <a:pt x="143532" y="1463605"/>
                    <a:pt x="127801" y="1454291"/>
                    <a:pt x="111057" y="1448418"/>
                  </a:cubicBezTo>
                  <a:cubicBezTo>
                    <a:pt x="85943" y="1439607"/>
                    <a:pt x="58550" y="1438537"/>
                    <a:pt x="32422" y="1445019"/>
                  </a:cubicBezTo>
                  <a:lnTo>
                    <a:pt x="0" y="1458195"/>
                  </a:lnTo>
                  <a:lnTo>
                    <a:pt x="0" y="1270153"/>
                  </a:lnTo>
                  <a:lnTo>
                    <a:pt x="184" y="1270265"/>
                  </a:lnTo>
                  <a:cubicBezTo>
                    <a:pt x="50414" y="1287886"/>
                    <a:pt x="109756" y="1274542"/>
                    <a:pt x="149861" y="1231755"/>
                  </a:cubicBezTo>
                  <a:cubicBezTo>
                    <a:pt x="203336" y="1174704"/>
                    <a:pt x="202363" y="1086912"/>
                    <a:pt x="147690" y="1035665"/>
                  </a:cubicBezTo>
                  <a:cubicBezTo>
                    <a:pt x="134022" y="1022853"/>
                    <a:pt x="118290" y="1013539"/>
                    <a:pt x="101547" y="1007666"/>
                  </a:cubicBezTo>
                  <a:cubicBezTo>
                    <a:pt x="76432" y="998854"/>
                    <a:pt x="49040" y="997785"/>
                    <a:pt x="22912" y="1004266"/>
                  </a:cubicBezTo>
                  <a:lnTo>
                    <a:pt x="0" y="1013578"/>
                  </a:lnTo>
                  <a:lnTo>
                    <a:pt x="0" y="824034"/>
                  </a:lnTo>
                  <a:lnTo>
                    <a:pt x="16762" y="834205"/>
                  </a:lnTo>
                  <a:cubicBezTo>
                    <a:pt x="66991" y="851827"/>
                    <a:pt x="126333" y="838483"/>
                    <a:pt x="166438" y="795695"/>
                  </a:cubicBezTo>
                  <a:cubicBezTo>
                    <a:pt x="219913" y="738645"/>
                    <a:pt x="218940" y="650852"/>
                    <a:pt x="164267" y="599605"/>
                  </a:cubicBezTo>
                  <a:cubicBezTo>
                    <a:pt x="150599" y="586794"/>
                    <a:pt x="134867" y="577479"/>
                    <a:pt x="118124" y="571605"/>
                  </a:cubicBezTo>
                  <a:cubicBezTo>
                    <a:pt x="80452" y="558389"/>
                    <a:pt x="37654" y="562591"/>
                    <a:pt x="1691" y="583569"/>
                  </a:cubicBezTo>
                  <a:lnTo>
                    <a:pt x="0" y="584919"/>
                  </a:lnTo>
                  <a:lnTo>
                    <a:pt x="0" y="369197"/>
                  </a:lnTo>
                  <a:lnTo>
                    <a:pt x="519" y="369683"/>
                  </a:lnTo>
                  <a:cubicBezTo>
                    <a:pt x="55193" y="420929"/>
                    <a:pt x="142865" y="416224"/>
                    <a:pt x="196339" y="359173"/>
                  </a:cubicBezTo>
                  <a:cubicBezTo>
                    <a:pt x="249814" y="302122"/>
                    <a:pt x="248841" y="214330"/>
                    <a:pt x="194167" y="163083"/>
                  </a:cubicBezTo>
                  <a:cubicBezTo>
                    <a:pt x="180499" y="150272"/>
                    <a:pt x="164768" y="140958"/>
                    <a:pt x="148025" y="135083"/>
                  </a:cubicBezTo>
                  <a:cubicBezTo>
                    <a:pt x="110352" y="121867"/>
                    <a:pt x="67554" y="126069"/>
                    <a:pt x="31590" y="147047"/>
                  </a:cubicBezTo>
                  <a:lnTo>
                    <a:pt x="0" y="172273"/>
                  </a:lnTo>
                  <a:lnTo>
                    <a:pt x="0" y="0"/>
                  </a:lnTo>
                  <a:lnTo>
                    <a:pt x="4712308" y="0"/>
                  </a:lnTo>
                  <a:close/>
                </a:path>
              </a:pathLst>
            </a:custGeom>
            <a:solidFill>
              <a:srgbClr val="FEE7B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2" name="Google Shape;962;p25"/>
            <p:cNvSpPr/>
            <p:nvPr/>
          </p:nvSpPr>
          <p:spPr>
            <a:xfrm>
              <a:off x="2132659" y="2333946"/>
              <a:ext cx="5720316" cy="3577544"/>
            </a:xfrm>
            <a:prstGeom prst="rect">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963" name="Google Shape;963;p25"/>
          <p:cNvPicPr preferRelativeResize="0"/>
          <p:nvPr/>
        </p:nvPicPr>
        <p:blipFill rotWithShape="1">
          <a:blip r:embed="rId3">
            <a:alphaModFix/>
          </a:blip>
          <a:srcRect l="81" r="81"/>
          <a:stretch/>
        </p:blipFill>
        <p:spPr>
          <a:xfrm>
            <a:off x="10490" y="18561"/>
            <a:ext cx="1344468" cy="1784401"/>
          </a:xfrm>
          <a:prstGeom prst="ellipse">
            <a:avLst/>
          </a:prstGeom>
          <a:noFill/>
          <a:ln>
            <a:noFill/>
          </a:ln>
        </p:spPr>
      </p:pic>
      <p:sp>
        <p:nvSpPr>
          <p:cNvPr id="964" name="Google Shape;964;p25"/>
          <p:cNvSpPr txBox="1"/>
          <p:nvPr/>
        </p:nvSpPr>
        <p:spPr>
          <a:xfrm>
            <a:off x="2372934" y="2265018"/>
            <a:ext cx="5109443"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a:solidFill>
                  <a:srgbClr val="463EB0"/>
                </a:solidFill>
                <a:latin typeface="Roboto"/>
                <a:ea typeface="Roboto"/>
                <a:cs typeface="Roboto"/>
                <a:sym typeface="Roboto"/>
              </a:rPr>
              <a:t>Thực hành với việc để mô hình thí nghiệm dưới ánh mặt trời. Ghi lại số liệu về cường độ, độ sáng, số vôn trong các trường hợp: Buổi sáng, buổi trưa, buổi tối, ngày mưa, ngày nắng...</a:t>
            </a:r>
            <a:endParaRPr/>
          </a:p>
          <a:p>
            <a:pPr marL="0" marR="0" lvl="0" indent="0" algn="just" rtl="0">
              <a:spcBef>
                <a:spcPts val="0"/>
              </a:spcBef>
              <a:spcAft>
                <a:spcPts val="0"/>
              </a:spcAft>
              <a:buNone/>
            </a:pPr>
            <a:r>
              <a:rPr lang="vi-VN" sz="2400">
                <a:solidFill>
                  <a:srgbClr val="463EB0"/>
                </a:solidFill>
                <a:latin typeface="Roboto"/>
                <a:ea typeface="Roboto"/>
                <a:cs typeface="Roboto"/>
                <a:sym typeface="Roboto"/>
              </a:rPr>
              <a:t>Đưa ra kết luận về việc sử dụng hệ thống điện mặt trời</a:t>
            </a:r>
            <a:endParaRPr/>
          </a:p>
        </p:txBody>
      </p:sp>
      <p:sp>
        <p:nvSpPr>
          <p:cNvPr id="965" name="Google Shape;965;p25"/>
          <p:cNvSpPr txBox="1"/>
          <p:nvPr/>
        </p:nvSpPr>
        <p:spPr>
          <a:xfrm>
            <a:off x="2359322" y="289505"/>
            <a:ext cx="372484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2800" b="1" dirty="0">
                <a:solidFill>
                  <a:srgbClr val="144E8C"/>
                </a:solidFill>
                <a:latin typeface="Roboto Black"/>
                <a:ea typeface="Roboto Black"/>
                <a:cs typeface="Roboto Black"/>
                <a:sym typeface="Roboto Black"/>
              </a:rPr>
              <a:t>BÀI TẬP VỀ NHÀ</a:t>
            </a:r>
            <a:endParaRPr sz="2800" b="1" dirty="0">
              <a:solidFill>
                <a:srgbClr val="144E8C"/>
              </a:solidFill>
              <a:latin typeface="Roboto Black"/>
              <a:ea typeface="Roboto Black"/>
              <a:cs typeface="Roboto Black"/>
              <a:sym typeface="Roboto Black"/>
            </a:endParaRPr>
          </a:p>
        </p:txBody>
      </p:sp>
      <p:pic>
        <p:nvPicPr>
          <p:cNvPr id="966" name="Google Shape;966;p25"/>
          <p:cNvPicPr preferRelativeResize="0"/>
          <p:nvPr/>
        </p:nvPicPr>
        <p:blipFill rotWithShape="1">
          <a:blip r:embed="rId4">
            <a:alphaModFix/>
          </a:blip>
          <a:srcRect/>
          <a:stretch/>
        </p:blipFill>
        <p:spPr>
          <a:xfrm>
            <a:off x="8512954" y="5903680"/>
            <a:ext cx="739967" cy="1180713"/>
          </a:xfrm>
          <a:prstGeom prst="rect">
            <a:avLst/>
          </a:prstGeom>
          <a:noFill/>
          <a:ln>
            <a:noFill/>
          </a:ln>
        </p:spPr>
      </p:pic>
      <p:grpSp>
        <p:nvGrpSpPr>
          <p:cNvPr id="967" name="Google Shape;967;p25"/>
          <p:cNvGrpSpPr/>
          <p:nvPr/>
        </p:nvGrpSpPr>
        <p:grpSpPr>
          <a:xfrm>
            <a:off x="8780054" y="18561"/>
            <a:ext cx="345528" cy="491457"/>
            <a:chOff x="8770051" y="937343"/>
            <a:chExt cx="744272" cy="793950"/>
          </a:xfrm>
        </p:grpSpPr>
        <p:sp>
          <p:nvSpPr>
            <p:cNvPr id="968" name="Google Shape;968;p25"/>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69" name="Google Shape;969;p25"/>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0" name="Google Shape;970;p25"/>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1" name="Google Shape;971;p25"/>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72" name="Google Shape;972;p25"/>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973" name="Google Shape;973;p25"/>
            <p:cNvGrpSpPr/>
            <p:nvPr/>
          </p:nvGrpSpPr>
          <p:grpSpPr>
            <a:xfrm>
              <a:off x="8770051" y="937343"/>
              <a:ext cx="744272" cy="793950"/>
              <a:chOff x="6565437" y="1588001"/>
              <a:chExt cx="744272" cy="793950"/>
            </a:xfrm>
          </p:grpSpPr>
          <p:sp>
            <p:nvSpPr>
              <p:cNvPr id="974" name="Google Shape;974;p25"/>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5" name="Google Shape;975;p25"/>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6" name="Google Shape;976;p25"/>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7" name="Google Shape;977;p25"/>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8" name="Google Shape;978;p25"/>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79" name="Google Shape;979;p25"/>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0" name="Google Shape;980;p25"/>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1" name="Google Shape;981;p25"/>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2" name="Google Shape;982;p25"/>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83" name="Google Shape;983;p25"/>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32424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963"/>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960"/>
                                        </p:tgtEl>
                                        <p:attrNameLst>
                                          <p:attrName>style.visibility</p:attrName>
                                        </p:attrNameLst>
                                      </p:cBhvr>
                                      <p:to>
                                        <p:strVal val="visible"/>
                                      </p:to>
                                    </p:set>
                                    <p:animEffect transition="in" filter="fade">
                                      <p:cBhvr>
                                        <p:cTn id="9" dur="500"/>
                                        <p:tgtEl>
                                          <p:spTgt spid="960"/>
                                        </p:tgtEl>
                                      </p:cBhvr>
                                    </p:animEffect>
                                  </p:childTnLst>
                                </p:cTn>
                              </p:par>
                              <p:par>
                                <p:cTn id="10" presetID="2" presetClass="entr" presetSubtype="1" fill="hold" nodeType="withEffect">
                                  <p:stCondLst>
                                    <p:cond delay="0"/>
                                  </p:stCondLst>
                                  <p:childTnLst>
                                    <p:set>
                                      <p:cBhvr>
                                        <p:cTn id="11" dur="1" fill="hold">
                                          <p:stCondLst>
                                            <p:cond delay="0"/>
                                          </p:stCondLst>
                                        </p:cTn>
                                        <p:tgtEl>
                                          <p:spTgt spid="965"/>
                                        </p:tgtEl>
                                        <p:attrNameLst>
                                          <p:attrName>style.visibility</p:attrName>
                                        </p:attrNameLst>
                                      </p:cBhvr>
                                      <p:to>
                                        <p:strVal val="visible"/>
                                      </p:to>
                                    </p:set>
                                    <p:anim calcmode="lin" valueType="num">
                                      <p:cBhvr additive="base">
                                        <p:cTn id="12" dur="500"/>
                                        <p:tgtEl>
                                          <p:spTgt spid="96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64"/>
                                        </p:tgtEl>
                                        <p:attrNameLst>
                                          <p:attrName>style.visibility</p:attrName>
                                        </p:attrNameLst>
                                      </p:cBhvr>
                                      <p:to>
                                        <p:strVal val="visible"/>
                                      </p:to>
                                    </p:set>
                                    <p:animEffect transition="in" filter="fade">
                                      <p:cBhvr>
                                        <p:cTn id="17" dur="500"/>
                                        <p:tgtEl>
                                          <p:spTgt spid="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899" name="Google Shape;899;p23"/>
          <p:cNvGrpSpPr/>
          <p:nvPr/>
        </p:nvGrpSpPr>
        <p:grpSpPr>
          <a:xfrm>
            <a:off x="4782748" y="2592444"/>
            <a:ext cx="3141407" cy="3734861"/>
            <a:chOff x="1359778" y="1647864"/>
            <a:chExt cx="4264485" cy="5028239"/>
          </a:xfrm>
        </p:grpSpPr>
        <p:sp>
          <p:nvSpPr>
            <p:cNvPr id="900" name="Google Shape;900;p23"/>
            <p:cNvSpPr/>
            <p:nvPr/>
          </p:nvSpPr>
          <p:spPr>
            <a:xfrm>
              <a:off x="1359778" y="1647864"/>
              <a:ext cx="4264485" cy="5028239"/>
            </a:xfrm>
            <a:prstGeom prst="rect">
              <a:avLst/>
            </a:prstGeom>
            <a:solidFill>
              <a:srgbClr val="BD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23"/>
            <p:cNvSpPr/>
            <p:nvPr/>
          </p:nvSpPr>
          <p:spPr>
            <a:xfrm>
              <a:off x="1524242" y="1888486"/>
              <a:ext cx="3935556" cy="4546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2" name="Google Shape;902;p23"/>
            <p:cNvSpPr/>
            <p:nvPr/>
          </p:nvSpPr>
          <p:spPr>
            <a:xfrm>
              <a:off x="1445666" y="1755009"/>
              <a:ext cx="4088483" cy="4814668"/>
            </a:xfrm>
            <a:prstGeom prst="rect">
              <a:avLst/>
            </a:prstGeom>
            <a:noFill/>
            <a:ln w="28575" cap="flat" cmpd="sng">
              <a:solidFill>
                <a:schemeClr val="l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903" name="Google Shape;903;p23"/>
          <p:cNvSpPr txBox="1"/>
          <p:nvPr/>
        </p:nvSpPr>
        <p:spPr>
          <a:xfrm>
            <a:off x="5011326" y="2965049"/>
            <a:ext cx="2666633" cy="341627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a:solidFill>
                  <a:srgbClr val="0070C0"/>
                </a:solidFill>
                <a:latin typeface="Roboto"/>
                <a:ea typeface="Roboto"/>
                <a:cs typeface="Roboto"/>
                <a:sym typeface="Roboto"/>
              </a:rPr>
              <a:t>Kích vào nút trên thanh công cụ, cửa sổ chương trình hiện ra, kích chuột</a:t>
            </a:r>
            <a:endParaRPr dirty="0"/>
          </a:p>
          <a:p>
            <a:pPr marL="0" marR="0" lvl="0" indent="0" algn="just" rtl="0">
              <a:spcBef>
                <a:spcPts val="0"/>
              </a:spcBef>
              <a:spcAft>
                <a:spcPts val="0"/>
              </a:spcAft>
              <a:buNone/>
            </a:pPr>
            <a:r>
              <a:rPr lang="vi-VN" sz="2400" dirty="0">
                <a:solidFill>
                  <a:srgbClr val="0070C0"/>
                </a:solidFill>
                <a:latin typeface="Roboto"/>
                <a:ea typeface="Roboto"/>
                <a:cs typeface="Roboto"/>
                <a:sym typeface="Roboto"/>
              </a:rPr>
              <a:t>tiếp vào nút trên cửa sổ chương trình để vận hành thử.</a:t>
            </a:r>
            <a:endParaRPr dirty="0"/>
          </a:p>
        </p:txBody>
      </p:sp>
      <p:sp>
        <p:nvSpPr>
          <p:cNvPr id="904" name="Google Shape;904;p23"/>
          <p:cNvSpPr txBox="1"/>
          <p:nvPr/>
        </p:nvSpPr>
        <p:spPr>
          <a:xfrm>
            <a:off x="1415792" y="417444"/>
            <a:ext cx="182148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sz="3200" b="1">
                <a:solidFill>
                  <a:srgbClr val="002060"/>
                </a:solidFill>
                <a:latin typeface="Roboto Black"/>
                <a:ea typeface="Roboto Black"/>
                <a:cs typeface="Roboto Black"/>
                <a:sym typeface="Roboto Black"/>
              </a:rPr>
              <a:t>Phụ lục 1</a:t>
            </a:r>
            <a:endParaRPr sz="4400" b="1">
              <a:solidFill>
                <a:srgbClr val="002060"/>
              </a:solidFill>
              <a:latin typeface="Roboto Black"/>
              <a:ea typeface="Roboto Black"/>
              <a:cs typeface="Roboto Black"/>
              <a:sym typeface="Roboto Black"/>
            </a:endParaRPr>
          </a:p>
        </p:txBody>
      </p:sp>
      <p:pic>
        <p:nvPicPr>
          <p:cNvPr id="905" name="Google Shape;905;p23"/>
          <p:cNvPicPr preferRelativeResize="0"/>
          <p:nvPr/>
        </p:nvPicPr>
        <p:blipFill rotWithShape="1">
          <a:blip r:embed="rId3">
            <a:alphaModFix/>
          </a:blip>
          <a:srcRect l="81" r="81"/>
          <a:stretch/>
        </p:blipFill>
        <p:spPr>
          <a:xfrm>
            <a:off x="10490" y="18561"/>
            <a:ext cx="1344468" cy="1784401"/>
          </a:xfrm>
          <a:prstGeom prst="ellipse">
            <a:avLst/>
          </a:prstGeom>
          <a:noFill/>
          <a:ln>
            <a:noFill/>
          </a:ln>
        </p:spPr>
      </p:pic>
      <p:pic>
        <p:nvPicPr>
          <p:cNvPr id="906" name="Google Shape;906;p23"/>
          <p:cNvPicPr preferRelativeResize="0"/>
          <p:nvPr/>
        </p:nvPicPr>
        <p:blipFill rotWithShape="1">
          <a:blip r:embed="rId4">
            <a:alphaModFix/>
          </a:blip>
          <a:srcRect/>
          <a:stretch/>
        </p:blipFill>
        <p:spPr>
          <a:xfrm>
            <a:off x="8512954" y="5903680"/>
            <a:ext cx="739967" cy="1180713"/>
          </a:xfrm>
          <a:prstGeom prst="rect">
            <a:avLst/>
          </a:prstGeom>
          <a:noFill/>
          <a:ln>
            <a:noFill/>
          </a:ln>
        </p:spPr>
      </p:pic>
      <p:grpSp>
        <p:nvGrpSpPr>
          <p:cNvPr id="907" name="Google Shape;907;p23"/>
          <p:cNvGrpSpPr/>
          <p:nvPr/>
        </p:nvGrpSpPr>
        <p:grpSpPr>
          <a:xfrm>
            <a:off x="895816" y="2589171"/>
            <a:ext cx="3397865" cy="3789637"/>
            <a:chOff x="1359778" y="1647864"/>
            <a:chExt cx="4264485" cy="5028239"/>
          </a:xfrm>
        </p:grpSpPr>
        <p:sp>
          <p:nvSpPr>
            <p:cNvPr id="908" name="Google Shape;908;p23"/>
            <p:cNvSpPr/>
            <p:nvPr/>
          </p:nvSpPr>
          <p:spPr>
            <a:xfrm>
              <a:off x="1359778" y="1647864"/>
              <a:ext cx="4264485" cy="5028239"/>
            </a:xfrm>
            <a:prstGeom prst="rect">
              <a:avLst/>
            </a:prstGeom>
            <a:solidFill>
              <a:srgbClr val="BD9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9" name="Google Shape;909;p23"/>
            <p:cNvSpPr/>
            <p:nvPr/>
          </p:nvSpPr>
          <p:spPr>
            <a:xfrm>
              <a:off x="1524242" y="1888486"/>
              <a:ext cx="3935556" cy="45469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0" name="Google Shape;910;p23"/>
            <p:cNvSpPr/>
            <p:nvPr/>
          </p:nvSpPr>
          <p:spPr>
            <a:xfrm>
              <a:off x="1445666" y="1755009"/>
              <a:ext cx="4088483" cy="4814668"/>
            </a:xfrm>
            <a:prstGeom prst="rect">
              <a:avLst/>
            </a:prstGeom>
            <a:noFill/>
            <a:ln w="28575" cap="flat" cmpd="sng">
              <a:solidFill>
                <a:schemeClr val="lt1"/>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1" name="Google Shape;911;p23"/>
          <p:cNvGrpSpPr/>
          <p:nvPr/>
        </p:nvGrpSpPr>
        <p:grpSpPr>
          <a:xfrm>
            <a:off x="5381975" y="187271"/>
            <a:ext cx="3485474" cy="3279429"/>
            <a:chOff x="394629" y="1636702"/>
            <a:chExt cx="4445388" cy="3096572"/>
          </a:xfrm>
        </p:grpSpPr>
        <p:grpSp>
          <p:nvGrpSpPr>
            <p:cNvPr id="912" name="Google Shape;912;p23"/>
            <p:cNvGrpSpPr/>
            <p:nvPr/>
          </p:nvGrpSpPr>
          <p:grpSpPr>
            <a:xfrm>
              <a:off x="394629" y="1636702"/>
              <a:ext cx="4445388" cy="3096572"/>
              <a:chOff x="2970357" y="1906412"/>
              <a:chExt cx="4889282" cy="3767573"/>
            </a:xfrm>
          </p:grpSpPr>
          <p:sp>
            <p:nvSpPr>
              <p:cNvPr id="913" name="Google Shape;913;p23"/>
              <p:cNvSpPr/>
              <p:nvPr/>
            </p:nvSpPr>
            <p:spPr>
              <a:xfrm>
                <a:off x="3407927" y="1906412"/>
                <a:ext cx="4014142" cy="3260802"/>
              </a:xfrm>
              <a:custGeom>
                <a:avLst/>
                <a:gdLst/>
                <a:ahLst/>
                <a:cxnLst/>
                <a:rect l="l" t="t" r="r" b="b"/>
                <a:pathLst>
                  <a:path w="4014142" h="3616783" extrusionOk="0">
                    <a:moveTo>
                      <a:pt x="2007071" y="0"/>
                    </a:moveTo>
                    <a:cubicBezTo>
                      <a:pt x="3115546" y="0"/>
                      <a:pt x="4014142" y="1064463"/>
                      <a:pt x="4014142" y="2377544"/>
                    </a:cubicBezTo>
                    <a:cubicBezTo>
                      <a:pt x="4014142" y="2787882"/>
                      <a:pt x="3926389" y="3173941"/>
                      <a:pt x="3771899" y="3510823"/>
                    </a:cubicBezTo>
                    <a:lnTo>
                      <a:pt x="3717558" y="3616783"/>
                    </a:lnTo>
                    <a:lnTo>
                      <a:pt x="296585" y="3616783"/>
                    </a:lnTo>
                    <a:lnTo>
                      <a:pt x="242243" y="3510823"/>
                    </a:lnTo>
                    <a:cubicBezTo>
                      <a:pt x="87754" y="3173941"/>
                      <a:pt x="0" y="2787882"/>
                      <a:pt x="0" y="2377544"/>
                    </a:cubicBezTo>
                    <a:cubicBezTo>
                      <a:pt x="0" y="1064463"/>
                      <a:pt x="898596" y="0"/>
                      <a:pt x="2007071" y="0"/>
                    </a:cubicBezTo>
                    <a:close/>
                  </a:path>
                </a:pathLst>
              </a:custGeom>
              <a:noFill/>
              <a:ln w="76200" cap="flat" cmpd="sng">
                <a:solidFill>
                  <a:srgbClr val="BD9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4" name="Google Shape;914;p23"/>
              <p:cNvSpPr/>
              <p:nvPr/>
            </p:nvSpPr>
            <p:spPr>
              <a:xfrm>
                <a:off x="2970357" y="4671075"/>
                <a:ext cx="4889282" cy="1002910"/>
              </a:xfrm>
              <a:prstGeom prst="ribbon2">
                <a:avLst>
                  <a:gd name="adj1" fmla="val 33333"/>
                  <a:gd name="adj2" fmla="val 63048"/>
                </a:avLst>
              </a:prstGeom>
              <a:solidFill>
                <a:srgbClr val="B2DF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15" name="Google Shape;915;p23"/>
            <p:cNvGrpSpPr/>
            <p:nvPr/>
          </p:nvGrpSpPr>
          <p:grpSpPr>
            <a:xfrm>
              <a:off x="4021295" y="3950572"/>
              <a:ext cx="405329" cy="366182"/>
              <a:chOff x="9878272" y="2682335"/>
              <a:chExt cx="720199" cy="719766"/>
            </a:xfrm>
          </p:grpSpPr>
          <p:sp>
            <p:nvSpPr>
              <p:cNvPr id="916" name="Google Shape;916;p23"/>
              <p:cNvSpPr/>
              <p:nvPr/>
            </p:nvSpPr>
            <p:spPr>
              <a:xfrm>
                <a:off x="10056560" y="2963546"/>
                <a:ext cx="541911" cy="438555"/>
              </a:xfrm>
              <a:custGeom>
                <a:avLst/>
                <a:gdLst/>
                <a:ahLst/>
                <a:cxnLst/>
                <a:rect l="l" t="t" r="r" b="b"/>
                <a:pathLst>
                  <a:path w="861" h="697" extrusionOk="0">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rgbClr val="92D05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7" name="Google Shape;917;p23"/>
              <p:cNvSpPr/>
              <p:nvPr/>
            </p:nvSpPr>
            <p:spPr>
              <a:xfrm>
                <a:off x="9878272" y="2791282"/>
                <a:ext cx="459066" cy="594407"/>
              </a:xfrm>
              <a:custGeom>
                <a:avLst/>
                <a:gdLst/>
                <a:ahLst/>
                <a:cxnLst/>
                <a:rect l="l" t="t" r="r" b="b"/>
                <a:pathLst>
                  <a:path w="729" h="945" extrusionOk="0">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18" name="Google Shape;918;p23"/>
              <p:cNvSpPr/>
              <p:nvPr/>
            </p:nvSpPr>
            <p:spPr>
              <a:xfrm>
                <a:off x="9994853" y="2682335"/>
                <a:ext cx="583545" cy="500170"/>
              </a:xfrm>
              <a:custGeom>
                <a:avLst/>
                <a:gdLst/>
                <a:ahLst/>
                <a:cxnLst/>
                <a:rect l="l" t="t" r="r" b="b"/>
                <a:pathLst>
                  <a:path w="927" h="795" extrusionOk="0">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919" name="Google Shape;919;p23"/>
            <p:cNvPicPr preferRelativeResize="0"/>
            <p:nvPr/>
          </p:nvPicPr>
          <p:blipFill rotWithShape="1">
            <a:blip r:embed="rId5">
              <a:alphaModFix/>
            </a:blip>
            <a:srcRect/>
            <a:stretch/>
          </p:blipFill>
          <p:spPr>
            <a:xfrm>
              <a:off x="799348" y="3828628"/>
              <a:ext cx="615279" cy="573136"/>
            </a:xfrm>
            <a:prstGeom prst="rect">
              <a:avLst/>
            </a:prstGeom>
            <a:noFill/>
            <a:ln>
              <a:noFill/>
            </a:ln>
          </p:spPr>
        </p:pic>
      </p:grpSp>
      <p:sp>
        <p:nvSpPr>
          <p:cNvPr id="920" name="Google Shape;920;p23"/>
          <p:cNvSpPr txBox="1"/>
          <p:nvPr/>
        </p:nvSpPr>
        <p:spPr>
          <a:xfrm>
            <a:off x="6084168" y="2659746"/>
            <a:ext cx="1773605" cy="4616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400" dirty="0" smtClean="0">
                <a:solidFill>
                  <a:srgbClr val="0070C0"/>
                </a:solidFill>
                <a:latin typeface="Roboto Black"/>
                <a:ea typeface="Roboto Black"/>
                <a:cs typeface="Roboto Black"/>
                <a:sym typeface="Roboto Black"/>
              </a:rPr>
              <a:t>    Bước </a:t>
            </a:r>
            <a:r>
              <a:rPr lang="vi-VN" sz="2400" dirty="0">
                <a:solidFill>
                  <a:srgbClr val="0070C0"/>
                </a:solidFill>
                <a:latin typeface="Roboto Black"/>
                <a:ea typeface="Roboto Black"/>
                <a:cs typeface="Roboto Black"/>
                <a:sym typeface="Roboto Black"/>
              </a:rPr>
              <a:t>4</a:t>
            </a:r>
            <a:endParaRPr dirty="0"/>
          </a:p>
        </p:txBody>
      </p:sp>
      <p:sp>
        <p:nvSpPr>
          <p:cNvPr id="921" name="Google Shape;921;p23"/>
          <p:cNvSpPr txBox="1"/>
          <p:nvPr/>
        </p:nvSpPr>
        <p:spPr>
          <a:xfrm>
            <a:off x="5875114" y="476672"/>
            <a:ext cx="2501774"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Giải pháp kết hợp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năng lượng mặt trời </a:t>
            </a:r>
            <a:endParaRPr dirty="0"/>
          </a:p>
          <a:p>
            <a:pPr marL="0" marR="0" lvl="0" indent="0" algn="ctr" rtl="0">
              <a:spcBef>
                <a:spcPts val="0"/>
              </a:spcBef>
              <a:spcAft>
                <a:spcPts val="0"/>
              </a:spcAft>
              <a:buNone/>
            </a:pPr>
            <a:r>
              <a:rPr lang="vi-VN" sz="2400" dirty="0">
                <a:solidFill>
                  <a:srgbClr val="0070C0"/>
                </a:solidFill>
                <a:latin typeface="Roboto Black"/>
                <a:ea typeface="Roboto Black"/>
                <a:cs typeface="Roboto Black"/>
                <a:sym typeface="Roboto Black"/>
              </a:rPr>
              <a:t>khi không có điện</a:t>
            </a:r>
            <a:endParaRPr dirty="0"/>
          </a:p>
        </p:txBody>
      </p:sp>
      <p:pic>
        <p:nvPicPr>
          <p:cNvPr id="922" name="Google Shape;922;p23"/>
          <p:cNvPicPr preferRelativeResize="0"/>
          <p:nvPr/>
        </p:nvPicPr>
        <p:blipFill rotWithShape="1">
          <a:blip r:embed="rId6">
            <a:alphaModFix/>
          </a:blip>
          <a:srcRect/>
          <a:stretch/>
        </p:blipFill>
        <p:spPr>
          <a:xfrm>
            <a:off x="1154887" y="3241653"/>
            <a:ext cx="2876353" cy="2436440"/>
          </a:xfrm>
          <a:prstGeom prst="rect">
            <a:avLst/>
          </a:prstGeom>
          <a:noFill/>
          <a:ln>
            <a:noFill/>
          </a:ln>
        </p:spPr>
      </p:pic>
      <p:grpSp>
        <p:nvGrpSpPr>
          <p:cNvPr id="923" name="Google Shape;923;p23"/>
          <p:cNvGrpSpPr/>
          <p:nvPr/>
        </p:nvGrpSpPr>
        <p:grpSpPr>
          <a:xfrm>
            <a:off x="8780054" y="18561"/>
            <a:ext cx="345528" cy="491457"/>
            <a:chOff x="8770051" y="937343"/>
            <a:chExt cx="744272" cy="793950"/>
          </a:xfrm>
        </p:grpSpPr>
        <p:sp>
          <p:nvSpPr>
            <p:cNvPr id="924" name="Google Shape;924;p23"/>
            <p:cNvSpPr/>
            <p:nvPr/>
          </p:nvSpPr>
          <p:spPr>
            <a:xfrm>
              <a:off x="8968558" y="1402926"/>
              <a:ext cx="348361" cy="98539"/>
            </a:xfrm>
            <a:custGeom>
              <a:avLst/>
              <a:gdLst/>
              <a:ahLst/>
              <a:cxnLst/>
              <a:rect l="l" t="t" r="r" b="b"/>
              <a:pathLst>
                <a:path w="1741804" h="492696" extrusionOk="0">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5" name="Google Shape;925;p23"/>
            <p:cNvSpPr/>
            <p:nvPr/>
          </p:nvSpPr>
          <p:spPr>
            <a:xfrm>
              <a:off x="8960465" y="1079360"/>
              <a:ext cx="362496" cy="102351"/>
            </a:xfrm>
            <a:custGeom>
              <a:avLst/>
              <a:gdLst/>
              <a:ahLst/>
              <a:cxnLst/>
              <a:rect l="l" t="t" r="r" b="b"/>
              <a:pathLst>
                <a:path w="1812480" h="511754" extrusionOk="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6" name="Google Shape;926;p23"/>
            <p:cNvSpPr/>
            <p:nvPr/>
          </p:nvSpPr>
          <p:spPr>
            <a:xfrm>
              <a:off x="8930121" y="1189758"/>
              <a:ext cx="422643" cy="98539"/>
            </a:xfrm>
            <a:custGeom>
              <a:avLst/>
              <a:gdLst/>
              <a:ahLst/>
              <a:cxnLst/>
              <a:rect l="l" t="t" r="r" b="b"/>
              <a:pathLst>
                <a:path w="2113216" h="492696" extrusionOk="0">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7" name="Google Shape;927;p23"/>
            <p:cNvSpPr/>
            <p:nvPr/>
          </p:nvSpPr>
          <p:spPr>
            <a:xfrm>
              <a:off x="8930847" y="1296342"/>
              <a:ext cx="421894" cy="98539"/>
            </a:xfrm>
            <a:custGeom>
              <a:avLst/>
              <a:gdLst/>
              <a:ahLst/>
              <a:cxnLst/>
              <a:rect l="l" t="t" r="r" b="b"/>
              <a:pathLst>
                <a:path w="2109469" h="492696" extrusionOk="0">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928" name="Google Shape;928;p23"/>
            <p:cNvSpPr/>
            <p:nvPr/>
          </p:nvSpPr>
          <p:spPr>
            <a:xfrm>
              <a:off x="9031006" y="1509510"/>
              <a:ext cx="223837" cy="102349"/>
            </a:xfrm>
            <a:custGeom>
              <a:avLst/>
              <a:gdLst/>
              <a:ahLst/>
              <a:cxnLst/>
              <a:rect l="l" t="t" r="r" b="b"/>
              <a:pathLst>
                <a:path w="1119187" h="511746" extrusionOk="0">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nvGrpSpPr>
            <p:cNvPr id="929" name="Google Shape;929;p23"/>
            <p:cNvGrpSpPr/>
            <p:nvPr/>
          </p:nvGrpSpPr>
          <p:grpSpPr>
            <a:xfrm>
              <a:off x="8770051" y="937343"/>
              <a:ext cx="744272" cy="793950"/>
              <a:chOff x="6565437" y="1588001"/>
              <a:chExt cx="744272" cy="793950"/>
            </a:xfrm>
          </p:grpSpPr>
          <p:sp>
            <p:nvSpPr>
              <p:cNvPr id="930" name="Google Shape;930;p23"/>
              <p:cNvSpPr/>
              <p:nvPr/>
            </p:nvSpPr>
            <p:spPr>
              <a:xfrm>
                <a:off x="7127411" y="1694452"/>
                <a:ext cx="76068" cy="75403"/>
              </a:xfrm>
              <a:custGeom>
                <a:avLst/>
                <a:gdLst/>
                <a:ahLst/>
                <a:cxnLst/>
                <a:rect l="l" t="t" r="r" b="b"/>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1" name="Google Shape;931;p23"/>
              <p:cNvSpPr/>
              <p:nvPr/>
            </p:nvSpPr>
            <p:spPr>
              <a:xfrm>
                <a:off x="7209689" y="1954149"/>
                <a:ext cx="100020" cy="11976"/>
              </a:xfrm>
              <a:custGeom>
                <a:avLst/>
                <a:gdLst/>
                <a:ahLst/>
                <a:cxnLst/>
                <a:rect l="l" t="t" r="r" b="b"/>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2" name="Google Shape;932;p23"/>
              <p:cNvSpPr/>
              <p:nvPr/>
            </p:nvSpPr>
            <p:spPr>
              <a:xfrm>
                <a:off x="7127411" y="2150197"/>
                <a:ext cx="76068" cy="75625"/>
              </a:xfrm>
              <a:custGeom>
                <a:avLst/>
                <a:gdLst/>
                <a:ahLst/>
                <a:cxnLst/>
                <a:rect l="l" t="t" r="r" b="b"/>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3" name="Google Shape;933;p23"/>
              <p:cNvSpPr/>
              <p:nvPr/>
            </p:nvSpPr>
            <p:spPr>
              <a:xfrm>
                <a:off x="6671888" y="2150863"/>
                <a:ext cx="76068" cy="74960"/>
              </a:xfrm>
              <a:custGeom>
                <a:avLst/>
                <a:gdLst/>
                <a:ahLst/>
                <a:cxnLst/>
                <a:rect l="l" t="t" r="r" b="b"/>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4" name="Google Shape;934;p23"/>
              <p:cNvSpPr/>
              <p:nvPr/>
            </p:nvSpPr>
            <p:spPr>
              <a:xfrm>
                <a:off x="6565437" y="1954593"/>
                <a:ext cx="100020" cy="11976"/>
              </a:xfrm>
              <a:custGeom>
                <a:avLst/>
                <a:gdLst/>
                <a:ahLst/>
                <a:cxnLst/>
                <a:rect l="l" t="t" r="r" b="b"/>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5" name="Google Shape;935;p23"/>
              <p:cNvSpPr/>
              <p:nvPr/>
            </p:nvSpPr>
            <p:spPr>
              <a:xfrm>
                <a:off x="6671888" y="1694896"/>
                <a:ext cx="75403" cy="74960"/>
              </a:xfrm>
              <a:custGeom>
                <a:avLst/>
                <a:gdLst/>
                <a:ahLst/>
                <a:cxnLst/>
                <a:rect l="l" t="t" r="r" b="b"/>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6" name="Google Shape;936;p23"/>
              <p:cNvSpPr/>
              <p:nvPr/>
            </p:nvSpPr>
            <p:spPr>
              <a:xfrm>
                <a:off x="6931363" y="1588001"/>
                <a:ext cx="11976" cy="100020"/>
              </a:xfrm>
              <a:custGeom>
                <a:avLst/>
                <a:gdLst/>
                <a:ahLst/>
                <a:cxnLst/>
                <a:rect l="l" t="t" r="r" b="b"/>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7" name="Google Shape;937;p23"/>
              <p:cNvSpPr/>
              <p:nvPr/>
            </p:nvSpPr>
            <p:spPr>
              <a:xfrm>
                <a:off x="6847311" y="2280157"/>
                <a:ext cx="180080" cy="25726"/>
              </a:xfrm>
              <a:custGeom>
                <a:avLst/>
                <a:gdLst/>
                <a:ahLst/>
                <a:cxnLst/>
                <a:rect l="l" t="t" r="r" b="b"/>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8" name="Google Shape;938;p23"/>
              <p:cNvSpPr/>
              <p:nvPr/>
            </p:nvSpPr>
            <p:spPr>
              <a:xfrm>
                <a:off x="6851968" y="2318524"/>
                <a:ext cx="170766" cy="25726"/>
              </a:xfrm>
              <a:custGeom>
                <a:avLst/>
                <a:gdLst/>
                <a:ahLst/>
                <a:cxnLst/>
                <a:rect l="l" t="t" r="r" b="b"/>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939" name="Google Shape;939;p23"/>
              <p:cNvSpPr/>
              <p:nvPr/>
            </p:nvSpPr>
            <p:spPr>
              <a:xfrm>
                <a:off x="6876364" y="2356225"/>
                <a:ext cx="122419" cy="25726"/>
              </a:xfrm>
              <a:custGeom>
                <a:avLst/>
                <a:gdLst/>
                <a:ahLst/>
                <a:cxnLst/>
                <a:rect l="l" t="t" r="r" b="b"/>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43813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04"/>
                                        </p:tgtEl>
                                        <p:attrNameLst>
                                          <p:attrName>style.visibility</p:attrName>
                                        </p:attrNameLst>
                                      </p:cBhvr>
                                      <p:to>
                                        <p:strVal val="visible"/>
                                      </p:to>
                                    </p:set>
                                    <p:animEffect transition="in" filter="fade">
                                      <p:cBhvr>
                                        <p:cTn id="7" dur="1000"/>
                                        <p:tgtEl>
                                          <p:spTgt spid="904"/>
                                        </p:tgtEl>
                                      </p:cBhvr>
                                    </p:animEffect>
                                  </p:childTnLst>
                                </p:cTn>
                              </p:par>
                              <p:par>
                                <p:cTn id="8" presetID="8" presetClass="emph" presetSubtype="0" fill="hold" nodeType="withEffect">
                                  <p:stCondLst>
                                    <p:cond delay="0"/>
                                  </p:stCondLst>
                                  <p:childTnLst>
                                    <p:animRot by="-21600000">
                                      <p:cBhvr>
                                        <p:cTn id="9" dur="5000" fill="hold"/>
                                        <p:tgtEl>
                                          <p:spTgt spid="905"/>
                                        </p:tgtEl>
                                        <p:attrNameLst>
                                          <p:attrName>r</p:attrName>
                                        </p:attrNameLst>
                                      </p:cBhvr>
                                    </p:animRot>
                                  </p:childTnLst>
                                </p:cTn>
                              </p:par>
                              <p:par>
                                <p:cTn id="10" presetID="10" presetClass="entr" presetSubtype="0" fill="hold" nodeType="withEffect">
                                  <p:stCondLst>
                                    <p:cond delay="0"/>
                                  </p:stCondLst>
                                  <p:childTnLst>
                                    <p:set>
                                      <p:cBhvr>
                                        <p:cTn id="11" dur="1" fill="hold">
                                          <p:stCondLst>
                                            <p:cond delay="0"/>
                                          </p:stCondLst>
                                        </p:cTn>
                                        <p:tgtEl>
                                          <p:spTgt spid="920"/>
                                        </p:tgtEl>
                                        <p:attrNameLst>
                                          <p:attrName>style.visibility</p:attrName>
                                        </p:attrNameLst>
                                      </p:cBhvr>
                                      <p:to>
                                        <p:strVal val="visible"/>
                                      </p:to>
                                    </p:set>
                                    <p:animEffect transition="in" filter="fade">
                                      <p:cBhvr>
                                        <p:cTn id="12" dur="500"/>
                                        <p:tgtEl>
                                          <p:spTgt spid="920"/>
                                        </p:tgtEl>
                                      </p:cBhvr>
                                    </p:animEffect>
                                  </p:childTnLst>
                                </p:cTn>
                              </p:par>
                              <p:par>
                                <p:cTn id="13" presetID="10" presetClass="entr" presetSubtype="0" fill="hold" nodeType="withEffect">
                                  <p:stCondLst>
                                    <p:cond delay="0"/>
                                  </p:stCondLst>
                                  <p:childTnLst>
                                    <p:set>
                                      <p:cBhvr>
                                        <p:cTn id="14" dur="1" fill="hold">
                                          <p:stCondLst>
                                            <p:cond delay="0"/>
                                          </p:stCondLst>
                                        </p:cTn>
                                        <p:tgtEl>
                                          <p:spTgt spid="907"/>
                                        </p:tgtEl>
                                        <p:attrNameLst>
                                          <p:attrName>style.visibility</p:attrName>
                                        </p:attrNameLst>
                                      </p:cBhvr>
                                      <p:to>
                                        <p:strVal val="visible"/>
                                      </p:to>
                                    </p:set>
                                    <p:animEffect transition="in" filter="fade">
                                      <p:cBhvr>
                                        <p:cTn id="15" dur="500"/>
                                        <p:tgtEl>
                                          <p:spTgt spid="907"/>
                                        </p:tgtEl>
                                      </p:cBhvr>
                                    </p:animEffect>
                                  </p:childTnLst>
                                </p:cTn>
                              </p:par>
                              <p:par>
                                <p:cTn id="16" presetID="10" presetClass="entr" presetSubtype="0" fill="hold" nodeType="withEffect">
                                  <p:stCondLst>
                                    <p:cond delay="0"/>
                                  </p:stCondLst>
                                  <p:childTnLst>
                                    <p:set>
                                      <p:cBhvr>
                                        <p:cTn id="17" dur="1" fill="hold">
                                          <p:stCondLst>
                                            <p:cond delay="0"/>
                                          </p:stCondLst>
                                        </p:cTn>
                                        <p:tgtEl>
                                          <p:spTgt spid="921"/>
                                        </p:tgtEl>
                                        <p:attrNameLst>
                                          <p:attrName>style.visibility</p:attrName>
                                        </p:attrNameLst>
                                      </p:cBhvr>
                                      <p:to>
                                        <p:strVal val="visible"/>
                                      </p:to>
                                    </p:set>
                                    <p:animEffect transition="in" filter="fade">
                                      <p:cBhvr>
                                        <p:cTn id="18" dur="500"/>
                                        <p:tgtEl>
                                          <p:spTgt spid="921"/>
                                        </p:tgtEl>
                                      </p:cBhvr>
                                    </p:animEffect>
                                  </p:childTnLst>
                                </p:cTn>
                              </p:par>
                              <p:par>
                                <p:cTn id="19" presetID="10" presetClass="entr" presetSubtype="0" fill="hold" nodeType="withEffect">
                                  <p:stCondLst>
                                    <p:cond delay="0"/>
                                  </p:stCondLst>
                                  <p:childTnLst>
                                    <p:set>
                                      <p:cBhvr>
                                        <p:cTn id="20" dur="1" fill="hold">
                                          <p:stCondLst>
                                            <p:cond delay="0"/>
                                          </p:stCondLst>
                                        </p:cTn>
                                        <p:tgtEl>
                                          <p:spTgt spid="903"/>
                                        </p:tgtEl>
                                        <p:attrNameLst>
                                          <p:attrName>style.visibility</p:attrName>
                                        </p:attrNameLst>
                                      </p:cBhvr>
                                      <p:to>
                                        <p:strVal val="visible"/>
                                      </p:to>
                                    </p:set>
                                    <p:animEffect transition="in" filter="fade">
                                      <p:cBhvr>
                                        <p:cTn id="21" dur="500"/>
                                        <p:tgtEl>
                                          <p:spTgt spid="903"/>
                                        </p:tgtEl>
                                      </p:cBhvr>
                                    </p:animEffect>
                                  </p:childTnLst>
                                </p:cTn>
                              </p:par>
                              <p:par>
                                <p:cTn id="22" presetID="10" presetClass="entr" presetSubtype="0" fill="hold" nodeType="withEffect">
                                  <p:stCondLst>
                                    <p:cond delay="0"/>
                                  </p:stCondLst>
                                  <p:childTnLst>
                                    <p:set>
                                      <p:cBhvr>
                                        <p:cTn id="23" dur="1" fill="hold">
                                          <p:stCondLst>
                                            <p:cond delay="0"/>
                                          </p:stCondLst>
                                        </p:cTn>
                                        <p:tgtEl>
                                          <p:spTgt spid="899"/>
                                        </p:tgtEl>
                                        <p:attrNameLst>
                                          <p:attrName>style.visibility</p:attrName>
                                        </p:attrNameLst>
                                      </p:cBhvr>
                                      <p:to>
                                        <p:strVal val="visible"/>
                                      </p:to>
                                    </p:set>
                                    <p:animEffect transition="in" filter="fade">
                                      <p:cBhvr>
                                        <p:cTn id="24" dur="500"/>
                                        <p:tgtEl>
                                          <p:spTgt spid="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516</Words>
  <Application>Microsoft Office PowerPoint</Application>
  <PresentationFormat>On-screen Show (4:3)</PresentationFormat>
  <Paragraphs>85</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4</cp:revision>
  <dcterms:created xsi:type="dcterms:W3CDTF">2024-04-23T02:46:42Z</dcterms:created>
  <dcterms:modified xsi:type="dcterms:W3CDTF">2024-04-23T03:01:37Z</dcterms:modified>
</cp:coreProperties>
</file>