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457" r:id="rId3"/>
    <p:sldId id="266" r:id="rId4"/>
    <p:sldId id="267" r:id="rId5"/>
    <p:sldId id="262" r:id="rId6"/>
    <p:sldId id="259" r:id="rId7"/>
    <p:sldId id="260" r:id="rId8"/>
    <p:sldId id="446" r:id="rId9"/>
    <p:sldId id="408" r:id="rId10"/>
    <p:sldId id="449" r:id="rId11"/>
    <p:sldId id="450" r:id="rId12"/>
    <p:sldId id="451" r:id="rId13"/>
    <p:sldId id="452" r:id="rId14"/>
    <p:sldId id="439" r:id="rId15"/>
    <p:sldId id="440" r:id="rId16"/>
    <p:sldId id="444" r:id="rId17"/>
    <p:sldId id="419" r:id="rId18"/>
    <p:sldId id="417" r:id="rId19"/>
    <p:sldId id="456" r:id="rId20"/>
    <p:sldId id="453" r:id="rId21"/>
    <p:sldId id="290" r:id="rId22"/>
    <p:sldId id="454" r:id="rId23"/>
    <p:sldId id="435" r:id="rId24"/>
    <p:sldId id="427" r:id="rId25"/>
    <p:sldId id="430" r:id="rId26"/>
    <p:sldId id="455" r:id="rId27"/>
    <p:sldId id="4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9D125-EA85-45F4-B3B3-3D36A7173255}"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049B9-259F-496F-A995-0BAE273A2CC7}" type="slidenum">
              <a:rPr lang="en-US" smtClean="0"/>
              <a:t>‹#›</a:t>
            </a:fld>
            <a:endParaRPr lang="en-US"/>
          </a:p>
        </p:txBody>
      </p:sp>
    </p:spTree>
    <p:extLst>
      <p:ext uri="{BB962C8B-B14F-4D97-AF65-F5344CB8AC3E}">
        <p14:creationId xmlns:p14="http://schemas.microsoft.com/office/powerpoint/2010/main" val="977228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7373-99A4-5182-61B3-1B753D062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6C7E9A-EBEB-833E-C425-9F410A8257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626B11-0070-7067-4278-0EB084CFE93C}"/>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5" name="Footer Placeholder 4">
            <a:extLst>
              <a:ext uri="{FF2B5EF4-FFF2-40B4-BE49-F238E27FC236}">
                <a16:creationId xmlns:a16="http://schemas.microsoft.com/office/drawing/2014/main" id="{E29CBE73-0C2B-2818-D708-1125BA282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68430-82C0-BE8E-A203-70A3E77212CE}"/>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416803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23D8-FADF-D604-B6B5-D5A3350A7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5248E7-D3E4-538A-EE63-874F2EAAC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D6C9D-679A-A059-0E2D-7C093762FACB}"/>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5" name="Footer Placeholder 4">
            <a:extLst>
              <a:ext uri="{FF2B5EF4-FFF2-40B4-BE49-F238E27FC236}">
                <a16:creationId xmlns:a16="http://schemas.microsoft.com/office/drawing/2014/main" id="{8A82DD0B-A43E-2E4C-8D38-286CD4D1B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F9DCD-2AE1-B52C-A227-22B6C6B9920F}"/>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409429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2810F0-CA7A-2941-CA39-62AA4C97D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CCF2F1-961F-4D35-CC27-5B7FE995FE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4F2C4-15DD-0FBF-8243-78A213A7134F}"/>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5" name="Footer Placeholder 4">
            <a:extLst>
              <a:ext uri="{FF2B5EF4-FFF2-40B4-BE49-F238E27FC236}">
                <a16:creationId xmlns:a16="http://schemas.microsoft.com/office/drawing/2014/main" id="{7CD23871-AAB5-3D6D-484C-F4566C144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1B0C1-7711-4DC3-5302-871E225E445A}"/>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4176610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 name="Date Placeholder 29">
            <a:extLst>
              <a:ext uri="{FF2B5EF4-FFF2-40B4-BE49-F238E27FC236}">
                <a16:creationId xmlns:a16="http://schemas.microsoft.com/office/drawing/2014/main" id="{6D2DE80B-5B28-09A1-7EBD-1306D99A6C85}"/>
              </a:ext>
            </a:extLst>
          </p:cNvPr>
          <p:cNvSpPr>
            <a:spLocks noGrp="1"/>
          </p:cNvSpPr>
          <p:nvPr>
            <p:ph type="dt" sz="half" idx="10"/>
          </p:nvPr>
        </p:nvSpPr>
        <p:spPr/>
        <p:txBody>
          <a:bodyPr/>
          <a:lstStyle>
            <a:lvl1pPr>
              <a:defRPr/>
            </a:lvl1pPr>
          </a:lstStyle>
          <a:p>
            <a:pPr fontAlgn="base">
              <a:spcBef>
                <a:spcPct val="0"/>
              </a:spcBef>
              <a:spcAft>
                <a:spcPct val="0"/>
              </a:spcAft>
              <a:defRPr/>
            </a:pPr>
            <a:fld id="{C53FB905-A4D0-4F30-BFCA-D339087B0F6B}" type="datetimeFigureOut">
              <a:rPr lang="en-US" smtClean="0">
                <a:solidFill>
                  <a:srgbClr val="DBF5F9">
                    <a:shade val="90000"/>
                  </a:srgbClr>
                </a:solidFill>
                <a:latin typeface="Times New Roman" panose="02020603050405020304" pitchFamily="18" charset="0"/>
              </a:rPr>
              <a:pPr fontAlgn="base">
                <a:spcBef>
                  <a:spcPct val="0"/>
                </a:spcBef>
                <a:spcAft>
                  <a:spcPct val="0"/>
                </a:spcAft>
                <a:defRPr/>
              </a:pPr>
              <a:t>4/15/2024</a:t>
            </a:fld>
            <a:endParaRPr lang="en-US">
              <a:solidFill>
                <a:srgbClr val="DBF5F9">
                  <a:shade val="90000"/>
                </a:srgbClr>
              </a:solidFill>
              <a:latin typeface="Times New Roman" panose="02020603050405020304" pitchFamily="18" charset="0"/>
            </a:endParaRPr>
          </a:p>
        </p:txBody>
      </p:sp>
      <p:sp>
        <p:nvSpPr>
          <p:cNvPr id="3" name="Footer Placeholder 18">
            <a:extLst>
              <a:ext uri="{FF2B5EF4-FFF2-40B4-BE49-F238E27FC236}">
                <a16:creationId xmlns:a16="http://schemas.microsoft.com/office/drawing/2014/main" id="{0D95AB8A-6EE5-6E70-EEF4-7CC6D9F99EDD}"/>
              </a:ext>
            </a:extLst>
          </p:cNvPr>
          <p:cNvSpPr>
            <a:spLocks noGrp="1"/>
          </p:cNvSpPr>
          <p:nvPr>
            <p:ph type="ftr" sz="quarter" idx="11"/>
          </p:nvPr>
        </p:nvSpPr>
        <p:spPr/>
        <p:txBody>
          <a:bodyPr/>
          <a:lstStyle>
            <a:lvl1pPr>
              <a:defRPr/>
            </a:lvl1pPr>
          </a:lstStyle>
          <a:p>
            <a:pPr fontAlgn="base">
              <a:spcBef>
                <a:spcPct val="0"/>
              </a:spcBef>
              <a:spcAft>
                <a:spcPct val="0"/>
              </a:spcAft>
              <a:defRPr/>
            </a:pPr>
            <a:r>
              <a:rPr lang="en-US">
                <a:solidFill>
                  <a:srgbClr val="DBF5F9">
                    <a:shade val="90000"/>
                  </a:srgbClr>
                </a:solidFill>
                <a:latin typeface="Times New Roman" panose="02020603050405020304" pitchFamily="18" charset="0"/>
              </a:rPr>
              <a:t>Thứ năm ngày 25 tháng 3 năm 2010</a:t>
            </a:r>
          </a:p>
        </p:txBody>
      </p:sp>
      <p:sp>
        <p:nvSpPr>
          <p:cNvPr id="4" name="Slide Number Placeholder 26">
            <a:extLst>
              <a:ext uri="{FF2B5EF4-FFF2-40B4-BE49-F238E27FC236}">
                <a16:creationId xmlns:a16="http://schemas.microsoft.com/office/drawing/2014/main" id="{42882F1D-4989-A95D-7AE4-7956B4B80C9A}"/>
              </a:ext>
            </a:extLst>
          </p:cNvPr>
          <p:cNvSpPr>
            <a:spLocks noGrp="1"/>
          </p:cNvSpPr>
          <p:nvPr>
            <p:ph type="sldNum" sz="quarter" idx="12"/>
          </p:nvPr>
        </p:nvSpPr>
        <p:spPr/>
        <p:txBody>
          <a:bodyPr/>
          <a:lstStyle>
            <a:lvl1pPr>
              <a:defRPr>
                <a:solidFill>
                  <a:srgbClr val="D1EAEE"/>
                </a:solidFill>
              </a:defRPr>
            </a:lvl1pPr>
          </a:lstStyle>
          <a:p>
            <a:pPr fontAlgn="base">
              <a:spcBef>
                <a:spcPct val="0"/>
              </a:spcBef>
              <a:spcAft>
                <a:spcPct val="0"/>
              </a:spcAft>
            </a:pPr>
            <a:fld id="{31B44BA1-AF25-49AD-85FA-A9534382158B}"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2852796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F4A3-EBF8-6E42-EF61-4A45D8B632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6DEE4-7FB9-D115-D5C7-4D69FE187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A3606-D816-4BAE-27DA-0E141CB728E1}"/>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5" name="Footer Placeholder 4">
            <a:extLst>
              <a:ext uri="{FF2B5EF4-FFF2-40B4-BE49-F238E27FC236}">
                <a16:creationId xmlns:a16="http://schemas.microsoft.com/office/drawing/2014/main" id="{BB64B309-471F-A31A-12DC-097F53013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30E88-0CD1-5854-7B7A-76030B751360}"/>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260302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1326-F26C-760B-0D77-2860DF4F9D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B72E82-25CF-4077-34A8-2E28BE3AE1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727C3C-F372-4BFC-50A2-D86914A99390}"/>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5" name="Footer Placeholder 4">
            <a:extLst>
              <a:ext uri="{FF2B5EF4-FFF2-40B4-BE49-F238E27FC236}">
                <a16:creationId xmlns:a16="http://schemas.microsoft.com/office/drawing/2014/main" id="{BF0DE077-3B8D-1201-1EEC-B626A77AE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C61E6-F725-5E93-3F28-571DB4C25125}"/>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74651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90D8-C59D-6476-892B-DD9C2471D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49F907-492D-11A2-B54E-F1F5D5A043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1DD3E4-1C8F-8A59-5392-0F52FFCF0D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3FE4D-5AD3-F7EC-418E-3C234441EDA6}"/>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6" name="Footer Placeholder 5">
            <a:extLst>
              <a:ext uri="{FF2B5EF4-FFF2-40B4-BE49-F238E27FC236}">
                <a16:creationId xmlns:a16="http://schemas.microsoft.com/office/drawing/2014/main" id="{8D680604-1BD0-7BEF-AD90-D0BC5F2C6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63FBE-E57D-6B56-C9E9-8106E84A3FEF}"/>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3995197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8463-0BBC-072C-22CC-93A94BABC3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B0920D-CED1-F8A2-6430-23429BAB7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425F24-ADDD-BCA7-D58F-B78859A5DE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84360-864F-7770-7454-0C15844290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2E84B3-9BA9-BDCE-BAAF-3508A36F31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914973-5481-E14B-12A7-464CFC6DC5FA}"/>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8" name="Footer Placeholder 7">
            <a:extLst>
              <a:ext uri="{FF2B5EF4-FFF2-40B4-BE49-F238E27FC236}">
                <a16:creationId xmlns:a16="http://schemas.microsoft.com/office/drawing/2014/main" id="{43D69FC5-66D1-9CC0-3ACD-4C9A8DADCE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99832D-65E4-F22D-54E2-4E7D6720D58E}"/>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236033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3BAA-CC89-3FD2-F9B5-733866035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21A50-0883-A353-451C-18A8B0A33FF2}"/>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4" name="Footer Placeholder 3">
            <a:extLst>
              <a:ext uri="{FF2B5EF4-FFF2-40B4-BE49-F238E27FC236}">
                <a16:creationId xmlns:a16="http://schemas.microsoft.com/office/drawing/2014/main" id="{B461E4F9-A1E6-19C8-0970-D094294069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545FB5-CCAC-AFAB-D653-5DFF5942404F}"/>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83168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81A82-3086-54A2-B123-78FD9073588A}"/>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3" name="Footer Placeholder 2">
            <a:extLst>
              <a:ext uri="{FF2B5EF4-FFF2-40B4-BE49-F238E27FC236}">
                <a16:creationId xmlns:a16="http://schemas.microsoft.com/office/drawing/2014/main" id="{092505F1-ED24-44D1-2BBA-9B5E87E349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7C1259-7881-7E27-CA69-77D2333DCF51}"/>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64864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4CC44-CCA9-850A-1AE2-EDF0E824C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A1807D-78D4-0731-7160-0AA2F029E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D36851-0C09-90F1-7D37-20329ACDE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045BE-14EB-4BB0-AD9C-AD645A985328}"/>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6" name="Footer Placeholder 5">
            <a:extLst>
              <a:ext uri="{FF2B5EF4-FFF2-40B4-BE49-F238E27FC236}">
                <a16:creationId xmlns:a16="http://schemas.microsoft.com/office/drawing/2014/main" id="{89C41AA6-0EEC-AAD4-7C5B-AE20DB7E0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09690-49D2-CEA0-96FA-7E4DE8CECED3}"/>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300074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01D4-AC1F-535C-9305-DA502BAEF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51C6A9-8DBB-C766-7247-D56613743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644C29-8C89-24FA-E5F1-9315BD911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64B2ED-87ED-8A10-76C8-1FD576CB33D0}"/>
              </a:ext>
            </a:extLst>
          </p:cNvPr>
          <p:cNvSpPr>
            <a:spLocks noGrp="1"/>
          </p:cNvSpPr>
          <p:nvPr>
            <p:ph type="dt" sz="half" idx="10"/>
          </p:nvPr>
        </p:nvSpPr>
        <p:spPr/>
        <p:txBody>
          <a:bodyPr/>
          <a:lstStyle/>
          <a:p>
            <a:fld id="{3C4E9978-EAE2-4220-B998-45D999B2F282}" type="datetimeFigureOut">
              <a:rPr lang="en-US" smtClean="0"/>
              <a:t>4/15/2024</a:t>
            </a:fld>
            <a:endParaRPr lang="en-US"/>
          </a:p>
        </p:txBody>
      </p:sp>
      <p:sp>
        <p:nvSpPr>
          <p:cNvPr id="6" name="Footer Placeholder 5">
            <a:extLst>
              <a:ext uri="{FF2B5EF4-FFF2-40B4-BE49-F238E27FC236}">
                <a16:creationId xmlns:a16="http://schemas.microsoft.com/office/drawing/2014/main" id="{28AE159A-8324-DABA-DA32-090E03759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971D3-93DC-5194-7A80-283C6CD888FD}"/>
              </a:ext>
            </a:extLst>
          </p:cNvPr>
          <p:cNvSpPr>
            <a:spLocks noGrp="1"/>
          </p:cNvSpPr>
          <p:nvPr>
            <p:ph type="sldNum" sz="quarter" idx="12"/>
          </p:nvPr>
        </p:nvSpPr>
        <p:spPr/>
        <p:txBody>
          <a:bodyPr/>
          <a:lstStyle/>
          <a:p>
            <a:fld id="{65792506-39E4-4825-8E73-F2830D488D24}" type="slidenum">
              <a:rPr lang="en-US" smtClean="0"/>
              <a:t>‹#›</a:t>
            </a:fld>
            <a:endParaRPr lang="en-US"/>
          </a:p>
        </p:txBody>
      </p:sp>
    </p:spTree>
    <p:extLst>
      <p:ext uri="{BB962C8B-B14F-4D97-AF65-F5344CB8AC3E}">
        <p14:creationId xmlns:p14="http://schemas.microsoft.com/office/powerpoint/2010/main" val="291870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192C41-CCCA-6217-0198-877FD89FC0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EEBBB-2154-A968-5EF3-B027E38E8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29B27-0218-D7CC-480D-01F16784B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E9978-EAE2-4220-B998-45D999B2F282}" type="datetimeFigureOut">
              <a:rPr lang="en-US" smtClean="0"/>
              <a:t>4/15/2024</a:t>
            </a:fld>
            <a:endParaRPr lang="en-US"/>
          </a:p>
        </p:txBody>
      </p:sp>
      <p:sp>
        <p:nvSpPr>
          <p:cNvPr id="5" name="Footer Placeholder 4">
            <a:extLst>
              <a:ext uri="{FF2B5EF4-FFF2-40B4-BE49-F238E27FC236}">
                <a16:creationId xmlns:a16="http://schemas.microsoft.com/office/drawing/2014/main" id="{6DF53EB6-FC65-DE63-3FBF-33089E70C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32013-2F06-4EEC-2716-B49178DDB5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92506-39E4-4825-8E73-F2830D488D24}" type="slidenum">
              <a:rPr lang="en-US" smtClean="0"/>
              <a:t>‹#›</a:t>
            </a:fld>
            <a:endParaRPr lang="en-US"/>
          </a:p>
        </p:txBody>
      </p:sp>
    </p:spTree>
    <p:extLst>
      <p:ext uri="{BB962C8B-B14F-4D97-AF65-F5344CB8AC3E}">
        <p14:creationId xmlns:p14="http://schemas.microsoft.com/office/powerpoint/2010/main" val="4193543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AAF5455-BE98-569B-96CA-3D2CDCF25E98}"/>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8" name="Freeform 7">
            <a:extLst>
              <a:ext uri="{FF2B5EF4-FFF2-40B4-BE49-F238E27FC236}">
                <a16:creationId xmlns:a16="http://schemas.microsoft.com/office/drawing/2014/main" id="{A925BDAA-622D-65A2-D9A1-8AB20AA30130}"/>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1028" name="Title Placeholder 8">
            <a:extLst>
              <a:ext uri="{FF2B5EF4-FFF2-40B4-BE49-F238E27FC236}">
                <a16:creationId xmlns:a16="http://schemas.microsoft.com/office/drawing/2014/main" id="{E323AB4B-7C04-F2D4-47C6-BBB2C330B066}"/>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D2CDC913-2D68-13C8-8BA0-1C8CAD7B75F3}"/>
              </a:ext>
            </a:extLst>
          </p:cNvPr>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CE1C38DB-081E-5855-E43E-FB95D11B6A83}"/>
              </a:ext>
            </a:extLst>
          </p:cNvPr>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9A2CF97A-BAA3-4112-8DEA-589BB503877A}" type="datetimeFigureOut">
              <a:rPr lang="en-US"/>
              <a:pPr>
                <a:defRPr/>
              </a:pPr>
              <a:t>4/15/2024</a:t>
            </a:fld>
            <a:endParaRPr lang="en-US"/>
          </a:p>
        </p:txBody>
      </p:sp>
      <p:sp>
        <p:nvSpPr>
          <p:cNvPr id="22" name="Footer Placeholder 21">
            <a:extLst>
              <a:ext uri="{FF2B5EF4-FFF2-40B4-BE49-F238E27FC236}">
                <a16:creationId xmlns:a16="http://schemas.microsoft.com/office/drawing/2014/main" id="{5FF64F2B-5001-27FC-2A65-1EA440D4EADB}"/>
              </a:ext>
            </a:extLst>
          </p:cNvPr>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r>
              <a:rPr lang="en-US"/>
              <a:t>Thứ năm ngày 25 tháng 3 năm 2010</a:t>
            </a:r>
          </a:p>
        </p:txBody>
      </p:sp>
      <p:sp>
        <p:nvSpPr>
          <p:cNvPr id="18" name="Slide Number Placeholder 17">
            <a:extLst>
              <a:ext uri="{FF2B5EF4-FFF2-40B4-BE49-F238E27FC236}">
                <a16:creationId xmlns:a16="http://schemas.microsoft.com/office/drawing/2014/main" id="{6EC1B374-CA4F-A6E2-018D-5BAF4DC1FFF1}"/>
              </a:ext>
            </a:extLst>
          </p:cNvPr>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fld id="{1C336D89-1EF6-4448-A21C-2BF214FAD780}" type="slidenum">
              <a:rPr lang="en-US" altLang="en-US"/>
              <a:pPr/>
              <a:t>‹#›</a:t>
            </a:fld>
            <a:endParaRPr lang="en-US" altLang="en-US"/>
          </a:p>
        </p:txBody>
      </p:sp>
      <p:grpSp>
        <p:nvGrpSpPr>
          <p:cNvPr id="1033" name="Group 1">
            <a:extLst>
              <a:ext uri="{FF2B5EF4-FFF2-40B4-BE49-F238E27FC236}">
                <a16:creationId xmlns:a16="http://schemas.microsoft.com/office/drawing/2014/main" id="{A0D1A2D5-52CF-5589-6B01-5C370AAF399B}"/>
              </a:ext>
            </a:extLst>
          </p:cNvPr>
          <p:cNvGrpSpPr>
            <a:grpSpLocks/>
          </p:cNvGrpSpPr>
          <p:nvPr/>
        </p:nvGrpSpPr>
        <p:grpSpPr bwMode="auto">
          <a:xfrm>
            <a:off x="-25399" y="203200"/>
            <a:ext cx="12240684" cy="647700"/>
            <a:chOff x="-19045" y="216550"/>
            <a:chExt cx="9180548" cy="649224"/>
          </a:xfrm>
        </p:grpSpPr>
        <p:sp>
          <p:nvSpPr>
            <p:cNvPr id="12" name="Freeform 11">
              <a:extLst>
                <a:ext uri="{FF2B5EF4-FFF2-40B4-BE49-F238E27FC236}">
                  <a16:creationId xmlns:a16="http://schemas.microsoft.com/office/drawing/2014/main" id="{51D7325C-55BD-F47D-188F-A4A664FAB36A}"/>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p>
          </p:txBody>
        </p:sp>
        <p:sp>
          <p:nvSpPr>
            <p:cNvPr id="13" name="Freeform 12">
              <a:extLst>
                <a:ext uri="{FF2B5EF4-FFF2-40B4-BE49-F238E27FC236}">
                  <a16:creationId xmlns:a16="http://schemas.microsoft.com/office/drawing/2014/main" id="{DAE73E4B-D3DE-7E48-9B42-D93E2105BEFD}"/>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p>
          </p:txBody>
        </p:sp>
      </p:grpSp>
    </p:spTree>
    <p:extLst>
      <p:ext uri="{BB962C8B-B14F-4D97-AF65-F5344CB8AC3E}">
        <p14:creationId xmlns:p14="http://schemas.microsoft.com/office/powerpoint/2010/main" val="2392289612"/>
      </p:ext>
    </p:extLst>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4.wdp"/><Relationship Id="rId18" Type="http://schemas.openxmlformats.org/officeDocument/2006/relationships/image" Target="../media/image13.png"/><Relationship Id="rId3" Type="http://schemas.openxmlformats.org/officeDocument/2006/relationships/slideLayout" Target="../slideLayouts/slideLayout1.xml"/><Relationship Id="rId21"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10.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7.png"/><Relationship Id="rId11" Type="http://schemas.microsoft.com/office/2007/relationships/hdphoto" Target="../media/hdphoto3.wdp"/><Relationship Id="rId24" Type="http://schemas.openxmlformats.org/officeDocument/2006/relationships/image" Target="../media/image17.png"/><Relationship Id="rId5" Type="http://schemas.openxmlformats.org/officeDocument/2006/relationships/image" Target="../media/image6.png"/><Relationship Id="rId15" Type="http://schemas.microsoft.com/office/2007/relationships/hdphoto" Target="../media/hdphoto5.wdp"/><Relationship Id="rId23" Type="http://schemas.openxmlformats.org/officeDocument/2006/relationships/image" Target="../media/image16.png"/><Relationship Id="rId10" Type="http://schemas.openxmlformats.org/officeDocument/2006/relationships/image" Target="../media/image9.png"/><Relationship Id="rId19" Type="http://schemas.microsoft.com/office/2007/relationships/hdphoto" Target="../media/hdphoto7.wdp"/><Relationship Id="rId4" Type="http://schemas.openxmlformats.org/officeDocument/2006/relationships/image" Target="../media/image5.jpeg"/><Relationship Id="rId9" Type="http://schemas.microsoft.com/office/2007/relationships/hdphoto" Target="../media/hdphoto2.wdp"/><Relationship Id="rId14" Type="http://schemas.openxmlformats.org/officeDocument/2006/relationships/image" Target="../media/image11.png"/><Relationship Id="rId22"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4.png"/><Relationship Id="rId1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0.gif"/><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audio" Target="../media/media2.mp3"/><Relationship Id="rId16" Type="http://schemas.openxmlformats.org/officeDocument/2006/relationships/image" Target="../media/image26.png"/><Relationship Id="rId1" Type="http://schemas.microsoft.com/office/2007/relationships/media" Target="../media/media2.mp3"/><Relationship Id="rId6" Type="http://schemas.openxmlformats.org/officeDocument/2006/relationships/image" Target="../media/image19.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15.png"/><Relationship Id="rId10" Type="http://schemas.openxmlformats.org/officeDocument/2006/relationships/image" Target="../media/image23.png"/><Relationship Id="rId19" Type="http://schemas.openxmlformats.org/officeDocument/2006/relationships/image" Target="../media/image17.png"/><Relationship Id="rId4" Type="http://schemas.openxmlformats.org/officeDocument/2006/relationships/image" Target="../media/image18.jpeg"/><Relationship Id="rId9" Type="http://schemas.openxmlformats.org/officeDocument/2006/relationships/image" Target="../media/image22.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1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1.png"/><Relationship Id="rId12" Type="http://schemas.openxmlformats.org/officeDocument/2006/relationships/image" Target="../media/image14.pn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0.png"/><Relationship Id="rId20" Type="http://schemas.openxmlformats.org/officeDocument/2006/relationships/image" Target="../media/image17.png"/><Relationship Id="rId1" Type="http://schemas.microsoft.com/office/2007/relationships/media" Target="../media/media2.mp3"/><Relationship Id="rId6" Type="http://schemas.openxmlformats.org/officeDocument/2006/relationships/image" Target="../media/image20.gif"/><Relationship Id="rId11" Type="http://schemas.microsoft.com/office/2007/relationships/hdphoto" Target="../media/hdphoto9.wdp"/><Relationship Id="rId5" Type="http://schemas.openxmlformats.org/officeDocument/2006/relationships/image" Target="../media/image19.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image" Target="../media/image5.jpeg"/><Relationship Id="rId9" Type="http://schemas.microsoft.com/office/2007/relationships/hdphoto" Target="../media/hdphoto10.wdp"/><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4.png"/><Relationship Id="rId18" Type="http://schemas.openxmlformats.org/officeDocument/2006/relationships/image" Target="../media/image31.png"/><Relationship Id="rId3" Type="http://schemas.openxmlformats.org/officeDocument/2006/relationships/slideLayout" Target="../slideLayouts/slideLayout1.xml"/><Relationship Id="rId21"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4.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34.png"/><Relationship Id="rId20" Type="http://schemas.openxmlformats.org/officeDocument/2006/relationships/image" Target="../media/image28.png"/><Relationship Id="rId1" Type="http://schemas.microsoft.com/office/2007/relationships/media" Target="../media/media2.mp3"/><Relationship Id="rId6" Type="http://schemas.openxmlformats.org/officeDocument/2006/relationships/image" Target="../media/image20.gif"/><Relationship Id="rId11" Type="http://schemas.microsoft.com/office/2007/relationships/hdphoto" Target="../media/hdphoto9.wdp"/><Relationship Id="rId5" Type="http://schemas.openxmlformats.org/officeDocument/2006/relationships/image" Target="../media/image19.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27.png"/><Relationship Id="rId4" Type="http://schemas.openxmlformats.org/officeDocument/2006/relationships/image" Target="../media/image32.jpeg"/><Relationship Id="rId9" Type="http://schemas.microsoft.com/office/2007/relationships/hdphoto" Target="../media/hdphoto11.wdp"/><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image" Target="../media/image20.gif"/><Relationship Id="rId11" Type="http://schemas.openxmlformats.org/officeDocument/2006/relationships/image" Target="../media/image14.png"/><Relationship Id="rId5" Type="http://schemas.openxmlformats.org/officeDocument/2006/relationships/image" Target="../media/image19.png"/><Relationship Id="rId15" Type="http://schemas.openxmlformats.org/officeDocument/2006/relationships/image" Target="../media/image26.png"/><Relationship Id="rId10" Type="http://schemas.microsoft.com/office/2007/relationships/hdphoto" Target="../media/hdphoto9.wdp"/><Relationship Id="rId19" Type="http://schemas.openxmlformats.org/officeDocument/2006/relationships/image" Target="../media/image17.png"/><Relationship Id="rId4" Type="http://schemas.openxmlformats.org/officeDocument/2006/relationships/image" Target="../media/image35.jpeg"/><Relationship Id="rId9" Type="http://schemas.openxmlformats.org/officeDocument/2006/relationships/image" Target="../media/image23.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3C917611-E4F0-4BC4-8A2C-43D022E9D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42156DB-240C-63A7-6BFB-1EFF9F18E844}"/>
              </a:ext>
            </a:extLst>
          </p:cNvPr>
          <p:cNvSpPr/>
          <p:nvPr/>
        </p:nvSpPr>
        <p:spPr>
          <a:xfrm>
            <a:off x="3175000" y="966788"/>
            <a:ext cx="5969000" cy="785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a:solidFill>
                  <a:prstClr val="white"/>
                </a:solidFill>
                <a:latin typeface="Times New Roman" panose="02020603050405020304" pitchFamily="18" charset="0"/>
                <a:cs typeface="Times New Roman" panose="02020603050405020304" pitchFamily="18" charset="0"/>
              </a:rPr>
              <a:t>TRƯỜNG TIỂU HỌC </a:t>
            </a:r>
            <a:r>
              <a:rPr lang="vi-VN" sz="2400" b="1" dirty="0">
                <a:solidFill>
                  <a:prstClr val="white"/>
                </a:solidFill>
                <a:latin typeface="Times New Roman" panose="02020603050405020304" pitchFamily="18" charset="0"/>
                <a:cs typeface="Times New Roman" panose="02020603050405020304" pitchFamily="18" charset="0"/>
              </a:rPr>
              <a:t>YÊN THÁI</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73E0865-7E0B-1F8E-D0DB-ADEDC0E04637}"/>
              </a:ext>
            </a:extLst>
          </p:cNvPr>
          <p:cNvSpPr/>
          <p:nvPr/>
        </p:nvSpPr>
        <p:spPr>
          <a:xfrm>
            <a:off x="1997438" y="1749892"/>
            <a:ext cx="8810469" cy="2246769"/>
          </a:xfrm>
          <a:prstGeom prst="rect">
            <a:avLst/>
          </a:prstGeom>
          <a:noFill/>
        </p:spPr>
        <p:txBody>
          <a:bodyPr wrap="square">
            <a:spAutoFit/>
          </a:bodyPr>
          <a:lstStyle/>
          <a:p>
            <a:pPr algn="ctr" eaLnBrk="0" fontAlgn="base" hangingPunct="0">
              <a:spcBef>
                <a:spcPct val="0"/>
              </a:spcBef>
              <a:spcAft>
                <a:spcPct val="0"/>
              </a:spcAft>
              <a:defRPr/>
            </a:pPr>
            <a:r>
              <a:rPr lang="vi-VN" altLang="zh-CN" sz="6000" b="1" u="sng" dirty="0">
                <a:solidFill>
                  <a:srgbClr val="92D050"/>
                </a:solidFill>
                <a:latin typeface="HP001 5H" panose="020B0603050302020204" pitchFamily="34" charset="0"/>
                <a:ea typeface="宋体" panose="02010600030101010101" pitchFamily="2" charset="-122"/>
                <a:cs typeface="HP001 5H" panose="020B0603050302020204" pitchFamily="34" charset="0"/>
              </a:rPr>
              <a:t>Lịch sử</a:t>
            </a:r>
          </a:p>
          <a:p>
            <a:pPr algn="ctr" eaLnBrk="0" fontAlgn="base" hangingPunct="0">
              <a:spcBef>
                <a:spcPct val="0"/>
              </a:spcBef>
              <a:spcAft>
                <a:spcPct val="0"/>
              </a:spcAft>
              <a:defRPr/>
            </a:pP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Xây</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dựng</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Nhà</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máy</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Thuỷ</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điện</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Hoà</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Bình</a:t>
            </a:r>
            <a:endParaRPr lang="en-US" sz="4000" b="1" dirty="0">
              <a:ln w="31550" cmpd="sng">
                <a:gradFill>
                  <a:gsLst>
                    <a:gs pos="70000">
                      <a:srgbClr val="A5C249">
                        <a:shade val="50000"/>
                        <a:satMod val="190000"/>
                      </a:srgbClr>
                    </a:gs>
                    <a:gs pos="0">
                      <a:srgbClr val="A5C249">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HP001 5H" panose="020B0603050302020204" pitchFamily="34" charset="0"/>
              <a:cs typeface="HP001 5H" panose="020B0603050302020204" pitchFamily="34" charset="0"/>
            </a:endParaRPr>
          </a:p>
          <a:p>
            <a:pPr algn="ctr" eaLnBrk="0" fontAlgn="base" hangingPunct="0">
              <a:spcBef>
                <a:spcPct val="0"/>
              </a:spcBef>
              <a:spcAft>
                <a:spcPct val="0"/>
              </a:spcAft>
              <a:defRPr/>
            </a:pPr>
            <a:endParaRPr lang="en-US" sz="40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endParaRPr>
          </a:p>
        </p:txBody>
      </p:sp>
    </p:spTree>
    <p:extLst>
      <p:ext uri="{BB962C8B-B14F-4D97-AF65-F5344CB8AC3E}">
        <p14:creationId xmlns:p14="http://schemas.microsoft.com/office/powerpoint/2010/main" val="67760344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154FF-CEB6-519C-D34D-17EEF90BA725}"/>
              </a:ext>
            </a:extLst>
          </p:cNvPr>
          <p:cNvPicPr>
            <a:picLocks noChangeAspect="1"/>
          </p:cNvPicPr>
          <p:nvPr/>
        </p:nvPicPr>
        <p:blipFill>
          <a:blip r:embed="rId2"/>
          <a:stretch>
            <a:fillRect/>
          </a:stretch>
        </p:blipFill>
        <p:spPr>
          <a:xfrm>
            <a:off x="0" y="-215757"/>
            <a:ext cx="12192000" cy="6857999"/>
          </a:xfrm>
          <a:prstGeom prst="rect">
            <a:avLst/>
          </a:prstGeom>
        </p:spPr>
      </p:pic>
      <p:sp>
        <p:nvSpPr>
          <p:cNvPr id="3" name="Rectangle: Rounded Corners 2">
            <a:extLst>
              <a:ext uri="{FF2B5EF4-FFF2-40B4-BE49-F238E27FC236}">
                <a16:creationId xmlns:a16="http://schemas.microsoft.com/office/drawing/2014/main" id="{FEA6226B-E610-D4A1-BB70-3578B0BA0791}"/>
              </a:ext>
            </a:extLst>
          </p:cNvPr>
          <p:cNvSpPr/>
          <p:nvPr/>
        </p:nvSpPr>
        <p:spPr>
          <a:xfrm>
            <a:off x="0" y="-215757"/>
            <a:ext cx="12192000" cy="1222625"/>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dirty="0">
                <a:solidFill>
                  <a:schemeClr val="accent1"/>
                </a:solidFill>
                <a:latin typeface="HP001 5H" panose="020B0603050302020204" pitchFamily="34" charset="0"/>
                <a:cs typeface="HP001 5H" panose="020B0603050302020204" pitchFamily="34" charset="0"/>
              </a:rPr>
              <a:t>Tinh thần lao động khẩn trương, dũng cảm trên công trường. </a:t>
            </a:r>
            <a:endParaRPr lang="en-US" sz="3200" dirty="0">
              <a:solidFill>
                <a:schemeClr val="accent1"/>
              </a:solidFill>
              <a:latin typeface="HP001 5H" panose="020B0603050302020204" pitchFamily="34" charset="0"/>
              <a:cs typeface="HP001 5H" panose="020B0603050302020204" pitchFamily="34" charset="0"/>
            </a:endParaRPr>
          </a:p>
        </p:txBody>
      </p:sp>
      <p:sp>
        <p:nvSpPr>
          <p:cNvPr id="4" name="Rectangle: Rounded Corners 3">
            <a:extLst>
              <a:ext uri="{FF2B5EF4-FFF2-40B4-BE49-F238E27FC236}">
                <a16:creationId xmlns:a16="http://schemas.microsoft.com/office/drawing/2014/main" id="{A45091D7-2E64-1A9A-B481-68E0FA7B01B5}"/>
              </a:ext>
            </a:extLst>
          </p:cNvPr>
          <p:cNvSpPr/>
          <p:nvPr/>
        </p:nvSpPr>
        <p:spPr>
          <a:xfrm>
            <a:off x="565079" y="1910993"/>
            <a:ext cx="3873357" cy="37089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HP001 5H" panose="020B0603050302020204" pitchFamily="34" charset="0"/>
                <a:cs typeface="HP001 5H" panose="020B0603050302020204" pitchFamily="34" charset="0"/>
              </a:rPr>
              <a:t>Trên công trường xây dựng Nhà máy Thủy điện Hòa Bình công dân Việt Nam và các chuyên gia Liên Xô đã làm việc như thế nào?</a:t>
            </a:r>
            <a:endParaRPr lang="en-US" sz="2800" dirty="0">
              <a:latin typeface="HP001 5H" panose="020B0603050302020204" pitchFamily="34" charset="0"/>
              <a:cs typeface="HP001 5H" panose="020B0603050302020204" pitchFamily="34" charset="0"/>
            </a:endParaRPr>
          </a:p>
        </p:txBody>
      </p:sp>
      <p:sp>
        <p:nvSpPr>
          <p:cNvPr id="5" name="Arrow: Right 4">
            <a:extLst>
              <a:ext uri="{FF2B5EF4-FFF2-40B4-BE49-F238E27FC236}">
                <a16:creationId xmlns:a16="http://schemas.microsoft.com/office/drawing/2014/main" id="{3B5895CA-F374-E4F4-5480-890FC229708B}"/>
              </a:ext>
            </a:extLst>
          </p:cNvPr>
          <p:cNvSpPr/>
          <p:nvPr/>
        </p:nvSpPr>
        <p:spPr>
          <a:xfrm>
            <a:off x="5003515" y="3332679"/>
            <a:ext cx="1869897" cy="8655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E67762F-C94A-087D-0462-F19789EEB44A}"/>
              </a:ext>
            </a:extLst>
          </p:cNvPr>
          <p:cNvSpPr/>
          <p:nvPr/>
        </p:nvSpPr>
        <p:spPr>
          <a:xfrm>
            <a:off x="7736440" y="1910993"/>
            <a:ext cx="3873357" cy="370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chemeClr val="accent1"/>
                </a:solidFill>
                <a:latin typeface="HP001 5H" panose="020B0603050302020204" pitchFamily="34" charset="0"/>
                <a:cs typeface="HP001 5H" panose="020B0603050302020204" pitchFamily="34" charset="0"/>
              </a:rPr>
              <a:t>Họ đã lao động ngày đêm, hăng say, không ngại gian khổ, hi sinh hơn 3 vạn người, hàng nghìn xe cơ giới làm việc hối hả trong điều kiện thiếu thốn.</a:t>
            </a:r>
            <a:endParaRPr lang="en-US" sz="2800" b="1" dirty="0">
              <a:solidFill>
                <a:schemeClr val="accent1"/>
              </a:solidFill>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96934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0FC55-FB71-BE54-CFCA-9AA7C4C81A47}"/>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18C6841F-A5F9-A8C8-DE96-F19ED299E227}"/>
              </a:ext>
            </a:extLst>
          </p:cNvPr>
          <p:cNvPicPr>
            <a:picLocks noChangeAspect="1"/>
          </p:cNvPicPr>
          <p:nvPr/>
        </p:nvPicPr>
        <p:blipFill>
          <a:blip r:embed="rId3"/>
          <a:stretch>
            <a:fillRect/>
          </a:stretch>
        </p:blipFill>
        <p:spPr>
          <a:xfrm>
            <a:off x="0" y="0"/>
            <a:ext cx="12287891" cy="6858000"/>
          </a:xfrm>
          <a:prstGeom prst="rect">
            <a:avLst/>
          </a:prstGeom>
        </p:spPr>
      </p:pic>
    </p:spTree>
    <p:extLst>
      <p:ext uri="{BB962C8B-B14F-4D97-AF65-F5344CB8AC3E}">
        <p14:creationId xmlns:p14="http://schemas.microsoft.com/office/powerpoint/2010/main" val="57136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333D3-BF37-61F5-BFF6-B102C78C1F60}"/>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5806773D-2C49-F4E2-A7E3-DAFA70B36E60}"/>
              </a:ext>
            </a:extLst>
          </p:cNvPr>
          <p:cNvSpPr/>
          <p:nvPr/>
        </p:nvSpPr>
        <p:spPr>
          <a:xfrm>
            <a:off x="791110" y="102742"/>
            <a:ext cx="11003623" cy="406856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600" dirty="0">
                <a:latin typeface="HP001 5H" panose="020B0603050302020204" pitchFamily="34" charset="0"/>
                <a:cs typeface="HP001 5H" panose="020B0603050302020204" pitchFamily="34" charset="0"/>
              </a:rPr>
              <a:t>Nhà máy Thủy điện Hòa Bình là thành quả 15 năm lao động gian khổ, sáng tạo của cán bộ, công nhân hai nước Việt Nam, Liên Xô. Những chiến sĩ trên công trường xây dựng vĩ đại đó đã cống hiến hết sức lực và tài năng cho đất nước. Vì dòng điện ngày mai, 168 người, trong đó có 11 công dân Liên Xô đã hi sinh tính mạng</a:t>
            </a:r>
            <a:endParaRPr lang="en-US" sz="3600" dirty="0">
              <a:latin typeface="HP001 5H" panose="020B0603050302020204" pitchFamily="34" charset="0"/>
              <a:cs typeface="HP001 5H" panose="020B0603050302020204" pitchFamily="34" charset="0"/>
            </a:endParaRPr>
          </a:p>
        </p:txBody>
      </p:sp>
      <p:sp>
        <p:nvSpPr>
          <p:cNvPr id="4" name="Arrow: Right 3">
            <a:extLst>
              <a:ext uri="{FF2B5EF4-FFF2-40B4-BE49-F238E27FC236}">
                <a16:creationId xmlns:a16="http://schemas.microsoft.com/office/drawing/2014/main" id="{683340AA-F988-A2D2-B543-F1C3AEAE27DE}"/>
              </a:ext>
            </a:extLst>
          </p:cNvPr>
          <p:cNvSpPr/>
          <p:nvPr/>
        </p:nvSpPr>
        <p:spPr>
          <a:xfrm>
            <a:off x="94180" y="5474623"/>
            <a:ext cx="955496" cy="7089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61F9AD7-136A-8A9F-85CA-1651D81603F8}"/>
              </a:ext>
            </a:extLst>
          </p:cNvPr>
          <p:cNvSpPr txBox="1"/>
          <p:nvPr/>
        </p:nvSpPr>
        <p:spPr>
          <a:xfrm>
            <a:off x="1191802" y="4798031"/>
            <a:ext cx="10428270" cy="2062103"/>
          </a:xfrm>
          <a:prstGeom prst="rect">
            <a:avLst/>
          </a:prstGeom>
          <a:noFill/>
        </p:spPr>
        <p:txBody>
          <a:bodyPr wrap="square" rtlCol="0">
            <a:spAutoFit/>
          </a:bodyPr>
          <a:lstStyle/>
          <a:p>
            <a:r>
              <a:rPr lang="vi-VN" sz="3200" dirty="0">
                <a:solidFill>
                  <a:schemeClr val="accent1"/>
                </a:solidFill>
                <a:latin typeface="HP001 5H" panose="020B0603050302020204" pitchFamily="34" charset="0"/>
                <a:cs typeface="HP001 5H" panose="020B0603050302020204" pitchFamily="34" charset="0"/>
              </a:rPr>
              <a:t>Những số liệu trên đã thể hiện sự lao động hết mình, không quản khó khăn, gian khổ, dám hi sinh của những người công nhân, kĩ sư vì sự phát triển của đất nước.</a:t>
            </a:r>
            <a:endParaRPr lang="en-US" sz="3200" dirty="0">
              <a:solidFill>
                <a:schemeClr val="accent1"/>
              </a:solidFill>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2442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0A2E635-E537-575F-B9BA-8F9D0D134FAE}"/>
              </a:ext>
            </a:extLst>
          </p:cNvPr>
          <p:cNvSpPr>
            <a:spLocks noGrp="1" noChangeArrowheads="1"/>
          </p:cNvSpPr>
          <p:nvPr>
            <p:ph type="title"/>
          </p:nvPr>
        </p:nvSpPr>
        <p:spPr/>
        <p:txBody>
          <a:bodyPr/>
          <a:lstStyle/>
          <a:p>
            <a:pPr eaLnBrk="1" hangingPunct="1"/>
            <a:endParaRPr lang="en-US" altLang="en-US"/>
          </a:p>
        </p:txBody>
      </p:sp>
      <p:sp>
        <p:nvSpPr>
          <p:cNvPr id="15363" name="Rectangle 3">
            <a:extLst>
              <a:ext uri="{FF2B5EF4-FFF2-40B4-BE49-F238E27FC236}">
                <a16:creationId xmlns:a16="http://schemas.microsoft.com/office/drawing/2014/main" id="{80B71D03-C015-7CE0-EF61-CA7BD4DF936C}"/>
              </a:ext>
            </a:extLst>
          </p:cNvPr>
          <p:cNvSpPr>
            <a:spLocks noGrp="1" noChangeArrowheads="1"/>
          </p:cNvSpPr>
          <p:nvPr>
            <p:ph idx="1"/>
          </p:nvPr>
        </p:nvSpPr>
        <p:spPr/>
        <p:txBody>
          <a:bodyPr/>
          <a:lstStyle/>
          <a:p>
            <a:pPr eaLnBrk="1" hangingPunct="1"/>
            <a:endParaRPr lang="en-US" altLang="en-US" dirty="0"/>
          </a:p>
        </p:txBody>
      </p:sp>
      <p:sp>
        <p:nvSpPr>
          <p:cNvPr id="15364" name="Text Box 1004">
            <a:extLst>
              <a:ext uri="{FF2B5EF4-FFF2-40B4-BE49-F238E27FC236}">
                <a16:creationId xmlns:a16="http://schemas.microsoft.com/office/drawing/2014/main" id="{99A18808-8790-6C16-4F95-A143BF8F8C0E}"/>
              </a:ext>
            </a:extLst>
          </p:cNvPr>
          <p:cNvSpPr txBox="1">
            <a:spLocks noChangeArrowheads="1"/>
          </p:cNvSpPr>
          <p:nvPr/>
        </p:nvSpPr>
        <p:spPr bwMode="auto">
          <a:xfrm>
            <a:off x="4876800" y="61722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3200">
                <a:solidFill>
                  <a:srgbClr val="002060"/>
                </a:solidFill>
                <a:cs typeface="Times New Roman" panose="02020603050405020304" pitchFamily="18" charset="0"/>
              </a:rPr>
              <a:t> </a:t>
            </a:r>
            <a:r>
              <a:rPr lang="en-US" altLang="en-US" sz="3200" b="1">
                <a:solidFill>
                  <a:srgbClr val="002060"/>
                </a:solidFill>
                <a:cs typeface="Times New Roman" panose="02020603050405020304" pitchFamily="18" charset="0"/>
              </a:rPr>
              <a:t>8 Tổ máy </a:t>
            </a:r>
            <a:endParaRPr lang="en-US" altLang="en-US" sz="3200" b="1">
              <a:solidFill>
                <a:srgbClr val="0000FF"/>
              </a:solidFill>
              <a:cs typeface="Times New Roman" panose="02020603050405020304" pitchFamily="18" charset="0"/>
            </a:endParaRPr>
          </a:p>
        </p:txBody>
      </p:sp>
      <p:pic>
        <p:nvPicPr>
          <p:cNvPr id="15365" name="Picture 1006" descr="Gian-May-2-11">
            <a:extLst>
              <a:ext uri="{FF2B5EF4-FFF2-40B4-BE49-F238E27FC236}">
                <a16:creationId xmlns:a16="http://schemas.microsoft.com/office/drawing/2014/main" id="{F63D5712-7D28-A9DE-7577-D3D7EAA6D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25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38280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8" name="Picture 8" descr="Phong dieu khien trung tam">
            <a:extLst>
              <a:ext uri="{FF2B5EF4-FFF2-40B4-BE49-F238E27FC236}">
                <a16:creationId xmlns:a16="http://schemas.microsoft.com/office/drawing/2014/main" id="{1ABC04D9-71DE-D2FF-E951-8F176944C737}"/>
              </a:ext>
            </a:extLst>
          </p:cNvPr>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71919" y="19049"/>
            <a:ext cx="12120081" cy="6284913"/>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7529" name="Text Box 9">
            <a:extLst>
              <a:ext uri="{FF2B5EF4-FFF2-40B4-BE49-F238E27FC236}">
                <a16:creationId xmlns:a16="http://schemas.microsoft.com/office/drawing/2014/main" id="{995E6A54-7972-ED90-554F-BD37C8AD0DD8}"/>
              </a:ext>
            </a:extLst>
          </p:cNvPr>
          <p:cNvSpPr txBox="1">
            <a:spLocks noChangeArrowheads="1"/>
          </p:cNvSpPr>
          <p:nvPr/>
        </p:nvSpPr>
        <p:spPr bwMode="auto">
          <a:xfrm>
            <a:off x="3429000" y="6303963"/>
            <a:ext cx="510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80" tIns="40640" rIns="81280" bIns="40640">
            <a:spAutoFit/>
          </a:bodyPr>
          <a:lstStyle>
            <a:lvl1pPr defTabSz="1463675">
              <a:defRPr>
                <a:solidFill>
                  <a:schemeClr val="tx1"/>
                </a:solidFill>
                <a:latin typeface="Times New Roman" panose="02020603050405020304" pitchFamily="18" charset="0"/>
              </a:defRPr>
            </a:lvl1pPr>
            <a:lvl2pPr marL="742950" indent="-285750" defTabSz="1463675">
              <a:defRPr>
                <a:solidFill>
                  <a:schemeClr val="tx1"/>
                </a:solidFill>
                <a:latin typeface="Times New Roman" panose="02020603050405020304" pitchFamily="18" charset="0"/>
              </a:defRPr>
            </a:lvl2pPr>
            <a:lvl3pPr marL="1143000" indent="-228600" defTabSz="1463675">
              <a:defRPr>
                <a:solidFill>
                  <a:schemeClr val="tx1"/>
                </a:solidFill>
                <a:latin typeface="Times New Roman" panose="02020603050405020304" pitchFamily="18" charset="0"/>
              </a:defRPr>
            </a:lvl3pPr>
            <a:lvl4pPr marL="1600200" indent="-228600" defTabSz="1463675">
              <a:defRPr>
                <a:solidFill>
                  <a:schemeClr val="tx1"/>
                </a:solidFill>
                <a:latin typeface="Times New Roman" panose="02020603050405020304" pitchFamily="18" charset="0"/>
              </a:defRPr>
            </a:lvl4pPr>
            <a:lvl5pPr marL="2057400" indent="-228600" defTabSz="1463675">
              <a:defRPr>
                <a:solidFill>
                  <a:schemeClr val="tx1"/>
                </a:solidFill>
                <a:latin typeface="Times New Roman" panose="02020603050405020304" pitchFamily="18" charset="0"/>
              </a:defRPr>
            </a:lvl5pPr>
            <a:lvl6pPr marL="2514600" indent="-228600" defTabSz="14636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14636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14636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1463675"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800">
                <a:solidFill>
                  <a:srgbClr val="002060"/>
                </a:solidFill>
              </a:rPr>
              <a:t>Phòng điều khiển trung tâm</a:t>
            </a:r>
          </a:p>
        </p:txBody>
      </p:sp>
    </p:spTree>
    <p:extLst>
      <p:ext uri="{BB962C8B-B14F-4D97-AF65-F5344CB8AC3E}">
        <p14:creationId xmlns:p14="http://schemas.microsoft.com/office/powerpoint/2010/main" val="3284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07528"/>
                                        </p:tgtEl>
                                        <p:attrNameLst>
                                          <p:attrName>style.visibility</p:attrName>
                                        </p:attrNameLst>
                                      </p:cBhvr>
                                      <p:to>
                                        <p:strVal val="visible"/>
                                      </p:to>
                                    </p:set>
                                    <p:animEffect transition="in" filter="wipe(down)">
                                      <p:cBhvr>
                                        <p:cTn id="7" dur="500"/>
                                        <p:tgtEl>
                                          <p:spTgt spid="107528"/>
                                        </p:tgtEl>
                                      </p:cBhvr>
                                    </p:animEffect>
                                  </p:childTnLst>
                                </p:cTn>
                              </p:par>
                              <p:par>
                                <p:cTn id="8" presetID="2" presetClass="entr" presetSubtype="4" fill="hold" nodeType="withEffect">
                                  <p:stCondLst>
                                    <p:cond delay="0"/>
                                  </p:stCondLst>
                                  <p:childTnLst>
                                    <p:set>
                                      <p:cBhvr>
                                        <p:cTn id="9" dur="1" fill="hold">
                                          <p:stCondLst>
                                            <p:cond delay="0"/>
                                          </p:stCondLst>
                                        </p:cTn>
                                        <p:tgtEl>
                                          <p:spTgt spid="107529"/>
                                        </p:tgtEl>
                                        <p:attrNameLst>
                                          <p:attrName>style.visibility</p:attrName>
                                        </p:attrNameLst>
                                      </p:cBhvr>
                                      <p:to>
                                        <p:strVal val="visible"/>
                                      </p:to>
                                    </p:set>
                                    <p:anim calcmode="lin" valueType="num">
                                      <p:cBhvr additive="base">
                                        <p:cTn id="10" dur="500" fill="hold"/>
                                        <p:tgtEl>
                                          <p:spTgt spid="107529"/>
                                        </p:tgtEl>
                                        <p:attrNameLst>
                                          <p:attrName>ppt_x</p:attrName>
                                        </p:attrNameLst>
                                      </p:cBhvr>
                                      <p:tavLst>
                                        <p:tav tm="0">
                                          <p:val>
                                            <p:strVal val="#ppt_x"/>
                                          </p:val>
                                        </p:tav>
                                        <p:tav tm="100000">
                                          <p:val>
                                            <p:strVal val="#ppt_x"/>
                                          </p:val>
                                        </p:tav>
                                      </p:tavLst>
                                    </p:anim>
                                    <p:anim calcmode="lin" valueType="num">
                                      <p:cBhvr additive="base">
                                        <p:cTn id="11" dur="500" fill="hold"/>
                                        <p:tgtEl>
                                          <p:spTgt spid="1075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ThuydienHoaBinh17.jpg">
            <a:extLst>
              <a:ext uri="{FF2B5EF4-FFF2-40B4-BE49-F238E27FC236}">
                <a16:creationId xmlns:a16="http://schemas.microsoft.com/office/drawing/2014/main" id="{300D19A3-BA4B-2C5B-CC42-0A789BD6132B}"/>
              </a:ext>
            </a:extLst>
          </p:cNvPr>
          <p:cNvPicPr>
            <a:picLocks noChangeAspect="1"/>
          </p:cNvPicPr>
          <p:nvPr/>
        </p:nvPicPr>
        <p:blipFill>
          <a:blip r:embed="rId2">
            <a:lum bright="18000" contrast="16000"/>
            <a:extLst>
              <a:ext uri="{28A0092B-C50C-407E-A947-70E740481C1C}">
                <a14:useLocalDpi xmlns:a14="http://schemas.microsoft.com/office/drawing/2010/main" val="0"/>
              </a:ext>
            </a:extLst>
          </a:blip>
          <a:srcRect/>
          <a:stretch>
            <a:fillRect/>
          </a:stretch>
        </p:blipFill>
        <p:spPr bwMode="auto">
          <a:xfrm>
            <a:off x="0" y="0"/>
            <a:ext cx="12192000"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C9F6514B-719B-9E68-99A6-E08B3F6AADE8}"/>
              </a:ext>
            </a:extLst>
          </p:cNvPr>
          <p:cNvSpPr txBox="1">
            <a:spLocks noChangeArrowheads="1"/>
          </p:cNvSpPr>
          <p:nvPr/>
        </p:nvSpPr>
        <p:spPr bwMode="auto">
          <a:xfrm>
            <a:off x="2057400" y="6227764"/>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a:cs typeface="Times New Roman" panose="02020603050405020304" pitchFamily="18" charset="0"/>
              </a:rPr>
              <a:t>Cửa xả nước, đập cao bằng nhà 10 tầng</a:t>
            </a:r>
            <a:endParaRPr lang="vi-VN" altLang="en-US" sz="2800" b="1">
              <a:cs typeface="Times New Roman" panose="02020603050405020304" pitchFamily="18" charset="0"/>
            </a:endParaRPr>
          </a:p>
        </p:txBody>
      </p:sp>
    </p:spTree>
    <p:extLst>
      <p:ext uri="{BB962C8B-B14F-4D97-AF65-F5344CB8AC3E}">
        <p14:creationId xmlns:p14="http://schemas.microsoft.com/office/powerpoint/2010/main" val="222181995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64D81F4-DED7-0D3D-A647-D7A774553061}"/>
              </a:ext>
            </a:extLst>
          </p:cNvPr>
          <p:cNvSpPr>
            <a:spLocks noGrp="1"/>
          </p:cNvSpPr>
          <p:nvPr>
            <p:ph type="title" idx="4294967295"/>
          </p:nvPr>
        </p:nvSpPr>
        <p:spPr>
          <a:xfrm>
            <a:off x="2150723" y="6277510"/>
            <a:ext cx="8229600" cy="656689"/>
          </a:xfrm>
        </p:spPr>
        <p:txBody>
          <a:bodyPr vert="horz" lIns="45720" tIns="45720" rIns="45720" bIns="45720" rtlCol="0" anchor="ctr">
            <a:normAutofit/>
          </a:bodyPr>
          <a:lstStyle/>
          <a:p>
            <a:pPr algn="ctr" eaLnBrk="1" hangingPunct="1"/>
            <a:r>
              <a:rPr lang="en-US" altLang="en-US" sz="2800" b="1" dirty="0" err="1">
                <a:solidFill>
                  <a:srgbClr val="C00000"/>
                </a:solidFill>
                <a:latin typeface="Times New Roman" panose="02020603050405020304" pitchFamily="18" charset="0"/>
                <a:cs typeface="Times New Roman" panose="02020603050405020304" pitchFamily="18" charset="0"/>
              </a:rPr>
              <a:t>Toàn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cảnh</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công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trình</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pic>
        <p:nvPicPr>
          <p:cNvPr id="19459" name="Picture 3" descr="ThuydienHoaBinh13.jpg">
            <a:extLst>
              <a:ext uri="{FF2B5EF4-FFF2-40B4-BE49-F238E27FC236}">
                <a16:creationId xmlns:a16="http://schemas.microsoft.com/office/drawing/2014/main" id="{0032A68B-A28E-160E-E071-FB65F94A78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8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645202"/>
      </p:ext>
    </p:extLst>
  </p:cSld>
  <p:clrMapOvr>
    <a:masterClrMapping/>
  </p:clrMapOvr>
  <p:transition spd="slow" advClick="0" advTm="5000">
    <p:plus/>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B4C03CB-92D4-D0F4-464A-9CF045085F9B}"/>
              </a:ext>
            </a:extLst>
          </p:cNvPr>
          <p:cNvSpPr>
            <a:spLocks noGrp="1" noChangeArrowheads="1"/>
          </p:cNvSpPr>
          <p:nvPr>
            <p:ph type="title"/>
          </p:nvPr>
        </p:nvSpPr>
        <p:spPr/>
        <p:txBody>
          <a:bodyPr/>
          <a:lstStyle/>
          <a:p>
            <a:pPr eaLnBrk="1" hangingPunct="1"/>
            <a:endParaRPr lang="en-US" altLang="en-US"/>
          </a:p>
        </p:txBody>
      </p:sp>
      <p:sp>
        <p:nvSpPr>
          <p:cNvPr id="18435" name="Rectangle 3">
            <a:extLst>
              <a:ext uri="{FF2B5EF4-FFF2-40B4-BE49-F238E27FC236}">
                <a16:creationId xmlns:a16="http://schemas.microsoft.com/office/drawing/2014/main" id="{5FC3D451-922F-0F63-4851-C179D20ADE02}"/>
              </a:ext>
            </a:extLst>
          </p:cNvPr>
          <p:cNvSpPr>
            <a:spLocks noGrp="1" noChangeArrowheads="1"/>
          </p:cNvSpPr>
          <p:nvPr>
            <p:ph idx="1"/>
          </p:nvPr>
        </p:nvSpPr>
        <p:spPr/>
        <p:txBody>
          <a:bodyPr/>
          <a:lstStyle/>
          <a:p>
            <a:pPr eaLnBrk="1" hangingPunct="1"/>
            <a:endParaRPr lang="en-US" altLang="en-US"/>
          </a:p>
        </p:txBody>
      </p:sp>
      <p:pic>
        <p:nvPicPr>
          <p:cNvPr id="18436" name="Picture 4" descr="0000071">
            <a:extLst>
              <a:ext uri="{FF2B5EF4-FFF2-40B4-BE49-F238E27FC236}">
                <a16:creationId xmlns:a16="http://schemas.microsoft.com/office/drawing/2014/main" id="{E009161B-29A2-AE24-9AB6-70C4B64E3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26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6">
            <a:extLst>
              <a:ext uri="{FF2B5EF4-FFF2-40B4-BE49-F238E27FC236}">
                <a16:creationId xmlns:a16="http://schemas.microsoft.com/office/drawing/2014/main" id="{C6B4F4A3-C520-14D0-A9CD-6199533BDA72}"/>
              </a:ext>
            </a:extLst>
          </p:cNvPr>
          <p:cNvSpPr txBox="1">
            <a:spLocks noChangeArrowheads="1"/>
          </p:cNvSpPr>
          <p:nvPr/>
        </p:nvSpPr>
        <p:spPr bwMode="auto">
          <a:xfrm>
            <a:off x="1752600" y="6265863"/>
            <a:ext cx="883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400" b="1">
                <a:cs typeface="Times New Roman" panose="02020603050405020304" pitchFamily="18" charset="0"/>
              </a:rPr>
              <a:t>Toàn cảnh Nhà máy Thủy điện Hòa Bình khi đã hoàn thành</a:t>
            </a:r>
          </a:p>
        </p:txBody>
      </p:sp>
    </p:spTree>
    <p:extLst>
      <p:ext uri="{BB962C8B-B14F-4D97-AF65-F5344CB8AC3E}">
        <p14:creationId xmlns:p14="http://schemas.microsoft.com/office/powerpoint/2010/main" val="261397833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317346791222">
            <a:hlinkClick r:id="" action="ppaction://media"/>
            <a:extLst>
              <a:ext uri="{FF2B5EF4-FFF2-40B4-BE49-F238E27FC236}">
                <a16:creationId xmlns:a16="http://schemas.microsoft.com/office/drawing/2014/main" id="{86A6395E-ED52-511F-CC42-37FD830EA0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87892" cy="6858000"/>
          </a:xfrm>
          <a:prstGeom prst="rect">
            <a:avLst/>
          </a:prstGeom>
        </p:spPr>
      </p:pic>
    </p:spTree>
    <p:extLst>
      <p:ext uri="{BB962C8B-B14F-4D97-AF65-F5344CB8AC3E}">
        <p14:creationId xmlns:p14="http://schemas.microsoft.com/office/powerpoint/2010/main" val="6369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A4BC9-6856-1D88-BB34-A039A1BA8C6C}"/>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Rounded Corners 5">
            <a:extLst>
              <a:ext uri="{FF2B5EF4-FFF2-40B4-BE49-F238E27FC236}">
                <a16:creationId xmlns:a16="http://schemas.microsoft.com/office/drawing/2014/main" id="{2F282B90-E2ED-6EEC-68B0-55C07A7F7FFF}"/>
              </a:ext>
            </a:extLst>
          </p:cNvPr>
          <p:cNvSpPr/>
          <p:nvPr/>
        </p:nvSpPr>
        <p:spPr>
          <a:xfrm>
            <a:off x="0" y="0"/>
            <a:ext cx="121920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0070C0"/>
                </a:solidFill>
                <a:latin typeface="HP001 5H" panose="020B0603050302020204" pitchFamily="34" charset="0"/>
                <a:cs typeface="HP001 5H" panose="020B0603050302020204" pitchFamily="34" charset="0"/>
              </a:rPr>
              <a:t>Vai trò của Nhà máy Thủy điện Hòa Bình</a:t>
            </a:r>
            <a:endParaRPr lang="en-US" sz="3200" dirty="0">
              <a:solidFill>
                <a:srgbClr val="0070C0"/>
              </a:solidFill>
              <a:latin typeface="HP001 5H" panose="020B0603050302020204" pitchFamily="34" charset="0"/>
              <a:cs typeface="HP001 5H" panose="020B0603050302020204" pitchFamily="34" charset="0"/>
            </a:endParaRPr>
          </a:p>
        </p:txBody>
      </p:sp>
      <p:pic>
        <p:nvPicPr>
          <p:cNvPr id="7" name="Picture 6">
            <a:extLst>
              <a:ext uri="{FF2B5EF4-FFF2-40B4-BE49-F238E27FC236}">
                <a16:creationId xmlns:a16="http://schemas.microsoft.com/office/drawing/2014/main" id="{451B629B-A919-BA03-BC94-5224E8757A20}"/>
              </a:ext>
            </a:extLst>
          </p:cNvPr>
          <p:cNvPicPr>
            <a:picLocks noChangeAspect="1"/>
          </p:cNvPicPr>
          <p:nvPr/>
        </p:nvPicPr>
        <p:blipFill>
          <a:blip r:embed="rId3"/>
          <a:stretch>
            <a:fillRect/>
          </a:stretch>
        </p:blipFill>
        <p:spPr>
          <a:xfrm>
            <a:off x="0" y="914400"/>
            <a:ext cx="6328881" cy="5943599"/>
          </a:xfrm>
          <a:prstGeom prst="rect">
            <a:avLst/>
          </a:prstGeom>
        </p:spPr>
      </p:pic>
      <p:sp>
        <p:nvSpPr>
          <p:cNvPr id="10" name="TextBox 9">
            <a:extLst>
              <a:ext uri="{FF2B5EF4-FFF2-40B4-BE49-F238E27FC236}">
                <a16:creationId xmlns:a16="http://schemas.microsoft.com/office/drawing/2014/main" id="{CDBA8AD6-0254-45DC-5965-B05FC98F7B21}"/>
              </a:ext>
            </a:extLst>
          </p:cNvPr>
          <p:cNvSpPr txBox="1"/>
          <p:nvPr/>
        </p:nvSpPr>
        <p:spPr>
          <a:xfrm>
            <a:off x="6976152" y="1787703"/>
            <a:ext cx="4243227" cy="4154984"/>
          </a:xfrm>
          <a:prstGeom prst="rect">
            <a:avLst/>
          </a:prstGeom>
          <a:noFill/>
        </p:spPr>
        <p:txBody>
          <a:bodyPr wrap="square">
            <a:spAutoFit/>
          </a:bodyPr>
          <a:lstStyle/>
          <a:p>
            <a:r>
              <a:rPr lang="vi-VN" sz="4400" dirty="0">
                <a:latin typeface="HP001 5H" panose="020B0603050302020204" pitchFamily="34" charset="0"/>
                <a:cs typeface="HP001 5H" panose="020B0603050302020204" pitchFamily="34" charset="0"/>
              </a:rPr>
              <a:t>Em hãy nêu những đóng góp của Nhà máy Thuỷ điện Hoà Bình đối với đất nước ta ?</a:t>
            </a:r>
          </a:p>
        </p:txBody>
      </p:sp>
    </p:spTree>
    <p:extLst>
      <p:ext uri="{BB962C8B-B14F-4D97-AF65-F5344CB8AC3E}">
        <p14:creationId xmlns:p14="http://schemas.microsoft.com/office/powerpoint/2010/main" val="371342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1"/>
            <a:ext cx="7515539" cy="1508298"/>
          </a:xfrm>
          <a:prstGeom prst="rect">
            <a:avLst/>
          </a:prstGeom>
          <a:noFill/>
        </p:spPr>
        <p:txBody>
          <a:bodyPr wrap="square" rtlCol="0">
            <a:spAutoFit/>
          </a:bodyPr>
          <a:lstStyle/>
          <a:p>
            <a:pPr algn="ctr"/>
            <a:r>
              <a:rPr lang="en-US" sz="3067" dirty="0">
                <a:solidFill>
                  <a:schemeClr val="bg1"/>
                </a:solidFill>
                <a:latin typeface="Snap ITC" panose="04040A07060A02020202" pitchFamily="82" charset="0"/>
              </a:rPr>
              <a:t>CHƠI TRỐN TÌM </a:t>
            </a:r>
          </a:p>
          <a:p>
            <a:pPr algn="ctr"/>
            <a:r>
              <a:rPr lang="en-US" sz="3067" dirty="0">
                <a:solidFill>
                  <a:schemeClr val="bg1"/>
                </a:solidFill>
                <a:latin typeface="Snap ITC" panose="04040A07060A02020202" pitchFamily="82" charset="0"/>
              </a:rPr>
              <a:t>CÙNG BẠCH TUYẾT VÀ 7 CHÚ LÙN</a:t>
            </a:r>
          </a:p>
        </p:txBody>
      </p:sp>
      <p:pic>
        <p:nvPicPr>
          <p:cNvPr id="15" name="Picture 11" descr="C:\Users\ADMIN\Desktop\Tai nguyen thiet ke tro choi\Angry birds epic birds\1505573783630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185391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21" repeatCount="indefinite"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66255F-2FD5-2538-4001-DE4306E3BCB6}"/>
              </a:ext>
            </a:extLst>
          </p:cNvPr>
          <p:cNvPicPr>
            <a:picLocks noChangeAspect="1"/>
          </p:cNvPicPr>
          <p:nvPr/>
        </p:nvPicPr>
        <p:blipFill>
          <a:blip r:embed="rId2"/>
          <a:stretch>
            <a:fillRect/>
          </a:stretch>
        </p:blipFill>
        <p:spPr>
          <a:xfrm>
            <a:off x="0" y="0"/>
            <a:ext cx="12192000" cy="6857999"/>
          </a:xfrm>
          <a:prstGeom prst="rect">
            <a:avLst/>
          </a:prstGeom>
        </p:spPr>
      </p:pic>
      <p:sp>
        <p:nvSpPr>
          <p:cNvPr id="114692" name="Rectangle 4"/>
          <p:cNvSpPr>
            <a:spLocks noGrp="1" noChangeArrowheads="1"/>
          </p:cNvSpPr>
          <p:nvPr>
            <p:ph type="title"/>
          </p:nvPr>
        </p:nvSpPr>
        <p:spPr>
          <a:xfrm>
            <a:off x="1524000" y="0"/>
            <a:ext cx="12877800" cy="8458200"/>
          </a:xfrm>
        </p:spPr>
        <p:txBody>
          <a:bodyPr/>
          <a:lstStyle/>
          <a:p>
            <a:pPr eaLnBrk="1" hangingPunct="1"/>
            <a:endParaRPr lang="en-US" dirty="0"/>
          </a:p>
        </p:txBody>
      </p:sp>
      <p:pic>
        <p:nvPicPr>
          <p:cNvPr id="22531" name="Picture 6" descr="IMG_0006"/>
          <p:cNvPicPr>
            <a:picLocks noChangeAspect="1" noChangeArrowheads="1"/>
          </p:cNvPicPr>
          <p:nvPr/>
        </p:nvPicPr>
        <p:blipFill>
          <a:blip r:embed="rId3" cstate="print"/>
          <a:srcRect/>
          <a:stretch>
            <a:fillRect/>
          </a:stretch>
        </p:blipFill>
        <p:spPr bwMode="auto">
          <a:xfrm>
            <a:off x="-116957" y="-1"/>
            <a:ext cx="5645888" cy="6858000"/>
          </a:xfrm>
          <a:prstGeom prst="rect">
            <a:avLst/>
          </a:prstGeom>
          <a:noFill/>
          <a:ln w="9525">
            <a:noFill/>
            <a:miter lim="800000"/>
            <a:headEnd/>
            <a:tailEnd/>
          </a:ln>
        </p:spPr>
      </p:pic>
      <p:sp>
        <p:nvSpPr>
          <p:cNvPr id="3" name="Rectangle: Rounded Corners 2">
            <a:extLst>
              <a:ext uri="{FF2B5EF4-FFF2-40B4-BE49-F238E27FC236}">
                <a16:creationId xmlns:a16="http://schemas.microsoft.com/office/drawing/2014/main" id="{591BE0A2-0636-2E33-154F-CB745F50839F}"/>
              </a:ext>
            </a:extLst>
          </p:cNvPr>
          <p:cNvSpPr/>
          <p:nvPr/>
        </p:nvSpPr>
        <p:spPr>
          <a:xfrm>
            <a:off x="5704368" y="382770"/>
            <a:ext cx="6429152" cy="63263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dirty="0">
                <a:latin typeface="HP001 5H" panose="020B0603050302020204" pitchFamily="34" charset="0"/>
                <a:cs typeface="HP001 5H" panose="020B0603050302020204" pitchFamily="34" charset="0"/>
              </a:rPr>
              <a:t>+ </a:t>
            </a:r>
            <a:r>
              <a:rPr lang="vi-VN" sz="2900" dirty="0">
                <a:latin typeface="HP001 5H" panose="020B0603050302020204" pitchFamily="34" charset="0"/>
                <a:cs typeface="HP001 5H" panose="020B0603050302020204" pitchFamily="34" charset="0"/>
              </a:rPr>
              <a:t>Hạn chế lũ lụt cho đồng bằng Bắc Bộ</a:t>
            </a:r>
            <a:br>
              <a:rPr lang="vi-VN" sz="2900" dirty="0">
                <a:latin typeface="HP001 5H" panose="020B0603050302020204" pitchFamily="34" charset="0"/>
                <a:cs typeface="HP001 5H" panose="020B0603050302020204" pitchFamily="34" charset="0"/>
              </a:rPr>
            </a:br>
            <a:r>
              <a:rPr lang="vi-VN" sz="2900" dirty="0">
                <a:latin typeface="HP001 5H" panose="020B0603050302020204" pitchFamily="34" charset="0"/>
                <a:cs typeface="HP001 5H" panose="020B0603050302020204" pitchFamily="34" charset="0"/>
              </a:rPr>
              <a:t> + Cung cấp điện từ Bắc vào Nam , từ rừng núi  đến đồng bằng , nông thôn   đến thành phố , phục vụ cho sản  xuất và đời sống .</a:t>
            </a:r>
            <a:br>
              <a:rPr lang="vi-VN" sz="2900" dirty="0">
                <a:latin typeface="HP001 5H" panose="020B0603050302020204" pitchFamily="34" charset="0"/>
                <a:cs typeface="HP001 5H" panose="020B0603050302020204" pitchFamily="34" charset="0"/>
              </a:rPr>
            </a:br>
            <a:r>
              <a:rPr lang="vi-VN" sz="2900" dirty="0">
                <a:latin typeface="HP001 5H" panose="020B0603050302020204" pitchFamily="34" charset="0"/>
                <a:cs typeface="HP001 5H" panose="020B0603050302020204" pitchFamily="34" charset="0"/>
              </a:rPr>
              <a:t>  +Tạo điều kiện cho việc phát triển giao thông đường thuỷ .</a:t>
            </a:r>
            <a:br>
              <a:rPr lang="vi-VN" sz="2900" dirty="0">
                <a:latin typeface="HP001 5H" panose="020B0603050302020204" pitchFamily="34" charset="0"/>
                <a:cs typeface="HP001 5H" panose="020B0603050302020204" pitchFamily="34" charset="0"/>
              </a:rPr>
            </a:br>
            <a:r>
              <a:rPr lang="vi-VN" sz="2900" dirty="0">
                <a:latin typeface="HP001 5H" panose="020B0603050302020204" pitchFamily="34" charset="0"/>
                <a:cs typeface="HP001 5H" panose="020B0603050302020204" pitchFamily="34" charset="0"/>
              </a:rPr>
              <a:t>+Nhà máy Thuỷ điện Hoà Bình là công  trình tiêu biểu đầu tiên , thể hiện thành quả của công cuộc xây dựng xã hội chủ nghĩa.</a:t>
            </a:r>
            <a:endParaRPr lang="en-US" sz="29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385763411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114692"/>
                                        </p:tgtEl>
                                        <p:attrNameLst>
                                          <p:attrName>style.visibility</p:attrName>
                                        </p:attrNameLst>
                                      </p:cBhvr>
                                      <p:to>
                                        <p:strVal val="visible"/>
                                      </p:to>
                                    </p:set>
                                    <p:anim calcmode="lin" valueType="num">
                                      <p:cBhvr additive="base">
                                        <p:cTn id="7" dur="800" fill="hold">
                                          <p:stCondLst>
                                            <p:cond delay="0"/>
                                          </p:stCondLst>
                                        </p:cTn>
                                        <p:tgtEl>
                                          <p:spTgt spid="114692"/>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11469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531"/>
                                        </p:tgtEl>
                                        <p:attrNameLst>
                                          <p:attrName>style.visibility</p:attrName>
                                        </p:attrNameLst>
                                      </p:cBhvr>
                                      <p:to>
                                        <p:strVal val="visible"/>
                                      </p:to>
                                    </p:set>
                                    <p:animEffect transition="in" filter="wipe(down)">
                                      <p:cBhvr>
                                        <p:cTn id="13" dur="500"/>
                                        <p:tgtEl>
                                          <p:spTgt spid="225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BDC8-6F13-20CC-AE42-CD5FEED9774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6ED0C1F-C079-0316-6332-E927A92F1A18}"/>
              </a:ext>
            </a:extLst>
          </p:cNvPr>
          <p:cNvPicPr>
            <a:picLocks noChangeAspect="1"/>
          </p:cNvPicPr>
          <p:nvPr/>
        </p:nvPicPr>
        <p:blipFill>
          <a:blip r:embed="rId2"/>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9DAEF6D0-0614-F39B-D9A9-C8881D56E52D}"/>
              </a:ext>
            </a:extLst>
          </p:cNvPr>
          <p:cNvSpPr txBox="1"/>
          <p:nvPr/>
        </p:nvSpPr>
        <p:spPr>
          <a:xfrm>
            <a:off x="1849348" y="1304818"/>
            <a:ext cx="8969340" cy="3416320"/>
          </a:xfrm>
          <a:prstGeom prst="rect">
            <a:avLst/>
          </a:prstGeom>
          <a:noFill/>
        </p:spPr>
        <p:txBody>
          <a:bodyPr wrap="square" rtlCol="0">
            <a:spAutoFit/>
          </a:bodyPr>
          <a:lstStyle/>
          <a:p>
            <a:r>
              <a:rPr lang="vi-VN" sz="3600" dirty="0">
                <a:latin typeface="HP001 5H" panose="020B0603050302020204" pitchFamily="34" charset="0"/>
                <a:cs typeface="HP001 5H" panose="020B0603050302020204" pitchFamily="34" charset="0"/>
              </a:rPr>
              <a:t>Nhà máy Thủy điện Hòa Bình là kết quả 15 nă lao động sáng tạo đầy gian khổ, hi sinh của hàng nhìn cán bộ, công dân Việt Nam và Liên Xô, là thành tựu to lớn của nhân dân ta trong sự nghiệp xây dựng đất nước.</a:t>
            </a:r>
            <a:endParaRPr lang="en-US" sz="36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1632164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2EAC24E-1E98-B409-8C6A-015672C74EF2}"/>
              </a:ext>
            </a:extLst>
          </p:cNvPr>
          <p:cNvSpPr>
            <a:spLocks noGrp="1"/>
          </p:cNvSpPr>
          <p:nvPr>
            <p:ph type="title"/>
          </p:nvPr>
        </p:nvSpPr>
        <p:spPr/>
        <p:txBody>
          <a:bodyPr/>
          <a:lstStyle/>
          <a:p>
            <a:pPr eaLnBrk="1" hangingPunct="1"/>
            <a:endParaRPr lang="vi-VN" altLang="en-US">
              <a:latin typeface="Calibri" panose="020F0502020204030204" pitchFamily="34" charset="0"/>
            </a:endParaRPr>
          </a:p>
        </p:txBody>
      </p:sp>
      <p:sp>
        <p:nvSpPr>
          <p:cNvPr id="24579" name="Content Placeholder 2">
            <a:extLst>
              <a:ext uri="{FF2B5EF4-FFF2-40B4-BE49-F238E27FC236}">
                <a16:creationId xmlns:a16="http://schemas.microsoft.com/office/drawing/2014/main" id="{0BF1CA63-212C-EAB2-0B79-52F896A6EDB7}"/>
              </a:ext>
            </a:extLst>
          </p:cNvPr>
          <p:cNvSpPr>
            <a:spLocks noGrp="1"/>
          </p:cNvSpPr>
          <p:nvPr>
            <p:ph idx="1"/>
          </p:nvPr>
        </p:nvSpPr>
        <p:spPr/>
        <p:txBody>
          <a:bodyPr/>
          <a:lstStyle/>
          <a:p>
            <a:pPr eaLnBrk="1" hangingPunct="1"/>
            <a:endParaRPr lang="vi-VN" altLang="en-US" dirty="0">
              <a:latin typeface="Constantia" panose="02030602050306030303" pitchFamily="18" charset="0"/>
            </a:endParaRPr>
          </a:p>
        </p:txBody>
      </p:sp>
      <p:sp>
        <p:nvSpPr>
          <p:cNvPr id="24580" name="Footer Placeholder 3">
            <a:extLst>
              <a:ext uri="{FF2B5EF4-FFF2-40B4-BE49-F238E27FC236}">
                <a16:creationId xmlns:a16="http://schemas.microsoft.com/office/drawing/2014/main" id="{9BA5281F-AC02-F25D-57ED-478A6B093542}"/>
              </a:ext>
            </a:extLst>
          </p:cNvPr>
          <p:cNvSpPr>
            <a:spLocks noGrp="1"/>
          </p:cNvSpPr>
          <p:nvPr>
            <p:ph type="ftr" sz="quarter" idx="11"/>
          </p:nvPr>
        </p:nvSpPr>
        <p:spPr bwMode="auto">
          <a:xfrm>
            <a:off x="3429000" y="6264276"/>
            <a:ext cx="5181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solidFill>
                  <a:srgbClr val="FF0000"/>
                </a:solidFill>
              </a:rPr>
              <a:t>Nhà</a:t>
            </a:r>
            <a:r>
              <a:rPr lang="en-US" altLang="en-US" sz="2800" b="1" dirty="0">
                <a:solidFill>
                  <a:srgbClr val="FF0000"/>
                </a:solidFill>
              </a:rPr>
              <a:t> </a:t>
            </a:r>
            <a:r>
              <a:rPr lang="en-US" altLang="en-US" sz="2800" b="1" dirty="0" err="1">
                <a:solidFill>
                  <a:srgbClr val="FF0000"/>
                </a:solidFill>
              </a:rPr>
              <a:t>máy</a:t>
            </a:r>
            <a:r>
              <a:rPr lang="en-US" altLang="en-US" sz="2800" b="1" dirty="0">
                <a:solidFill>
                  <a:srgbClr val="FF0000"/>
                </a:solidFill>
              </a:rPr>
              <a:t> </a:t>
            </a:r>
            <a:r>
              <a:rPr lang="en-US" altLang="en-US" sz="2800" b="1" dirty="0" err="1">
                <a:solidFill>
                  <a:srgbClr val="FF0000"/>
                </a:solidFill>
              </a:rPr>
              <a:t>thủy</a:t>
            </a:r>
            <a:r>
              <a:rPr lang="en-US" altLang="en-US" sz="2800" b="1" dirty="0">
                <a:solidFill>
                  <a:srgbClr val="FF0000"/>
                </a:solidFill>
              </a:rPr>
              <a:t> </a:t>
            </a:r>
            <a:r>
              <a:rPr lang="en-US" altLang="en-US" sz="2800" b="1" dirty="0" err="1">
                <a:solidFill>
                  <a:srgbClr val="FF0000"/>
                </a:solidFill>
              </a:rPr>
              <a:t>điện</a:t>
            </a:r>
            <a:r>
              <a:rPr lang="en-US" altLang="en-US" sz="2800" b="1" dirty="0">
                <a:solidFill>
                  <a:srgbClr val="FF0000"/>
                </a:solidFill>
              </a:rPr>
              <a:t> </a:t>
            </a:r>
            <a:r>
              <a:rPr lang="en-US" altLang="en-US" sz="2800" b="1" dirty="0" err="1">
                <a:solidFill>
                  <a:srgbClr val="FF0000"/>
                </a:solidFill>
              </a:rPr>
              <a:t>Sơn</a:t>
            </a:r>
            <a:r>
              <a:rPr lang="en-US" altLang="en-US" sz="2800" b="1" dirty="0">
                <a:solidFill>
                  <a:srgbClr val="FF0000"/>
                </a:solidFill>
              </a:rPr>
              <a:t> La</a:t>
            </a:r>
          </a:p>
        </p:txBody>
      </p:sp>
      <p:pic>
        <p:nvPicPr>
          <p:cNvPr id="5" name="Picture 2" descr="http://www.vncold.vn/Modules/CMS/Upload/9/LargeDams/SonLA_toancanhtrai.jpg">
            <a:extLst>
              <a:ext uri="{FF2B5EF4-FFF2-40B4-BE49-F238E27FC236}">
                <a16:creationId xmlns:a16="http://schemas.microsoft.com/office/drawing/2014/main" id="{B9575CAE-9821-04E0-A2E5-BE7D12037E54}"/>
              </a:ext>
            </a:extLst>
          </p:cNvPr>
          <p:cNvPicPr>
            <a:picLocks noChangeAspect="1" noChangeArrowheads="1"/>
          </p:cNvPicPr>
          <p:nvPr/>
        </p:nvPicPr>
        <p:blipFill>
          <a:blip r:embed="rId2"/>
          <a:srcRect/>
          <a:stretch>
            <a:fillRect/>
          </a:stretch>
        </p:blipFill>
        <p:spPr bwMode="auto">
          <a:xfrm>
            <a:off x="0" y="0"/>
            <a:ext cx="12192000" cy="594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42E443C9-FF99-C465-27D6-9273D450D415}"/>
              </a:ext>
            </a:extLst>
          </p:cNvPr>
          <p:cNvSpPr txBox="1"/>
          <p:nvPr/>
        </p:nvSpPr>
        <p:spPr>
          <a:xfrm>
            <a:off x="985463" y="4091921"/>
            <a:ext cx="10068673" cy="1938992"/>
          </a:xfrm>
          <a:prstGeom prst="rect">
            <a:avLst/>
          </a:prstGeom>
          <a:noFill/>
        </p:spPr>
        <p:txBody>
          <a:bodyPr wrap="square" rtlCol="0">
            <a:spAutoFit/>
          </a:bodyPr>
          <a:lstStyle/>
          <a:p>
            <a:r>
              <a:rPr lang="vi-VN" sz="2400" b="1" dirty="0">
                <a:solidFill>
                  <a:schemeClr val="bg1"/>
                </a:solidFill>
                <a:latin typeface="+mj-lt"/>
              </a:rPr>
              <a:t>Nhà máy có công suất lắp máy 2.400 MW, với 6 tổ máy, khởi công xây dựng ngày 2 tháng 12 năm 2005. Sau 7 năm xây dựng, Thủy điện Sơn La được khánh thành vào ngày 23 tháng 12 năm 2012, sớm hơn kế hoạch 3 năm, trở thành nhà máy thủy điện lớn nhất Việt Nam và cả khu vực Đông Nam Á tại thời điểm đó</a:t>
            </a:r>
            <a:endParaRPr lang="en-US" sz="2400" b="1" dirty="0">
              <a:solidFill>
                <a:schemeClr val="bg1"/>
              </a:solidFill>
              <a:latin typeface="+mj-lt"/>
            </a:endParaRPr>
          </a:p>
        </p:txBody>
      </p:sp>
    </p:spTree>
    <p:extLst>
      <p:ext uri="{BB962C8B-B14F-4D97-AF65-F5344CB8AC3E}">
        <p14:creationId xmlns:p14="http://schemas.microsoft.com/office/powerpoint/2010/main" val="11912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1" descr="Cửa nhận nước">
            <a:extLst>
              <a:ext uri="{FF2B5EF4-FFF2-40B4-BE49-F238E27FC236}">
                <a16:creationId xmlns:a16="http://schemas.microsoft.com/office/drawing/2014/main" id="{F27E74BE-0A7D-C589-3B7B-BFD456A2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603" name="Rectangle 5">
            <a:extLst>
              <a:ext uri="{FF2B5EF4-FFF2-40B4-BE49-F238E27FC236}">
                <a16:creationId xmlns:a16="http://schemas.microsoft.com/office/drawing/2014/main" id="{C7AA08FC-210E-810C-2CA4-7F8E1CB9D928}"/>
              </a:ext>
            </a:extLst>
          </p:cNvPr>
          <p:cNvSpPr>
            <a:spLocks noChangeArrowheads="1"/>
          </p:cNvSpPr>
          <p:nvPr/>
        </p:nvSpPr>
        <p:spPr bwMode="auto">
          <a:xfrm>
            <a:off x="3276600" y="6248400"/>
            <a:ext cx="5334000" cy="533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FF0000"/>
                </a:solidFill>
                <a:cs typeface="Times New Roman" panose="02020603050405020304" pitchFamily="18" charset="0"/>
              </a:rPr>
              <a:t>Nhà máy thủy điện Trị An- Đồng Nai</a:t>
            </a:r>
          </a:p>
        </p:txBody>
      </p:sp>
      <p:sp>
        <p:nvSpPr>
          <p:cNvPr id="25604" name="Rectangle 1">
            <a:extLst>
              <a:ext uri="{FF2B5EF4-FFF2-40B4-BE49-F238E27FC236}">
                <a16:creationId xmlns:a16="http://schemas.microsoft.com/office/drawing/2014/main" id="{DA7E4613-9495-0FD4-24F1-C206DD299FD2}"/>
              </a:ext>
            </a:extLst>
          </p:cNvPr>
          <p:cNvSpPr>
            <a:spLocks noChangeArrowheads="1"/>
          </p:cNvSpPr>
          <p:nvPr/>
        </p:nvSpPr>
        <p:spPr bwMode="auto">
          <a:xfrm>
            <a:off x="647271" y="228601"/>
            <a:ext cx="1089060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65138">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z="2400" b="1" dirty="0">
                <a:solidFill>
                  <a:schemeClr val="bg1"/>
                </a:solidFill>
                <a:cs typeface="Times New Roman" panose="02020603050405020304" pitchFamily="18" charset="0"/>
              </a:rPr>
              <a:t>Được xây dựng trên sông Đồng Nai, cách thành phố Hồ Chí Minh 65 km về phía Đông Bắc. Khởi công ngày 30/4/1984, khánh thành năm 1991. Thủy điện Trị An có vai trò quan trọng trong việc cứu nguy cho sự thiếu hụt năng lượng trầm trọng của hệ thống điện ở một thời kỳ căng thẳng nhất vào cuối những năm 80, góp phần tích cực cho sự phát triển kinh tế -Xã hội miền Nam.</a:t>
            </a:r>
            <a:endParaRPr lang="en-US" altLang="en-US" sz="2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98501642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circle(in)">
                                      <p:cBhvr>
                                        <p:cTn id="7"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12" descr="thuy%20dien%20thac%20ba">
            <a:extLst>
              <a:ext uri="{FF2B5EF4-FFF2-40B4-BE49-F238E27FC236}">
                <a16:creationId xmlns:a16="http://schemas.microsoft.com/office/drawing/2014/main" id="{44CAA925-7BFF-D909-5B28-153496CEC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1">
            <a:extLst>
              <a:ext uri="{FF2B5EF4-FFF2-40B4-BE49-F238E27FC236}">
                <a16:creationId xmlns:a16="http://schemas.microsoft.com/office/drawing/2014/main" id="{CC6AE9DA-E9E8-0FC6-A2EF-AADBAA13E240}"/>
              </a:ext>
            </a:extLst>
          </p:cNvPr>
          <p:cNvSpPr>
            <a:spLocks noGrp="1"/>
          </p:cNvSpPr>
          <p:nvPr>
            <p:ph type="title" idx="4294967295"/>
          </p:nvPr>
        </p:nvSpPr>
        <p:spPr>
          <a:xfrm>
            <a:off x="2407577" y="6249256"/>
            <a:ext cx="8229600" cy="533400"/>
          </a:xfrm>
        </p:spPr>
        <p:txBody>
          <a:bodyPr vert="horz" lIns="45720" tIns="45720" rIns="45720" bIns="45720" rtlCol="0" anchor="ctr">
            <a:normAutofit/>
          </a:bodyPr>
          <a:lstStyle/>
          <a:p>
            <a:pPr algn="ctr" eaLnBrk="1" hangingPunct="1"/>
            <a:r>
              <a:rPr lang="en-US" altLang="en-US" sz="2800" b="1" dirty="0" err="1">
                <a:solidFill>
                  <a:srgbClr val="FFC000"/>
                </a:solidFill>
                <a:latin typeface="Times New Roman" panose="02020603050405020304" pitchFamily="18" charset="0"/>
                <a:cs typeface="Times New Roman" panose="02020603050405020304" pitchFamily="18" charset="0"/>
              </a:rPr>
              <a:t>Thủy</a:t>
            </a:r>
            <a:r>
              <a:rPr lang="en-US" altLang="en-US" sz="2800" b="1" dirty="0">
                <a:solidFill>
                  <a:srgbClr val="FFC000"/>
                </a:solidFill>
                <a:latin typeface="Times New Roman" panose="02020603050405020304" pitchFamily="18" charset="0"/>
                <a:cs typeface="Times New Roman" panose="02020603050405020304" pitchFamily="18" charset="0"/>
              </a:rPr>
              <a:t> </a:t>
            </a:r>
            <a:r>
              <a:rPr lang="en-US" altLang="en-US" sz="2800" b="1" dirty="0" err="1">
                <a:solidFill>
                  <a:srgbClr val="FFC000"/>
                </a:solidFill>
                <a:latin typeface="Times New Roman" panose="02020603050405020304" pitchFamily="18" charset="0"/>
                <a:cs typeface="Times New Roman" panose="02020603050405020304" pitchFamily="18" charset="0"/>
              </a:rPr>
              <a:t>điện</a:t>
            </a:r>
            <a:r>
              <a:rPr lang="en-US" altLang="en-US" sz="2800" b="1" dirty="0">
                <a:solidFill>
                  <a:srgbClr val="FFC000"/>
                </a:solidFill>
                <a:latin typeface="Times New Roman" panose="02020603050405020304" pitchFamily="18" charset="0"/>
                <a:cs typeface="Times New Roman" panose="02020603050405020304" pitchFamily="18" charset="0"/>
              </a:rPr>
              <a:t> </a:t>
            </a:r>
            <a:r>
              <a:rPr lang="en-US" altLang="en-US" sz="2800" b="1" dirty="0" err="1">
                <a:solidFill>
                  <a:srgbClr val="FFC000"/>
                </a:solidFill>
                <a:latin typeface="Times New Roman" panose="02020603050405020304" pitchFamily="18" charset="0"/>
                <a:cs typeface="Times New Roman" panose="02020603050405020304" pitchFamily="18" charset="0"/>
              </a:rPr>
              <a:t>Thác</a:t>
            </a:r>
            <a:r>
              <a:rPr lang="en-US" altLang="en-US" sz="2800" b="1" dirty="0">
                <a:solidFill>
                  <a:srgbClr val="FFC000"/>
                </a:solidFill>
                <a:latin typeface="Times New Roman" panose="02020603050405020304" pitchFamily="18" charset="0"/>
                <a:cs typeface="Times New Roman" panose="02020603050405020304" pitchFamily="18" charset="0"/>
              </a:rPr>
              <a:t> </a:t>
            </a:r>
            <a:r>
              <a:rPr lang="en-US" altLang="en-US" sz="2800" b="1" dirty="0" err="1">
                <a:solidFill>
                  <a:srgbClr val="FFC000"/>
                </a:solidFill>
                <a:latin typeface="Times New Roman" panose="02020603050405020304" pitchFamily="18" charset="0"/>
                <a:cs typeface="Times New Roman" panose="02020603050405020304" pitchFamily="18" charset="0"/>
              </a:rPr>
              <a:t>Bà</a:t>
            </a:r>
            <a:r>
              <a:rPr lang="en-US" altLang="en-US" sz="2800" b="1" dirty="0">
                <a:solidFill>
                  <a:srgbClr val="FFC000"/>
                </a:solidFill>
                <a:latin typeface="Times New Roman" panose="02020603050405020304" pitchFamily="18" charset="0"/>
                <a:cs typeface="Times New Roman" panose="02020603050405020304" pitchFamily="18" charset="0"/>
              </a:rPr>
              <a:t> – </a:t>
            </a:r>
            <a:r>
              <a:rPr lang="en-US" altLang="en-US" sz="2800" b="1" dirty="0" err="1">
                <a:solidFill>
                  <a:srgbClr val="FFC000"/>
                </a:solidFill>
                <a:latin typeface="Times New Roman" panose="02020603050405020304" pitchFamily="18" charset="0"/>
                <a:cs typeface="Times New Roman" panose="02020603050405020304" pitchFamily="18" charset="0"/>
              </a:rPr>
              <a:t>Yên</a:t>
            </a:r>
            <a:r>
              <a:rPr lang="en-US" altLang="en-US" sz="2800" b="1" dirty="0">
                <a:solidFill>
                  <a:srgbClr val="FFC000"/>
                </a:solidFill>
                <a:latin typeface="Times New Roman" panose="02020603050405020304" pitchFamily="18" charset="0"/>
                <a:cs typeface="Times New Roman" panose="02020603050405020304" pitchFamily="18" charset="0"/>
              </a:rPr>
              <a:t> </a:t>
            </a:r>
            <a:r>
              <a:rPr lang="en-US" altLang="en-US" sz="2800" b="1" dirty="0" err="1">
                <a:solidFill>
                  <a:srgbClr val="FFC000"/>
                </a:solidFill>
                <a:latin typeface="Times New Roman" panose="02020603050405020304" pitchFamily="18" charset="0"/>
                <a:cs typeface="Times New Roman" panose="02020603050405020304" pitchFamily="18" charset="0"/>
              </a:rPr>
              <a:t>Bái</a:t>
            </a:r>
            <a:r>
              <a:rPr lang="en-US" altLang="en-US" sz="2800" b="1" dirty="0">
                <a:solidFill>
                  <a:srgbClr val="FFC000"/>
                </a:solidFill>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A0DBF57B-534C-A1A1-5FC2-9A892EE9B0DB}"/>
              </a:ext>
            </a:extLst>
          </p:cNvPr>
          <p:cNvSpPr txBox="1"/>
          <p:nvPr/>
        </p:nvSpPr>
        <p:spPr>
          <a:xfrm>
            <a:off x="883578" y="606175"/>
            <a:ext cx="10880332" cy="1938992"/>
          </a:xfrm>
          <a:prstGeom prst="rect">
            <a:avLst/>
          </a:prstGeom>
          <a:noFill/>
        </p:spPr>
        <p:txBody>
          <a:bodyPr wrap="square" rtlCol="0">
            <a:spAutoFit/>
          </a:bodyPr>
          <a:lstStyle/>
          <a:p>
            <a:r>
              <a:rPr lang="vi-VN" sz="2400" b="1" dirty="0">
                <a:solidFill>
                  <a:schemeClr val="bg1"/>
                </a:solidFill>
                <a:latin typeface="+mj-lt"/>
              </a:rPr>
              <a:t>Thủy điện Thác Bà là một trong những công trình trọng điểm trong kế hoạch phát triển kinh tế - xã hội 5 năm lần thứ nhất của nước ta (1960 - 1965), là công trình thực hiện nghị quyết Đại hội Đảng toàn quốc lần thứ III, tạo nền móng về cơ sở vật chất và kỹ thuật cho công cuộc xây dựng chủ nghĩa xã hội ở Miền Bắc, đấu tranh giải phóng miền Nam thống nhất đất nước.</a:t>
            </a:r>
            <a:endParaRPr lang="en-US" sz="2400" b="1" dirty="0">
              <a:solidFill>
                <a:schemeClr val="bg1"/>
              </a:solidFill>
              <a:latin typeface="+mj-lt"/>
            </a:endParaRPr>
          </a:p>
        </p:txBody>
      </p:sp>
    </p:spTree>
    <p:extLst>
      <p:ext uri="{BB962C8B-B14F-4D97-AF65-F5344CB8AC3E}">
        <p14:creationId xmlns:p14="http://schemas.microsoft.com/office/powerpoint/2010/main" val="3655562538"/>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32B2A-7F13-FBCC-B64E-1EA77FB31323}"/>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04D9811-7F7F-24A3-199E-15F206E86FEE}"/>
              </a:ext>
            </a:extLst>
          </p:cNvPr>
          <p:cNvSpPr txBox="1"/>
          <p:nvPr/>
        </p:nvSpPr>
        <p:spPr>
          <a:xfrm>
            <a:off x="1582220" y="328773"/>
            <a:ext cx="10397447" cy="119180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28AF1060-F222-E0DE-D985-9D6EB3CBDF45}"/>
              </a:ext>
            </a:extLst>
          </p:cNvPr>
          <p:cNvSpPr txBox="1"/>
          <p:nvPr/>
        </p:nvSpPr>
        <p:spPr>
          <a:xfrm>
            <a:off x="1212351" y="400692"/>
            <a:ext cx="10695397" cy="1815882"/>
          </a:xfrm>
          <a:prstGeom prst="rect">
            <a:avLst/>
          </a:prstGeom>
          <a:noFill/>
        </p:spPr>
        <p:txBody>
          <a:bodyPr wrap="square" rtlCol="0">
            <a:spAutoFit/>
          </a:bodyPr>
          <a:lstStyle/>
          <a:p>
            <a:r>
              <a:rPr lang="vi-VN" sz="2800" b="1" dirty="0">
                <a:latin typeface="+mj-lt"/>
              </a:rPr>
              <a:t>Nhà máy thủy điện Sông Ba Hạ là một trong những nhà máy lớn nhất nhất miền Trung, nhằm cung cấp điện lưới Quốc gia, nước sinh hoạt và sản xuất nông nghiệp tạo điều kiện thuận lợi cho sự phát kinh tế xã hội, hiện đại hóa đất nước.</a:t>
            </a:r>
            <a:endParaRPr lang="en-US" sz="2800" b="1" dirty="0">
              <a:latin typeface="+mj-lt"/>
            </a:endParaRPr>
          </a:p>
        </p:txBody>
      </p:sp>
      <p:sp>
        <p:nvSpPr>
          <p:cNvPr id="6" name="TextBox 5">
            <a:extLst>
              <a:ext uri="{FF2B5EF4-FFF2-40B4-BE49-F238E27FC236}">
                <a16:creationId xmlns:a16="http://schemas.microsoft.com/office/drawing/2014/main" id="{236F8245-496F-AAA7-CB83-9F75D313377C}"/>
              </a:ext>
            </a:extLst>
          </p:cNvPr>
          <p:cNvSpPr txBox="1"/>
          <p:nvPr/>
        </p:nvSpPr>
        <p:spPr>
          <a:xfrm>
            <a:off x="3256907" y="6164920"/>
            <a:ext cx="6606283" cy="584775"/>
          </a:xfrm>
          <a:prstGeom prst="rect">
            <a:avLst/>
          </a:prstGeom>
          <a:noFill/>
        </p:spPr>
        <p:txBody>
          <a:bodyPr wrap="square" rtlCol="0">
            <a:spAutoFit/>
          </a:bodyPr>
          <a:lstStyle/>
          <a:p>
            <a:r>
              <a:rPr lang="vi-VN" sz="3200" b="1" dirty="0">
                <a:solidFill>
                  <a:srgbClr val="FFFF00"/>
                </a:solidFill>
                <a:latin typeface="+mj-lt"/>
              </a:rPr>
              <a:t>Nhà máy Thủy điện sông Ba Hạ</a:t>
            </a:r>
            <a:endParaRPr lang="en-US" sz="3200" b="1" dirty="0">
              <a:solidFill>
                <a:srgbClr val="FFFF00"/>
              </a:solidFill>
              <a:latin typeface="+mj-lt"/>
            </a:endParaRPr>
          </a:p>
        </p:txBody>
      </p:sp>
    </p:spTree>
    <p:extLst>
      <p:ext uri="{BB962C8B-B14F-4D97-AF65-F5344CB8AC3E}">
        <p14:creationId xmlns:p14="http://schemas.microsoft.com/office/powerpoint/2010/main" val="42382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105C02C-9A3D-9C8D-9EA5-20DB051407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64EAAD3-AA6E-A2E4-6116-1F84352885D7}"/>
              </a:ext>
            </a:extLst>
          </p:cNvPr>
          <p:cNvSpPr txBox="1"/>
          <p:nvPr/>
        </p:nvSpPr>
        <p:spPr>
          <a:xfrm>
            <a:off x="2098624" y="1528997"/>
            <a:ext cx="8574374" cy="2968052"/>
          </a:xfrm>
          <a:prstGeom prst="rect">
            <a:avLst/>
          </a:prstGeom>
          <a:noFill/>
        </p:spPr>
        <p:txBody>
          <a:bodyPr wrap="square" rtlCol="0">
            <a:prstTxWarp prst="textStop">
              <a:avLst/>
            </a:prstTxWarp>
            <a:spAutoFit/>
          </a:bodyPr>
          <a:lstStyle/>
          <a:p>
            <a:r>
              <a:rPr lang="en-US" sz="3200" dirty="0" err="1">
                <a:ln w="0"/>
                <a:solidFill>
                  <a:schemeClr val="accent1"/>
                </a:solidFill>
                <a:effectLst>
                  <a:outerShdw blurRad="38100" dist="25400" dir="5400000" algn="ctr" rotWithShape="0">
                    <a:srgbClr val="6E747A">
                      <a:alpha val="43000"/>
                    </a:srgbClr>
                  </a:outerShdw>
                </a:effectLst>
                <a:latin typeface="+mj-lt"/>
              </a:rPr>
              <a:t>Chúc</a:t>
            </a:r>
            <a:r>
              <a:rPr lang="en-US" sz="3200" dirty="0">
                <a:ln w="0"/>
                <a:solidFill>
                  <a:schemeClr val="accent1"/>
                </a:solidFill>
                <a:effectLst>
                  <a:outerShdw blurRad="38100" dist="25400" dir="5400000" algn="ctr" rotWithShape="0">
                    <a:srgbClr val="6E747A">
                      <a:alpha val="43000"/>
                    </a:srgbClr>
                  </a:outerShdw>
                </a:effectLst>
                <a:latin typeface="+mj-lt"/>
              </a:rPr>
              <a:t> </a:t>
            </a:r>
            <a:r>
              <a:rPr lang="en-US" sz="3200" dirty="0" err="1">
                <a:ln w="0"/>
                <a:solidFill>
                  <a:schemeClr val="accent1"/>
                </a:solidFill>
                <a:effectLst>
                  <a:outerShdw blurRad="38100" dist="25400" dir="5400000" algn="ctr" rotWithShape="0">
                    <a:srgbClr val="6E747A">
                      <a:alpha val="43000"/>
                    </a:srgbClr>
                  </a:outerShdw>
                </a:effectLst>
                <a:latin typeface="+mj-lt"/>
              </a:rPr>
              <a:t>các</a:t>
            </a:r>
            <a:r>
              <a:rPr lang="en-US" sz="3200" dirty="0">
                <a:ln w="0"/>
                <a:solidFill>
                  <a:schemeClr val="accent1"/>
                </a:solidFill>
                <a:effectLst>
                  <a:outerShdw blurRad="38100" dist="25400" dir="5400000" algn="ctr" rotWithShape="0">
                    <a:srgbClr val="6E747A">
                      <a:alpha val="43000"/>
                    </a:srgbClr>
                  </a:outerShdw>
                </a:effectLst>
                <a:latin typeface="+mj-lt"/>
              </a:rPr>
              <a:t> </a:t>
            </a:r>
            <a:r>
              <a:rPr lang="en-US" sz="3200" dirty="0" err="1">
                <a:ln w="0"/>
                <a:solidFill>
                  <a:schemeClr val="accent1"/>
                </a:solidFill>
                <a:effectLst>
                  <a:outerShdw blurRad="38100" dist="25400" dir="5400000" algn="ctr" rotWithShape="0">
                    <a:srgbClr val="6E747A">
                      <a:alpha val="43000"/>
                    </a:srgbClr>
                  </a:outerShdw>
                </a:effectLst>
                <a:latin typeface="+mj-lt"/>
              </a:rPr>
              <a:t>em</a:t>
            </a:r>
            <a:r>
              <a:rPr lang="en-US" sz="3200" dirty="0">
                <a:ln w="0"/>
                <a:solidFill>
                  <a:schemeClr val="accent1"/>
                </a:solidFill>
                <a:effectLst>
                  <a:outerShdw blurRad="38100" dist="25400" dir="5400000" algn="ctr" rotWithShape="0">
                    <a:srgbClr val="6E747A">
                      <a:alpha val="43000"/>
                    </a:srgbClr>
                  </a:outerShdw>
                </a:effectLst>
                <a:latin typeface="+mj-lt"/>
              </a:rPr>
              <a:t> </a:t>
            </a:r>
            <a:r>
              <a:rPr lang="en-US" sz="3200" dirty="0" err="1">
                <a:ln w="0"/>
                <a:solidFill>
                  <a:schemeClr val="accent1"/>
                </a:solidFill>
                <a:effectLst>
                  <a:outerShdw blurRad="38100" dist="25400" dir="5400000" algn="ctr" rotWithShape="0">
                    <a:srgbClr val="6E747A">
                      <a:alpha val="43000"/>
                    </a:srgbClr>
                  </a:outerShdw>
                </a:effectLst>
                <a:latin typeface="+mj-lt"/>
              </a:rPr>
              <a:t>chăm</a:t>
            </a:r>
            <a:r>
              <a:rPr lang="en-US" sz="3200" dirty="0">
                <a:ln w="0"/>
                <a:solidFill>
                  <a:schemeClr val="accent1"/>
                </a:solidFill>
                <a:effectLst>
                  <a:outerShdw blurRad="38100" dist="25400" dir="5400000" algn="ctr" rotWithShape="0">
                    <a:srgbClr val="6E747A">
                      <a:alpha val="43000"/>
                    </a:srgbClr>
                  </a:outerShdw>
                </a:effectLst>
                <a:latin typeface="+mj-lt"/>
              </a:rPr>
              <a:t> </a:t>
            </a:r>
            <a:r>
              <a:rPr lang="en-US" sz="3200" dirty="0" err="1">
                <a:ln w="0"/>
                <a:solidFill>
                  <a:schemeClr val="accent1"/>
                </a:solidFill>
                <a:effectLst>
                  <a:outerShdw blurRad="38100" dist="25400" dir="5400000" algn="ctr" rotWithShape="0">
                    <a:srgbClr val="6E747A">
                      <a:alpha val="43000"/>
                    </a:srgbClr>
                  </a:outerShdw>
                </a:effectLst>
                <a:latin typeface="+mj-lt"/>
              </a:rPr>
              <a:t>ngoan</a:t>
            </a:r>
            <a:r>
              <a:rPr lang="en-US" sz="3200" dirty="0">
                <a:ln w="0"/>
                <a:solidFill>
                  <a:schemeClr val="accent1"/>
                </a:solidFill>
                <a:effectLst>
                  <a:outerShdw blurRad="38100" dist="25400" dir="5400000" algn="ctr" rotWithShape="0">
                    <a:srgbClr val="6E747A">
                      <a:alpha val="43000"/>
                    </a:srgbClr>
                  </a:outerShdw>
                </a:effectLst>
                <a:latin typeface="+mj-lt"/>
              </a:rPr>
              <a:t> </a:t>
            </a:r>
            <a:r>
              <a:rPr lang="en-US" sz="3200" dirty="0" err="1">
                <a:ln w="0"/>
                <a:solidFill>
                  <a:schemeClr val="accent1"/>
                </a:solidFill>
                <a:effectLst>
                  <a:outerShdw blurRad="38100" dist="25400" dir="5400000" algn="ctr" rotWithShape="0">
                    <a:srgbClr val="6E747A">
                      <a:alpha val="43000"/>
                    </a:srgbClr>
                  </a:outerShdw>
                </a:effectLst>
                <a:latin typeface="+mj-lt"/>
              </a:rPr>
              <a:t>học</a:t>
            </a:r>
            <a:r>
              <a:rPr lang="en-US" sz="3200" dirty="0">
                <a:ln w="0"/>
                <a:solidFill>
                  <a:schemeClr val="accent1"/>
                </a:solidFill>
                <a:effectLst>
                  <a:outerShdw blurRad="38100" dist="25400" dir="5400000" algn="ctr" rotWithShape="0">
                    <a:srgbClr val="6E747A">
                      <a:alpha val="43000"/>
                    </a:srgbClr>
                  </a:outerShdw>
                </a:effectLst>
                <a:latin typeface="+mj-lt"/>
              </a:rPr>
              <a:t> </a:t>
            </a:r>
            <a:r>
              <a:rPr lang="en-US" sz="3200" dirty="0" err="1">
                <a:ln w="0"/>
                <a:solidFill>
                  <a:schemeClr val="accent1"/>
                </a:solidFill>
                <a:effectLst>
                  <a:outerShdw blurRad="38100" dist="25400" dir="5400000" algn="ctr" rotWithShape="0">
                    <a:srgbClr val="6E747A">
                      <a:alpha val="43000"/>
                    </a:srgbClr>
                  </a:outerShdw>
                </a:effectLst>
                <a:latin typeface="+mj-lt"/>
              </a:rPr>
              <a:t>tốt</a:t>
            </a:r>
            <a:endParaRPr lang="en-US" sz="3200" dirty="0">
              <a:ln w="0"/>
              <a:solidFill>
                <a:schemeClr val="accent1"/>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243237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4463" y="-945240"/>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43906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00FF"/>
                </a:solidFill>
                <a:latin typeface="Times New Roman" panose="02020603050405020304" pitchFamily="18" charset="0"/>
                <a:cs typeface="Times New Roman" panose="02020603050405020304" pitchFamily="18" charset="0"/>
              </a:rPr>
              <a:t>A.</a:t>
            </a:r>
            <a:r>
              <a:rPr lang="vi-VN" sz="2600" dirty="0">
                <a:solidFill>
                  <a:srgbClr val="0000FF"/>
                </a:solidFill>
                <a:latin typeface="Times New Roman" panose="02020603050405020304" pitchFamily="18" charset="0"/>
                <a:cs typeface="Times New Roman" panose="02020603050405020304" pitchFamily="18" charset="0"/>
              </a:rPr>
              <a:t> Non sông thu về một mối</a:t>
            </a:r>
            <a:endParaRPr lang="en-US" sz="2600" dirty="0">
              <a:solidFill>
                <a:srgbClr val="0000FF"/>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3454400" y="2181624"/>
            <a:ext cx="2438400" cy="144211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FF"/>
                </a:solidFill>
                <a:latin typeface="+mj-lt"/>
              </a:rPr>
              <a:t>B. Xây dựng và bảo vệ Tổ quốc</a:t>
            </a:r>
            <a:endParaRPr lang="en-US" sz="2800" dirty="0">
              <a:solidFill>
                <a:srgbClr val="0000FF"/>
              </a:solidFill>
              <a:latin typeface="+mj-lt"/>
            </a:endParaRPr>
          </a:p>
        </p:txBody>
      </p:sp>
      <p:sp>
        <p:nvSpPr>
          <p:cNvPr id="26" name="Rounded Rectangle 25"/>
          <p:cNvSpPr/>
          <p:nvPr/>
        </p:nvSpPr>
        <p:spPr>
          <a:xfrm>
            <a:off x="6591755" y="2181624"/>
            <a:ext cx="2438400" cy="142243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FF"/>
                </a:solidFill>
              </a:rPr>
              <a:t>C</a:t>
            </a:r>
            <a:r>
              <a:rPr lang="vi-VN" sz="2600" dirty="0">
                <a:solidFill>
                  <a:srgbClr val="0000FF"/>
                </a:solidFill>
                <a:latin typeface="+mj-lt"/>
              </a:rPr>
              <a:t>. Có Quốc hội chung</a:t>
            </a:r>
            <a:endParaRPr lang="en-US" sz="2600" dirty="0">
              <a:solidFill>
                <a:srgbClr val="0000FF"/>
              </a:solidFill>
              <a:latin typeface="+mj-lt"/>
            </a:endParaRPr>
          </a:p>
        </p:txBody>
      </p:sp>
      <p:sp>
        <p:nvSpPr>
          <p:cNvPr id="27" name="Rounded Rectangle 26"/>
          <p:cNvSpPr/>
          <p:nvPr/>
        </p:nvSpPr>
        <p:spPr>
          <a:xfrm>
            <a:off x="9347200" y="2147892"/>
            <a:ext cx="2438400" cy="142243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00FF"/>
                </a:solidFill>
                <a:latin typeface="Times New Roman" panose="02020603050405020304" pitchFamily="18" charset="0"/>
                <a:cs typeface="Times New Roman" panose="02020603050405020304" pitchFamily="18" charset="0"/>
              </a:rPr>
              <a:t>D. </a:t>
            </a:r>
            <a:r>
              <a:rPr lang="vi-VN" sz="2600" dirty="0">
                <a:solidFill>
                  <a:srgbClr val="0000FF"/>
                </a:solidFill>
                <a:latin typeface="Times New Roman" panose="02020603050405020304" pitchFamily="18" charset="0"/>
                <a:cs typeface="Times New Roman" panose="02020603050405020304" pitchFamily="18" charset="0"/>
              </a:rPr>
              <a:t>Có nhà nước chung</a:t>
            </a:r>
            <a:endParaRPr lang="en-US" sz="2600"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42861" y="482600"/>
            <a:ext cx="7413939" cy="1241237"/>
          </a:xfrm>
          <a:prstGeom prst="rect">
            <a:avLst/>
          </a:prstGeom>
          <a:noFill/>
        </p:spPr>
        <p:txBody>
          <a:bodyPr wrap="square" rtlCol="0">
            <a:spAutoFit/>
          </a:bodyPr>
          <a:lstStyle/>
          <a:p>
            <a:pPr algn="ctr"/>
            <a:r>
              <a:rPr lang="vi-VN" sz="3733" dirty="0">
                <a:solidFill>
                  <a:schemeClr val="bg1"/>
                </a:solidFill>
                <a:latin typeface="+mj-lt"/>
              </a:rPr>
              <a:t>Nhiệm vụ đặt ra sau ngày 30-4-1975 là gì?</a:t>
            </a:r>
            <a:endParaRPr lang="en-US" sz="3733" dirty="0">
              <a:solidFill>
                <a:schemeClr val="bg1"/>
              </a:solidFill>
              <a:latin typeface="+mj-lt"/>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784059"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4"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pic>
        <p:nvPicPr>
          <p:cNvPr id="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41929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27"/>
                                        </p:tgtEl>
                                        <p:attrNameLst>
                                          <p:attrName>style.color</p:attrName>
                                        </p:attrNameLst>
                                      </p:cBhvr>
                                      <p:by>
                                        <p:hsl h="7200000" s="0" l="0"/>
                                      </p:by>
                                    </p:animClr>
                                    <p:animClr clrSpc="hsl" dir="cw">
                                      <p:cBhvr>
                                        <p:cTn id="85" dur="500" fill="hold"/>
                                        <p:tgtEl>
                                          <p:spTgt spid="27"/>
                                        </p:tgtEl>
                                        <p:attrNameLst>
                                          <p:attrName>fillcolor</p:attrName>
                                        </p:attrNameLst>
                                      </p:cBhvr>
                                      <p:by>
                                        <p:hsl h="7200000" s="0" l="0"/>
                                      </p:by>
                                    </p:animClr>
                                    <p:animClr clrSpc="hsl" dir="cw">
                                      <p:cBhvr>
                                        <p:cTn id="86" dur="500" fill="hold"/>
                                        <p:tgtEl>
                                          <p:spTgt spid="27"/>
                                        </p:tgtEl>
                                        <p:attrNameLst>
                                          <p:attrName>stroke.color</p:attrName>
                                        </p:attrNameLst>
                                      </p:cBhvr>
                                      <p:by>
                                        <p:hsl h="7200000" s="0" l="0"/>
                                      </p:by>
                                    </p:animClr>
                                    <p:set>
                                      <p:cBhvr>
                                        <p:cTn id="87" dur="500" fill="hold"/>
                                        <p:tgtEl>
                                          <p:spTgt spid="2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1032"/>
                                        </p:tgtEl>
                                        <p:attrNameLst>
                                          <p:attrName>r</p:attrName>
                                        </p:attrNameLst>
                                      </p:cBhvr>
                                    </p:animRot>
                                    <p:animRot by="-240000">
                                      <p:cBhvr>
                                        <p:cTn id="90" dur="600" fill="hold">
                                          <p:stCondLst>
                                            <p:cond delay="600"/>
                                          </p:stCondLst>
                                        </p:cTn>
                                        <p:tgtEl>
                                          <p:spTgt spid="1032"/>
                                        </p:tgtEl>
                                        <p:attrNameLst>
                                          <p:attrName>r</p:attrName>
                                        </p:attrNameLst>
                                      </p:cBhvr>
                                    </p:animRot>
                                    <p:animRot by="240000">
                                      <p:cBhvr>
                                        <p:cTn id="91" dur="600" fill="hold">
                                          <p:stCondLst>
                                            <p:cond delay="1200"/>
                                          </p:stCondLst>
                                        </p:cTn>
                                        <p:tgtEl>
                                          <p:spTgt spid="1032"/>
                                        </p:tgtEl>
                                        <p:attrNameLst>
                                          <p:attrName>r</p:attrName>
                                        </p:attrNameLst>
                                      </p:cBhvr>
                                    </p:animRot>
                                    <p:animRot by="-240000">
                                      <p:cBhvr>
                                        <p:cTn id="92" dur="600" fill="hold">
                                          <p:stCondLst>
                                            <p:cond delay="1800"/>
                                          </p:stCondLst>
                                        </p:cTn>
                                        <p:tgtEl>
                                          <p:spTgt spid="1032"/>
                                        </p:tgtEl>
                                        <p:attrNameLst>
                                          <p:attrName>r</p:attrName>
                                        </p:attrNameLst>
                                      </p:cBhvr>
                                    </p:animRot>
                                    <p:animRot by="120000">
                                      <p:cBhvr>
                                        <p:cTn id="93" dur="600" fill="hold">
                                          <p:stCondLst>
                                            <p:cond delay="2400"/>
                                          </p:stCondLst>
                                        </p:cTn>
                                        <p:tgtEl>
                                          <p:spTgt spid="1032"/>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6"/>
                                        </p:tgtEl>
                                      </p:cBhvr>
                                    </p:animEffect>
                                    <p:animScale>
                                      <p:cBhvr>
                                        <p:cTn id="98" dur="250" autoRev="1" fill="hold"/>
                                        <p:tgtEl>
                                          <p:spTgt spid="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9"/>
                                        </p:tgtEl>
                                        <p:attrNameLst>
                                          <p:attrName>r</p:attrName>
                                        </p:attrNameLst>
                                      </p:cBhvr>
                                    </p:animRot>
                                  </p:childTnLst>
                                </p:cTn>
                              </p:par>
                            </p:childTnLst>
                          </p:cTn>
                        </p:par>
                      </p:childTnLst>
                    </p:cTn>
                  </p:par>
                </p:childTnLst>
              </p:cTn>
              <p:nextCondLst>
                <p:cond evt="onClick" delay="0">
                  <p:tgtEl>
                    <p:spTgt spid="23"/>
                  </p:tgtEl>
                </p:cond>
              </p:nextCondLst>
            </p:seq>
            <p:audio>
              <p:cMediaNode vol="80000">
                <p:cTn id="106" fill="hold" display="0">
                  <p:stCondLst>
                    <p:cond delay="indefinite"/>
                  </p:stCondLst>
                  <p:endCondLst>
                    <p:cond evt="onStopAudio" delay="0">
                      <p:tgtEl>
                        <p:sldTgt/>
                      </p:tgtEl>
                    </p:cond>
                  </p:endCondLst>
                </p:cTn>
                <p:tgtEl>
                  <p:spTgt spid="2"/>
                </p:tgtEl>
              </p:cMediaNode>
            </p:audio>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A.</a:t>
            </a:r>
            <a:r>
              <a:rPr lang="vi-VN" sz="2800" dirty="0">
                <a:solidFill>
                  <a:srgbClr val="0000FF"/>
                </a:solidFill>
                <a:latin typeface="Times New Roman" panose="02020603050405020304" pitchFamily="18" charset="0"/>
                <a:cs typeface="Times New Roman" panose="02020603050405020304" pitchFamily="18" charset="0"/>
              </a:rPr>
              <a:t> 30-4-1975</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FF"/>
                </a:solidFill>
                <a:latin typeface="+mj-lt"/>
              </a:rPr>
              <a:t>B. 25-4-1976</a:t>
            </a:r>
            <a:endParaRPr lang="en-US" sz="2800" dirty="0">
              <a:solidFill>
                <a:srgbClr val="0000FF"/>
              </a:solidFill>
              <a:latin typeface="+mj-lt"/>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FF"/>
                </a:solidFill>
                <a:latin typeface="+mj-lt"/>
              </a:rPr>
              <a:t>C. </a:t>
            </a:r>
            <a:r>
              <a:rPr lang="vi-VN" sz="3200" dirty="0">
                <a:solidFill>
                  <a:srgbClr val="0000FF"/>
                </a:solidFill>
                <a:latin typeface="+mj-lt"/>
              </a:rPr>
              <a:t>Tháng 6 -1976</a:t>
            </a:r>
            <a:endParaRPr lang="en-US" sz="3200" dirty="0">
              <a:solidFill>
                <a:srgbClr val="0000FF"/>
              </a:solidFill>
              <a:latin typeface="+mj-lt"/>
            </a:endParaRPr>
          </a:p>
        </p:txBody>
      </p:sp>
      <p:sp>
        <p:nvSpPr>
          <p:cNvPr id="52" name="Rounded Rectangle 51"/>
          <p:cNvSpPr/>
          <p:nvPr/>
        </p:nvSpPr>
        <p:spPr>
          <a:xfrm>
            <a:off x="9750375" y="2111355"/>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FF"/>
                </a:solidFill>
                <a:latin typeface="Times New Roman" panose="02020603050405020304" pitchFamily="18" charset="0"/>
                <a:cs typeface="Times New Roman" panose="02020603050405020304" pitchFamily="18" charset="0"/>
              </a:rPr>
              <a:t>D. Tháng 7- 1076</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53"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1527843"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
        <p:nvSpPr>
          <p:cNvPr id="2" name="TextBox 1">
            <a:extLst>
              <a:ext uri="{FF2B5EF4-FFF2-40B4-BE49-F238E27FC236}">
                <a16:creationId xmlns:a16="http://schemas.microsoft.com/office/drawing/2014/main" id="{4BCB6109-29EB-6961-6FE6-9F6F1015DDB6}"/>
              </a:ext>
            </a:extLst>
          </p:cNvPr>
          <p:cNvSpPr txBox="1"/>
          <p:nvPr/>
        </p:nvSpPr>
        <p:spPr>
          <a:xfrm>
            <a:off x="2907845" y="550174"/>
            <a:ext cx="6752622" cy="1200329"/>
          </a:xfrm>
          <a:prstGeom prst="rect">
            <a:avLst/>
          </a:prstGeom>
          <a:noFill/>
        </p:spPr>
        <p:txBody>
          <a:bodyPr wrap="square" rtlCol="0">
            <a:spAutoFit/>
          </a:bodyPr>
          <a:lstStyle/>
          <a:p>
            <a:r>
              <a:rPr lang="vi-VN" sz="3600" dirty="0">
                <a:solidFill>
                  <a:schemeClr val="bg1"/>
                </a:solidFill>
                <a:latin typeface="+mj-lt"/>
              </a:rPr>
              <a:t>Cuộc tổng tuyển cử Quốc hội được tổ chức trong cả nước vào ngày?</a:t>
            </a:r>
            <a:endParaRPr lang="en-US" sz="3600" dirty="0">
              <a:solidFill>
                <a:schemeClr val="bg1"/>
              </a:solidFill>
              <a:latin typeface="+mj-lt"/>
            </a:endParaRPr>
          </a:p>
        </p:txBody>
      </p:sp>
    </p:spTree>
    <p:extLst>
      <p:ext uri="{BB962C8B-B14F-4D97-AF65-F5344CB8AC3E}">
        <p14:creationId xmlns:p14="http://schemas.microsoft.com/office/powerpoint/2010/main" val="180807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21"/>
                                        </p:tgtEl>
                                        <p:attrNameLst>
                                          <p:attrName>r</p:attrName>
                                        </p:attrNameLst>
                                      </p:cBhvr>
                                    </p:animRot>
                                    <p:animRot by="-240000">
                                      <p:cBhvr>
                                        <p:cTn id="45" dur="600" fill="hold">
                                          <p:stCondLst>
                                            <p:cond delay="600"/>
                                          </p:stCondLst>
                                        </p:cTn>
                                        <p:tgtEl>
                                          <p:spTgt spid="21"/>
                                        </p:tgtEl>
                                        <p:attrNameLst>
                                          <p:attrName>r</p:attrName>
                                        </p:attrNameLst>
                                      </p:cBhvr>
                                    </p:animRot>
                                    <p:animRot by="240000">
                                      <p:cBhvr>
                                        <p:cTn id="46" dur="600" fill="hold">
                                          <p:stCondLst>
                                            <p:cond delay="1200"/>
                                          </p:stCondLst>
                                        </p:cTn>
                                        <p:tgtEl>
                                          <p:spTgt spid="21"/>
                                        </p:tgtEl>
                                        <p:attrNameLst>
                                          <p:attrName>r</p:attrName>
                                        </p:attrNameLst>
                                      </p:cBhvr>
                                    </p:animRot>
                                    <p:animRot by="-240000">
                                      <p:cBhvr>
                                        <p:cTn id="47" dur="600" fill="hold">
                                          <p:stCondLst>
                                            <p:cond delay="1800"/>
                                          </p:stCondLst>
                                        </p:cTn>
                                        <p:tgtEl>
                                          <p:spTgt spid="21"/>
                                        </p:tgtEl>
                                        <p:attrNameLst>
                                          <p:attrName>r</p:attrName>
                                        </p:attrNameLst>
                                      </p:cBhvr>
                                    </p:animRot>
                                    <p:animRot by="120000">
                                      <p:cBhvr>
                                        <p:cTn id="48"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0"/>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5595" fill="hold"/>
                                        <p:tgtEl>
                                          <p:spTgt spid="70"/>
                                        </p:tgtEl>
                                      </p:cBhvr>
                                    </p:cmd>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27"/>
                                        </p:tgtEl>
                                        <p:attrNameLst>
                                          <p:attrName>r</p:attrName>
                                        </p:attrNameLst>
                                      </p:cBhvr>
                                    </p:animRot>
                                    <p:animRot by="-240000">
                                      <p:cBhvr>
                                        <p:cTn id="58" dur="400" fill="hold">
                                          <p:stCondLst>
                                            <p:cond delay="400"/>
                                          </p:stCondLst>
                                        </p:cTn>
                                        <p:tgtEl>
                                          <p:spTgt spid="27"/>
                                        </p:tgtEl>
                                        <p:attrNameLst>
                                          <p:attrName>r</p:attrName>
                                        </p:attrNameLst>
                                      </p:cBhvr>
                                    </p:animRot>
                                    <p:animRot by="240000">
                                      <p:cBhvr>
                                        <p:cTn id="59" dur="400" fill="hold">
                                          <p:stCondLst>
                                            <p:cond delay="800"/>
                                          </p:stCondLst>
                                        </p:cTn>
                                        <p:tgtEl>
                                          <p:spTgt spid="27"/>
                                        </p:tgtEl>
                                        <p:attrNameLst>
                                          <p:attrName>r</p:attrName>
                                        </p:attrNameLst>
                                      </p:cBhvr>
                                    </p:animRot>
                                    <p:animRot by="-240000">
                                      <p:cBhvr>
                                        <p:cTn id="60" dur="400" fill="hold">
                                          <p:stCondLst>
                                            <p:cond delay="1200"/>
                                          </p:stCondLst>
                                        </p:cTn>
                                        <p:tgtEl>
                                          <p:spTgt spid="27"/>
                                        </p:tgtEl>
                                        <p:attrNameLst>
                                          <p:attrName>r</p:attrName>
                                        </p:attrNameLst>
                                      </p:cBhvr>
                                    </p:animRot>
                                    <p:animRot by="120000">
                                      <p:cBhvr>
                                        <p:cTn id="61" dur="400" fill="hold">
                                          <p:stCondLst>
                                            <p:cond delay="1600"/>
                                          </p:stCondLst>
                                        </p:cTn>
                                        <p:tgtEl>
                                          <p:spTgt spid="27"/>
                                        </p:tgtEl>
                                        <p:attrNameLst>
                                          <p:attrName>r</p:attrName>
                                        </p:attrNameLst>
                                      </p:cBhvr>
                                    </p:animRot>
                                  </p:childTnLst>
                                </p:cTn>
                              </p:par>
                              <p:par>
                                <p:cTn id="62" presetID="1"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par>
                                <p:cTn id="64" presetID="26" presetClass="emph" presetSubtype="0" repeatCount="3000" fill="hold" grpId="1" nodeType="withEffect">
                                  <p:stCondLst>
                                    <p:cond delay="0"/>
                                  </p:stCondLst>
                                  <p:childTnLst>
                                    <p:animEffect transition="out" filter="fade">
                                      <p:cBhvr>
                                        <p:cTn id="65" dur="500" tmFilter="0, 0; .2, .5; .8, .5; 1, 0"/>
                                        <p:tgtEl>
                                          <p:spTgt spid="48"/>
                                        </p:tgtEl>
                                      </p:cBhvr>
                                    </p:animEffect>
                                    <p:animScale>
                                      <p:cBhvr>
                                        <p:cTn id="66" dur="250" autoRev="1" fill="hold"/>
                                        <p:tgtEl>
                                          <p:spTgt spid="48"/>
                                        </p:tgtEl>
                                      </p:cBhvr>
                                      <p:by x="105000" y="105000"/>
                                    </p:animScale>
                                  </p:childTnLst>
                                </p:cTn>
                              </p:par>
                              <p:par>
                                <p:cTn id="67" presetID="1" presetClass="exit" presetSubtype="0" fill="hold" grpId="2" nodeType="withEffect">
                                  <p:stCondLst>
                                    <p:cond delay="2500"/>
                                  </p:stCondLst>
                                  <p:childTnLst>
                                    <p:set>
                                      <p:cBhvr>
                                        <p:cTn id="68"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9" restart="whenNotActive" fill="hold" evtFilter="cancelBubble" nodeType="interactiveSeq">
                <p:stCondLst>
                  <p:cond evt="onClick" delay="0">
                    <p:tgtEl>
                      <p:spTgt spid="51"/>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300" fill="hold">
                                          <p:stCondLst>
                                            <p:cond delay="0"/>
                                          </p:stCondLst>
                                        </p:cTn>
                                        <p:tgtEl>
                                          <p:spTgt spid="26"/>
                                        </p:tgtEl>
                                        <p:attrNameLst>
                                          <p:attrName>r</p:attrName>
                                        </p:attrNameLst>
                                      </p:cBhvr>
                                    </p:animRot>
                                    <p:animRot by="-240000">
                                      <p:cBhvr>
                                        <p:cTn id="76" dur="600" fill="hold">
                                          <p:stCondLst>
                                            <p:cond delay="600"/>
                                          </p:stCondLst>
                                        </p:cTn>
                                        <p:tgtEl>
                                          <p:spTgt spid="26"/>
                                        </p:tgtEl>
                                        <p:attrNameLst>
                                          <p:attrName>r</p:attrName>
                                        </p:attrNameLst>
                                      </p:cBhvr>
                                    </p:animRot>
                                    <p:animRot by="240000">
                                      <p:cBhvr>
                                        <p:cTn id="77" dur="600" fill="hold">
                                          <p:stCondLst>
                                            <p:cond delay="1200"/>
                                          </p:stCondLst>
                                        </p:cTn>
                                        <p:tgtEl>
                                          <p:spTgt spid="26"/>
                                        </p:tgtEl>
                                        <p:attrNameLst>
                                          <p:attrName>r</p:attrName>
                                        </p:attrNameLst>
                                      </p:cBhvr>
                                    </p:animRot>
                                    <p:animRot by="-240000">
                                      <p:cBhvr>
                                        <p:cTn id="78" dur="600" fill="hold">
                                          <p:stCondLst>
                                            <p:cond delay="1800"/>
                                          </p:stCondLst>
                                        </p:cTn>
                                        <p:tgtEl>
                                          <p:spTgt spid="26"/>
                                        </p:tgtEl>
                                        <p:attrNameLst>
                                          <p:attrName>r</p:attrName>
                                        </p:attrNameLst>
                                      </p:cBhvr>
                                    </p:animRot>
                                    <p:animRot by="120000">
                                      <p:cBhvr>
                                        <p:cTn id="79"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2"/>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25"/>
                                        </p:tgtEl>
                                        <p:attrNameLst>
                                          <p:attrName>r</p:attrName>
                                        </p:attrNameLst>
                                      </p:cBhvr>
                                    </p:animRot>
                                    <p:animRot by="-240000">
                                      <p:cBhvr>
                                        <p:cTn id="87" dur="600" fill="hold">
                                          <p:stCondLst>
                                            <p:cond delay="600"/>
                                          </p:stCondLst>
                                        </p:cTn>
                                        <p:tgtEl>
                                          <p:spTgt spid="25"/>
                                        </p:tgtEl>
                                        <p:attrNameLst>
                                          <p:attrName>r</p:attrName>
                                        </p:attrNameLst>
                                      </p:cBhvr>
                                    </p:animRot>
                                    <p:animRot by="240000">
                                      <p:cBhvr>
                                        <p:cTn id="88" dur="600" fill="hold">
                                          <p:stCondLst>
                                            <p:cond delay="1200"/>
                                          </p:stCondLst>
                                        </p:cTn>
                                        <p:tgtEl>
                                          <p:spTgt spid="25"/>
                                        </p:tgtEl>
                                        <p:attrNameLst>
                                          <p:attrName>r</p:attrName>
                                        </p:attrNameLst>
                                      </p:cBhvr>
                                    </p:animRot>
                                    <p:animRot by="-240000">
                                      <p:cBhvr>
                                        <p:cTn id="89" dur="600" fill="hold">
                                          <p:stCondLst>
                                            <p:cond delay="1800"/>
                                          </p:stCondLst>
                                        </p:cTn>
                                        <p:tgtEl>
                                          <p:spTgt spid="25"/>
                                        </p:tgtEl>
                                        <p:attrNameLst>
                                          <p:attrName>r</p:attrName>
                                        </p:attrNameLst>
                                      </p:cBhvr>
                                    </p:animRot>
                                    <p:animRot by="120000">
                                      <p:cBhvr>
                                        <p:cTn id="90"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91" restart="whenNotActive" fill="hold" evtFilter="cancelBubble" nodeType="interactiveSeq">
                <p:stCondLst>
                  <p:cond evt="onClick" delay="0">
                    <p:tgtEl>
                      <p:spTgt spid="23"/>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30"/>
                                        </p:tgtEl>
                                        <p:attrNameLst>
                                          <p:attrName>r</p:attrName>
                                        </p:attrNameLst>
                                      </p:cBhvr>
                                    </p:animRot>
                                  </p:childTnLst>
                                </p:cTn>
                              </p:par>
                            </p:childTnLst>
                          </p:cTn>
                        </p:par>
                      </p:childTnLst>
                    </p:cTn>
                  </p:par>
                </p:childTnLst>
              </p:cTn>
              <p:nextCondLst>
                <p:cond evt="onClick" delay="0">
                  <p:tgtEl>
                    <p:spTgt spid="23"/>
                  </p:tgtEl>
                </p:cond>
              </p:nextCondLst>
            </p:seq>
            <p:audio>
              <p:cMediaNode vol="80000">
                <p:cTn id="96" fill="hold" display="0">
                  <p:stCondLst>
                    <p:cond delay="indefinite"/>
                  </p:stCondLst>
                  <p:endCondLst>
                    <p:cond evt="onStopAudio" delay="0">
                      <p:tgtEl>
                        <p:sldTgt/>
                      </p:tgtEl>
                    </p:cond>
                  </p:endCondLst>
                </p:cTn>
                <p:tgtEl>
                  <p:spTgt spid="70"/>
                </p:tgtEl>
              </p:cMediaNode>
            </p:audio>
          </p:childTnLst>
        </p:cTn>
      </p:par>
    </p:tnLst>
    <p:bldLst>
      <p:bldP spid="48" grpId="0" animBg="1"/>
      <p:bldP spid="48" grpId="1" animBg="1"/>
      <p:bldP spid="48" grpId="2" animBg="1"/>
      <p:bldP spid="49" grpId="0" animBg="1"/>
      <p:bldP spid="50" grpId="0" animBg="1"/>
      <p:bldP spid="51"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84680" y="529821"/>
            <a:ext cx="5892800" cy="1815690"/>
          </a:xfrm>
          <a:prstGeom prst="rect">
            <a:avLst/>
          </a:prstGeom>
          <a:noFill/>
        </p:spPr>
        <p:txBody>
          <a:bodyPr wrap="square" rtlCol="0">
            <a:spAutoFit/>
          </a:bodyPr>
          <a:lstStyle/>
          <a:p>
            <a:pPr algn="ctr"/>
            <a:r>
              <a:rPr lang="vi-VN" sz="3733" dirty="0">
                <a:solidFill>
                  <a:schemeClr val="bg1"/>
                </a:solidFill>
              </a:rPr>
              <a:t>Quốc hội của nước Việt Nam thống nhất họp tại đâu?</a:t>
            </a:r>
            <a:endParaRPr lang="en-US" sz="3733" dirty="0">
              <a:solidFill>
                <a:schemeClr val="bg1"/>
              </a:solidFill>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4828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A.</a:t>
            </a:r>
            <a:r>
              <a:rPr lang="vi-VN" sz="2800" dirty="0">
                <a:solidFill>
                  <a:srgbClr val="0000FF"/>
                </a:solidFill>
                <a:latin typeface="Times New Roman" panose="02020603050405020304" pitchFamily="18" charset="0"/>
                <a:cs typeface="Times New Roman" panose="02020603050405020304" pitchFamily="18" charset="0"/>
              </a:rPr>
              <a:t> Hà Nội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B.</a:t>
            </a:r>
            <a:r>
              <a:rPr lang="vi-VN" sz="2800" dirty="0">
                <a:solidFill>
                  <a:srgbClr val="0000FF"/>
                </a:solidFill>
                <a:latin typeface="Times New Roman" panose="02020603050405020304" pitchFamily="18" charset="0"/>
                <a:cs typeface="Times New Roman" panose="02020603050405020304" pitchFamily="18" charset="0"/>
              </a:rPr>
              <a:t> Phú Yên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6668229"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C.</a:t>
            </a:r>
            <a:r>
              <a:rPr lang="vi-VN" sz="2800" dirty="0">
                <a:solidFill>
                  <a:srgbClr val="0000FF"/>
                </a:solidFill>
                <a:latin typeface="Times New Roman" panose="02020603050405020304" pitchFamily="18" charset="0"/>
                <a:cs typeface="Times New Roman" panose="02020603050405020304" pitchFamily="18" charset="0"/>
              </a:rPr>
              <a:t> TP. Hồ Chí Minh</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94236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D.</a:t>
            </a:r>
            <a:r>
              <a:rPr lang="vi-VN" sz="2800" dirty="0">
                <a:solidFill>
                  <a:srgbClr val="0000FF"/>
                </a:solidFill>
                <a:latin typeface="Times New Roman" panose="02020603050405020304" pitchFamily="18" charset="0"/>
                <a:cs typeface="Times New Roman" panose="02020603050405020304" pitchFamily="18" charset="0"/>
              </a:rPr>
              <a:t> Khánh Hòa</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times up"/>
          <p:cNvGrpSpPr/>
          <p:nvPr/>
        </p:nvGrpSpPr>
        <p:grpSpPr>
          <a:xfrm>
            <a:off x="1527843" y="177800"/>
            <a:ext cx="1009445" cy="500085"/>
            <a:chOff x="2989747" y="438150"/>
            <a:chExt cx="1572029" cy="683752"/>
          </a:xfrm>
        </p:grpSpPr>
        <p:sp>
          <p:nvSpPr>
            <p:cNvPr id="35" name="Rounded Rectangle 3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6" name="Rounded Rectangle 3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7"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61504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5595" fill="hold"/>
                                        <p:tgtEl>
                                          <p:spTgt spid="69"/>
                                        </p:tgtEl>
                                      </p:cBhvr>
                                    </p:cmd>
                                  </p:childTnLst>
                                </p:cTn>
                              </p:par>
                              <p:par>
                                <p:cTn id="50" presetID="21" presetClass="emph" presetSubtype="0" repeatCount="indefinite" fill="hold" grpId="1" nodeType="withEffect">
                                  <p:stCondLst>
                                    <p:cond delay="0"/>
                                  </p:stCondLst>
                                  <p:childTnLst>
                                    <p:animClr clrSpc="hsl" dir="cw">
                                      <p:cBhvr override="childStyle">
                                        <p:cTn id="51" dur="500" fill="hold"/>
                                        <p:tgtEl>
                                          <p:spTgt spid="44"/>
                                        </p:tgtEl>
                                        <p:attrNameLst>
                                          <p:attrName>style.color</p:attrName>
                                        </p:attrNameLst>
                                      </p:cBhvr>
                                      <p:by>
                                        <p:hsl h="7200000" s="0" l="0"/>
                                      </p:by>
                                    </p:animClr>
                                    <p:animClr clrSpc="hsl" dir="cw">
                                      <p:cBhvr>
                                        <p:cTn id="52" dur="500" fill="hold"/>
                                        <p:tgtEl>
                                          <p:spTgt spid="44"/>
                                        </p:tgtEl>
                                        <p:attrNameLst>
                                          <p:attrName>fillcolor</p:attrName>
                                        </p:attrNameLst>
                                      </p:cBhvr>
                                      <p:by>
                                        <p:hsl h="7200000" s="0" l="0"/>
                                      </p:by>
                                    </p:animClr>
                                    <p:animClr clrSpc="hsl" dir="cw">
                                      <p:cBhvr>
                                        <p:cTn id="53" dur="500" fill="hold"/>
                                        <p:tgtEl>
                                          <p:spTgt spid="44"/>
                                        </p:tgtEl>
                                        <p:attrNameLst>
                                          <p:attrName>stroke.color</p:attrName>
                                        </p:attrNameLst>
                                      </p:cBhvr>
                                      <p:by>
                                        <p:hsl h="7200000" s="0" l="0"/>
                                      </p:by>
                                    </p:animClr>
                                    <p:set>
                                      <p:cBhvr>
                                        <p:cTn id="54" dur="500" fill="hold"/>
                                        <p:tgtEl>
                                          <p:spTgt spid="44"/>
                                        </p:tgtEl>
                                        <p:attrNameLst>
                                          <p:attrName>fill.type</p:attrName>
                                        </p:attrNameLst>
                                      </p:cBhvr>
                                      <p:to>
                                        <p:strVal val="solid"/>
                                      </p:to>
                                    </p:se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7"/>
                                        </p:tgtEl>
                                        <p:attrNameLst>
                                          <p:attrName>r</p:attrName>
                                        </p:attrNameLst>
                                      </p:cBhvr>
                                    </p:animRot>
                                  </p:childTnLst>
                                </p:cTn>
                              </p:par>
                            </p:childTnLst>
                          </p:cTn>
                        </p:par>
                      </p:childTnLst>
                    </p:cTn>
                  </p:par>
                </p:childTnLst>
              </p:cTn>
              <p:nextCondLst>
                <p:cond evt="onClick" delay="0">
                  <p:tgtEl>
                    <p:spTgt spid="34"/>
                  </p:tgtEl>
                </p:cond>
              </p:nextCondLst>
            </p:seq>
            <p:audio>
              <p:cMediaNode vol="80000">
                <p:cTn id="106" fill="hold" display="0">
                  <p:stCondLst>
                    <p:cond delay="indefinite"/>
                  </p:stCondLst>
                  <p:endCondLst>
                    <p:cond evt="onStopAudio" delay="0">
                      <p:tgtEl>
                        <p:sldTgt/>
                      </p:tgtEl>
                    </p:cond>
                  </p:endCondLst>
                </p:cTn>
                <p:tgtEl>
                  <p:spTgt spid="69"/>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211249" y="257414"/>
            <a:ext cx="5892800" cy="1815690"/>
          </a:xfrm>
          <a:prstGeom prst="rect">
            <a:avLst/>
          </a:prstGeom>
          <a:noFill/>
        </p:spPr>
        <p:txBody>
          <a:bodyPr wrap="square" rtlCol="0">
            <a:spAutoFit/>
          </a:bodyPr>
          <a:lstStyle/>
          <a:p>
            <a:pPr algn="ctr"/>
            <a:r>
              <a:rPr lang="vi-VN" sz="3733" dirty="0">
                <a:solidFill>
                  <a:schemeClr val="bg1"/>
                </a:solidFill>
                <a:latin typeface="Times New Roman" panose="02020603050405020304" pitchFamily="18" charset="0"/>
                <a:cs typeface="Times New Roman" panose="02020603050405020304" pitchFamily="18" charset="0"/>
              </a:rPr>
              <a:t>Kết quả cuộc bầu cử, tổng số cử tri đi bỏ phiếu là bao nhiêu?</a:t>
            </a:r>
            <a:endParaRPr lang="en-US" sz="3733" dirty="0">
              <a:solidFill>
                <a:schemeClr val="bg1"/>
              </a:solidFill>
              <a:latin typeface="Times New Roman" panose="02020603050405020304" pitchFamily="18" charset="0"/>
              <a:cs typeface="Times New Roman" panose="02020603050405020304" pitchFamily="18"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6088" y="432986"/>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4016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A.</a:t>
            </a:r>
            <a:r>
              <a:rPr lang="vi-VN" sz="3200" dirty="0">
                <a:solidFill>
                  <a:srgbClr val="0000FF"/>
                </a:solidFill>
                <a:latin typeface="Times New Roman" panose="02020603050405020304" pitchFamily="18" charset="0"/>
                <a:cs typeface="Times New Roman" panose="02020603050405020304" pitchFamily="18" charset="0"/>
              </a:rPr>
              <a:t> 8,8 %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44" name="Rounded Rectangle 43"/>
          <p:cNvSpPr/>
          <p:nvPr/>
        </p:nvSpPr>
        <p:spPr>
          <a:xfrm>
            <a:off x="3449600" y="207367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B.</a:t>
            </a:r>
            <a:r>
              <a:rPr lang="vi-VN" sz="3200" dirty="0">
                <a:solidFill>
                  <a:srgbClr val="0000FF"/>
                </a:solidFill>
                <a:latin typeface="Times New Roman" panose="02020603050405020304" pitchFamily="18" charset="0"/>
                <a:cs typeface="Times New Roman" panose="02020603050405020304" pitchFamily="18" charset="0"/>
              </a:rPr>
              <a:t> 9,8 %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6586955" y="207367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C.</a:t>
            </a:r>
            <a:r>
              <a:rPr lang="vi-VN" sz="3200" dirty="0">
                <a:solidFill>
                  <a:srgbClr val="0000FF"/>
                </a:solidFill>
                <a:latin typeface="Times New Roman" panose="02020603050405020304" pitchFamily="18" charset="0"/>
                <a:cs typeface="Times New Roman" panose="02020603050405020304" pitchFamily="18" charset="0"/>
              </a:rPr>
              <a:t> 98,8 %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93424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D.</a:t>
            </a:r>
            <a:r>
              <a:rPr lang="vi-VN" sz="3200" dirty="0">
                <a:solidFill>
                  <a:srgbClr val="0000FF"/>
                </a:solidFill>
                <a:latin typeface="Times New Roman" panose="02020603050405020304" pitchFamily="18" charset="0"/>
                <a:cs typeface="Times New Roman" panose="02020603050405020304" pitchFamily="18" charset="0"/>
              </a:rPr>
              <a:t> 89 ,9 %</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72311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69"/>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5"/>
                                        </p:tgtEl>
                                        <p:attrNameLst>
                                          <p:attrName>style.color</p:attrName>
                                        </p:attrNameLst>
                                      </p:cBhvr>
                                      <p:by>
                                        <p:hsl h="7200000" s="0" l="0"/>
                                      </p:by>
                                    </p:animClr>
                                    <p:animClr clrSpc="hsl" dir="cw">
                                      <p:cBhvr>
                                        <p:cTn id="85" dur="500" fill="hold"/>
                                        <p:tgtEl>
                                          <p:spTgt spid="45"/>
                                        </p:tgtEl>
                                        <p:attrNameLst>
                                          <p:attrName>fillcolor</p:attrName>
                                        </p:attrNameLst>
                                      </p:cBhvr>
                                      <p:by>
                                        <p:hsl h="7200000" s="0" l="0"/>
                                      </p:by>
                                    </p:animClr>
                                    <p:animClr clrSpc="hsl" dir="cw">
                                      <p:cBhvr>
                                        <p:cTn id="86" dur="500" fill="hold"/>
                                        <p:tgtEl>
                                          <p:spTgt spid="45"/>
                                        </p:tgtEl>
                                        <p:attrNameLst>
                                          <p:attrName>stroke.color</p:attrName>
                                        </p:attrNameLst>
                                      </p:cBhvr>
                                      <p:by>
                                        <p:hsl h="7200000" s="0" l="0"/>
                                      </p:by>
                                    </p:animClr>
                                    <p:set>
                                      <p:cBhvr>
                                        <p:cTn id="87" dur="500" fill="hold"/>
                                        <p:tgtEl>
                                          <p:spTgt spid="45"/>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051"/>
                                        </p:tgtEl>
                                        <p:attrNameLst>
                                          <p:attrName>r</p:attrName>
                                        </p:attrNameLst>
                                      </p:cBhvr>
                                    </p:animRot>
                                    <p:animRot by="-240000">
                                      <p:cBhvr>
                                        <p:cTn id="90" dur="400" fill="hold">
                                          <p:stCondLst>
                                            <p:cond delay="400"/>
                                          </p:stCondLst>
                                        </p:cTn>
                                        <p:tgtEl>
                                          <p:spTgt spid="2051"/>
                                        </p:tgtEl>
                                        <p:attrNameLst>
                                          <p:attrName>r</p:attrName>
                                        </p:attrNameLst>
                                      </p:cBhvr>
                                    </p:animRot>
                                    <p:animRot by="240000">
                                      <p:cBhvr>
                                        <p:cTn id="91" dur="400" fill="hold">
                                          <p:stCondLst>
                                            <p:cond delay="800"/>
                                          </p:stCondLst>
                                        </p:cTn>
                                        <p:tgtEl>
                                          <p:spTgt spid="2051"/>
                                        </p:tgtEl>
                                        <p:attrNameLst>
                                          <p:attrName>r</p:attrName>
                                        </p:attrNameLst>
                                      </p:cBhvr>
                                    </p:animRot>
                                    <p:animRot by="-240000">
                                      <p:cBhvr>
                                        <p:cTn id="92" dur="400" fill="hold">
                                          <p:stCondLst>
                                            <p:cond delay="1200"/>
                                          </p:stCondLst>
                                        </p:cTn>
                                        <p:tgtEl>
                                          <p:spTgt spid="2051"/>
                                        </p:tgtEl>
                                        <p:attrNameLst>
                                          <p:attrName>r</p:attrName>
                                        </p:attrNameLst>
                                      </p:cBhvr>
                                    </p:animRot>
                                    <p:animRot by="120000">
                                      <p:cBhvr>
                                        <p:cTn id="93" dur="400" fill="hold">
                                          <p:stCondLst>
                                            <p:cond delay="1600"/>
                                          </p:stCondLst>
                                        </p:cTn>
                                        <p:tgtEl>
                                          <p:spTgt spid="2051"/>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32"/>
                                        </p:tgtEl>
                                      </p:cBhvr>
                                    </p:animEffect>
                                    <p:animScale>
                                      <p:cBhvr>
                                        <p:cTn id="98" dur="250" autoRev="1" fill="hold"/>
                                        <p:tgtEl>
                                          <p:spTgt spid="32"/>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childTnLst>
                    </p:cTn>
                  </p:par>
                </p:childTnLst>
              </p:cTn>
              <p:nextCondLst>
                <p:cond evt="onClick" delay="0">
                  <p:tgtEl>
                    <p:spTgt spid="35"/>
                  </p:tgtEl>
                </p:cond>
              </p:nextCondLst>
            </p:seq>
            <p:audio>
              <p:cMediaNode vol="80000">
                <p:cTn id="106" fill="hold" display="0">
                  <p:stCondLst>
                    <p:cond delay="indefinite"/>
                  </p:stCondLst>
                  <p:endCondLst>
                    <p:cond evt="onStopAudio" delay="0">
                      <p:tgtEl>
                        <p:sldTgt/>
                      </p:tgtEl>
                    </p:cond>
                  </p:endCondLst>
                </p:cTn>
                <p:tgtEl>
                  <p:spTgt spid="69"/>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3C917611-E4F0-4BC4-8A2C-43D022E9D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42156DB-240C-63A7-6BFB-1EFF9F18E844}"/>
              </a:ext>
            </a:extLst>
          </p:cNvPr>
          <p:cNvSpPr/>
          <p:nvPr/>
        </p:nvSpPr>
        <p:spPr>
          <a:xfrm>
            <a:off x="3111500" y="1251601"/>
            <a:ext cx="5969000" cy="785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2400" b="1" dirty="0">
                <a:solidFill>
                  <a:prstClr val="white"/>
                </a:solidFill>
                <a:latin typeface="Times New Roman" panose="02020603050405020304" pitchFamily="18" charset="0"/>
                <a:cs typeface="Times New Roman" panose="02020603050405020304" pitchFamily="18" charset="0"/>
              </a:rPr>
              <a:t>ÊN THÁI</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73E0865-7E0B-1F8E-D0DB-ADEDC0E04637}"/>
              </a:ext>
            </a:extLst>
          </p:cNvPr>
          <p:cNvSpPr/>
          <p:nvPr/>
        </p:nvSpPr>
        <p:spPr>
          <a:xfrm>
            <a:off x="1997438" y="1749892"/>
            <a:ext cx="8810469" cy="1938992"/>
          </a:xfrm>
          <a:prstGeom prst="rect">
            <a:avLst/>
          </a:prstGeom>
          <a:noFill/>
        </p:spPr>
        <p:txBody>
          <a:bodyPr wrap="square">
            <a:spAutoFit/>
          </a:bodyPr>
          <a:lstStyle/>
          <a:p>
            <a:pPr algn="ctr" eaLnBrk="0" fontAlgn="base" hangingPunct="0">
              <a:spcBef>
                <a:spcPct val="0"/>
              </a:spcBef>
              <a:spcAft>
                <a:spcPct val="0"/>
              </a:spcAft>
              <a:defRPr/>
            </a:pPr>
            <a:r>
              <a:rPr lang="vi-VN" altLang="zh-CN" sz="4000" b="1" u="sng" dirty="0">
                <a:solidFill>
                  <a:srgbClr val="92D050"/>
                </a:solidFill>
                <a:latin typeface="HP001 5H" panose="020B0603050302020204" pitchFamily="34" charset="0"/>
                <a:ea typeface="宋体" panose="02010600030101010101" pitchFamily="2" charset="-122"/>
                <a:cs typeface="HP001 5H" panose="020B0603050302020204" pitchFamily="34" charset="0"/>
              </a:rPr>
              <a:t>Lịch sử</a:t>
            </a:r>
          </a:p>
          <a:p>
            <a:pPr algn="ctr" eaLnBrk="0" fontAlgn="base" hangingPunct="0">
              <a:spcBef>
                <a:spcPct val="0"/>
              </a:spcBef>
              <a:spcAft>
                <a:spcPct val="0"/>
              </a:spcAft>
              <a:defRPr/>
            </a:pP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Xây</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dựng</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Nhà</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máy</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Thuỷ</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điện</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a:t>
            </a:r>
            <a:r>
              <a:rPr lang="en-US" altLang="zh-CN" sz="4000" b="1" dirty="0" err="1">
                <a:solidFill>
                  <a:srgbClr val="000099"/>
                </a:solidFill>
                <a:latin typeface="HP001 5H" panose="020B0603050302020204" pitchFamily="34" charset="0"/>
                <a:ea typeface="宋体" panose="02010600030101010101" pitchFamily="2" charset="-122"/>
                <a:cs typeface="HP001 5H" panose="020B0603050302020204" pitchFamily="34" charset="0"/>
              </a:rPr>
              <a:t>Hoà</a:t>
            </a:r>
            <a:r>
              <a:rPr lang="en-US" altLang="zh-CN" sz="4000" b="1" dirty="0">
                <a:solidFill>
                  <a:srgbClr val="000099"/>
                </a:solidFill>
                <a:latin typeface="HP001 5H" panose="020B0603050302020204" pitchFamily="34" charset="0"/>
                <a:ea typeface="宋体" panose="02010600030101010101" pitchFamily="2" charset="-122"/>
                <a:cs typeface="HP001 5H" panose="020B0603050302020204" pitchFamily="34" charset="0"/>
              </a:rPr>
              <a:t> Bình</a:t>
            </a:r>
            <a:endParaRPr lang="en-US" sz="4000" b="1" dirty="0">
              <a:ln w="31550" cmpd="sng">
                <a:gradFill>
                  <a:gsLst>
                    <a:gs pos="70000">
                      <a:srgbClr val="A5C249">
                        <a:shade val="50000"/>
                        <a:satMod val="190000"/>
                      </a:srgbClr>
                    </a:gs>
                    <a:gs pos="0">
                      <a:srgbClr val="A5C249">
                        <a:tint val="77000"/>
                        <a:satMod val="180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HP001 5H" panose="020B0603050302020204" pitchFamily="34" charset="0"/>
              <a:cs typeface="HP001 5H" panose="020B0603050302020204" pitchFamily="34" charset="0"/>
            </a:endParaRPr>
          </a:p>
          <a:p>
            <a:pPr algn="ctr" eaLnBrk="0" fontAlgn="base" hangingPunct="0">
              <a:spcBef>
                <a:spcPct val="0"/>
              </a:spcBef>
              <a:spcAft>
                <a:spcPct val="0"/>
              </a:spcAft>
              <a:defRPr/>
            </a:pPr>
            <a:endParaRPr lang="en-US" sz="40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endParaRPr>
          </a:p>
        </p:txBody>
      </p:sp>
    </p:spTree>
    <p:extLst>
      <p:ext uri="{BB962C8B-B14F-4D97-AF65-F5344CB8AC3E}">
        <p14:creationId xmlns:p14="http://schemas.microsoft.com/office/powerpoint/2010/main" val="23619551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EBCDA-CFB1-7869-911C-5637E08A5FA1}"/>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82F64C93-2A25-84C5-402D-E394DFC2C438}"/>
              </a:ext>
            </a:extLst>
          </p:cNvPr>
          <p:cNvSpPr/>
          <p:nvPr/>
        </p:nvSpPr>
        <p:spPr>
          <a:xfrm>
            <a:off x="1119883" y="842481"/>
            <a:ext cx="10120045" cy="556859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DC2B9577-C3FF-3A2E-15DA-C09EE5903AD7}"/>
              </a:ext>
            </a:extLst>
          </p:cNvPr>
          <p:cNvSpPr txBox="1"/>
          <p:nvPr/>
        </p:nvSpPr>
        <p:spPr>
          <a:xfrm>
            <a:off x="2013735" y="1294544"/>
            <a:ext cx="8455631" cy="1569660"/>
          </a:xfrm>
          <a:prstGeom prst="rect">
            <a:avLst/>
          </a:prstGeom>
          <a:noFill/>
        </p:spPr>
        <p:txBody>
          <a:bodyPr wrap="square" rtlCol="0">
            <a:spAutoFit/>
          </a:bodyPr>
          <a:lstStyle/>
          <a:p>
            <a:r>
              <a:rPr lang="vi-VN" sz="3200" dirty="0">
                <a:solidFill>
                  <a:schemeClr val="accent1"/>
                </a:solidFill>
                <a:latin typeface="HP001 5H" panose="020B0603050302020204" pitchFamily="34" charset="0"/>
                <a:cs typeface="HP001 5H" panose="020B0603050302020204" pitchFamily="34" charset="0"/>
              </a:rPr>
              <a:t>- Cách mạng Việt Nam sau khi thống nhất đất nước có nhiệm vụ xây dựng đất nước tiến lên xã hội chủ nghĩa.</a:t>
            </a:r>
            <a:endParaRPr lang="en-US" sz="3200" dirty="0">
              <a:solidFill>
                <a:schemeClr val="accent1"/>
              </a:solidFill>
              <a:latin typeface="HP001 5H" panose="020B0603050302020204" pitchFamily="34" charset="0"/>
              <a:cs typeface="HP001 5H" panose="020B0603050302020204" pitchFamily="34" charset="0"/>
            </a:endParaRPr>
          </a:p>
        </p:txBody>
      </p:sp>
      <p:sp>
        <p:nvSpPr>
          <p:cNvPr id="9" name="TextBox 8">
            <a:extLst>
              <a:ext uri="{FF2B5EF4-FFF2-40B4-BE49-F238E27FC236}">
                <a16:creationId xmlns:a16="http://schemas.microsoft.com/office/drawing/2014/main" id="{963C9EE2-938F-6637-4545-9424F9E45BA3}"/>
              </a:ext>
            </a:extLst>
          </p:cNvPr>
          <p:cNvSpPr txBox="1"/>
          <p:nvPr/>
        </p:nvSpPr>
        <p:spPr>
          <a:xfrm>
            <a:off x="2013735" y="3123344"/>
            <a:ext cx="8455631" cy="1569660"/>
          </a:xfrm>
          <a:prstGeom prst="rect">
            <a:avLst/>
          </a:prstGeom>
          <a:noFill/>
        </p:spPr>
        <p:txBody>
          <a:bodyPr wrap="square" rtlCol="0">
            <a:spAutoFit/>
          </a:bodyPr>
          <a:lstStyle/>
          <a:p>
            <a:r>
              <a:rPr lang="vi-VN" sz="3200" dirty="0">
                <a:solidFill>
                  <a:schemeClr val="accent1"/>
                </a:solidFill>
                <a:latin typeface="HP001 5H" panose="020B0603050302020204" pitchFamily="34" charset="0"/>
                <a:cs typeface="HP001 5H" panose="020B0603050302020204" pitchFamily="34" charset="0"/>
              </a:rPr>
              <a:t>-Chính thức khởi công vào ngày 6/11/1979 tại tỉnh Hòa Bình và sau 15 lao động vất vả nhà máy được hoàn thành.</a:t>
            </a:r>
            <a:endParaRPr lang="en-US" sz="3200" dirty="0">
              <a:solidFill>
                <a:schemeClr val="accent1"/>
              </a:solidFill>
              <a:latin typeface="HP001 5H" panose="020B0603050302020204" pitchFamily="34" charset="0"/>
              <a:cs typeface="HP001 5H" panose="020B0603050302020204" pitchFamily="34" charset="0"/>
            </a:endParaRPr>
          </a:p>
        </p:txBody>
      </p:sp>
      <p:sp>
        <p:nvSpPr>
          <p:cNvPr id="10" name="TextBox 9">
            <a:extLst>
              <a:ext uri="{FF2B5EF4-FFF2-40B4-BE49-F238E27FC236}">
                <a16:creationId xmlns:a16="http://schemas.microsoft.com/office/drawing/2014/main" id="{1ABF78B9-F2FB-5BE9-B0CE-7846D9FB917D}"/>
              </a:ext>
            </a:extLst>
          </p:cNvPr>
          <p:cNvSpPr txBox="1"/>
          <p:nvPr/>
        </p:nvSpPr>
        <p:spPr>
          <a:xfrm>
            <a:off x="2013734" y="4849403"/>
            <a:ext cx="8322067" cy="1077218"/>
          </a:xfrm>
          <a:prstGeom prst="rect">
            <a:avLst/>
          </a:prstGeom>
          <a:noFill/>
        </p:spPr>
        <p:txBody>
          <a:bodyPr wrap="square" rtlCol="0">
            <a:spAutoFit/>
          </a:bodyPr>
          <a:lstStyle/>
          <a:p>
            <a:r>
              <a:rPr lang="vi-VN" sz="3200" dirty="0">
                <a:solidFill>
                  <a:schemeClr val="accent1"/>
                </a:solidFill>
                <a:latin typeface="HP001 5H" panose="020B0603050302020204" pitchFamily="34" charset="0"/>
                <a:cs typeface="HP001 5H" panose="020B0603050302020204" pitchFamily="34" charset="0"/>
              </a:rPr>
              <a:t>-Chính phủ Liên Xô là người cộng tác, giúp đỡ chúng ta xây dựng nhà máy này.</a:t>
            </a:r>
            <a:endParaRPr lang="en-US" sz="3200" dirty="0">
              <a:solidFill>
                <a:schemeClr val="accent1"/>
              </a:solidFill>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322053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BC4289-04C6-B51C-C37D-F530D5B56797}"/>
              </a:ext>
            </a:extLst>
          </p:cNvPr>
          <p:cNvPicPr>
            <a:picLocks noChangeAspect="1"/>
          </p:cNvPicPr>
          <p:nvPr/>
        </p:nvPicPr>
        <p:blipFill>
          <a:blip r:embed="rId2"/>
          <a:stretch>
            <a:fillRect/>
          </a:stretch>
        </p:blipFill>
        <p:spPr>
          <a:xfrm>
            <a:off x="0" y="7707"/>
            <a:ext cx="12192000" cy="6462445"/>
          </a:xfrm>
          <a:prstGeom prst="rect">
            <a:avLst/>
          </a:prstGeom>
        </p:spPr>
      </p:pic>
      <p:sp>
        <p:nvSpPr>
          <p:cNvPr id="5" name="Rectangle: Rounded Corners 4">
            <a:extLst>
              <a:ext uri="{FF2B5EF4-FFF2-40B4-BE49-F238E27FC236}">
                <a16:creationId xmlns:a16="http://schemas.microsoft.com/office/drawing/2014/main" id="{364DE51C-98E8-FAA1-BF72-3EFF566822A5}"/>
              </a:ext>
            </a:extLst>
          </p:cNvPr>
          <p:cNvSpPr/>
          <p:nvPr/>
        </p:nvSpPr>
        <p:spPr>
          <a:xfrm>
            <a:off x="2517169" y="6439327"/>
            <a:ext cx="7438489" cy="4109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Lược đồ </a:t>
            </a:r>
            <a:endParaRPr lang="en-US" dirty="0"/>
          </a:p>
        </p:txBody>
      </p:sp>
      <p:sp>
        <p:nvSpPr>
          <p:cNvPr id="2" name="Oval 1">
            <a:extLst>
              <a:ext uri="{FF2B5EF4-FFF2-40B4-BE49-F238E27FC236}">
                <a16:creationId xmlns:a16="http://schemas.microsoft.com/office/drawing/2014/main" id="{3E561994-3743-737E-3A78-4A4BDAB0AC08}"/>
              </a:ext>
            </a:extLst>
          </p:cNvPr>
          <p:cNvSpPr/>
          <p:nvPr/>
        </p:nvSpPr>
        <p:spPr>
          <a:xfrm>
            <a:off x="3133618" y="893851"/>
            <a:ext cx="1212351" cy="7294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6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199</TotalTime>
  <Words>1000</Words>
  <Application>Microsoft Office PowerPoint</Application>
  <PresentationFormat>Widescreen</PresentationFormat>
  <Paragraphs>63</Paragraphs>
  <Slides>26</Slides>
  <Notes>0</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Calibri Light</vt:lpstr>
      <vt:lpstr>Constantia</vt:lpstr>
      <vt:lpstr>HP001 5H</vt:lpstr>
      <vt:lpstr>Snap ITC</vt:lpstr>
      <vt:lpstr>Times New Roman</vt:lpstr>
      <vt:lpstr>Wingdings 2</vt:lpstr>
      <vt:lpstr>Office Theme</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Toàn cảnh công trình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Thủy điện Thác Bà – Yên Bái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Thảo Nguyễn Thị Bích</dc:creator>
  <cp:lastModifiedBy>kimchi pham</cp:lastModifiedBy>
  <cp:revision>7</cp:revision>
  <dcterms:created xsi:type="dcterms:W3CDTF">2024-04-04T01:01:04Z</dcterms:created>
  <dcterms:modified xsi:type="dcterms:W3CDTF">2024-04-15T08:45:24Z</dcterms:modified>
</cp:coreProperties>
</file>