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0"/>
  </p:notesMasterIdLst>
  <p:sldIdLst>
    <p:sldId id="286" r:id="rId3"/>
    <p:sldId id="288" r:id="rId4"/>
    <p:sldId id="269" r:id="rId5"/>
    <p:sldId id="285" r:id="rId6"/>
    <p:sldId id="287" r:id="rId7"/>
    <p:sldId id="289" r:id="rId8"/>
    <p:sldId id="291" r:id="rId9"/>
    <p:sldId id="290" r:id="rId10"/>
    <p:sldId id="293" r:id="rId11"/>
    <p:sldId id="294" r:id="rId12"/>
    <p:sldId id="295" r:id="rId13"/>
    <p:sldId id="296" r:id="rId14"/>
    <p:sldId id="292" r:id="rId15"/>
    <p:sldId id="298" r:id="rId16"/>
    <p:sldId id="297" r:id="rId17"/>
    <p:sldId id="299" r:id="rId18"/>
    <p:sldId id="311" r:id="rId19"/>
    <p:sldId id="301" r:id="rId20"/>
    <p:sldId id="300" r:id="rId21"/>
    <p:sldId id="302" r:id="rId22"/>
    <p:sldId id="303" r:id="rId23"/>
    <p:sldId id="310" r:id="rId24"/>
    <p:sldId id="304" r:id="rId25"/>
    <p:sldId id="307" r:id="rId26"/>
    <p:sldId id="305" r:id="rId27"/>
    <p:sldId id="308" r:id="rId28"/>
    <p:sldId id="309" r:id="rId29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99FF99"/>
    <a:srgbClr val="860877"/>
    <a:srgbClr val="FFFF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2" d="100"/>
          <a:sy n="102" d="100"/>
        </p:scale>
        <p:origin x="-456" y="2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CAE78-ED20-48E1-94B8-C58FC66B90CE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7A3711-8B2D-4044-80D7-F2CDD4921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65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3BEE47-5A4D-40CB-B8D0-D1E0BA03AE87}" type="slidenum">
              <a:rPr lang="en-US" altLang="en-US">
                <a:latin typeface=".VnAvant" panose="020B7200000000000000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249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A3711-8B2D-4044-80D7-F2CDD49213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61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A3711-8B2D-4044-80D7-F2CDD49213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058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A3711-8B2D-4044-80D7-F2CDD49213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587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A3711-8B2D-4044-80D7-F2CDD49213B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13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A3711-8B2D-4044-80D7-F2CDD49213B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95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3BEE47-5A4D-40CB-B8D0-D1E0BA03AE87}" type="slidenum">
              <a:rPr lang="en-US" altLang="en-US">
                <a:latin typeface=".VnAvant" panose="020B7200000000000000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715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3BEE47-5A4D-40CB-B8D0-D1E0BA03AE87}" type="slidenum">
              <a:rPr lang="en-US" altLang="en-US">
                <a:latin typeface=".VnAvant" panose="020B7200000000000000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en-US" altLang="en-US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19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3BEE47-5A4D-40CB-B8D0-D1E0BA03AE87}" type="slidenum">
              <a:rPr lang="en-US" altLang="en-US">
                <a:latin typeface=".VnAvant" panose="020B7200000000000000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514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6D617-C9F8-4BC1-A01B-910C61C67E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128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865717" y="-20537"/>
            <a:ext cx="5442587" cy="1080120"/>
          </a:xfrm>
          <a:prstGeom prst="rect">
            <a:avLst/>
          </a:prstGeom>
          <a:solidFill>
            <a:srgbClr val="FFFF99">
              <a:alpha val="77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chemeClr val="tx1"/>
                </a:solidFill>
              </a:rPr>
              <a:t>CHỦ ĐỀ 5: </a:t>
            </a:r>
          </a:p>
          <a:p>
            <a:pPr algn="ctr"/>
            <a:r>
              <a:rPr lang="en-US" altLang="ko-KR" sz="2400" b="1" dirty="0" smtClean="0">
                <a:solidFill>
                  <a:srgbClr val="FF0000"/>
                </a:solidFill>
              </a:rPr>
              <a:t>BÀI HỌC TỪ CUỘC SỐNG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34062" y="1237319"/>
            <a:ext cx="1213183" cy="83099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itchFamily="50" charset="-127"/>
                <a:cs typeface="Calibri" pitchFamily="34" charset="0"/>
              </a:rPr>
              <a:t>Bài 1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A5FCD654-BD2C-4DF9-BC3A-17B5F87B764C}"/>
              </a:ext>
            </a:extLst>
          </p:cNvPr>
          <p:cNvGrpSpPr/>
          <p:nvPr/>
        </p:nvGrpSpPr>
        <p:grpSpPr>
          <a:xfrm>
            <a:off x="-23838" y="121577"/>
            <a:ext cx="818266" cy="694809"/>
            <a:chOff x="4035985" y="2025828"/>
            <a:chExt cx="4113453" cy="3654758"/>
          </a:xfrm>
        </p:grpSpPr>
        <p:sp>
          <p:nvSpPr>
            <p:cNvPr id="19" name="Freeform: Shape 100">
              <a:extLst>
                <a:ext uri="{FF2B5EF4-FFF2-40B4-BE49-F238E27FC236}">
                  <a16:creationId xmlns="" xmlns:a16="http://schemas.microsoft.com/office/drawing/2014/main" id="{5202F6B2-86CA-48EB-A3D2-D7C9A5D2C3D2}"/>
                </a:ext>
              </a:extLst>
            </p:cNvPr>
            <p:cNvSpPr/>
            <p:nvPr/>
          </p:nvSpPr>
          <p:spPr>
            <a:xfrm>
              <a:off x="6105685" y="2122042"/>
              <a:ext cx="1164169" cy="1565269"/>
            </a:xfrm>
            <a:custGeom>
              <a:avLst/>
              <a:gdLst>
                <a:gd name="connsiteX0" fmla="*/ 567785 w 1133475"/>
                <a:gd name="connsiteY0" fmla="*/ 714573 h 1524000"/>
                <a:gd name="connsiteX1" fmla="*/ 64865 w 1133475"/>
                <a:gd name="connsiteY1" fmla="*/ 1521340 h 1524000"/>
                <a:gd name="connsiteX2" fmla="*/ 269653 w 1133475"/>
                <a:gd name="connsiteY2" fmla="*/ 473590 h 1524000"/>
                <a:gd name="connsiteX3" fmla="*/ 915448 w 1133475"/>
                <a:gd name="connsiteY3" fmla="*/ 55443 h 1524000"/>
                <a:gd name="connsiteX4" fmla="*/ 1029748 w 1133475"/>
                <a:gd name="connsiteY4" fmla="*/ 8770 h 1524000"/>
                <a:gd name="connsiteX5" fmla="*/ 1087851 w 1133475"/>
                <a:gd name="connsiteY5" fmla="*/ 35440 h 1524000"/>
                <a:gd name="connsiteX6" fmla="*/ 908780 w 1133475"/>
                <a:gd name="connsiteY6" fmla="*/ 946983 h 1524000"/>
                <a:gd name="connsiteX7" fmla="*/ 223933 w 1133475"/>
                <a:gd name="connsiteY7" fmla="*/ 1474668 h 1524000"/>
                <a:gd name="connsiteX8" fmla="*/ 113443 w 1133475"/>
                <a:gd name="connsiteY8" fmla="*/ 1530865 h 1524000"/>
                <a:gd name="connsiteX9" fmla="*/ 101060 w 1133475"/>
                <a:gd name="connsiteY9" fmla="*/ 1528960 h 1524000"/>
                <a:gd name="connsiteX10" fmla="*/ 567785 w 1133475"/>
                <a:gd name="connsiteY10" fmla="*/ 714573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24000">
                  <a:moveTo>
                    <a:pt x="567785" y="714573"/>
                  </a:moveTo>
                  <a:cubicBezTo>
                    <a:pt x="370618" y="960318"/>
                    <a:pt x="207740" y="1228923"/>
                    <a:pt x="64865" y="1521340"/>
                  </a:cubicBezTo>
                  <a:cubicBezTo>
                    <a:pt x="-58007" y="1126053"/>
                    <a:pt x="-15145" y="775533"/>
                    <a:pt x="269653" y="473590"/>
                  </a:cubicBezTo>
                  <a:cubicBezTo>
                    <a:pt x="450628" y="282138"/>
                    <a:pt x="676370" y="158313"/>
                    <a:pt x="915448" y="55443"/>
                  </a:cubicBezTo>
                  <a:cubicBezTo>
                    <a:pt x="953548" y="39250"/>
                    <a:pt x="992601" y="25915"/>
                    <a:pt x="1029748" y="8770"/>
                  </a:cubicBezTo>
                  <a:cubicBezTo>
                    <a:pt x="1063086" y="-7422"/>
                    <a:pt x="1076420" y="-2660"/>
                    <a:pt x="1087851" y="35440"/>
                  </a:cubicBezTo>
                  <a:cubicBezTo>
                    <a:pt x="1187863" y="370720"/>
                    <a:pt x="1127855" y="674568"/>
                    <a:pt x="908780" y="946983"/>
                  </a:cubicBezTo>
                  <a:cubicBezTo>
                    <a:pt x="723043" y="1177488"/>
                    <a:pt x="481108" y="1336555"/>
                    <a:pt x="223933" y="1474668"/>
                  </a:cubicBezTo>
                  <a:cubicBezTo>
                    <a:pt x="187738" y="1493718"/>
                    <a:pt x="150590" y="1511815"/>
                    <a:pt x="113443" y="1530865"/>
                  </a:cubicBezTo>
                  <a:cubicBezTo>
                    <a:pt x="111538" y="1531818"/>
                    <a:pt x="107728" y="1529913"/>
                    <a:pt x="101060" y="1528960"/>
                  </a:cubicBezTo>
                  <a:cubicBezTo>
                    <a:pt x="234410" y="1243210"/>
                    <a:pt x="391573" y="973653"/>
                    <a:pt x="567785" y="71457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01">
              <a:extLst>
                <a:ext uri="{FF2B5EF4-FFF2-40B4-BE49-F238E27FC236}">
                  <a16:creationId xmlns="" xmlns:a16="http://schemas.microsoft.com/office/drawing/2014/main" id="{F8819073-E235-4A2F-ABA2-A38300711732}"/>
                </a:ext>
              </a:extLst>
            </p:cNvPr>
            <p:cNvSpPr/>
            <p:nvPr/>
          </p:nvSpPr>
          <p:spPr>
            <a:xfrm>
              <a:off x="5093994" y="2025828"/>
              <a:ext cx="929379" cy="1672882"/>
            </a:xfrm>
            <a:custGeom>
              <a:avLst/>
              <a:gdLst>
                <a:gd name="connsiteX0" fmla="*/ 894625 w 904875"/>
                <a:gd name="connsiteY0" fmla="*/ 1601682 h 1628775"/>
                <a:gd name="connsiteX1" fmla="*/ 413613 w 904875"/>
                <a:gd name="connsiteY1" fmla="*/ 780627 h 1628775"/>
                <a:gd name="connsiteX2" fmla="*/ 864145 w 904875"/>
                <a:gd name="connsiteY2" fmla="*/ 1633114 h 1628775"/>
                <a:gd name="connsiteX3" fmla="*/ 451713 w 904875"/>
                <a:gd name="connsiteY3" fmla="*/ 1469284 h 1628775"/>
                <a:gd name="connsiteX4" fmla="*/ 29755 w 904875"/>
                <a:gd name="connsiteY4" fmla="*/ 807297 h 1628775"/>
                <a:gd name="connsiteX5" fmla="*/ 39280 w 904875"/>
                <a:gd name="connsiteY5" fmla="*/ 26247 h 1628775"/>
                <a:gd name="connsiteX6" fmla="*/ 81190 w 904875"/>
                <a:gd name="connsiteY6" fmla="*/ 3387 h 1628775"/>
                <a:gd name="connsiteX7" fmla="*/ 810805 w 904875"/>
                <a:gd name="connsiteY7" fmla="*/ 673947 h 1628775"/>
                <a:gd name="connsiteX8" fmla="*/ 894625 w 904875"/>
                <a:gd name="connsiteY8" fmla="*/ 1601682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4875" h="1628775">
                  <a:moveTo>
                    <a:pt x="894625" y="1601682"/>
                  </a:moveTo>
                  <a:cubicBezTo>
                    <a:pt x="707935" y="1342602"/>
                    <a:pt x="549820" y="1068282"/>
                    <a:pt x="413613" y="780627"/>
                  </a:cubicBezTo>
                  <a:cubicBezTo>
                    <a:pt x="527913" y="1080664"/>
                    <a:pt x="682218" y="1358794"/>
                    <a:pt x="864145" y="1633114"/>
                  </a:cubicBezTo>
                  <a:cubicBezTo>
                    <a:pt x="711745" y="1601682"/>
                    <a:pt x="576490" y="1550247"/>
                    <a:pt x="451713" y="1469284"/>
                  </a:cubicBezTo>
                  <a:cubicBezTo>
                    <a:pt x="209778" y="1313074"/>
                    <a:pt x="83095" y="1083522"/>
                    <a:pt x="29755" y="807297"/>
                  </a:cubicBezTo>
                  <a:cubicBezTo>
                    <a:pt x="-20727" y="546312"/>
                    <a:pt x="228" y="286279"/>
                    <a:pt x="39280" y="26247"/>
                  </a:cubicBezTo>
                  <a:cubicBezTo>
                    <a:pt x="44043" y="-4233"/>
                    <a:pt x="56425" y="-2328"/>
                    <a:pt x="81190" y="3387"/>
                  </a:cubicBezTo>
                  <a:cubicBezTo>
                    <a:pt x="452665" y="87207"/>
                    <a:pt x="690790" y="317712"/>
                    <a:pt x="810805" y="673947"/>
                  </a:cubicBezTo>
                  <a:cubicBezTo>
                    <a:pt x="912723" y="974937"/>
                    <a:pt x="917485" y="1286404"/>
                    <a:pt x="894625" y="160168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102">
              <a:extLst>
                <a:ext uri="{FF2B5EF4-FFF2-40B4-BE49-F238E27FC236}">
                  <a16:creationId xmlns="" xmlns:a16="http://schemas.microsoft.com/office/drawing/2014/main" id="{29F21B4D-7038-46BC-919D-7AB3CB12BD7B}"/>
                </a:ext>
              </a:extLst>
            </p:cNvPr>
            <p:cNvSpPr/>
            <p:nvPr/>
          </p:nvSpPr>
          <p:spPr>
            <a:xfrm>
              <a:off x="4917602" y="4013286"/>
              <a:ext cx="1164169" cy="1575052"/>
            </a:xfrm>
            <a:custGeom>
              <a:avLst/>
              <a:gdLst>
                <a:gd name="connsiteX0" fmla="*/ 1035886 w 1133475"/>
                <a:gd name="connsiteY0" fmla="*/ 0 h 1533525"/>
                <a:gd name="connsiteX1" fmla="*/ 546301 w 1133475"/>
                <a:gd name="connsiteY1" fmla="*/ 848677 h 1533525"/>
                <a:gd name="connsiteX2" fmla="*/ 1069224 w 1133475"/>
                <a:gd name="connsiteY2" fmla="*/ 17145 h 1533525"/>
                <a:gd name="connsiteX3" fmla="*/ 903489 w 1133475"/>
                <a:gd name="connsiteY3" fmla="*/ 1021080 h 1533525"/>
                <a:gd name="connsiteX4" fmla="*/ 289126 w 1133475"/>
                <a:gd name="connsiteY4" fmla="*/ 1451610 h 1533525"/>
                <a:gd name="connsiteX5" fmla="*/ 96721 w 1133475"/>
                <a:gd name="connsiteY5" fmla="*/ 1531620 h 1533525"/>
                <a:gd name="connsiteX6" fmla="*/ 49096 w 1133475"/>
                <a:gd name="connsiteY6" fmla="*/ 1508760 h 1533525"/>
                <a:gd name="connsiteX7" fmla="*/ 239596 w 1133475"/>
                <a:gd name="connsiteY7" fmla="*/ 574358 h 1533525"/>
                <a:gd name="connsiteX8" fmla="*/ 892059 w 1133475"/>
                <a:gd name="connsiteY8" fmla="*/ 73342 h 1533525"/>
                <a:gd name="connsiteX9" fmla="*/ 1014931 w 1133475"/>
                <a:gd name="connsiteY9" fmla="*/ 10478 h 1533525"/>
                <a:gd name="connsiteX10" fmla="*/ 1035886 w 1133475"/>
                <a:gd name="connsiteY10" fmla="*/ 0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33525">
                  <a:moveTo>
                    <a:pt x="1035886" y="0"/>
                  </a:moveTo>
                  <a:cubicBezTo>
                    <a:pt x="893964" y="302895"/>
                    <a:pt x="731086" y="581977"/>
                    <a:pt x="546301" y="848677"/>
                  </a:cubicBezTo>
                  <a:cubicBezTo>
                    <a:pt x="752041" y="595313"/>
                    <a:pt x="920634" y="318135"/>
                    <a:pt x="1069224" y="17145"/>
                  </a:cubicBezTo>
                  <a:cubicBezTo>
                    <a:pt x="1183524" y="387667"/>
                    <a:pt x="1156854" y="723900"/>
                    <a:pt x="903489" y="1021080"/>
                  </a:cubicBezTo>
                  <a:cubicBezTo>
                    <a:pt x="735849" y="1217295"/>
                    <a:pt x="519631" y="1345883"/>
                    <a:pt x="289126" y="1451610"/>
                  </a:cubicBezTo>
                  <a:cubicBezTo>
                    <a:pt x="226261" y="1481138"/>
                    <a:pt x="159586" y="1503045"/>
                    <a:pt x="96721" y="1531620"/>
                  </a:cubicBezTo>
                  <a:cubicBezTo>
                    <a:pt x="68146" y="1544955"/>
                    <a:pt x="57669" y="1540193"/>
                    <a:pt x="49096" y="1508760"/>
                  </a:cubicBezTo>
                  <a:cubicBezTo>
                    <a:pt x="-56631" y="1162050"/>
                    <a:pt x="9091" y="851535"/>
                    <a:pt x="239596" y="574358"/>
                  </a:cubicBezTo>
                  <a:cubicBezTo>
                    <a:pt x="418666" y="358140"/>
                    <a:pt x="648219" y="206692"/>
                    <a:pt x="892059" y="73342"/>
                  </a:cubicBezTo>
                  <a:cubicBezTo>
                    <a:pt x="932064" y="51435"/>
                    <a:pt x="973974" y="31433"/>
                    <a:pt x="1014931" y="10478"/>
                  </a:cubicBezTo>
                  <a:cubicBezTo>
                    <a:pt x="1017789" y="7620"/>
                    <a:pt x="1021599" y="5715"/>
                    <a:pt x="103588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103">
              <a:extLst>
                <a:ext uri="{FF2B5EF4-FFF2-40B4-BE49-F238E27FC236}">
                  <a16:creationId xmlns="" xmlns:a16="http://schemas.microsoft.com/office/drawing/2014/main" id="{EF4453BF-3524-4808-B1AE-D5089F35A605}"/>
                </a:ext>
              </a:extLst>
            </p:cNvPr>
            <p:cNvSpPr/>
            <p:nvPr/>
          </p:nvSpPr>
          <p:spPr>
            <a:xfrm>
              <a:off x="4035985" y="3407222"/>
              <a:ext cx="1868541" cy="851115"/>
            </a:xfrm>
            <a:custGeom>
              <a:avLst/>
              <a:gdLst>
                <a:gd name="connsiteX0" fmla="*/ 793168 w 1819275"/>
                <a:gd name="connsiteY0" fmla="*/ 414825 h 828675"/>
                <a:gd name="connsiteX1" fmla="*/ 1816153 w 1819275"/>
                <a:gd name="connsiteY1" fmla="*/ 456735 h 828675"/>
                <a:gd name="connsiteX2" fmla="*/ 1703758 w 1819275"/>
                <a:gd name="connsiteY2" fmla="*/ 571035 h 828675"/>
                <a:gd name="connsiteX3" fmla="*/ 1005576 w 1819275"/>
                <a:gd name="connsiteY3" fmla="*/ 832020 h 828675"/>
                <a:gd name="connsiteX4" fmla="*/ 442648 w 1819275"/>
                <a:gd name="connsiteY4" fmla="*/ 658665 h 828675"/>
                <a:gd name="connsiteX5" fmla="*/ 18786 w 1819275"/>
                <a:gd name="connsiteY5" fmla="*/ 370058 h 828675"/>
                <a:gd name="connsiteX6" fmla="*/ 14976 w 1819275"/>
                <a:gd name="connsiteY6" fmla="*/ 320528 h 828675"/>
                <a:gd name="connsiteX7" fmla="*/ 933186 w 1819275"/>
                <a:gd name="connsiteY7" fmla="*/ 19538 h 828675"/>
                <a:gd name="connsiteX8" fmla="*/ 1819963 w 1819275"/>
                <a:gd name="connsiteY8" fmla="*/ 419588 h 828675"/>
                <a:gd name="connsiteX9" fmla="*/ 793168 w 1819275"/>
                <a:gd name="connsiteY9" fmla="*/ 414825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9275" h="828675">
                  <a:moveTo>
                    <a:pt x="793168" y="414825"/>
                  </a:moveTo>
                  <a:cubicBezTo>
                    <a:pt x="1129401" y="469118"/>
                    <a:pt x="1467538" y="482453"/>
                    <a:pt x="1816153" y="456735"/>
                  </a:cubicBezTo>
                  <a:cubicBezTo>
                    <a:pt x="1775196" y="498645"/>
                    <a:pt x="1741858" y="537698"/>
                    <a:pt x="1703758" y="571035"/>
                  </a:cubicBezTo>
                  <a:cubicBezTo>
                    <a:pt x="1504686" y="747248"/>
                    <a:pt x="1276086" y="846308"/>
                    <a:pt x="1005576" y="832020"/>
                  </a:cubicBezTo>
                  <a:cubicBezTo>
                    <a:pt x="803646" y="821543"/>
                    <a:pt x="618861" y="752963"/>
                    <a:pt x="442648" y="658665"/>
                  </a:cubicBezTo>
                  <a:cubicBezTo>
                    <a:pt x="291201" y="577703"/>
                    <a:pt x="152136" y="477690"/>
                    <a:pt x="18786" y="370058"/>
                  </a:cubicBezTo>
                  <a:cubicBezTo>
                    <a:pt x="-4074" y="351960"/>
                    <a:pt x="-6932" y="343388"/>
                    <a:pt x="14976" y="320528"/>
                  </a:cubicBezTo>
                  <a:cubicBezTo>
                    <a:pt x="265483" y="50018"/>
                    <a:pt x="573141" y="-45232"/>
                    <a:pt x="933186" y="19538"/>
                  </a:cubicBezTo>
                  <a:cubicBezTo>
                    <a:pt x="1257988" y="77640"/>
                    <a:pt x="1538023" y="235755"/>
                    <a:pt x="1819963" y="419588"/>
                  </a:cubicBezTo>
                  <a:cubicBezTo>
                    <a:pt x="1469443" y="451020"/>
                    <a:pt x="1131306" y="447210"/>
                    <a:pt x="793168" y="41482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104">
              <a:extLst>
                <a:ext uri="{FF2B5EF4-FFF2-40B4-BE49-F238E27FC236}">
                  <a16:creationId xmlns="" xmlns:a16="http://schemas.microsoft.com/office/drawing/2014/main" id="{AB99B619-6324-4E7F-8F7A-6A32821F6C6D}"/>
                </a:ext>
              </a:extLst>
            </p:cNvPr>
            <p:cNvSpPr/>
            <p:nvPr/>
          </p:nvSpPr>
          <p:spPr>
            <a:xfrm>
              <a:off x="6280897" y="3451054"/>
              <a:ext cx="1868541" cy="851115"/>
            </a:xfrm>
            <a:custGeom>
              <a:avLst/>
              <a:gdLst>
                <a:gd name="connsiteX0" fmla="*/ 1072515 w 1819275"/>
                <a:gd name="connsiteY0" fmla="*/ 424536 h 828675"/>
                <a:gd name="connsiteX1" fmla="*/ 11430 w 1819275"/>
                <a:gd name="connsiteY1" fmla="*/ 375958 h 828675"/>
                <a:gd name="connsiteX2" fmla="*/ 29528 w 1819275"/>
                <a:gd name="connsiteY2" fmla="*/ 345478 h 828675"/>
                <a:gd name="connsiteX3" fmla="*/ 619125 w 1819275"/>
                <a:gd name="connsiteY3" fmla="*/ 12103 h 828675"/>
                <a:gd name="connsiteX4" fmla="*/ 1186815 w 1819275"/>
                <a:gd name="connsiteY4" fmla="*/ 86398 h 828675"/>
                <a:gd name="connsiteX5" fmla="*/ 1807845 w 1819275"/>
                <a:gd name="connsiteY5" fmla="*/ 468351 h 828675"/>
                <a:gd name="connsiteX6" fmla="*/ 1808798 w 1819275"/>
                <a:gd name="connsiteY6" fmla="*/ 508356 h 828675"/>
                <a:gd name="connsiteX7" fmla="*/ 929640 w 1819275"/>
                <a:gd name="connsiteY7" fmla="*/ 821728 h 828675"/>
                <a:gd name="connsiteX8" fmla="*/ 53340 w 1819275"/>
                <a:gd name="connsiteY8" fmla="*/ 448348 h 828675"/>
                <a:gd name="connsiteX9" fmla="*/ 0 w 1819275"/>
                <a:gd name="connsiteY9" fmla="*/ 413106 h 828675"/>
                <a:gd name="connsiteX10" fmla="*/ 1072515 w 1819275"/>
                <a:gd name="connsiteY10" fmla="*/ 42453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9275" h="828675">
                  <a:moveTo>
                    <a:pt x="1072515" y="424536"/>
                  </a:moveTo>
                  <a:cubicBezTo>
                    <a:pt x="721043" y="365481"/>
                    <a:pt x="366713" y="350241"/>
                    <a:pt x="11430" y="375958"/>
                  </a:cubicBezTo>
                  <a:cubicBezTo>
                    <a:pt x="6668" y="358813"/>
                    <a:pt x="21908" y="353098"/>
                    <a:pt x="29528" y="345478"/>
                  </a:cubicBezTo>
                  <a:cubicBezTo>
                    <a:pt x="193358" y="175933"/>
                    <a:pt x="381953" y="51156"/>
                    <a:pt x="619125" y="12103"/>
                  </a:cubicBezTo>
                  <a:cubicBezTo>
                    <a:pt x="816293" y="-20282"/>
                    <a:pt x="1004888" y="14961"/>
                    <a:pt x="1186815" y="86398"/>
                  </a:cubicBezTo>
                  <a:cubicBezTo>
                    <a:pt x="1416368" y="175933"/>
                    <a:pt x="1617345" y="314998"/>
                    <a:pt x="1807845" y="468351"/>
                  </a:cubicBezTo>
                  <a:cubicBezTo>
                    <a:pt x="1827848" y="484543"/>
                    <a:pt x="1823085" y="493116"/>
                    <a:pt x="1808798" y="508356"/>
                  </a:cubicBezTo>
                  <a:cubicBezTo>
                    <a:pt x="1570673" y="766483"/>
                    <a:pt x="1278255" y="874116"/>
                    <a:pt x="929640" y="821728"/>
                  </a:cubicBezTo>
                  <a:cubicBezTo>
                    <a:pt x="605790" y="773151"/>
                    <a:pt x="323850" y="622656"/>
                    <a:pt x="53340" y="448348"/>
                  </a:cubicBezTo>
                  <a:cubicBezTo>
                    <a:pt x="39053" y="438823"/>
                    <a:pt x="24765" y="429298"/>
                    <a:pt x="0" y="413106"/>
                  </a:cubicBezTo>
                  <a:cubicBezTo>
                    <a:pt x="366713" y="382626"/>
                    <a:pt x="719138" y="386436"/>
                    <a:pt x="1072515" y="42453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105">
              <a:extLst>
                <a:ext uri="{FF2B5EF4-FFF2-40B4-BE49-F238E27FC236}">
                  <a16:creationId xmlns="" xmlns:a16="http://schemas.microsoft.com/office/drawing/2014/main" id="{C81A83F4-1205-4591-8BE9-220039C81A8C}"/>
                </a:ext>
              </a:extLst>
            </p:cNvPr>
            <p:cNvSpPr/>
            <p:nvPr/>
          </p:nvSpPr>
          <p:spPr>
            <a:xfrm>
              <a:off x="6164426" y="4017487"/>
              <a:ext cx="919596" cy="1663099"/>
            </a:xfrm>
            <a:custGeom>
              <a:avLst/>
              <a:gdLst>
                <a:gd name="connsiteX0" fmla="*/ 484876 w 895350"/>
                <a:gd name="connsiteY0" fmla="*/ 817917 h 1619250"/>
                <a:gd name="connsiteX1" fmla="*/ 74348 w 895350"/>
                <a:gd name="connsiteY1" fmla="*/ 47345 h 1619250"/>
                <a:gd name="connsiteX2" fmla="*/ 43868 w 895350"/>
                <a:gd name="connsiteY2" fmla="*/ 672 h 1619250"/>
                <a:gd name="connsiteX3" fmla="*/ 129593 w 895350"/>
                <a:gd name="connsiteY3" fmla="*/ 16865 h 1619250"/>
                <a:gd name="connsiteX4" fmla="*/ 885878 w 895350"/>
                <a:gd name="connsiteY4" fmla="*/ 888402 h 1619250"/>
                <a:gd name="connsiteX5" fmla="*/ 864923 w 895350"/>
                <a:gd name="connsiteY5" fmla="*/ 1598967 h 1619250"/>
                <a:gd name="connsiteX6" fmla="*/ 823966 w 895350"/>
                <a:gd name="connsiteY6" fmla="*/ 1624685 h 1619250"/>
                <a:gd name="connsiteX7" fmla="*/ 131498 w 895350"/>
                <a:gd name="connsiteY7" fmla="*/ 1051280 h 1619250"/>
                <a:gd name="connsiteX8" fmla="*/ 10531 w 895350"/>
                <a:gd name="connsiteY8" fmla="*/ 23532 h 1619250"/>
                <a:gd name="connsiteX9" fmla="*/ 476303 w 895350"/>
                <a:gd name="connsiteY9" fmla="*/ 826490 h 1619250"/>
                <a:gd name="connsiteX10" fmla="*/ 542026 w 895350"/>
                <a:gd name="connsiteY10" fmla="*/ 968412 h 1619250"/>
                <a:gd name="connsiteX11" fmla="*/ 484876 w 895350"/>
                <a:gd name="connsiteY11" fmla="*/ 817917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5350" h="1619250">
                  <a:moveTo>
                    <a:pt x="484876" y="817917"/>
                  </a:moveTo>
                  <a:cubicBezTo>
                    <a:pt x="375338" y="546455"/>
                    <a:pt x="235321" y="292137"/>
                    <a:pt x="74348" y="47345"/>
                  </a:cubicBezTo>
                  <a:cubicBezTo>
                    <a:pt x="64823" y="33057"/>
                    <a:pt x="55298" y="18770"/>
                    <a:pt x="43868" y="672"/>
                  </a:cubicBezTo>
                  <a:cubicBezTo>
                    <a:pt x="77206" y="-3138"/>
                    <a:pt x="102923" y="10197"/>
                    <a:pt x="129593" y="16865"/>
                  </a:cubicBezTo>
                  <a:cubicBezTo>
                    <a:pt x="564886" y="135927"/>
                    <a:pt x="826823" y="440727"/>
                    <a:pt x="885878" y="888402"/>
                  </a:cubicBezTo>
                  <a:cubicBezTo>
                    <a:pt x="917311" y="1127480"/>
                    <a:pt x="899213" y="1362747"/>
                    <a:pt x="864923" y="1598967"/>
                  </a:cubicBezTo>
                  <a:cubicBezTo>
                    <a:pt x="861113" y="1626590"/>
                    <a:pt x="850636" y="1630400"/>
                    <a:pt x="823966" y="1624685"/>
                  </a:cubicBezTo>
                  <a:cubicBezTo>
                    <a:pt x="496306" y="1549437"/>
                    <a:pt x="262943" y="1361795"/>
                    <a:pt x="131498" y="1051280"/>
                  </a:cubicBezTo>
                  <a:cubicBezTo>
                    <a:pt x="-8519" y="720762"/>
                    <a:pt x="-12329" y="374052"/>
                    <a:pt x="10531" y="23532"/>
                  </a:cubicBezTo>
                  <a:cubicBezTo>
                    <a:pt x="191506" y="276897"/>
                    <a:pt x="348668" y="543597"/>
                    <a:pt x="476303" y="826490"/>
                  </a:cubicBezTo>
                  <a:cubicBezTo>
                    <a:pt x="509641" y="872210"/>
                    <a:pt x="523928" y="925550"/>
                    <a:pt x="542026" y="968412"/>
                  </a:cubicBezTo>
                  <a:cubicBezTo>
                    <a:pt x="531548" y="921740"/>
                    <a:pt x="495353" y="874115"/>
                    <a:pt x="484876" y="81791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1078044" y="2283718"/>
            <a:ext cx="7017932" cy="707886"/>
          </a:xfrm>
          <a:prstGeom prst="rect">
            <a:avLst/>
          </a:prstGeom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man Old Style" panose="02050604050505020204" pitchFamily="18" charset="0"/>
                <a:ea typeface="맑은 고딕" pitchFamily="50" charset="-127"/>
                <a:cs typeface="Calibri" pitchFamily="34" charset="0"/>
              </a:rPr>
              <a:t>KIẾN VÀ CHIM BỒ CÂU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42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678314"/>
            <a:ext cx="1959191" cy="584775"/>
          </a:xfrm>
          <a:prstGeom prst="rect">
            <a:avLst/>
          </a:prstGeom>
          <a:noFill/>
          <a:ln>
            <a:solidFill>
              <a:srgbClr val="860877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 vẫy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2130991"/>
            <a:ext cx="1936749" cy="584775"/>
          </a:xfrm>
          <a:prstGeom prst="rect">
            <a:avLst/>
          </a:prstGeom>
          <a:noFill/>
          <a:ln>
            <a:solidFill>
              <a:srgbClr val="860877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 trí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9969" y="3477371"/>
            <a:ext cx="1681871" cy="584775"/>
          </a:xfrm>
          <a:prstGeom prst="rect">
            <a:avLst/>
          </a:prstGeom>
          <a:noFill/>
          <a:ln>
            <a:solidFill>
              <a:srgbClr val="860877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 săn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3848" y="411510"/>
            <a:ext cx="5529078" cy="1077218"/>
          </a:xfrm>
          <a:prstGeom prst="rect">
            <a:avLst/>
          </a:prstGeom>
          <a:noFill/>
          <a:ln>
            <a:solidFill>
              <a:srgbClr val="860877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liên tiếp để thoát</a:t>
            </a:r>
          </a:p>
          <a:p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 một tình trạng nào đó.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3848" y="1851670"/>
            <a:ext cx="5211683" cy="1077218"/>
          </a:xfrm>
          <a:prstGeom prst="rect">
            <a:avLst/>
          </a:prstGeom>
          <a:noFill/>
          <a:ln>
            <a:solidFill>
              <a:srgbClr val="860877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 nghĩ nhanh, ứng phó </a:t>
            </a:r>
          </a:p>
          <a:p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20616" y="3189624"/>
            <a:ext cx="5665333" cy="1077218"/>
          </a:xfrm>
          <a:prstGeom prst="rect">
            <a:avLst/>
          </a:prstGeom>
          <a:noFill/>
          <a:ln>
            <a:solidFill>
              <a:srgbClr val="860877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chuyên làm nghề săn</a:t>
            </a:r>
          </a:p>
          <a:p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thú rừng và chim.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12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5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4567"/>
            <a:ext cx="7029297" cy="7193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008" y="926594"/>
            <a:ext cx="9121422" cy="4093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 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Một con kiến không may bị rơi xuống nước. Nó vùng vẫy và la lên: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Cứu tôi với, cứu tôi với!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Nghe tiếng kêu cứu của kiến, bồ câu nhanh trí nhặt một chiếc lá thả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xuống nước. Kiến bám vào chiếc lá và leo được lên bờ.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Một hôm, kiến thấy người thợ săn đang ngắm bắn bồ câu. Ngay lập tức,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nó bò đến, cắn vào chân anh ta. Người thợ săn giật mình. Bồ câu thấy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động liền bay đi.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Bồ câu tìm đến chỗ kiến, cảm động nói: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Cảm ơn cậu đã cứu tớ.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Kiến đáp: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Cậu cũng giúp tớ thoát chết mà.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Cả hai đều rất vui mừng vì đã giúp nhau.</a:t>
            </a:r>
          </a:p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Ê-</a:t>
            </a:r>
            <a:r>
              <a:rPr lang="en-US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dốp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7504" y="786615"/>
            <a:ext cx="303288" cy="338554"/>
            <a:chOff x="451612" y="1604031"/>
            <a:chExt cx="453627" cy="442030"/>
          </a:xfrm>
        </p:grpSpPr>
        <p:sp>
          <p:nvSpPr>
            <p:cNvPr id="9" name="Oval 8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5236" y="2128530"/>
            <a:ext cx="303288" cy="338554"/>
            <a:chOff x="451612" y="1604031"/>
            <a:chExt cx="453627" cy="442030"/>
          </a:xfrm>
        </p:grpSpPr>
        <p:sp>
          <p:nvSpPr>
            <p:cNvPr id="45" name="Oval 44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0678" y="3042862"/>
            <a:ext cx="303288" cy="338554"/>
            <a:chOff x="451612" y="1604031"/>
            <a:chExt cx="453627" cy="442030"/>
          </a:xfrm>
        </p:grpSpPr>
        <p:sp>
          <p:nvSpPr>
            <p:cNvPr id="51" name="Oval 50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75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4567"/>
            <a:ext cx="7029297" cy="7193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008" y="926594"/>
            <a:ext cx="9121422" cy="4093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 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Một con kiến không may bị rơi xuống nước. Nó vùng vẫy và la lên: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Cứu tôi với, cứu tôi với!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Nghe tiếng kêu cứu của kiến, bồ câu nhanh trí nhặt một chiếc lá thả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xuống nước. Kiến bám vào chiếc lá và leo được lên bờ.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Một hôm, kiến thấy người thợ săn đang ngắm bắn bồ câu. Ngay lập tức,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nó bò đến, cắn vào chân anh ta. Người thợ săn giật mình. Bồ câu thấy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động liền bay đi.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Bồ câu tìm đến chỗ kiến, cảm động nói: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Cảm ơn cậu đã cứu tớ.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Kiến đáp: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Cậu cũng giúp tớ thoát chết mà.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Cả hai đều rất vui mừng vì đã giúp nhau.</a:t>
            </a:r>
          </a:p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Ê-</a:t>
            </a:r>
            <a:r>
              <a:rPr lang="en-US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dốp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62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31640" y="1635646"/>
            <a:ext cx="7704856" cy="1200329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6600">
                  <a:solidFill>
                    <a:srgbClr val="860877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Nhận xét – Dặn dò</a:t>
            </a:r>
            <a:endParaRPr lang="en-US" sz="7200" b="1" dirty="0">
              <a:ln w="6600">
                <a:solidFill>
                  <a:srgbClr val="860877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itannic Bold" panose="020B0903060703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0924" y="195486"/>
            <a:ext cx="823031" cy="7011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4155926"/>
            <a:ext cx="823031" cy="701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0" y="51470"/>
            <a:ext cx="823031" cy="701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3488248"/>
            <a:ext cx="823031" cy="701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871" y="872306"/>
            <a:ext cx="82303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0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6"/>
          <p:cNvSpPr>
            <a:spLocks noChangeArrowheads="1"/>
          </p:cNvSpPr>
          <p:nvPr/>
        </p:nvSpPr>
        <p:spPr bwMode="auto">
          <a:xfrm>
            <a:off x="1771651" y="1110279"/>
            <a:ext cx="5486400" cy="2857500"/>
          </a:xfrm>
          <a:prstGeom prst="cloudCallout">
            <a:avLst>
              <a:gd name="adj1" fmla="val -41042"/>
              <a:gd name="adj2" fmla="val 2791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 sz="1500" b="1" i="1">
              <a:solidFill>
                <a:srgbClr val="006600"/>
              </a:solidFill>
              <a:latin typeface=".VnArial" panose="020B7200000000000000" pitchFamily="34" charset="0"/>
            </a:endParaRPr>
          </a:p>
        </p:txBody>
      </p:sp>
      <p:pic>
        <p:nvPicPr>
          <p:cNvPr id="3075" name="Picture 24" descr="726986tyvhi3urb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029075" y="-2697957"/>
            <a:ext cx="1200150" cy="65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91299-116755440458a5dcdd03e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34528"/>
            <a:ext cx="1257300" cy="127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4" descr="726986tyvhi3urb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771901" y="941955"/>
            <a:ext cx="1485900" cy="65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16297" y="1851670"/>
            <a:ext cx="6596063" cy="9233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4" name="Picture 8" descr="FC393A0D6B0F44E2BDCF0A912FDC3DC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3886200"/>
            <a:ext cx="1028700" cy="123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2773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22260" y="1122879"/>
            <a:ext cx="6580648" cy="584775"/>
          </a:xfrm>
          <a:prstGeom prst="rect">
            <a:avLst/>
          </a:prstGeom>
          <a:solidFill>
            <a:srgbClr val="FFFF99"/>
          </a:solidFill>
          <a:ln>
            <a:solidFill>
              <a:srgbClr val="860877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a) Bồ câu đã làm gì để cứu kiến?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95536" y="55664"/>
            <a:ext cx="504056" cy="584775"/>
            <a:chOff x="6087623" y="3154510"/>
            <a:chExt cx="504056" cy="584775"/>
          </a:xfrm>
        </p:grpSpPr>
        <p:sp>
          <p:nvSpPr>
            <p:cNvPr id="10" name="Oval 9"/>
            <p:cNvSpPr/>
            <p:nvPr/>
          </p:nvSpPr>
          <p:spPr>
            <a:xfrm>
              <a:off x="6087623" y="3212389"/>
              <a:ext cx="504056" cy="485030"/>
            </a:xfrm>
            <a:prstGeom prst="ellipse">
              <a:avLst/>
            </a:prstGeom>
            <a:solidFill>
              <a:srgbClr val="99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28696" y="3154510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3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99953" y="1783800"/>
            <a:ext cx="7489551" cy="1077218"/>
          </a:xfrm>
          <a:prstGeom prst="rect">
            <a:avLst/>
          </a:prstGeom>
          <a:noFill/>
          <a:ln>
            <a:solidFill>
              <a:srgbClr val="FFCC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Bồ câu nhanh trí nhặt một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chếc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lá thả</a:t>
            </a: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xuống nước để cứu kiến.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22260" y="1122878"/>
            <a:ext cx="6625532" cy="584775"/>
          </a:xfrm>
          <a:prstGeom prst="rect">
            <a:avLst/>
          </a:prstGeom>
          <a:solidFill>
            <a:srgbClr val="FFFF99"/>
          </a:solidFill>
          <a:ln>
            <a:solidFill>
              <a:srgbClr val="860877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Kiến đã làm gì để cứu bồ câu?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1013" y="1827033"/>
            <a:ext cx="7457491" cy="1077218"/>
          </a:xfrm>
          <a:prstGeom prst="rect">
            <a:avLst/>
          </a:prstGeom>
          <a:noFill/>
          <a:ln>
            <a:solidFill>
              <a:srgbClr val="FFCC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Kiến bò đến cắn vào chân người thợ </a:t>
            </a: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săn.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8181" y="599852"/>
            <a:ext cx="7308691" cy="1077218"/>
          </a:xfrm>
          <a:prstGeom prst="rect">
            <a:avLst/>
          </a:prstGeom>
          <a:solidFill>
            <a:srgbClr val="FFFF99"/>
          </a:solidFill>
          <a:ln>
            <a:solidFill>
              <a:srgbClr val="860877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c) Em học được điều gì từ câu </a:t>
            </a: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chuyện này?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78586" y="1795829"/>
            <a:ext cx="7438255" cy="1569660"/>
          </a:xfrm>
          <a:prstGeom prst="rect">
            <a:avLst/>
          </a:prstGeom>
          <a:noFill/>
          <a:ln>
            <a:solidFill>
              <a:srgbClr val="FFCC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Trong cuộc sống cần giúp đỡ nhau, </a:t>
            </a: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nhất là khi người khác gặp khó khăn,</a:t>
            </a: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hoạn nạn.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4155926"/>
            <a:ext cx="823031" cy="7011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3488248"/>
            <a:ext cx="823031" cy="70110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71089" y="795982"/>
            <a:ext cx="988543" cy="2308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289842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7504" y="55664"/>
            <a:ext cx="504056" cy="584775"/>
            <a:chOff x="6087623" y="3154510"/>
            <a:chExt cx="504056" cy="584775"/>
          </a:xfrm>
        </p:grpSpPr>
        <p:sp>
          <p:nvSpPr>
            <p:cNvPr id="6" name="Oval 5"/>
            <p:cNvSpPr/>
            <p:nvPr/>
          </p:nvSpPr>
          <p:spPr>
            <a:xfrm>
              <a:off x="6087623" y="3212389"/>
              <a:ext cx="504056" cy="485030"/>
            </a:xfrm>
            <a:prstGeom prst="ellipse">
              <a:avLst/>
            </a:prstGeom>
            <a:solidFill>
              <a:srgbClr val="99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28696" y="3154510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27584" y="123478"/>
            <a:ext cx="8316416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vào vở câu trả lời cho câu hỏi b ở mục 3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5656" y="1923678"/>
            <a:ext cx="7321235" cy="584775"/>
          </a:xfrm>
          <a:prstGeom prst="rect">
            <a:avLst/>
          </a:prstGeom>
          <a:noFill/>
          <a:ln>
            <a:solidFill>
              <a:srgbClr val="FFCC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Kiến bò đến chỗ người thợ săn và …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9144" y="1923678"/>
            <a:ext cx="7704856" cy="1077218"/>
          </a:xfrm>
          <a:prstGeom prst="rect">
            <a:avLst/>
          </a:prstGeom>
          <a:noFill/>
          <a:ln>
            <a:solidFill>
              <a:srgbClr val="FFCC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Kiến bò đến chỗ người thợ săn và cắn </a:t>
            </a: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vào chân anh ta.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15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31640" y="1635646"/>
            <a:ext cx="7704856" cy="1200329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6600">
                  <a:solidFill>
                    <a:srgbClr val="860877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Nhận xét – Dặn dò</a:t>
            </a:r>
            <a:endParaRPr lang="en-US" sz="7200" b="1" dirty="0">
              <a:ln w="6600">
                <a:solidFill>
                  <a:srgbClr val="860877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itannic Bold" panose="020B0903060703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0924" y="195486"/>
            <a:ext cx="823031" cy="7011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4155926"/>
            <a:ext cx="823031" cy="701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0" y="51470"/>
            <a:ext cx="823031" cy="701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3488248"/>
            <a:ext cx="823031" cy="701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871" y="872306"/>
            <a:ext cx="82303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6"/>
          <p:cNvSpPr>
            <a:spLocks noChangeArrowheads="1"/>
          </p:cNvSpPr>
          <p:nvPr/>
        </p:nvSpPr>
        <p:spPr bwMode="auto">
          <a:xfrm>
            <a:off x="1771651" y="1110279"/>
            <a:ext cx="5486400" cy="2857500"/>
          </a:xfrm>
          <a:prstGeom prst="cloudCallout">
            <a:avLst>
              <a:gd name="adj1" fmla="val -41042"/>
              <a:gd name="adj2" fmla="val 2791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 sz="1500" b="1" i="1">
              <a:solidFill>
                <a:srgbClr val="006600"/>
              </a:solidFill>
              <a:latin typeface=".VnArial" panose="020B7200000000000000" pitchFamily="34" charset="0"/>
            </a:endParaRPr>
          </a:p>
        </p:txBody>
      </p:sp>
      <p:pic>
        <p:nvPicPr>
          <p:cNvPr id="3075" name="Picture 24" descr="726986tyvhi3urb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029075" y="-2697957"/>
            <a:ext cx="1200150" cy="65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91299-116755440458a5dcdd03e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34528"/>
            <a:ext cx="1257300" cy="127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4" descr="726986tyvhi3urb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771901" y="941955"/>
            <a:ext cx="1485900" cy="65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16297" y="1851670"/>
            <a:ext cx="6596063" cy="9233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3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4" name="Picture 8" descr="FC393A0D6B0F44E2BDCF0A912FDC3DC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3886200"/>
            <a:ext cx="1028700" cy="123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000014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7504" y="330791"/>
            <a:ext cx="504056" cy="584775"/>
            <a:chOff x="6087623" y="3154510"/>
            <a:chExt cx="504056" cy="584775"/>
          </a:xfrm>
        </p:grpSpPr>
        <p:sp>
          <p:nvSpPr>
            <p:cNvPr id="6" name="Oval 5"/>
            <p:cNvSpPr/>
            <p:nvPr/>
          </p:nvSpPr>
          <p:spPr>
            <a:xfrm>
              <a:off x="6087623" y="3212389"/>
              <a:ext cx="504056" cy="485030"/>
            </a:xfrm>
            <a:prstGeom prst="ellipse">
              <a:avLst/>
            </a:prstGeom>
            <a:solidFill>
              <a:srgbClr val="99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28696" y="3154510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5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52633" y="123478"/>
            <a:ext cx="8491367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từ ngữ để hoàn thiện câu và viết câu vào vở.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7137" y="2900634"/>
            <a:ext cx="7972353" cy="1077218"/>
          </a:xfrm>
          <a:prstGeom prst="rect">
            <a:avLst/>
          </a:prstGeom>
          <a:noFill/>
          <a:ln>
            <a:solidFill>
              <a:srgbClr val="FFCC00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Nam ……………. nghĩ ngay ra lời giải cho câu đố.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4155926"/>
            <a:ext cx="7972353" cy="1077218"/>
          </a:xfrm>
          <a:prstGeom prst="rect">
            <a:avLst/>
          </a:prstGeom>
          <a:noFill/>
          <a:ln>
            <a:solidFill>
              <a:srgbClr val="FFCC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Ông kể cho em nghe một câu chuyện</a:t>
            </a: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6861" y="1512056"/>
            <a:ext cx="7972353" cy="1077218"/>
          </a:xfrm>
          <a:prstGeom prst="rect">
            <a:avLst/>
          </a:prstGeom>
          <a:solidFill>
            <a:srgbClr val="FFFF99"/>
          </a:solidFill>
          <a:ln>
            <a:solidFill>
              <a:srgbClr val="FFCC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8608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giật mình</a:t>
            </a:r>
            <a:r>
              <a:rPr lang="en-US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nhanh trí 	cảm động</a:t>
            </a:r>
          </a:p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smtClean="0">
                <a:solidFill>
                  <a:srgbClr val="8608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giúp nhau		cứu</a:t>
            </a:r>
            <a:endParaRPr lang="en-US" sz="3200" b="1" dirty="0">
              <a:solidFill>
                <a:srgbClr val="8608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97490" y="1513402"/>
            <a:ext cx="1980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608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 trí</a:t>
            </a:r>
            <a:endParaRPr lang="en-US" sz="3200" b="1" dirty="0">
              <a:solidFill>
                <a:srgbClr val="8608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44680" y="1512056"/>
            <a:ext cx="21194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8608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động</a:t>
            </a:r>
            <a:endParaRPr lang="en-US" sz="3200" dirty="0">
              <a:solidFill>
                <a:srgbClr val="8608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4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154 C -0.00243 -0.00741 -0.01077 -0.01605 -0.01354 -0.01605 C -0.03195 -0.01605 -0.05087 0.12253 -0.05087 0.26111 C -0.05087 0.19105 -0.06025 0.12253 -0.0691 0.12253 C -0.07847 0.12253 -0.0875 0.19228 -0.0875 0.26111 C -0.0875 0.22685 -0.09219 0.19105 -0.09688 0.19105 C -0.10156 0.19105 -0.10625 0.2253 -0.10625 0.26111 C -0.10625 0.24321 -0.10868 0.22685 -0.11094 0.22685 C -0.11337 0.22685 -0.1158 0.24444 -0.1158 0.26111 C -0.1158 0.25216 -0.11702 0.24321 -0.11806 0.24321 C -0.11875 0.24321 -0.12049 0.25216 -0.12049 0.26111 C -0.12049 0.25648 -0.12101 0.25216 -0.1217 0.25216 C -0.1217 0.25092 -0.12292 0.25648 -0.12292 0.26111 C -0.12292 0.25895 -0.12292 0.25648 -0.12344 0.25648 C -0.12344 0.2574 -0.12413 0.25864 -0.12413 0.26111 C -0.12413 0.25987 -0.12413 0.25895 -0.12413 0.2574 C -0.12466 0.2574 -0.12466 0.25864 -0.12466 0.25956 C -0.12535 0.25956 -0.12535 0.25864 -0.12535 0.2574 C -0.12587 0.2574 -0.12587 0.25864 -0.12587 0.25956 " pathEditMode="relative" rAng="0" ptsTypes="AAAAAAAAAAAAAAAAA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12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.02315 C -0.01129 0.00339 -0.05087 -0.01605 -0.06441 -0.01605 C -0.15174 -0.01605 -0.2415 0.29043 -0.2415 0.59722 C -0.2415 0.44259 -0.28629 0.29043 -0.32882 0.29043 C -0.37361 0.29043 -0.41597 0.44475 -0.41597 0.59722 C -0.41597 0.52129 -0.43854 0.44259 -0.46094 0.44259 C -0.48334 0.44259 -0.50573 0.51821 -0.50573 0.59722 C -0.50573 0.55771 -0.51702 0.52129 -0.52813 0.52129 C -0.53941 0.52129 -0.5507 0.5608 -0.5507 0.59722 C -0.5507 0.57747 -0.55643 0.55771 -0.56181 0.55771 C -0.56476 0.55771 -0.57309 0.57747 -0.57309 0.59722 C -0.57309 0.58734 -0.57604 0.57747 -0.579 0.57747 C -0.579 0.575 -0.58472 0.58734 -0.58472 0.59722 C -0.58472 0.59259 -0.58472 0.58734 -0.58768 0.58734 C -0.58768 0.5895 -0.59063 0.59166 -0.59063 0.59722 C -0.59063 0.59475 -0.59063 0.59259 -0.59063 0.5895 C -0.59358 0.5895 -0.59358 0.59166 -0.59358 0.59413 C -0.59653 0.59413 -0.59653 0.59166 -0.59653 0.5895 C -0.59931 0.5895 -0.59931 0.59166 -0.59931 0.59413 " pathEditMode="relative" rAng="0" ptsTypes="AAAAAAAAAAAAAAAAA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26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6"/>
          <p:cNvSpPr>
            <a:spLocks noChangeArrowheads="1"/>
          </p:cNvSpPr>
          <p:nvPr/>
        </p:nvSpPr>
        <p:spPr bwMode="auto">
          <a:xfrm>
            <a:off x="1771651" y="1110279"/>
            <a:ext cx="5486400" cy="2857500"/>
          </a:xfrm>
          <a:prstGeom prst="cloudCallout">
            <a:avLst>
              <a:gd name="adj1" fmla="val -41042"/>
              <a:gd name="adj2" fmla="val 2791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 sz="1500" b="1" i="1">
              <a:solidFill>
                <a:srgbClr val="006600"/>
              </a:solidFill>
              <a:latin typeface=".VnArial" panose="020B7200000000000000" pitchFamily="34" charset="0"/>
            </a:endParaRPr>
          </a:p>
        </p:txBody>
      </p:sp>
      <p:pic>
        <p:nvPicPr>
          <p:cNvPr id="3075" name="Picture 24" descr="726986tyvhi3urb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029075" y="-2697957"/>
            <a:ext cx="1200150" cy="65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91299-116755440458a5dcdd03e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34528"/>
            <a:ext cx="1257300" cy="127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4" descr="726986tyvhi3urb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771901" y="941955"/>
            <a:ext cx="1485900" cy="65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16297" y="1851670"/>
            <a:ext cx="6596063" cy="9233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1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4" name="Picture 8" descr="FC393A0D6B0F44E2BDCF0A912FDC3DC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3886200"/>
            <a:ext cx="1028700" cy="123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846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5496" y="123478"/>
            <a:ext cx="504056" cy="584775"/>
            <a:chOff x="6087623" y="3154510"/>
            <a:chExt cx="504056" cy="584775"/>
          </a:xfrm>
        </p:grpSpPr>
        <p:sp>
          <p:nvSpPr>
            <p:cNvPr id="6" name="Oval 5"/>
            <p:cNvSpPr/>
            <p:nvPr/>
          </p:nvSpPr>
          <p:spPr>
            <a:xfrm>
              <a:off x="6087623" y="3212389"/>
              <a:ext cx="504056" cy="485030"/>
            </a:xfrm>
            <a:prstGeom prst="ellipse">
              <a:avLst/>
            </a:prstGeom>
            <a:solidFill>
              <a:srgbClr val="99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28696" y="3154510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6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39552" y="123478"/>
            <a:ext cx="7632848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nghe câu chuyện </a:t>
            </a:r>
            <a:r>
              <a:rPr lang="en-US" sz="2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và chim bồ câu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Kien va chim bc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1417" y="1203598"/>
            <a:ext cx="6300192" cy="354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9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99FF99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7504" y="123478"/>
            <a:ext cx="504056" cy="584775"/>
            <a:chOff x="6087623" y="3154510"/>
            <a:chExt cx="504056" cy="584775"/>
          </a:xfrm>
        </p:grpSpPr>
        <p:sp>
          <p:nvSpPr>
            <p:cNvPr id="6" name="Oval 5"/>
            <p:cNvSpPr/>
            <p:nvPr/>
          </p:nvSpPr>
          <p:spPr>
            <a:xfrm>
              <a:off x="6087623" y="3212389"/>
              <a:ext cx="504056" cy="485030"/>
            </a:xfrm>
            <a:prstGeom prst="ellipse">
              <a:avLst/>
            </a:prstGeom>
            <a:solidFill>
              <a:srgbClr val="99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28696" y="3154510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6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52633" y="123478"/>
            <a:ext cx="8491367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lại câu chuyện </a:t>
            </a:r>
            <a:r>
              <a:rPr lang="en-US" sz="3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và chim bồ câu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04327" y="666387"/>
            <a:ext cx="4611690" cy="2295020"/>
            <a:chOff x="104327" y="666387"/>
            <a:chExt cx="4611690" cy="22950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8563" b="62563" l="15088" r="51754">
                          <a14:foregroundMark x1="34737" y1="56563" x2="34737" y2="56563"/>
                          <a14:foregroundMark x1="26140" y1="55188" x2="26140" y2="55188"/>
                          <a14:foregroundMark x1="22807" y1="55313" x2="22807" y2="55313"/>
                          <a14:foregroundMark x1="48509" y1="41813" x2="48509" y2="41813"/>
                          <a14:foregroundMark x1="49123" y1="59062" x2="49123" y2="59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2" t="37400" r="48035" b="34600"/>
            <a:stretch/>
          </p:blipFill>
          <p:spPr>
            <a:xfrm>
              <a:off x="104327" y="666387"/>
              <a:ext cx="4611690" cy="223424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79512" y="2499742"/>
              <a:ext cx="354137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Một con kiến (...)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16017" y="761097"/>
            <a:ext cx="4464495" cy="2200310"/>
            <a:chOff x="4716017" y="761097"/>
            <a:chExt cx="4464495" cy="220031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8313" b="62875" l="53596" r="91404">
                          <a14:foregroundMark x1="67895" y1="53125" x2="67895" y2="53125"/>
                          <a14:foregroundMark x1="66140" y1="52312" x2="66140" y2="52312"/>
                          <a14:foregroundMark x1="71491" y1="57188" x2="71491" y2="57188"/>
                          <a14:foregroundMark x1="56579" y1="56750" x2="56579" y2="56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34" t="38582" r="9734" b="34818"/>
            <a:stretch/>
          </p:blipFill>
          <p:spPr>
            <a:xfrm>
              <a:off x="4716017" y="761097"/>
              <a:ext cx="4320479" cy="213953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934828" y="2499742"/>
              <a:ext cx="424568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Nghe tiếng kêu cứu (...)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48577" y="2961407"/>
            <a:ext cx="4567440" cy="2120538"/>
            <a:chOff x="148577" y="2961407"/>
            <a:chExt cx="4567440" cy="212053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5313" b="88375" l="14474" r="519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2" t="65400" r="48035" b="12200"/>
            <a:stretch/>
          </p:blipFill>
          <p:spPr>
            <a:xfrm>
              <a:off x="148577" y="2961407"/>
              <a:ext cx="4567440" cy="169857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79512" y="4620280"/>
              <a:ext cx="417646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Một hôm kiến thấy (...)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849206" y="2900635"/>
            <a:ext cx="4438810" cy="2181310"/>
            <a:chOff x="4849206" y="2900635"/>
            <a:chExt cx="4438810" cy="218131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5250" b="88500" l="54211" r="91053">
                          <a14:foregroundMark x1="67544" y1="69250" x2="67544" y2="69250"/>
                          <a14:foregroundMark x1="83947" y1="72000" x2="83947" y2="72000"/>
                          <a14:foregroundMark x1="80351" y1="70313" x2="80351" y2="70313"/>
                          <a14:foregroundMark x1="79211" y1="68438" x2="79211" y2="68438"/>
                          <a14:foregroundMark x1="57807" y1="84313" x2="57807" y2="84313"/>
                          <a14:foregroundMark x1="56930" y1="74375" x2="56930" y2="73688"/>
                          <a14:foregroundMark x1="60175" y1="70125" x2="60175" y2="70125"/>
                          <a14:foregroundMark x1="67281" y1="72438" x2="67281" y2="72438"/>
                          <a14:foregroundMark x1="74123" y1="76250" x2="74123" y2="76250"/>
                          <a14:foregroundMark x1="88947" y1="77500" x2="88947" y2="77500"/>
                          <a14:foregroundMark x1="87807" y1="74750" x2="87807" y2="74750"/>
                          <a14:foregroundMark x1="76228" y1="76688" x2="76228" y2="76688"/>
                          <a14:foregroundMark x1="59825" y1="76063" x2="59825" y2="76063"/>
                          <a14:foregroundMark x1="58684" y1="71188" x2="58684" y2="71188"/>
                          <a14:foregroundMark x1="64912" y1="72438" x2="64912" y2="72438"/>
                          <a14:foregroundMark x1="64649" y1="73688" x2="64649" y2="73688"/>
                          <a14:foregroundMark x1="64298" y1="69875" x2="64298" y2="69875"/>
                          <a14:foregroundMark x1="60789" y1="70938" x2="60789" y2="70938"/>
                          <a14:foregroundMark x1="66667" y1="70750" x2="66667" y2="70750"/>
                          <a14:foregroundMark x1="62281" y1="72000" x2="62281" y2="72000"/>
                          <a14:foregroundMark x1="58070" y1="73063" x2="58070" y2="73063"/>
                          <a14:foregroundMark x1="59825" y1="72438" x2="59825" y2="72438"/>
                          <a14:foregroundMark x1="55702" y1="69500" x2="55702" y2="69500"/>
                          <a14:foregroundMark x1="69035" y1="67375" x2="69035" y2="67375"/>
                          <a14:foregroundMark x1="55702" y1="72250" x2="55702" y2="72250"/>
                          <a14:foregroundMark x1="72895" y1="73688" x2="72895" y2="73688"/>
                          <a14:foregroundMark x1="72632" y1="75188" x2="72632" y2="75188"/>
                          <a14:foregroundMark x1="81842" y1="74563" x2="81842" y2="74563"/>
                          <a14:foregroundMark x1="87456" y1="76875" x2="87456" y2="76875"/>
                          <a14:foregroundMark x1="89298" y1="75625" x2="89298" y2="75625"/>
                          <a14:foregroundMark x1="85439" y1="74125" x2="85439" y2="74125"/>
                          <a14:foregroundMark x1="82456" y1="73500" x2="82456" y2="73500"/>
                          <a14:foregroundMark x1="82456" y1="75813" x2="82456" y2="75813"/>
                          <a14:foregroundMark x1="86930" y1="75813" x2="86930" y2="75813"/>
                          <a14:foregroundMark x1="77368" y1="75375" x2="77368" y2="75375"/>
                          <a14:foregroundMark x1="81579" y1="76438" x2="81579" y2="76438"/>
                          <a14:foregroundMark x1="79737" y1="75375" x2="79737" y2="75375"/>
                          <a14:foregroundMark x1="75877" y1="73688" x2="75877" y2="73688"/>
                          <a14:foregroundMark x1="77719" y1="72000" x2="77719" y2="70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30" t="64758" r="8737" b="11441"/>
            <a:stretch/>
          </p:blipFill>
          <p:spPr>
            <a:xfrm>
              <a:off x="4849206" y="2900635"/>
              <a:ext cx="4294794" cy="17593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932040" y="4620280"/>
              <a:ext cx="435597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Bồ câu tìm đến chỗ kiến (...)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297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31640" y="1635646"/>
            <a:ext cx="7704856" cy="1200329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6600">
                  <a:solidFill>
                    <a:srgbClr val="860877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Nhận xét – Dặn dò</a:t>
            </a:r>
            <a:endParaRPr lang="en-US" sz="7200" b="1" dirty="0">
              <a:ln w="6600">
                <a:solidFill>
                  <a:srgbClr val="860877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itannic Bold" panose="020B0903060703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0924" y="195486"/>
            <a:ext cx="823031" cy="7011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4155926"/>
            <a:ext cx="823031" cy="701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0" y="51470"/>
            <a:ext cx="823031" cy="701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3488248"/>
            <a:ext cx="823031" cy="701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871" y="872306"/>
            <a:ext cx="82303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6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6"/>
          <p:cNvSpPr>
            <a:spLocks noChangeArrowheads="1"/>
          </p:cNvSpPr>
          <p:nvPr/>
        </p:nvSpPr>
        <p:spPr bwMode="auto">
          <a:xfrm>
            <a:off x="1771651" y="1110279"/>
            <a:ext cx="5486400" cy="2857500"/>
          </a:xfrm>
          <a:prstGeom prst="cloudCallout">
            <a:avLst>
              <a:gd name="adj1" fmla="val -41042"/>
              <a:gd name="adj2" fmla="val 2791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 sz="1500" b="1" i="1">
              <a:solidFill>
                <a:srgbClr val="006600"/>
              </a:solidFill>
              <a:latin typeface=".VnArial" panose="020B7200000000000000" pitchFamily="34" charset="0"/>
            </a:endParaRPr>
          </a:p>
        </p:txBody>
      </p:sp>
      <p:pic>
        <p:nvPicPr>
          <p:cNvPr id="3075" name="Picture 24" descr="726986tyvhi3urb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029075" y="-2697957"/>
            <a:ext cx="1200150" cy="65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91299-116755440458a5dcdd03e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34528"/>
            <a:ext cx="1257300" cy="127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4" descr="726986tyvhi3urb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771901" y="941955"/>
            <a:ext cx="1485900" cy="65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16297" y="1851670"/>
            <a:ext cx="6596063" cy="9233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4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4" name="Picture 8" descr="FC393A0D6B0F44E2BDCF0A912FDC3DC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3886200"/>
            <a:ext cx="1028700" cy="123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39364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9532" y="1419622"/>
            <a:ext cx="8542277" cy="2554545"/>
          </a:xfrm>
          <a:prstGeom prst="rect">
            <a:avLst/>
          </a:prstGeom>
          <a:noFill/>
          <a:ln w="28575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Nghe tiếng kêu cứu của kiến, </a:t>
            </a:r>
          </a:p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bồ câu nhanh trí nhặt chiếc lá thả xuống nước. Kiến bám vào chiếc </a:t>
            </a:r>
          </a:p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lá và leo được lên bờ.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7504" y="123478"/>
            <a:ext cx="504056" cy="584775"/>
            <a:chOff x="6087623" y="3154510"/>
            <a:chExt cx="504056" cy="584775"/>
          </a:xfrm>
        </p:grpSpPr>
        <p:sp>
          <p:nvSpPr>
            <p:cNvPr id="6" name="Oval 5"/>
            <p:cNvSpPr/>
            <p:nvPr/>
          </p:nvSpPr>
          <p:spPr>
            <a:xfrm>
              <a:off x="6087623" y="3212389"/>
              <a:ext cx="504056" cy="485030"/>
            </a:xfrm>
            <a:prstGeom prst="ellipse">
              <a:avLst/>
            </a:prstGeom>
            <a:solidFill>
              <a:srgbClr val="99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28696" y="3154510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7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52633" y="123478"/>
            <a:ext cx="2407199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viết</a:t>
            </a:r>
          </a:p>
        </p:txBody>
      </p:sp>
    </p:spTree>
    <p:extLst>
      <p:ext uri="{BB962C8B-B14F-4D97-AF65-F5344CB8AC3E}">
        <p14:creationId xmlns:p14="http://schemas.microsoft.com/office/powerpoint/2010/main" val="346766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5496" y="0"/>
            <a:ext cx="504056" cy="584775"/>
            <a:chOff x="6087623" y="3154510"/>
            <a:chExt cx="504056" cy="584775"/>
          </a:xfrm>
        </p:grpSpPr>
        <p:sp>
          <p:nvSpPr>
            <p:cNvPr id="8" name="Oval 7"/>
            <p:cNvSpPr/>
            <p:nvPr/>
          </p:nvSpPr>
          <p:spPr>
            <a:xfrm>
              <a:off x="6087623" y="3212389"/>
              <a:ext cx="504056" cy="485030"/>
            </a:xfrm>
            <a:prstGeom prst="ellipse">
              <a:avLst/>
            </a:prstGeom>
            <a:solidFill>
              <a:srgbClr val="99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128696" y="3154510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8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39991" y="38928"/>
            <a:ext cx="8604009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Tìm trong hoặc ngoài bài đọc 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Kiến và chim bồ câu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từ ngữ có tiếng chứa vần </a:t>
            </a:r>
            <a:r>
              <a:rPr lang="en-US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ăn, ăng, oat, </a:t>
            </a:r>
            <a:r>
              <a:rPr lang="en-US" sz="2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oăt</a:t>
            </a:r>
            <a:r>
              <a:rPr lang="en-US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238" y="933144"/>
            <a:ext cx="9121422" cy="4093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 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Một con kiến không may bị rơi xuống nước. Nó vùng vẫy và la lên: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Cứu tôi với, cứu tôi với!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Nghe tiếng kêu cứu của kiến, bồ câu nhanh trí nhặt một chiếc lá thả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xuống nước. Kiến bám vào chiếc lá và leo được lên bờ.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Một hôm, kiến thấy người thợ săn đang ngắm bắn bồ câu. Ngay lập tức,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nó bò đến, cắn vào chân anh ta. Người thợ săn giật mình. Bồ câu thấy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động liền bay đi.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Bồ câu tìm đến chỗ kiến, cảm động nói: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Cảm ơn cậu đã cứu tớ.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Kiến đáp: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Cậu cũng giúp tớ thoát chết mà.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Cả hai đều rất vui mừng vì đã giúp nhau.</a:t>
            </a:r>
          </a:p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Ê-</a:t>
            </a:r>
            <a:r>
              <a:rPr lang="en-US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dốp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963278" y="2211710"/>
            <a:ext cx="504056" cy="28803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857258" y="2200824"/>
            <a:ext cx="576064" cy="31002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405808" y="2510628"/>
            <a:ext cx="576064" cy="31002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616898" y="4005218"/>
            <a:ext cx="720080" cy="38203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8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0955" y="51470"/>
            <a:ext cx="504056" cy="584775"/>
            <a:chOff x="6087623" y="3154510"/>
            <a:chExt cx="504056" cy="584775"/>
          </a:xfrm>
        </p:grpSpPr>
        <p:sp>
          <p:nvSpPr>
            <p:cNvPr id="6" name="Oval 5"/>
            <p:cNvSpPr/>
            <p:nvPr/>
          </p:nvSpPr>
          <p:spPr>
            <a:xfrm>
              <a:off x="6087623" y="3212389"/>
              <a:ext cx="504056" cy="485030"/>
            </a:xfrm>
            <a:prstGeom prst="ellipse">
              <a:avLst/>
            </a:prstGeom>
            <a:solidFill>
              <a:srgbClr val="99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28696" y="3154510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9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69334" y="123478"/>
            <a:ext cx="8383863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tranh và dùng từ ngữ trong khung để nói: Việc làm của người thợ săn là đúng hay sai? Vì sao?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" t="47199" r="878" b="9401"/>
          <a:stretch/>
        </p:blipFill>
        <p:spPr>
          <a:xfrm>
            <a:off x="652606" y="1039213"/>
            <a:ext cx="8430550" cy="40403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5088" y="1059582"/>
            <a:ext cx="8089400" cy="584775"/>
          </a:xfrm>
          <a:prstGeom prst="rect">
            <a:avLst/>
          </a:prstGeom>
          <a:solidFill>
            <a:srgbClr val="FFFF99"/>
          </a:solidFill>
          <a:ln>
            <a:solidFill>
              <a:srgbClr val="FFCC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8608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người thợ săn	bắn chim</a:t>
            </a:r>
            <a:endParaRPr lang="en-US" sz="3200" b="1" dirty="0">
              <a:solidFill>
                <a:srgbClr val="8608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8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31640" y="1635646"/>
            <a:ext cx="7704856" cy="1200329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6600">
                  <a:solidFill>
                    <a:srgbClr val="860877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Nhận xét – Dặn dò</a:t>
            </a:r>
            <a:endParaRPr lang="en-US" sz="7200" b="1" dirty="0">
              <a:ln w="6600">
                <a:solidFill>
                  <a:srgbClr val="860877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itannic Bold" panose="020B0903060703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0924" y="195486"/>
            <a:ext cx="823031" cy="7011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4155926"/>
            <a:ext cx="823031" cy="701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0" y="51470"/>
            <a:ext cx="823031" cy="701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3488248"/>
            <a:ext cx="823031" cy="701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871" y="872306"/>
            <a:ext cx="82303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9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8" t="27075" r="2280" b="30301"/>
          <a:stretch/>
        </p:blipFill>
        <p:spPr>
          <a:xfrm>
            <a:off x="116024" y="0"/>
            <a:ext cx="8914837" cy="4896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455" y="286473"/>
            <a:ext cx="823031" cy="7011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4900" y="123478"/>
            <a:ext cx="8247442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Quan sát tranh và cho biết những người trong tranh </a:t>
            </a:r>
          </a:p>
          <a:p>
            <a:r>
              <a:rPr lang="en-US" sz="2400" b="1" dirty="0" smtClean="0"/>
              <a:t>đang làm gì?</a:t>
            </a:r>
            <a:endParaRPr lang="en-US" sz="2400" b="1" dirty="0"/>
          </a:p>
        </p:txBody>
      </p:sp>
      <p:grpSp>
        <p:nvGrpSpPr>
          <p:cNvPr id="23" name="Group 22"/>
          <p:cNvGrpSpPr/>
          <p:nvPr/>
        </p:nvGrpSpPr>
        <p:grpSpPr>
          <a:xfrm>
            <a:off x="89926" y="324099"/>
            <a:ext cx="504056" cy="584775"/>
            <a:chOff x="6087623" y="3154510"/>
            <a:chExt cx="504056" cy="584775"/>
          </a:xfrm>
        </p:grpSpPr>
        <p:sp>
          <p:nvSpPr>
            <p:cNvPr id="24" name="Oval 23"/>
            <p:cNvSpPr/>
            <p:nvPr/>
          </p:nvSpPr>
          <p:spPr>
            <a:xfrm>
              <a:off x="6087623" y="3212389"/>
              <a:ext cx="504056" cy="485030"/>
            </a:xfrm>
            <a:prstGeom prst="ellipse">
              <a:avLst/>
            </a:prstGeom>
            <a:solidFill>
              <a:srgbClr val="99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128696" y="3154510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1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884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23478"/>
            <a:ext cx="8928992" cy="4896545"/>
            <a:chOff x="827584" y="123477"/>
            <a:chExt cx="8136904" cy="44164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7" t="19201" r="878" b="36000"/>
            <a:stretch/>
          </p:blipFill>
          <p:spPr>
            <a:xfrm>
              <a:off x="827584" y="123477"/>
              <a:ext cx="8136904" cy="441649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691680" y="3230708"/>
              <a:ext cx="4608512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992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062" y="36797"/>
            <a:ext cx="7029297" cy="7193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008" y="906849"/>
            <a:ext cx="9121422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 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Một con kiến không may bị rơi xuống nước. Nó vùng vẫy và la lên: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Cứu tôi với, cứu tôi với!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Nghe tiếng kêu cứu của kiến, bồ câu nhanh trí nhặt một chiếc lá thả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xuống nước.    Kiến bám vào chiếc lá và leo được lên bờ.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Một hôm, kiến thấy người thợ săn đang ngắm bắn bồ câu. Ngay lập tức,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nó bò đến, cắn vào chân anh ta.    Người thợ săn giật mình.    Bồ câu thấy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động liền bay đi.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Bồ câu tìm đến chỗ kiến, cảm động nói: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Cảm ơn cậu đã cứu tớ.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Kiến đáp: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Cậu cũng giúp tớ thoát chết mà.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Cả hai đều rất vui mừng vì đã giúp nhau.</a:t>
            </a:r>
          </a:p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Ê-</a:t>
            </a:r>
            <a:r>
              <a:rPr lang="en-US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dốp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endParaRPr lang="en-US" sz="20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107504" y="786615"/>
            <a:ext cx="303288" cy="338554"/>
            <a:chOff x="451612" y="1604031"/>
            <a:chExt cx="453627" cy="442030"/>
          </a:xfrm>
        </p:grpSpPr>
        <p:sp>
          <p:nvSpPr>
            <p:cNvPr id="9" name="Oval 8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564856" y="737572"/>
            <a:ext cx="303288" cy="338554"/>
            <a:chOff x="451612" y="1604031"/>
            <a:chExt cx="453627" cy="442030"/>
          </a:xfrm>
        </p:grpSpPr>
        <p:sp>
          <p:nvSpPr>
            <p:cNvPr id="12" name="Oval 11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5496" y="1153076"/>
            <a:ext cx="303288" cy="338554"/>
            <a:chOff x="451612" y="1604031"/>
            <a:chExt cx="453627" cy="442030"/>
          </a:xfrm>
        </p:grpSpPr>
        <p:sp>
          <p:nvSpPr>
            <p:cNvPr id="15" name="Oval 14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496" y="1491344"/>
            <a:ext cx="303288" cy="338554"/>
            <a:chOff x="451612" y="1604031"/>
            <a:chExt cx="453627" cy="442030"/>
          </a:xfrm>
        </p:grpSpPr>
        <p:sp>
          <p:nvSpPr>
            <p:cNvPr id="18" name="Oval 17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715774" y="1851670"/>
            <a:ext cx="303288" cy="338554"/>
            <a:chOff x="451612" y="1604031"/>
            <a:chExt cx="453627" cy="442030"/>
          </a:xfrm>
        </p:grpSpPr>
        <p:sp>
          <p:nvSpPr>
            <p:cNvPr id="21" name="Oval 20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5496" y="2157566"/>
            <a:ext cx="303288" cy="338554"/>
            <a:chOff x="451612" y="1604031"/>
            <a:chExt cx="453627" cy="442030"/>
          </a:xfrm>
        </p:grpSpPr>
        <p:sp>
          <p:nvSpPr>
            <p:cNvPr id="24" name="Oval 23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6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229604" y="1944067"/>
            <a:ext cx="303288" cy="338554"/>
            <a:chOff x="451612" y="1604031"/>
            <a:chExt cx="453627" cy="442030"/>
          </a:xfrm>
        </p:grpSpPr>
        <p:sp>
          <p:nvSpPr>
            <p:cNvPr id="27" name="Oval 26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7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980680" y="2449220"/>
            <a:ext cx="303288" cy="338554"/>
            <a:chOff x="451612" y="1604031"/>
            <a:chExt cx="453627" cy="442030"/>
          </a:xfrm>
        </p:grpSpPr>
        <p:sp>
          <p:nvSpPr>
            <p:cNvPr id="30" name="Oval 29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8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308304" y="2427448"/>
            <a:ext cx="303288" cy="338554"/>
            <a:chOff x="451612" y="1604031"/>
            <a:chExt cx="453627" cy="442030"/>
          </a:xfrm>
        </p:grpSpPr>
        <p:sp>
          <p:nvSpPr>
            <p:cNvPr id="33" name="Oval 32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9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3724" y="3047334"/>
            <a:ext cx="421910" cy="338554"/>
            <a:chOff x="363779" y="1604031"/>
            <a:chExt cx="631050" cy="442030"/>
          </a:xfrm>
        </p:grpSpPr>
        <p:sp>
          <p:nvSpPr>
            <p:cNvPr id="36" name="Oval 35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3779" y="1604031"/>
              <a:ext cx="631050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10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0" y="3368445"/>
            <a:ext cx="421910" cy="338554"/>
            <a:chOff x="363779" y="1604031"/>
            <a:chExt cx="631049" cy="442030"/>
          </a:xfrm>
        </p:grpSpPr>
        <p:sp>
          <p:nvSpPr>
            <p:cNvPr id="39" name="Oval 38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63779" y="1604031"/>
              <a:ext cx="631049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11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0" y="3720934"/>
            <a:ext cx="421910" cy="338554"/>
            <a:chOff x="363779" y="1604031"/>
            <a:chExt cx="631049" cy="442030"/>
          </a:xfrm>
        </p:grpSpPr>
        <p:sp>
          <p:nvSpPr>
            <p:cNvPr id="42" name="Oval 41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63779" y="1604031"/>
              <a:ext cx="631049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12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0654" y="4227648"/>
            <a:ext cx="421910" cy="338554"/>
            <a:chOff x="363779" y="1604031"/>
            <a:chExt cx="631049" cy="442030"/>
          </a:xfrm>
        </p:grpSpPr>
        <p:sp>
          <p:nvSpPr>
            <p:cNvPr id="48" name="Oval 47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63779" y="1604031"/>
              <a:ext cx="631049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13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60837" y="102163"/>
            <a:ext cx="742811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Đọc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35496" y="55664"/>
            <a:ext cx="504056" cy="584775"/>
            <a:chOff x="6087623" y="3154510"/>
            <a:chExt cx="504056" cy="584775"/>
          </a:xfrm>
        </p:grpSpPr>
        <p:sp>
          <p:nvSpPr>
            <p:cNvPr id="63" name="Oval 62"/>
            <p:cNvSpPr/>
            <p:nvPr/>
          </p:nvSpPr>
          <p:spPr>
            <a:xfrm>
              <a:off x="6087623" y="3212389"/>
              <a:ext cx="504056" cy="485030"/>
            </a:xfrm>
            <a:prstGeom prst="ellipse">
              <a:avLst/>
            </a:prstGeom>
            <a:solidFill>
              <a:srgbClr val="99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128696" y="3154510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669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9472" y="771550"/>
            <a:ext cx="2406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 vẫy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9912" y="1779662"/>
            <a:ext cx="23775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 trí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7965" y="2859782"/>
            <a:ext cx="2464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giật mình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70" y="342404"/>
            <a:ext cx="1475859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</a:t>
            </a:r>
          </a:p>
        </p:txBody>
      </p:sp>
    </p:spTree>
    <p:extLst>
      <p:ext uri="{BB962C8B-B14F-4D97-AF65-F5344CB8AC3E}">
        <p14:creationId xmlns:p14="http://schemas.microsoft.com/office/powerpoint/2010/main" val="11728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4567"/>
            <a:ext cx="7029297" cy="7193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008" y="906849"/>
            <a:ext cx="9121422" cy="4093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 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Một con kiến không may bị rơi xuống nước. Nó vùng vẫy và la lên: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Cứu tôi với, cứu tôi với!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Nghe tiếng kêu cứu của kiến, bồ câu nhanh trí nhặt một chiếc lá thả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xuống nước.    Kiến bám vào chiếc lá và leo được lên bờ.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Một hôm, kiến thấy người thợ săn đang ngắm bắn bồ câu. Ngay lập tức,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nó bò đến, cắn vào chân anh ta.    Người thợ săn giật mình.    Bồ câu thấy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động liền bay đi.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Bồ câu tìm đến chỗ kiến, cảm động nói: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Cảm ơn cậu đã cứu tớ.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Kiến đáp: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Cậu cũng giúp tớ thoát chết mà.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Cả hai đều rất vui mừng vì đã giúp nhau.</a:t>
            </a:r>
          </a:p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Ê-</a:t>
            </a:r>
            <a:r>
              <a:rPr lang="en-US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dốp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7504" y="786615"/>
            <a:ext cx="303288" cy="338554"/>
            <a:chOff x="451612" y="1604031"/>
            <a:chExt cx="453627" cy="442030"/>
          </a:xfrm>
        </p:grpSpPr>
        <p:sp>
          <p:nvSpPr>
            <p:cNvPr id="9" name="Oval 8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564856" y="737572"/>
            <a:ext cx="303288" cy="338554"/>
            <a:chOff x="451612" y="1604031"/>
            <a:chExt cx="453627" cy="442030"/>
          </a:xfrm>
        </p:grpSpPr>
        <p:sp>
          <p:nvSpPr>
            <p:cNvPr id="12" name="Oval 11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5496" y="1153076"/>
            <a:ext cx="303288" cy="338554"/>
            <a:chOff x="451612" y="1604031"/>
            <a:chExt cx="453627" cy="442030"/>
          </a:xfrm>
        </p:grpSpPr>
        <p:sp>
          <p:nvSpPr>
            <p:cNvPr id="15" name="Oval 14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496" y="1491344"/>
            <a:ext cx="303288" cy="338554"/>
            <a:chOff x="451612" y="1604031"/>
            <a:chExt cx="453627" cy="442030"/>
          </a:xfrm>
        </p:grpSpPr>
        <p:sp>
          <p:nvSpPr>
            <p:cNvPr id="18" name="Oval 17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715774" y="1851670"/>
            <a:ext cx="303288" cy="338554"/>
            <a:chOff x="451612" y="1604031"/>
            <a:chExt cx="453627" cy="442030"/>
          </a:xfrm>
        </p:grpSpPr>
        <p:sp>
          <p:nvSpPr>
            <p:cNvPr id="21" name="Oval 20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5496" y="2157566"/>
            <a:ext cx="303288" cy="338554"/>
            <a:chOff x="451612" y="1604031"/>
            <a:chExt cx="453627" cy="442030"/>
          </a:xfrm>
        </p:grpSpPr>
        <p:sp>
          <p:nvSpPr>
            <p:cNvPr id="24" name="Oval 23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6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229604" y="1944067"/>
            <a:ext cx="303288" cy="338554"/>
            <a:chOff x="451612" y="1604031"/>
            <a:chExt cx="453627" cy="442030"/>
          </a:xfrm>
        </p:grpSpPr>
        <p:sp>
          <p:nvSpPr>
            <p:cNvPr id="27" name="Oval 26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7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980680" y="2449220"/>
            <a:ext cx="303288" cy="338554"/>
            <a:chOff x="451612" y="1604031"/>
            <a:chExt cx="453627" cy="442030"/>
          </a:xfrm>
        </p:grpSpPr>
        <p:sp>
          <p:nvSpPr>
            <p:cNvPr id="30" name="Oval 29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8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308304" y="2427448"/>
            <a:ext cx="303288" cy="338554"/>
            <a:chOff x="451612" y="1604031"/>
            <a:chExt cx="453627" cy="442030"/>
          </a:xfrm>
        </p:grpSpPr>
        <p:sp>
          <p:nvSpPr>
            <p:cNvPr id="33" name="Oval 32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9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3724" y="3047334"/>
            <a:ext cx="421910" cy="338554"/>
            <a:chOff x="363779" y="1604031"/>
            <a:chExt cx="631050" cy="442030"/>
          </a:xfrm>
        </p:grpSpPr>
        <p:sp>
          <p:nvSpPr>
            <p:cNvPr id="36" name="Oval 35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3779" y="1604031"/>
              <a:ext cx="631050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10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0" y="3368445"/>
            <a:ext cx="421910" cy="338554"/>
            <a:chOff x="363779" y="1604031"/>
            <a:chExt cx="631049" cy="442030"/>
          </a:xfrm>
        </p:grpSpPr>
        <p:sp>
          <p:nvSpPr>
            <p:cNvPr id="39" name="Oval 38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63779" y="1604031"/>
              <a:ext cx="631049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11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0" y="3720934"/>
            <a:ext cx="421910" cy="338554"/>
            <a:chOff x="363779" y="1604031"/>
            <a:chExt cx="631049" cy="442030"/>
          </a:xfrm>
        </p:grpSpPr>
        <p:sp>
          <p:nvSpPr>
            <p:cNvPr id="42" name="Oval 41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63779" y="1604031"/>
              <a:ext cx="631049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12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0654" y="4227648"/>
            <a:ext cx="421910" cy="338554"/>
            <a:chOff x="363779" y="1604031"/>
            <a:chExt cx="631049" cy="442030"/>
          </a:xfrm>
        </p:grpSpPr>
        <p:sp>
          <p:nvSpPr>
            <p:cNvPr id="48" name="Oval 47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63779" y="1604031"/>
              <a:ext cx="631049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13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26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11152" y="1563638"/>
            <a:ext cx="7525344" cy="1569660"/>
          </a:xfrm>
          <a:prstGeom prst="rect">
            <a:avLst/>
          </a:prstGeom>
          <a:ln w="190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Nghe tiếng kêu cứu của kiến, bồ câu nhanh trí nhặt một chiếc lá thả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xuống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nước. 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1485729" y="3133298"/>
            <a:ext cx="7632848" cy="1077218"/>
          </a:xfrm>
          <a:prstGeom prst="rect">
            <a:avLst/>
          </a:prstGeom>
          <a:ln w="1905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Ngay lập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tức, nó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bò đến, cắn vào chân anh ta.</a:t>
            </a:r>
            <a:endParaRPr lang="en-US" sz="3200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441434" y="1530980"/>
            <a:ext cx="72008" cy="5040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398100" y="2011015"/>
            <a:ext cx="72008" cy="5040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887142" y="2011015"/>
            <a:ext cx="72008" cy="5040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139546" y="3193623"/>
            <a:ext cx="72008" cy="5040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327172" y="3133298"/>
            <a:ext cx="72008" cy="5040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870" y="195486"/>
            <a:ext cx="1475859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2843808" y="3721556"/>
            <a:ext cx="72008" cy="5040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771800" y="2557530"/>
            <a:ext cx="72008" cy="5040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91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4567"/>
            <a:ext cx="7029297" cy="7193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008" y="926594"/>
            <a:ext cx="9121422" cy="4093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 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Một con kiến không may bị rơi xuống nước. Nó vùng vẫy và la lên: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Cứu tôi với, cứu tôi với!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Nghe tiếng kêu cứu của kiến, bồ câu nhanh trí nhặt một chiếc lá thả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xuống nước. Kiến bám vào chiếc lá và leo được lên bờ.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Một hôm, kiến thấy người thợ săn đang ngắm bắn bồ câu. Ngay lập tức,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nó bò đến, cắn vào chân anh ta. Người thợ săn giật mình. Bồ câu thấy 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động liền bay đi.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Bồ câu tìm đến chỗ kiến, cảm động nói: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Cảm ơn cậu đã cứu tớ.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Kiến đáp: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- Cậu cũng giúp tớ thoát chết mà.</a:t>
            </a:r>
          </a:p>
          <a:p>
            <a:pPr algn="just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Cả hai đều rất vui mừng vì đã giúp nhau.</a:t>
            </a:r>
          </a:p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Ê-</a:t>
            </a:r>
            <a:r>
              <a:rPr lang="en-US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dốp</a:t>
            </a:r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7504" y="865044"/>
            <a:ext cx="303288" cy="338554"/>
            <a:chOff x="451612" y="1604031"/>
            <a:chExt cx="453627" cy="442030"/>
          </a:xfrm>
        </p:grpSpPr>
        <p:sp>
          <p:nvSpPr>
            <p:cNvPr id="9" name="Oval 8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5236" y="2115432"/>
            <a:ext cx="303288" cy="338554"/>
            <a:chOff x="451612" y="1604031"/>
            <a:chExt cx="453627" cy="442030"/>
          </a:xfrm>
        </p:grpSpPr>
        <p:sp>
          <p:nvSpPr>
            <p:cNvPr id="45" name="Oval 44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5496" y="3036170"/>
            <a:ext cx="303288" cy="338554"/>
            <a:chOff x="451612" y="1604031"/>
            <a:chExt cx="453627" cy="442030"/>
          </a:xfrm>
        </p:grpSpPr>
        <p:sp>
          <p:nvSpPr>
            <p:cNvPr id="51" name="Oval 50"/>
            <p:cNvSpPr/>
            <p:nvPr/>
          </p:nvSpPr>
          <p:spPr>
            <a:xfrm>
              <a:off x="467544" y="1635646"/>
              <a:ext cx="437695" cy="36777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51612" y="1604031"/>
              <a:ext cx="453627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993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1556</TotalTime>
  <Words>1375</Words>
  <Application>Microsoft Office PowerPoint</Application>
  <PresentationFormat>On-screen Show (16:9)</PresentationFormat>
  <Paragraphs>197</Paragraphs>
  <Slides>27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User</cp:lastModifiedBy>
  <cp:revision>171</cp:revision>
  <dcterms:created xsi:type="dcterms:W3CDTF">2014-04-01T16:27:38Z</dcterms:created>
  <dcterms:modified xsi:type="dcterms:W3CDTF">2020-08-22T09:56:32Z</dcterms:modified>
</cp:coreProperties>
</file>