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EE695-11FB-4875-860C-F3C004B7701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C91-3B4B-4C31-B31E-C0A7ECD18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0EAC8-4D51-4BA7-A757-08E4BAB896C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78DC-9294-49C8-960D-047FD8640F5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.wmf"/><Relationship Id="rId3" Type="http://schemas.openxmlformats.org/officeDocument/2006/relationships/customXml" Target="../ink/ink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CBB752C-E596-4B25-BE52-EC1BD67C4446}"/>
                  </a:ext>
                </a:extLst>
              </p14:cNvPr>
              <p14:cNvContentPartPr/>
              <p14:nvPr/>
            </p14:nvContentPartPr>
            <p14:xfrm>
              <a:off x="4545348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0673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6A1645-91B6-4641-9F48-0ED355BB1622}"/>
              </a:ext>
            </a:extLst>
          </p:cNvPr>
          <p:cNvSpPr/>
          <p:nvPr/>
        </p:nvSpPr>
        <p:spPr>
          <a:xfrm>
            <a:off x="2855716" y="3128965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" y="-76200"/>
            <a:ext cx="9209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292352" y="3246778"/>
            <a:ext cx="2502696" cy="560339"/>
          </a:xfrm>
          <a:prstGeom prst="rect">
            <a:avLst/>
          </a:prstGeom>
          <a:noFill/>
        </p:spPr>
        <p:txBody>
          <a:bodyPr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300" b="1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Toán</a:t>
            </a:r>
            <a:r>
              <a:rPr lang="en-US" sz="3300" b="1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sz="3300" b="1" u="sng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691602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18" y="61674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9" y="61674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7" y="1134661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8" y="53492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30" y="3226299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5" y="353705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84" y="237169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48" y="370074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49" y="429903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64" y="194221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60" y="2314577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0" y="444694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46" y="5729759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139908">
            <a:off x="-163178" y="5110637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902633">
            <a:off x="8212486" y="5125666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1059336" y="3812480"/>
            <a:ext cx="6901542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QUÃNG ĐƯỜNG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09663"/>
              </p:ext>
            </p:extLst>
          </p:nvPr>
        </p:nvGraphicFramePr>
        <p:xfrm>
          <a:off x="5224046" y="834167"/>
          <a:ext cx="26543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12" imgW="2191817" imgH="1424635" progId="MS_ClipArt_Gallery.2">
                  <p:embed/>
                </p:oleObj>
              </mc:Choice>
              <mc:Fallback>
                <p:oleObj name="Clip" r:id="rId12" imgW="2191817" imgH="1424635" progId="MS_ClipArt_Gallery.2">
                  <p:embed/>
                  <p:pic>
                    <p:nvPicPr>
                      <p:cNvPr id="20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046" y="834167"/>
                        <a:ext cx="2654300" cy="223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09000" cy="165258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15,2 km/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68700"/>
            <a:ext cx="7162800" cy="2667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 đường đi được của ca nô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trong 3 giờ là: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15,2 × 3 = 45,6 (km)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Đáp số: 45,6 km.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2984500"/>
            <a:ext cx="2589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 defTabSz="912813" eaLnBrk="1" hangingPunct="1"/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039938"/>
            <a:ext cx="3962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</a:p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v: 15,2 km/ giờ</a:t>
            </a:r>
          </a:p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t: 3 giờ</a:t>
            </a:r>
          </a:p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s: 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8288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2: Một người đi xe đạp trong 15 phút với vận tốc 12,6 km/giờ. Tính quãng đường đi được của người đó.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7763" y="2743200"/>
            <a:ext cx="7970837" cy="3386138"/>
            <a:chOff x="1530443" y="2743191"/>
            <a:chExt cx="10626680" cy="3385846"/>
          </a:xfrm>
        </p:grpSpPr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6931026" y="2743191"/>
              <a:ext cx="40195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 eaLnBrk="1" hangingPunct="1"/>
              <a:r>
                <a:rPr lang="en-US" sz="3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</p:txBody>
        </p:sp>
        <p:sp>
          <p:nvSpPr>
            <p:cNvPr id="73734" name="TextBox 5"/>
            <p:cNvSpPr txBox="1">
              <a:spLocks noChangeArrowheads="1"/>
            </p:cNvSpPr>
            <p:nvPr/>
          </p:nvSpPr>
          <p:spPr bwMode="auto">
            <a:xfrm>
              <a:off x="1530443" y="3657591"/>
              <a:ext cx="10626680" cy="247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 phút = 0,25 giờ</a:t>
              </a:r>
            </a:p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Quãng đường  đi được của người đó là:</a:t>
              </a:r>
            </a:p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12,6 × 0,25 = 3,15 (km)</a:t>
              </a:r>
            </a:p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Đáp số: 3,15 km.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057400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T: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V: 12,6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S: 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AutoShape 4"/>
          <p:cNvSpPr>
            <a:spLocks noChangeArrowheads="1"/>
          </p:cNvSpPr>
          <p:nvPr/>
        </p:nvSpPr>
        <p:spPr bwMode="auto">
          <a:xfrm>
            <a:off x="1196975" y="685800"/>
            <a:ext cx="7162800" cy="594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2133600" y="1600200"/>
            <a:ext cx="601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Muốn tính quãng đường ta lấy vận tốc nhân với thời gian.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2667000" y="4038600"/>
            <a:ext cx="3276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3200400" y="39624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>
                <a:solidFill>
                  <a:srgbClr val="7030A0"/>
                </a:solidFill>
              </a:rPr>
              <a:t>s = v </a:t>
            </a:r>
            <a:r>
              <a:rPr lang="en-US" altLang="en-US" sz="3600" b="1">
                <a:solidFill>
                  <a:srgbClr val="7030A0"/>
                </a:solidFill>
              </a:rPr>
              <a:t>×</a:t>
            </a:r>
            <a:r>
              <a:rPr lang="en-US" altLang="en-US" sz="4000" b="1">
                <a:solidFill>
                  <a:srgbClr val="7030A0"/>
                </a:solidFill>
              </a:rPr>
              <a:t> t</a:t>
            </a:r>
            <a:endParaRPr lang="en-US" altLang="en-US" b="1">
              <a:solidFill>
                <a:srgbClr val="7030A0"/>
              </a:solidFill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2286000" y="28956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chemeClr val="folHlink"/>
                </a:solidFill>
              </a:rPr>
              <a:t>Ta có công thức: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/>
      <p:bldP spid="275463" grpId="0" animBg="1"/>
      <p:bldP spid="275464" grpId="0"/>
      <p:bldP spid="2754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s052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67600" y="5105400"/>
            <a:ext cx="1219200" cy="990600"/>
            <a:chOff x="2256" y="1536"/>
            <a:chExt cx="1176" cy="744"/>
          </a:xfrm>
        </p:grpSpPr>
        <p:pic>
          <p:nvPicPr>
            <p:cNvPr id="11275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77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68" name="Picture 35" descr="image0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36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28800" y="381000"/>
            <a:ext cx="3962400" cy="1371600"/>
            <a:chOff x="2864" y="288"/>
            <a:chExt cx="1552" cy="864"/>
          </a:xfrm>
        </p:grpSpPr>
        <p:pic>
          <p:nvPicPr>
            <p:cNvPr id="11272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2884488" cy="28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5449887" cy="3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7239000" cy="30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/>
          </p:cNvPr>
          <p:cNvSpPr/>
          <p:nvPr/>
        </p:nvSpPr>
        <p:spPr>
          <a:xfrm>
            <a:off x="3036888" y="1447800"/>
            <a:ext cx="4745037" cy="92332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3429000"/>
            <a:ext cx="7391400" cy="2514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 tốc của ô tô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120 : 2= 60 (km/giờ)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60 km/giờ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1813" y="1346200"/>
            <a:ext cx="285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4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531813" y="2114550"/>
            <a:ext cx="8383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ô tô đi được quãng đường 120 km trong 2 giờ. Tính vận tốc của ô tô đó</a:t>
            </a: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752600" y="1385888"/>
            <a:ext cx="345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239713" y="2209800"/>
            <a:ext cx="83058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 tính vận tốc ta làm như thế nào?</a:t>
            </a:r>
          </a:p>
          <a:p>
            <a:pPr>
              <a:spcBef>
                <a:spcPts val="6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 công thức tính vận tốc ?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31813" y="3546475"/>
            <a:ext cx="8424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tính vận tốc ta lấy quãng đường chia cho thời gian.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2851150" y="5181600"/>
            <a:ext cx="2133600" cy="76993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: t</a:t>
            </a:r>
          </a:p>
        </p:txBody>
      </p:sp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25400" y="142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  <p:bldP spid="2498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6781800" cy="838200"/>
          </a:xfrm>
        </p:spPr>
        <p:txBody>
          <a:bodyPr/>
          <a:lstStyle/>
          <a:p>
            <a:pPr algn="ctr"/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 ĐƯỜNG</a:t>
            </a: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44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Top 5 con đường đẹp nhất Đà Nẵng - Cổng thông tin du lịch thành phố Đà Nẵ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2252663"/>
            <a:ext cx="752951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2"/>
          <p:cNvSpPr txBox="1">
            <a:spLocks noChangeArrowheads="1"/>
          </p:cNvSpPr>
          <p:nvPr/>
        </p:nvSpPr>
        <p:spPr bwMode="auto">
          <a:xfrm>
            <a:off x="25400" y="142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19100"/>
            <a:ext cx="9144000" cy="125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40 km/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4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352800"/>
            <a:ext cx="1447800" cy="228600"/>
            <a:chOff x="576" y="2832"/>
            <a:chExt cx="2304" cy="192"/>
          </a:xfrm>
        </p:grpSpPr>
        <p:sp>
          <p:nvSpPr>
            <p:cNvPr id="67611" name="Line 8"/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9"/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Line 10"/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63" name="AutoShape 11"/>
          <p:cNvSpPr>
            <a:spLocks/>
          </p:cNvSpPr>
          <p:nvPr/>
        </p:nvSpPr>
        <p:spPr bwMode="auto">
          <a:xfrm rot="-5400000">
            <a:off x="990600" y="3124200"/>
            <a:ext cx="381000" cy="1447800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304800" y="3970338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/>
              <a:t>  </a:t>
            </a:r>
            <a:r>
              <a:rPr lang="en-US" altLang="en-US" sz="2800" b="1">
                <a:solidFill>
                  <a:srgbClr val="000000"/>
                </a:solidFill>
              </a:rPr>
              <a:t>40 km</a:t>
            </a:r>
          </a:p>
        </p:txBody>
      </p:sp>
      <p:sp>
        <p:nvSpPr>
          <p:cNvPr id="253971" name="AutoShape 19"/>
          <p:cNvSpPr>
            <a:spLocks/>
          </p:cNvSpPr>
          <p:nvPr/>
        </p:nvSpPr>
        <p:spPr bwMode="auto">
          <a:xfrm rot="16200000">
            <a:off x="3276600" y="228600"/>
            <a:ext cx="152400" cy="5791200"/>
          </a:xfrm>
          <a:prstGeom prst="rightBracket">
            <a:avLst>
              <a:gd name="adj" fmla="val 35413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en-US"/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2057400" y="24384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3300"/>
                </a:solidFill>
              </a:rPr>
              <a:t>      ? km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05000" y="3352800"/>
            <a:ext cx="1447800" cy="228600"/>
            <a:chOff x="2880" y="2832"/>
            <a:chExt cx="1584" cy="192"/>
          </a:xfrm>
        </p:grpSpPr>
        <p:sp>
          <p:nvSpPr>
            <p:cNvPr id="67609" name="Line 22"/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23"/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52800" y="3352800"/>
            <a:ext cx="1447800" cy="228600"/>
            <a:chOff x="2880" y="2832"/>
            <a:chExt cx="1584" cy="192"/>
          </a:xfrm>
        </p:grpSpPr>
        <p:sp>
          <p:nvSpPr>
            <p:cNvPr id="67607" name="Line 25"/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26"/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800600" y="3352800"/>
            <a:ext cx="1447800" cy="228600"/>
            <a:chOff x="2880" y="2832"/>
            <a:chExt cx="1584" cy="192"/>
          </a:xfrm>
        </p:grpSpPr>
        <p:sp>
          <p:nvSpPr>
            <p:cNvPr id="67605" name="Line 28"/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9"/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603" name="Picture 34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533400" y="2514600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90" name="Rectangle 38"/>
          <p:cNvSpPr>
            <a:spLocks noChangeArrowheads="1"/>
          </p:cNvSpPr>
          <p:nvPr/>
        </p:nvSpPr>
        <p:spPr bwMode="auto">
          <a:xfrm>
            <a:off x="1905000" y="3962400"/>
            <a:ext cx="6996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34290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40km/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57200" y="5250359"/>
            <a:ext cx="34290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4giờ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57200" y="5936159"/>
            <a:ext cx="34290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… km?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0833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0037 L 0.375 0.007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0.0037 L 0.51667 0.0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33 1.48148E-6 L 0.69167 0.00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3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7" grpId="0"/>
      <p:bldP spid="253963" grpId="0" animBg="1"/>
      <p:bldP spid="253964" grpId="0"/>
      <p:bldP spid="253971" grpId="0" animBg="1"/>
      <p:bldP spid="253972" grpId="0"/>
      <p:bldP spid="253990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 smtClean="0">
                <a:latin typeface="Times New Roman" pitchFamily="18" charset="0"/>
              </a:rPr>
              <a:t>                         </a:t>
            </a:r>
            <a:r>
              <a:rPr lang="en-US" altLang="en-US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alt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altLang="en-US" sz="3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Quãng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tô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giờ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40             4        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       (km)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 smtClean="0"/>
              <a:t>                 </a:t>
            </a:r>
            <a:r>
              <a:rPr lang="en-US" altLang="en-US" sz="1400" dirty="0" smtClean="0"/>
              <a:t>  </a:t>
            </a:r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 flipH="1">
            <a:off x="2362200" y="20208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1600200" y="2667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 tốc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 flipH="1">
            <a:off x="3657600" y="26527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600200" y="3340100"/>
            <a:ext cx="148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(km/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4008438" y="33401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(giờ )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5229225" y="2133600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 km</a:t>
            </a:r>
            <a:endParaRPr lang="en-US" altLang="en-US" sz="3600" b="1" dirty="0">
              <a:solidFill>
                <a:srgbClr val="3A3A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 flipH="1">
            <a:off x="4191000" y="20208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638800" y="15494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6096000" y="1981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flipH="1">
            <a:off x="5516562" y="2679700"/>
            <a:ext cx="2255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67400" y="3367087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(km 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3048000" y="1524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×</a:t>
            </a:r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51438" y="1447800"/>
            <a:ext cx="56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=</a:t>
            </a:r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flipH="1">
            <a:off x="3048000" y="1524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×</a:t>
            </a:r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45024" y="1447800"/>
            <a:ext cx="56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=</a:t>
            </a:r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81000" y="40386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483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0173 0.170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3" grpId="0" animBg="1"/>
      <p:bldP spid="254986" grpId="0"/>
      <p:bldP spid="254987" grpId="0"/>
      <p:bldP spid="254988" grpId="0"/>
      <p:bldP spid="254989" grpId="0"/>
      <p:bldP spid="254990" grpId="0"/>
      <p:bldP spid="254990" grpId="1"/>
      <p:bldP spid="254991" grpId="0" animBg="1"/>
      <p:bldP spid="7179" grpId="0"/>
      <p:bldP spid="11" grpId="0" animBg="1"/>
      <p:bldP spid="12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533400" y="3048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</a:rPr>
              <a:t>Nhận xét: 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533400" y="1016000"/>
            <a:ext cx="8229600" cy="1219200"/>
          </a:xfrm>
          <a:prstGeom prst="rect">
            <a:avLst/>
          </a:prstGeom>
          <a:solidFill>
            <a:schemeClr val="tx2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000" y="2792413"/>
            <a:ext cx="1447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62200" y="2668588"/>
            <a:ext cx="3276600" cy="609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19400" y="2576513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 = v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57300" y="3313113"/>
            <a:ext cx="51816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Trong đó  s   :  là quãng đường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v   :  là vận tốc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   :  là thời gian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35000" y="4876800"/>
            <a:ext cx="815340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 Nếu vận tốc v được xác định theo km/giờ, thời gian t được xác định theo giờ thì quãng đường s được xác định </a:t>
            </a:r>
            <a:r>
              <a:rPr lang="en-US" altLang="en-US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mét (km)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7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4800600" y="3745310"/>
            <a:ext cx="2164773" cy="5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63" y="-76200"/>
            <a:ext cx="8415337" cy="2019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 algn="just" defTabSz="9142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km/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1752600"/>
            <a:ext cx="312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?km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38475" y="4491097"/>
            <a:ext cx="6105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2,5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1" hangingPunct="1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2813" eaLnBrk="1" hangingPunct="1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× 2,5 = 30 (km)</a:t>
            </a:r>
          </a:p>
          <a:p>
            <a:pPr algn="ctr" defTabSz="912813" eaLnBrk="1" hangingPunct="1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30 km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2209800"/>
            <a:ext cx="166904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12km/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8936" y="2602992"/>
            <a:ext cx="225895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539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QUÃNG ĐƯỜNG</vt:lpstr>
      <vt:lpstr>PowerPoint Presentation</vt:lpstr>
      <vt:lpstr>PowerPoint Presentation</vt:lpstr>
      <vt:lpstr>PowerPoint Presentation</vt:lpstr>
      <vt:lpstr>PowerPoint Presentation</vt:lpstr>
      <vt:lpstr>Bài 1: Một ca nô đi với vận tốc 15,2 km/giờ. Tính quãng đường đi được của ca nô trong 3 giờ.</vt:lpstr>
      <vt:lpstr>Bài 2: Một người đi xe đạp trong 15 phút với vận tốc 12,6 km/giờ. Tính quãng đường đi được của người đó.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ACER</cp:lastModifiedBy>
  <cp:revision>17</cp:revision>
  <dcterms:created xsi:type="dcterms:W3CDTF">2022-03-19T09:47:12Z</dcterms:created>
  <dcterms:modified xsi:type="dcterms:W3CDTF">2024-04-14T08:56:37Z</dcterms:modified>
</cp:coreProperties>
</file>