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6" r:id="rId1"/>
    <p:sldMasterId id="2147483678" r:id="rId2"/>
    <p:sldMasterId id="2147483690" r:id="rId3"/>
  </p:sldMasterIdLst>
  <p:notesMasterIdLst>
    <p:notesMasterId r:id="rId46"/>
  </p:notesMasterIdLst>
  <p:sldIdLst>
    <p:sldId id="4190" r:id="rId4"/>
    <p:sldId id="4192" r:id="rId5"/>
    <p:sldId id="4153" r:id="rId6"/>
    <p:sldId id="4221" r:id="rId7"/>
    <p:sldId id="4222" r:id="rId8"/>
    <p:sldId id="4193" r:id="rId9"/>
    <p:sldId id="4223" r:id="rId10"/>
    <p:sldId id="4224" r:id="rId11"/>
    <p:sldId id="4194" r:id="rId12"/>
    <p:sldId id="4188" r:id="rId13"/>
    <p:sldId id="4195" r:id="rId14"/>
    <p:sldId id="4225" r:id="rId15"/>
    <p:sldId id="4189" r:id="rId16"/>
    <p:sldId id="4159" r:id="rId17"/>
    <p:sldId id="4197" r:id="rId18"/>
    <p:sldId id="4226" r:id="rId19"/>
    <p:sldId id="4227" r:id="rId20"/>
    <p:sldId id="4228" r:id="rId21"/>
    <p:sldId id="4229" r:id="rId22"/>
    <p:sldId id="4198" r:id="rId23"/>
    <p:sldId id="4169" r:id="rId24"/>
    <p:sldId id="4170" r:id="rId25"/>
    <p:sldId id="4231" r:id="rId26"/>
    <p:sldId id="4246" r:id="rId27"/>
    <p:sldId id="4233" r:id="rId28"/>
    <p:sldId id="4247" r:id="rId29"/>
    <p:sldId id="4248" r:id="rId30"/>
    <p:sldId id="4249" r:id="rId31"/>
    <p:sldId id="4234" r:id="rId32"/>
    <p:sldId id="4250" r:id="rId33"/>
    <p:sldId id="4235" r:id="rId34"/>
    <p:sldId id="4236" r:id="rId35"/>
    <p:sldId id="4237" r:id="rId36"/>
    <p:sldId id="4238" r:id="rId37"/>
    <p:sldId id="4239" r:id="rId38"/>
    <p:sldId id="4240" r:id="rId39"/>
    <p:sldId id="4241" r:id="rId40"/>
    <p:sldId id="4242" r:id="rId41"/>
    <p:sldId id="4243" r:id="rId42"/>
    <p:sldId id="4244" r:id="rId43"/>
    <p:sldId id="4245" r:id="rId44"/>
    <p:sldId id="4230" r:id="rId45"/>
  </p:sldIdLst>
  <p:sldSz cx="12192000" cy="6858000"/>
  <p:notesSz cx="6858000" cy="9144000"/>
  <p:embeddedFontLst>
    <p:embeddedFont>
      <p:font typeface="Calibri" panose="020F0502020204030204" pitchFamily="34" charset="0"/>
      <p:regular r:id="rId47"/>
      <p:bold r:id="rId48"/>
      <p:italic r:id="rId49"/>
      <p:boldItalic r:id="rId50"/>
    </p:embeddedFont>
    <p:embeddedFont>
      <p:font typeface="Calibri Light" panose="020F0302020204030204" pitchFamily="34" charset="0"/>
      <p:regular r:id="rId51"/>
      <p:italic r:id="rId52"/>
    </p:embeddedFont>
    <p:embeddedFont>
      <p:font typeface="Pangolin" panose="020B0604020202020204" charset="0"/>
      <p:regular r:id="rId53"/>
    </p:embeddedFont>
    <p:embeddedFont>
      <p:font typeface="Roboto" pitchFamily="2" charset="0"/>
      <p:regular r:id="rId54"/>
      <p:bold r:id="rId55"/>
      <p:italic r:id="rId56"/>
      <p:boldItalic r:id="rId57"/>
    </p:embeddedFont>
    <p:embeddedFont>
      <p:font typeface="Roboto Black" pitchFamily="2" charset="0"/>
      <p:regular r:id="rId58"/>
      <p:bold r:id="rId59"/>
      <p:boldItalic r:id="rId60"/>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100"/>
    <a:srgbClr val="DE2ED1"/>
    <a:srgbClr val="68A142"/>
    <a:srgbClr val="43C1F3"/>
    <a:srgbClr val="DA6142"/>
    <a:srgbClr val="9FD299"/>
    <a:srgbClr val="D0E2B8"/>
    <a:srgbClr val="3CAB89"/>
    <a:srgbClr val="55CBF1"/>
    <a:srgbClr val="AC554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16" autoAdjust="0"/>
    <p:restoredTop sz="88029" autoAdjust="0"/>
  </p:normalViewPr>
  <p:slideViewPr>
    <p:cSldViewPr snapToGrid="0">
      <p:cViewPr varScale="1">
        <p:scale>
          <a:sx n="79" d="100"/>
          <a:sy n="79" d="100"/>
        </p:scale>
        <p:origin x="120" y="4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font" Target="fonts/font9.fntdata"/><Relationship Id="rId63"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font" Target="fonts/font8.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7.fntdata"/><Relationship Id="rId58" Type="http://schemas.openxmlformats.org/officeDocument/2006/relationships/font" Target="fonts/font12.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3.fntdata"/><Relationship Id="rId57" Type="http://schemas.openxmlformats.org/officeDocument/2006/relationships/font" Target="fonts/font11.fntdata"/><Relationship Id="rId61"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6.fntdata"/><Relationship Id="rId60" Type="http://schemas.openxmlformats.org/officeDocument/2006/relationships/font" Target="fonts/font14.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font" Target="fonts/font2.fntdata"/><Relationship Id="rId56" Type="http://schemas.openxmlformats.org/officeDocument/2006/relationships/font" Target="fonts/font10.fntdata"/><Relationship Id="rId64"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font" Target="fonts/font5.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notesMaster" Target="notesMasters/notesMaster1.xml"/><Relationship Id="rId59"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886C9A-2569-46F8-987B-630E79973BE1}" type="datetimeFigureOut">
              <a:rPr lang="vi-VN" smtClean="0"/>
              <a:t>06/07/2023</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EB516E-07DC-497B-9789-361D47A843FC}" type="slidenum">
              <a:rPr lang="vi-VN" smtClean="0"/>
              <a:t>‹#›</a:t>
            </a:fld>
            <a:endParaRPr lang="vi-VN"/>
          </a:p>
        </p:txBody>
      </p:sp>
    </p:spTree>
    <p:extLst>
      <p:ext uri="{BB962C8B-B14F-4D97-AF65-F5344CB8AC3E}">
        <p14:creationId xmlns:p14="http://schemas.microsoft.com/office/powerpoint/2010/main" val="1453063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Giới</a:t>
            </a:r>
            <a:r>
              <a:rPr lang="en-US" baseline="0"/>
              <a:t> thiệu về bài học</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1</a:t>
            </a:fld>
            <a:endParaRPr lang="vi-VN"/>
          </a:p>
        </p:txBody>
      </p:sp>
    </p:spTree>
    <p:extLst>
      <p:ext uri="{BB962C8B-B14F-4D97-AF65-F5344CB8AC3E}">
        <p14:creationId xmlns:p14="http://schemas.microsoft.com/office/powerpoint/2010/main" val="28251044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62015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Giáo viên gợi ý cho HS trả lời các câu hỏi: sau khi dọn dẹp, đồ dạc trong nhà được sắp xếp như thế nào? Bàn ghế sạch hay bẩn? đi lại, di chuyển trong nhà có dễ dàng hơn không? Ánh sáng vào nhà nhiều hơn do đâu? Em cảm nhận không khí trong nhà như thế nào?</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561982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Giáo viên cho hs nêu một vài lí do khác, các bạn khác đặt câu hỏi</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497193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hướng dẫn HS hoàn thiện phiếu số 2</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192896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cho HS chỉ lần lượt từng bức tranh từ 1-6 cho HS nêu tên hoạt động của bức tranh. Bấm chuột để nối bức tranh với hoạt động đó</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096314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đây là trình tự các bước để rửa bát. Em hãy sắp xếp lại cho đúng nhé. Ở nhà đã có bạn nào rửa bát sau khi ăn cơm xong chưa? Trước tiên các em làm gì? Sau đó làm thế nào? Hãy sắp xếp lại các bức tranh trên nhé</a:t>
            </a:r>
          </a:p>
          <a:p>
            <a:r>
              <a:rPr lang="en-US" baseline="0"/>
              <a:t>GV bấm vào các số để xếp lại thứ tự các bức tranh</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352712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khuyến khích hs về nhà rửa bát theo trình tự trên</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971919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đây là trình tự các bước để lau bàn. Em hãy sắp xếp lại cho đúng nhé. Ở nhà đã có bạn nào lau bàn Trước tiên các em làm gì? Sau đó làm thế nào? Hãy sắp xếp lại các bức tranh trên nhé</a:t>
            </a:r>
          </a:p>
          <a:p>
            <a:r>
              <a:rPr lang="en-US" baseline="0"/>
              <a:t>GV bấm vào các số để xếp lại thứ tự các bức tranh</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527638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khuyến khích hs về nhà lau bàn và các vật dụng khác (lau cửa, ghế, tủ…) theo trình tự trên</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027218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a:t>
            </a:r>
            <a:r>
              <a:rPr lang="vi-VN" baseline="0"/>
              <a:t>Người trực tiếp tiếp xúc với các hóa chất tẩy rửa</a:t>
            </a:r>
            <a:r>
              <a:rPr lang="en-US" baseline="0"/>
              <a:t> dễ mắc các bệnh này</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943030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cùng</a:t>
            </a:r>
            <a:r>
              <a:rPr lang="en-US" dirty="0"/>
              <a:t> HS </a:t>
            </a:r>
            <a:r>
              <a:rPr lang="en-US" dirty="0" err="1"/>
              <a:t>khởi</a:t>
            </a:r>
            <a:r>
              <a:rPr lang="en-US" dirty="0"/>
              <a:t> </a:t>
            </a:r>
            <a:r>
              <a:rPr lang="en-US" dirty="0" err="1"/>
              <a:t>động</a:t>
            </a:r>
            <a:r>
              <a:rPr lang="en-US" dirty="0"/>
              <a:t> </a:t>
            </a:r>
            <a:r>
              <a:rPr lang="en-US" dirty="0" err="1"/>
              <a:t>cho</a:t>
            </a:r>
            <a:r>
              <a:rPr lang="en-US" dirty="0"/>
              <a:t> </a:t>
            </a:r>
            <a:r>
              <a:rPr lang="en-US" dirty="0" err="1"/>
              <a:t>bài</a:t>
            </a:r>
            <a:r>
              <a:rPr lang="en-US" dirty="0"/>
              <a:t> </a:t>
            </a:r>
            <a:r>
              <a:rPr lang="en-US" dirty="0" err="1"/>
              <a:t>học</a:t>
            </a:r>
            <a:r>
              <a:rPr lang="en-US" dirty="0"/>
              <a:t> </a:t>
            </a:r>
            <a:r>
              <a:rPr lang="en-US" dirty="0" err="1"/>
              <a:t>mới</a:t>
            </a:r>
            <a:r>
              <a:rPr lang="en-US" dirty="0"/>
              <a:t> </a:t>
            </a:r>
            <a:r>
              <a:rPr lang="en-US" dirty="0" err="1"/>
              <a:t>bằng</a:t>
            </a:r>
            <a:r>
              <a:rPr lang="en-US" dirty="0"/>
              <a:t> </a:t>
            </a:r>
            <a:r>
              <a:rPr lang="en-US" dirty="0" err="1"/>
              <a:t>cách</a:t>
            </a:r>
            <a:r>
              <a:rPr lang="en-US" dirty="0"/>
              <a:t> </a:t>
            </a:r>
            <a:r>
              <a:rPr lang="en-US" dirty="0" err="1"/>
              <a:t>hát</a:t>
            </a:r>
            <a:r>
              <a:rPr lang="en-US" dirty="0"/>
              <a:t> </a:t>
            </a:r>
            <a:r>
              <a:rPr lang="en-US" err="1"/>
              <a:t>và</a:t>
            </a:r>
            <a:r>
              <a:rPr lang="en-US"/>
              <a:t> múa </a:t>
            </a:r>
            <a:r>
              <a:rPr lang="en-US" dirty="0" err="1"/>
              <a:t>theo</a:t>
            </a:r>
            <a:r>
              <a:rPr lang="en-US" dirty="0"/>
              <a:t> </a:t>
            </a:r>
            <a:r>
              <a:rPr lang="en-US" dirty="0" err="1"/>
              <a:t>bài</a:t>
            </a:r>
            <a:r>
              <a:rPr lang="en-US" dirty="0"/>
              <a:t> </a:t>
            </a:r>
            <a:r>
              <a:rPr lang="en-US" dirty="0" err="1"/>
              <a:t>hát</a:t>
            </a:r>
            <a:r>
              <a:rPr lang="en-US" dirty="0"/>
              <a:t> </a:t>
            </a:r>
            <a:r>
              <a:rPr lang="en-US" dirty="0" err="1"/>
              <a:t>trong</a:t>
            </a:r>
            <a:r>
              <a:rPr lang="en-US" dirty="0"/>
              <a:t> video </a:t>
            </a:r>
            <a:r>
              <a:rPr lang="en-US" dirty="0" err="1"/>
              <a:t>để</a:t>
            </a:r>
            <a:r>
              <a:rPr lang="en-US" dirty="0"/>
              <a:t> </a:t>
            </a:r>
            <a:r>
              <a:rPr lang="en-US" dirty="0" err="1"/>
              <a:t>tạo</a:t>
            </a:r>
            <a:r>
              <a:rPr lang="en-US" dirty="0"/>
              <a:t> </a:t>
            </a:r>
            <a:r>
              <a:rPr lang="en-US" dirty="0" err="1"/>
              <a:t>không</a:t>
            </a:r>
            <a:r>
              <a:rPr lang="en-US" dirty="0"/>
              <a:t> </a:t>
            </a:r>
            <a:r>
              <a:rPr lang="en-US" dirty="0" err="1"/>
              <a:t>khí</a:t>
            </a:r>
            <a:r>
              <a:rPr lang="en-US" dirty="0"/>
              <a:t> </a:t>
            </a:r>
            <a:r>
              <a:rPr lang="en-US" dirty="0" err="1"/>
              <a:t>vui</a:t>
            </a:r>
            <a:r>
              <a:rPr lang="en-US" dirty="0"/>
              <a:t> </a:t>
            </a:r>
            <a:r>
              <a:rPr lang="en-US" dirty="0" err="1"/>
              <a:t>tươi</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117616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hướng dẫn hs hoàn thành phiếu 3</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555266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Giao bài tập về nhà cho học sinh, yêu cầu học phân công chuẩn bị nguyên, vật liệu cho buổi học sau</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124382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Trong </a:t>
            </a:r>
            <a:r>
              <a:rPr lang="en-US" dirty="0" err="1"/>
              <a:t>quá</a:t>
            </a:r>
            <a:r>
              <a:rPr lang="en-US" dirty="0"/>
              <a:t> </a:t>
            </a:r>
            <a:r>
              <a:rPr lang="en-US" dirty="0" err="1"/>
              <a:t>trình</a:t>
            </a:r>
            <a:r>
              <a:rPr lang="en-US" dirty="0"/>
              <a:t> </a:t>
            </a:r>
            <a:r>
              <a:rPr lang="en-US" dirty="0" err="1"/>
              <a:t>dạy</a:t>
            </a:r>
            <a:r>
              <a:rPr lang="en-US" dirty="0"/>
              <a:t> </a:t>
            </a:r>
            <a:r>
              <a:rPr lang="en-US" dirty="0" err="1"/>
              <a:t>học</a:t>
            </a:r>
            <a:r>
              <a:rPr lang="en-US" dirty="0"/>
              <a:t>, GV </a:t>
            </a:r>
            <a:r>
              <a:rPr lang="en-US" dirty="0" err="1"/>
              <a:t>thường</a:t>
            </a:r>
            <a:r>
              <a:rPr lang="en-US" dirty="0"/>
              <a:t> </a:t>
            </a:r>
            <a:r>
              <a:rPr lang="en-US" dirty="0" err="1"/>
              <a:t>xuyên</a:t>
            </a:r>
            <a:r>
              <a:rPr lang="en-US" dirty="0"/>
              <a:t> </a:t>
            </a:r>
            <a:r>
              <a:rPr lang="en-US" dirty="0" err="1"/>
              <a:t>khuyến</a:t>
            </a:r>
            <a:r>
              <a:rPr lang="en-US" dirty="0"/>
              <a:t> </a:t>
            </a:r>
            <a:r>
              <a:rPr lang="en-US" dirty="0" err="1"/>
              <a:t>khích</a:t>
            </a:r>
            <a:r>
              <a:rPr lang="en-US" dirty="0"/>
              <a:t> HS </a:t>
            </a:r>
            <a:r>
              <a:rPr lang="en-US" dirty="0" err="1"/>
              <a:t>bằng</a:t>
            </a:r>
            <a:r>
              <a:rPr lang="en-US" dirty="0"/>
              <a:t> </a:t>
            </a:r>
            <a:r>
              <a:rPr lang="en-US" dirty="0" err="1"/>
              <a:t>các</a:t>
            </a:r>
            <a:r>
              <a:rPr lang="en-US" dirty="0"/>
              <a:t> </a:t>
            </a:r>
            <a:r>
              <a:rPr lang="en-US" dirty="0" err="1"/>
              <a:t>câu</a:t>
            </a:r>
            <a:r>
              <a:rPr lang="en-US" dirty="0"/>
              <a:t> </a:t>
            </a:r>
            <a:r>
              <a:rPr lang="en-US" dirty="0" err="1"/>
              <a:t>khen</a:t>
            </a:r>
            <a:r>
              <a:rPr lang="en-US" dirty="0"/>
              <a:t> </a:t>
            </a:r>
            <a:r>
              <a:rPr lang="en-US" dirty="0" err="1"/>
              <a:t>khi</a:t>
            </a:r>
            <a:r>
              <a:rPr lang="en-US" dirty="0"/>
              <a:t> HS </a:t>
            </a:r>
            <a:r>
              <a:rPr lang="en-US" dirty="0" err="1"/>
              <a:t>trả</a:t>
            </a:r>
            <a:r>
              <a:rPr lang="en-US" dirty="0"/>
              <a:t> </a:t>
            </a:r>
            <a:r>
              <a:rPr lang="en-US" dirty="0" err="1"/>
              <a:t>lời</a:t>
            </a:r>
            <a:r>
              <a:rPr lang="en-US" dirty="0"/>
              <a:t> </a:t>
            </a:r>
            <a:r>
              <a:rPr lang="en-US" dirty="0" err="1"/>
              <a:t>đúng</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56748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Giới</a:t>
            </a:r>
            <a:r>
              <a:rPr lang="en-US" dirty="0"/>
              <a:t> </a:t>
            </a:r>
            <a:r>
              <a:rPr lang="en-US" dirty="0" err="1"/>
              <a:t>thiệu</a:t>
            </a:r>
            <a:r>
              <a:rPr lang="en-US" dirty="0"/>
              <a:t> </a:t>
            </a:r>
            <a:r>
              <a:rPr lang="en-US" dirty="0" err="1"/>
              <a:t>bài</a:t>
            </a:r>
            <a:r>
              <a:rPr lang="en-US" dirty="0"/>
              <a:t> </a:t>
            </a:r>
            <a:r>
              <a:rPr lang="en-US" dirty="0" err="1"/>
              <a:t>học</a:t>
            </a:r>
            <a:r>
              <a:rPr lang="en-US"/>
              <a:t>: cách</a:t>
            </a:r>
            <a:r>
              <a:rPr lang="en-US" baseline="0"/>
              <a:t> để giữ vs nhà ở bằng cách sử dụng nước tẩy rửa tự pha chế từ thiên nhiên</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913299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Giáo</a:t>
            </a:r>
            <a:r>
              <a:rPr lang="en-US" baseline="0"/>
              <a:t> viên bấm vào các ô số để xem câu đố. Bấm vào ô màu xanh để đưa ra đáp án</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999668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nêu tên từng loại nguyên liệu, có ở đâu?</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856093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gợi ý cho HS trả lời</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027937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gợi ý cho HS trả lời</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307736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suy nghĩ cách làm theo gợi ý</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581552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nêu tiêu chí của sản phẩm</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022663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đặt câu hỏi: ở nhà em có giúp quét nhà, quét sân không?</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630392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suy nghĩ cách làm</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197256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GV</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phát</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phiếu</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học</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tập</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cho</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học</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sinh</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và</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hướng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dẫn</a:t>
            </a:r>
            <a:r>
              <a:rPr lang="en-US" baseline="0" dirty="0">
                <a:latin typeface="Times New Roman" panose="02020603050405020304" pitchFamily="18" charset="0"/>
                <a:cs typeface="Times New Roman" panose="02020603050405020304" pitchFamily="18" charset="0"/>
              </a:rPr>
              <a:t> HS </a:t>
            </a:r>
            <a:r>
              <a:rPr lang="en-US" baseline="0" dirty="0" err="1">
                <a:latin typeface="Times New Roman" panose="02020603050405020304" pitchFamily="18" charset="0"/>
                <a:cs typeface="Times New Roman" panose="02020603050405020304" pitchFamily="18" charset="0"/>
              </a:rPr>
              <a:t>hoàn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thiện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phiếu</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bằng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cách</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đặt</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câu</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hỏi</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cho</a:t>
            </a:r>
            <a:r>
              <a:rPr lang="en-US" baseline="0" dirty="0">
                <a:latin typeface="Times New Roman" panose="02020603050405020304" pitchFamily="18" charset="0"/>
                <a:cs typeface="Times New Roman" panose="02020603050405020304" pitchFamily="18" charset="0"/>
              </a:rPr>
              <a:t> HS </a:t>
            </a:r>
            <a:r>
              <a:rPr lang="en-US" baseline="0" dirty="0" err="1">
                <a:latin typeface="Times New Roman" panose="02020603050405020304" pitchFamily="18" charset="0"/>
                <a:cs typeface="Times New Roman" panose="02020603050405020304" pitchFamily="18" charset="0"/>
              </a:rPr>
              <a:t>trả</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lời</a:t>
            </a:r>
            <a:r>
              <a:rPr lang="en-US" baseline="0" dirty="0">
                <a:latin typeface="Times New Roman" panose="02020603050405020304" pitchFamily="18" charset="0"/>
                <a:cs typeface="Times New Roman" panose="02020603050405020304" pitchFamily="18" charset="0"/>
              </a:rPr>
              <a:t> </a:t>
            </a:r>
            <a:r>
              <a:rPr lang="en-US" baseline="0" err="1">
                <a:latin typeface="Times New Roman" panose="02020603050405020304" pitchFamily="18" charset="0"/>
                <a:cs typeface="Times New Roman" panose="02020603050405020304" pitchFamily="18" charset="0"/>
              </a:rPr>
              <a:t>trong</a:t>
            </a:r>
            <a:r>
              <a:rPr lang="en-US" baseline="0">
                <a:latin typeface="Times New Roman" panose="02020603050405020304" pitchFamily="18" charset="0"/>
                <a:cs typeface="Times New Roman" panose="02020603050405020304" pitchFamily="18" charset="0"/>
              </a:rPr>
              <a:t> phiếu. Cho HS trình bày phiếu học tập của nhóm</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941935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GV</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cho</a:t>
            </a:r>
            <a:r>
              <a:rPr lang="en-US" baseline="0" dirty="0">
                <a:latin typeface="Times New Roman" panose="02020603050405020304" pitchFamily="18" charset="0"/>
                <a:cs typeface="Times New Roman" panose="02020603050405020304" pitchFamily="18" charset="0"/>
              </a:rPr>
              <a:t> </a:t>
            </a:r>
            <a:r>
              <a:rPr lang="en-US" baseline="0">
                <a:latin typeface="Times New Roman" panose="02020603050405020304" pitchFamily="18" charset="0"/>
                <a:cs typeface="Times New Roman" panose="02020603050405020304" pitchFamily="18" charset="0"/>
              </a:rPr>
              <a:t>HS lựa chọn vật liệu để làm, lưu ý số lượng nguyên liệu và tác dụng của sản phẩm</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479618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cho</a:t>
            </a:r>
            <a:r>
              <a:rPr lang="en-US" dirty="0"/>
              <a:t> </a:t>
            </a:r>
            <a:r>
              <a:rPr lang="en-US"/>
              <a:t>HS thực</a:t>
            </a:r>
            <a:r>
              <a:rPr lang="en-US" baseline="0"/>
              <a:t> hành làm nước lau bàn tự chế bằng các nguyên liệu có sẵn</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405392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gợi </a:t>
            </a:r>
            <a:r>
              <a:rPr lang="en-US" dirty="0">
                <a:latin typeface="Times New Roman" panose="02020603050405020304" pitchFamily="18" charset="0"/>
                <a:cs typeface="Times New Roman" panose="02020603050405020304" pitchFamily="18" charset="0"/>
              </a:rPr>
              <a:t>ý </a:t>
            </a:r>
            <a:r>
              <a:rPr lang="en-US" err="1">
                <a:latin typeface="Times New Roman" panose="02020603050405020304" pitchFamily="18" charset="0"/>
                <a:cs typeface="Times New Roman" panose="02020603050405020304" pitchFamily="18" charset="0"/>
              </a:rPr>
              <a:t>cách</a:t>
            </a:r>
            <a:r>
              <a:rPr lang="en-US">
                <a:latin typeface="Times New Roman" panose="02020603050405020304" pitchFamily="18" charset="0"/>
                <a:cs typeface="Times New Roman" panose="02020603050405020304" pitchFamily="18" charset="0"/>
              </a:rPr>
              <a:t> làm, đổ</a:t>
            </a:r>
            <a:r>
              <a:rPr lang="en-US" baseline="0">
                <a:latin typeface="Times New Roman" panose="02020603050405020304" pitchFamily="18" charset="0"/>
                <a:cs typeface="Times New Roman" panose="02020603050405020304" pitchFamily="18" charset="0"/>
              </a:rPr>
              <a:t> nước nhẹ nhàng tránh làm bắng tung tóe ra bàn hoặc sàn nhà</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783512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gợi ý cách làm, có</a:t>
            </a:r>
            <a:r>
              <a:rPr lang="en-US" baseline="0">
                <a:latin typeface="Times New Roman" panose="02020603050405020304" pitchFamily="18" charset="0"/>
                <a:cs typeface="Times New Roman" panose="02020603050405020304" pitchFamily="18" charset="0"/>
              </a:rPr>
              <a:t> thể vắt nước, thái nhỏ, thái miếng rồi cho vào chậu dùng tay bóp</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068589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Thêm</a:t>
            </a:r>
            <a:r>
              <a:rPr lang="en-US" baseline="0">
                <a:latin typeface="Times New Roman" panose="02020603050405020304" pitchFamily="18" charset="0"/>
                <a:cs typeface="Times New Roman" panose="02020603050405020304" pitchFamily="18" charset="0"/>
              </a:rPr>
              <a:t> một số nguyên liệu khác tăng thêm mùi hương và công dụng</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300376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Khuấy</a:t>
            </a:r>
            <a:r>
              <a:rPr lang="en-US" baseline="0">
                <a:latin typeface="Times New Roman" panose="02020603050405020304" pitchFamily="18" charset="0"/>
                <a:cs typeface="Times New Roman" panose="02020603050405020304" pitchFamily="18" charset="0"/>
              </a:rPr>
              <a:t> đều để tinh dầu trong nguyên liệu tan đều vào nhau. Có thể dùng rây, vải lọc lấy nước rồi mới sử dụng tránh bã nguyên liệu bám vào đồ vật được lau dọn</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118630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latin typeface="Times New Roman" panose="02020603050405020304" pitchFamily="18" charset="0"/>
                <a:cs typeface="Times New Roman" panose="02020603050405020304" pitchFamily="18" charset="0"/>
              </a:rPr>
              <a:t>Kiểm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tiêu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từ</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phẩm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vừa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được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Khuyến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khích</a:t>
            </a:r>
            <a:r>
              <a:rPr lang="en-US" dirty="0">
                <a:latin typeface="Times New Roman" panose="02020603050405020304" pitchFamily="18" charset="0"/>
                <a:cs typeface="Times New Roman" panose="02020603050405020304" pitchFamily="18" charset="0"/>
              </a:rPr>
              <a:t> HS </a:t>
            </a:r>
            <a:r>
              <a:rPr lang="en-US" dirty="0" err="1">
                <a:latin typeface="Times New Roman" panose="02020603050405020304" pitchFamily="18" charset="0"/>
                <a:cs typeface="Times New Roman" panose="02020603050405020304" pitchFamily="18" charset="0"/>
              </a:rPr>
              <a:t>sáng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phẩm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trưng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bày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lớp</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98984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latin typeface="Times New Roman" panose="02020603050405020304" pitchFamily="18" charset="0"/>
                <a:cs typeface="Times New Roman" panose="02020603050405020304" pitchFamily="18" charset="0"/>
              </a:rPr>
              <a:t>Giáo viên tổ chức cho học sinh trình bày sản phẩm theo nhóm, giới thiệu sản phẩm theo gợi ý</a:t>
            </a:r>
            <a:r>
              <a:rPr lang="en-US">
                <a:latin typeface="Times New Roman" panose="02020603050405020304" pitchFamily="18" charset="0"/>
                <a:cs typeface="Times New Roman" panose="02020603050405020304" pitchFamily="18" charset="0"/>
              </a:rPr>
              <a:t> trên</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760422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gọi 1 vài hs lên trả lời, khích lệ các bạn đã biết và thường xuyên làm việc nhà</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04848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cho các</a:t>
            </a:r>
            <a:r>
              <a:rPr lang="en-US" baseline="0">
                <a:latin typeface="Times New Roman" panose="02020603050405020304" pitchFamily="18" charset="0"/>
                <a:cs typeface="Times New Roman" panose="02020603050405020304" pitchFamily="18" charset="0"/>
              </a:rPr>
              <a:t> nhóm lên trình bày, nhóm khác đặt câu hỏi để nhóm trình bày trả lời, giải đáp thắc mắc</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745064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cho</a:t>
            </a:r>
            <a:r>
              <a:rPr lang="en-US" dirty="0"/>
              <a:t> </a:t>
            </a:r>
            <a:r>
              <a:rPr lang="en-US"/>
              <a:t>HS xem </a:t>
            </a:r>
            <a:r>
              <a:rPr lang="en-US" dirty="0" err="1"/>
              <a:t>lại</a:t>
            </a:r>
            <a:r>
              <a:rPr lang="en-US" dirty="0"/>
              <a:t> </a:t>
            </a:r>
            <a:r>
              <a:rPr lang="en-US" dirty="0" err="1"/>
              <a:t>các</a:t>
            </a:r>
            <a:r>
              <a:rPr lang="en-US" dirty="0"/>
              <a:t> </a:t>
            </a:r>
            <a:r>
              <a:rPr lang="en-US" err="1"/>
              <a:t>mẫu</a:t>
            </a:r>
            <a:r>
              <a:rPr lang="en-US"/>
              <a:t> của </a:t>
            </a:r>
            <a:r>
              <a:rPr lang="en-US" dirty="0" err="1"/>
              <a:t>các</a:t>
            </a:r>
            <a:r>
              <a:rPr lang="en-US" dirty="0"/>
              <a:t> </a:t>
            </a:r>
            <a:r>
              <a:rPr lang="en-US" dirty="0" err="1"/>
              <a:t>bạn</a:t>
            </a:r>
            <a:r>
              <a:rPr lang="en-US" dirty="0"/>
              <a:t> </a:t>
            </a:r>
            <a:r>
              <a:rPr lang="en-US" dirty="0" err="1"/>
              <a:t>sau</a:t>
            </a:r>
            <a:r>
              <a:rPr lang="en-US" dirty="0"/>
              <a:t> </a:t>
            </a:r>
            <a:r>
              <a:rPr lang="en-US" dirty="0" err="1"/>
              <a:t>đó</a:t>
            </a:r>
            <a:r>
              <a:rPr lang="en-US" dirty="0"/>
              <a:t> </a:t>
            </a:r>
            <a:r>
              <a:rPr lang="en-US" dirty="0" err="1"/>
              <a:t>hướng</a:t>
            </a:r>
            <a:r>
              <a:rPr lang="en-US" dirty="0"/>
              <a:t> </a:t>
            </a:r>
            <a:r>
              <a:rPr lang="en-US" dirty="0" err="1"/>
              <a:t>dẫn</a:t>
            </a:r>
            <a:r>
              <a:rPr lang="en-US" dirty="0"/>
              <a:t> HS </a:t>
            </a:r>
            <a:r>
              <a:rPr lang="en-US" dirty="0" err="1"/>
              <a:t>đánh</a:t>
            </a:r>
            <a:r>
              <a:rPr lang="en-US" dirty="0"/>
              <a:t> </a:t>
            </a:r>
            <a:r>
              <a:rPr lang="en-US" dirty="0" err="1"/>
              <a:t>giá</a:t>
            </a:r>
            <a:r>
              <a:rPr lang="en-US" dirty="0"/>
              <a:t> </a:t>
            </a:r>
            <a:r>
              <a:rPr lang="en-US" dirty="0" err="1"/>
              <a:t>theo</a:t>
            </a:r>
            <a:r>
              <a:rPr lang="en-US" dirty="0"/>
              <a:t> </a:t>
            </a:r>
            <a:r>
              <a:rPr lang="en-US" dirty="0" err="1"/>
              <a:t>từng</a:t>
            </a:r>
            <a:r>
              <a:rPr lang="en-US" dirty="0"/>
              <a:t> </a:t>
            </a:r>
            <a:r>
              <a:rPr lang="en-US" dirty="0" err="1"/>
              <a:t>tiêu</a:t>
            </a:r>
            <a:r>
              <a:rPr lang="en-US" dirty="0"/>
              <a:t> </a:t>
            </a:r>
            <a:r>
              <a:rPr lang="en-US" dirty="0" err="1"/>
              <a:t>chí</a:t>
            </a:r>
            <a:r>
              <a:rPr lang="en-US" dirty="0"/>
              <a:t> </a:t>
            </a:r>
            <a:r>
              <a:rPr lang="en-US" dirty="0" err="1"/>
              <a:t>bằng</a:t>
            </a:r>
            <a:r>
              <a:rPr lang="en-US" dirty="0"/>
              <a:t> </a:t>
            </a:r>
            <a:r>
              <a:rPr lang="en-US" dirty="0" err="1"/>
              <a:t>hình</a:t>
            </a:r>
            <a:r>
              <a:rPr lang="en-US" dirty="0"/>
              <a:t> </a:t>
            </a:r>
            <a:r>
              <a:rPr lang="en-US" dirty="0" err="1"/>
              <a:t>dán</a:t>
            </a:r>
            <a:r>
              <a:rPr lang="en-US" dirty="0"/>
              <a:t>. </a:t>
            </a:r>
            <a:r>
              <a:rPr lang="en-US" dirty="0" err="1"/>
              <a:t>Có</a:t>
            </a:r>
            <a:r>
              <a:rPr lang="en-US" dirty="0"/>
              <a:t> </a:t>
            </a:r>
            <a:r>
              <a:rPr lang="en-US" dirty="0" err="1"/>
              <a:t>thể</a:t>
            </a:r>
            <a:r>
              <a:rPr lang="en-US" dirty="0"/>
              <a:t> </a:t>
            </a:r>
            <a:r>
              <a:rPr lang="en-US" err="1"/>
              <a:t>tặng</a:t>
            </a:r>
            <a:r>
              <a:rPr lang="en-US"/>
              <a:t> thêm </a:t>
            </a:r>
            <a:r>
              <a:rPr lang="en-US" dirty="0" err="1"/>
              <a:t>hình</a:t>
            </a:r>
            <a:r>
              <a:rPr lang="en-US" dirty="0"/>
              <a:t> </a:t>
            </a:r>
            <a:r>
              <a:rPr lang="en-US" dirty="0" err="1"/>
              <a:t>dán</a:t>
            </a:r>
            <a:r>
              <a:rPr lang="en-US" dirty="0"/>
              <a:t> </a:t>
            </a:r>
            <a:r>
              <a:rPr lang="en-US" dirty="0" err="1"/>
              <a:t>cho</a:t>
            </a:r>
            <a:r>
              <a:rPr lang="en-US" dirty="0"/>
              <a:t> </a:t>
            </a:r>
            <a:r>
              <a:rPr lang="en-US" dirty="0" err="1"/>
              <a:t>điểm</a:t>
            </a:r>
            <a:r>
              <a:rPr lang="en-US" dirty="0"/>
              <a:t> </a:t>
            </a:r>
            <a:r>
              <a:rPr lang="en-US" dirty="0" err="1"/>
              <a:t>sáng</a:t>
            </a:r>
            <a:r>
              <a:rPr lang="en-US" dirty="0"/>
              <a:t> </a:t>
            </a:r>
            <a:r>
              <a:rPr lang="en-US" dirty="0" err="1"/>
              <a:t>tạo</a:t>
            </a:r>
            <a:r>
              <a:rPr lang="en-US" dirty="0"/>
              <a:t>, </a:t>
            </a:r>
            <a:r>
              <a:rPr lang="en-US" dirty="0" err="1"/>
              <a:t>làm</a:t>
            </a:r>
            <a:r>
              <a:rPr lang="en-US" dirty="0"/>
              <a:t> </a:t>
            </a:r>
            <a:r>
              <a:rPr lang="en-US" dirty="0" err="1"/>
              <a:t>nhanh</a:t>
            </a:r>
            <a:r>
              <a:rPr lang="en-US" dirty="0"/>
              <a:t> </a:t>
            </a:r>
            <a:r>
              <a:rPr lang="en-US" dirty="0" err="1"/>
              <a:t>hoặc</a:t>
            </a:r>
            <a:r>
              <a:rPr lang="en-US" dirty="0"/>
              <a:t> </a:t>
            </a:r>
            <a:r>
              <a:rPr lang="en-US" dirty="0" err="1"/>
              <a:t>nhiều</a:t>
            </a:r>
            <a:r>
              <a:rPr lang="en-US" dirty="0"/>
              <a:t> </a:t>
            </a:r>
            <a:r>
              <a:rPr lang="en-US" dirty="0" err="1"/>
              <a:t>hơn</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842117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Trong </a:t>
            </a:r>
            <a:r>
              <a:rPr lang="en-US" dirty="0" err="1"/>
              <a:t>quá</a:t>
            </a:r>
            <a:r>
              <a:rPr lang="en-US" dirty="0"/>
              <a:t> </a:t>
            </a:r>
            <a:r>
              <a:rPr lang="en-US" dirty="0" err="1"/>
              <a:t>trình</a:t>
            </a:r>
            <a:r>
              <a:rPr lang="en-US" dirty="0"/>
              <a:t> </a:t>
            </a:r>
            <a:r>
              <a:rPr lang="en-US" dirty="0" err="1"/>
              <a:t>dạy</a:t>
            </a:r>
            <a:r>
              <a:rPr lang="en-US" dirty="0"/>
              <a:t> </a:t>
            </a:r>
            <a:r>
              <a:rPr lang="en-US" dirty="0" err="1"/>
              <a:t>học</a:t>
            </a:r>
            <a:r>
              <a:rPr lang="en-US" dirty="0"/>
              <a:t>, GV </a:t>
            </a:r>
            <a:r>
              <a:rPr lang="en-US" dirty="0" err="1"/>
              <a:t>thường</a:t>
            </a:r>
            <a:r>
              <a:rPr lang="en-US" dirty="0"/>
              <a:t> </a:t>
            </a:r>
            <a:r>
              <a:rPr lang="en-US" dirty="0" err="1"/>
              <a:t>xuyên</a:t>
            </a:r>
            <a:r>
              <a:rPr lang="en-US" dirty="0"/>
              <a:t> </a:t>
            </a:r>
            <a:r>
              <a:rPr lang="en-US" dirty="0" err="1"/>
              <a:t>khuyến</a:t>
            </a:r>
            <a:r>
              <a:rPr lang="en-US" dirty="0"/>
              <a:t> </a:t>
            </a:r>
            <a:r>
              <a:rPr lang="en-US" dirty="0" err="1"/>
              <a:t>khích</a:t>
            </a:r>
            <a:r>
              <a:rPr lang="en-US" dirty="0"/>
              <a:t> HS </a:t>
            </a:r>
            <a:r>
              <a:rPr lang="en-US" dirty="0" err="1"/>
              <a:t>bằng</a:t>
            </a:r>
            <a:r>
              <a:rPr lang="en-US" dirty="0"/>
              <a:t> </a:t>
            </a:r>
            <a:r>
              <a:rPr lang="en-US" dirty="0" err="1"/>
              <a:t>các</a:t>
            </a:r>
            <a:r>
              <a:rPr lang="en-US" dirty="0"/>
              <a:t> </a:t>
            </a:r>
            <a:r>
              <a:rPr lang="en-US" dirty="0" err="1"/>
              <a:t>câu</a:t>
            </a:r>
            <a:r>
              <a:rPr lang="en-US" dirty="0"/>
              <a:t> </a:t>
            </a:r>
            <a:r>
              <a:rPr lang="en-US" dirty="0" err="1"/>
              <a:t>khen</a:t>
            </a:r>
            <a:r>
              <a:rPr lang="en-US" dirty="0"/>
              <a:t> </a:t>
            </a:r>
            <a:r>
              <a:rPr lang="en-US" dirty="0" err="1"/>
              <a:t>khi</a:t>
            </a:r>
            <a:r>
              <a:rPr lang="en-US" dirty="0"/>
              <a:t> HS </a:t>
            </a:r>
            <a:r>
              <a:rPr lang="en-US" dirty="0" err="1"/>
              <a:t>trả</a:t>
            </a:r>
            <a:r>
              <a:rPr lang="en-US" dirty="0"/>
              <a:t> </a:t>
            </a:r>
            <a:r>
              <a:rPr lang="en-US" dirty="0" err="1"/>
              <a:t>lời</a:t>
            </a:r>
            <a:r>
              <a:rPr lang="en-US" dirty="0"/>
              <a:t> </a:t>
            </a:r>
            <a:r>
              <a:rPr lang="en-US" dirty="0" err="1"/>
              <a:t>đúng</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242949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dẫn dắt hs đến nội dung thực hành nhé</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710841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Giáo viên đặt</a:t>
            </a:r>
            <a:r>
              <a:rPr lang="en-US" baseline="0"/>
              <a:t> câu hỏi: bạn dùng gì để lau, cọ?</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027618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Giáo viên đặt</a:t>
            </a:r>
            <a:r>
              <a:rPr lang="en-US" baseline="0"/>
              <a:t> câu hỏi: bạn dùng gì để lau, cọ? Bạn có chăm chỉ không? Có đáng khen không?</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194813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2. Giúp cải thiện sức khỏe của các thành viên trong gia đình: môi</a:t>
            </a:r>
            <a:r>
              <a:rPr lang="en-US" baseline="0"/>
              <a:t> trường sống sạch sẽ, lành mạnh sẽ giúp con người khỏe mạnh, tránh xa bệnh tật</a:t>
            </a:r>
          </a:p>
          <a:p>
            <a:r>
              <a:rPr lang="en-US"/>
              <a:t>3. </a:t>
            </a:r>
            <a:r>
              <a:rPr lang="vi-VN"/>
              <a:t>Giữ nhà cửa sạch sẽ đồng nghĩa với việc bạn sẽ vận động cơ thể trong suốt cả tuần</a:t>
            </a:r>
            <a:endParaRPr lang="en-US"/>
          </a:p>
          <a:p>
            <a:r>
              <a:rPr lang="en-US"/>
              <a:t>4. K</a:t>
            </a:r>
            <a:r>
              <a:rPr lang="vi-VN"/>
              <a:t>hông gian sinh sống được cải thiện cũng khiến cho con người cảm thấy thư giãn và sảng khoái hơn</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036330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Giáo viên gợi</a:t>
            </a:r>
            <a:r>
              <a:rPr lang="en-US" baseline="0"/>
              <a:t> ý cho hs trả lời</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61646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9519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7527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60036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18765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13129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49957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98007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45996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16769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08127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54770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03503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17944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39983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33743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47266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93129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97622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00760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08845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46075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5390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62112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9004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24387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25429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51476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18790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4667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34887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2367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33669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5811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8242371"/>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938077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6956700"/>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png"/><Relationship Id="rId7"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 Id="rId9" Type="http://schemas.openxmlformats.org/officeDocument/2006/relationships/image" Target="../media/image40.jpeg"/></Relationships>
</file>

<file path=ppt/slides/_rels/slide15.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4.jpe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4.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8.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8.jpe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3.png"/><Relationship Id="rId7" Type="http://schemas.openxmlformats.org/officeDocument/2006/relationships/image" Target="../media/image56.jpe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55.jpeg"/><Relationship Id="rId5" Type="http://schemas.openxmlformats.org/officeDocument/2006/relationships/image" Target="../media/image54.jpeg"/><Relationship Id="rId10" Type="http://schemas.microsoft.com/office/2007/relationships/hdphoto" Target="../media/hdphoto1.wdp"/><Relationship Id="rId4" Type="http://schemas.openxmlformats.org/officeDocument/2006/relationships/image" Target="../media/image53.jpeg"/><Relationship Id="rId9"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3.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24.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 Id="rId9"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3.xml"/><Relationship Id="rId4" Type="http://schemas.openxmlformats.org/officeDocument/2006/relationships/image" Target="../media/image70.png"/></Relationships>
</file>

<file path=ppt/slides/_rels/slide2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png"/><Relationship Id="rId7" Type="http://schemas.openxmlformats.org/officeDocument/2006/relationships/image" Target="../media/image71.png"/><Relationship Id="rId2" Type="http://schemas.openxmlformats.org/officeDocument/2006/relationships/notesSlide" Target="../notesSlides/notesSlide26.xml"/><Relationship Id="rId1" Type="http://schemas.openxmlformats.org/officeDocument/2006/relationships/slideLayout" Target="../slideLayouts/slideLayout23.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70.png"/></Relationships>
</file>

<file path=ppt/slides/_rels/slide27.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3.png"/><Relationship Id="rId7" Type="http://schemas.microsoft.com/office/2007/relationships/hdphoto" Target="../media/hdphoto4.wdp"/><Relationship Id="rId2" Type="http://schemas.openxmlformats.org/officeDocument/2006/relationships/notesSlide" Target="../notesSlides/notesSlide27.xml"/><Relationship Id="rId1" Type="http://schemas.openxmlformats.org/officeDocument/2006/relationships/slideLayout" Target="../slideLayouts/slideLayout23.xml"/><Relationship Id="rId6" Type="http://schemas.openxmlformats.org/officeDocument/2006/relationships/image" Target="../media/image73.png"/><Relationship Id="rId5" Type="http://schemas.microsoft.com/office/2007/relationships/hdphoto" Target="../media/hdphoto3.wdp"/><Relationship Id="rId4" Type="http://schemas.openxmlformats.org/officeDocument/2006/relationships/image" Target="../media/image72.png"/><Relationship Id="rId9" Type="http://schemas.openxmlformats.org/officeDocument/2006/relationships/image" Target="../media/image53.jpeg"/></Relationships>
</file>

<file path=ppt/slides/_rels/slide2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png"/><Relationship Id="rId7" Type="http://schemas.openxmlformats.org/officeDocument/2006/relationships/image" Target="../media/image71.png"/><Relationship Id="rId2" Type="http://schemas.openxmlformats.org/officeDocument/2006/relationships/notesSlide" Target="../notesSlides/notesSlide28.xml"/><Relationship Id="rId1" Type="http://schemas.openxmlformats.org/officeDocument/2006/relationships/slideLayout" Target="../slideLayouts/slideLayout23.xml"/><Relationship Id="rId6" Type="http://schemas.microsoft.com/office/2007/relationships/hdphoto" Target="../media/hdphoto5.wdp"/><Relationship Id="rId5" Type="http://schemas.openxmlformats.org/officeDocument/2006/relationships/image" Target="../media/image76.png"/><Relationship Id="rId4" Type="http://schemas.openxmlformats.org/officeDocument/2006/relationships/image" Target="../media/image75.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23.xml"/><Relationship Id="rId5" Type="http://schemas.microsoft.com/office/2007/relationships/hdphoto" Target="../media/hdphoto6.wdp"/><Relationship Id="rId4" Type="http://schemas.openxmlformats.org/officeDocument/2006/relationships/image" Target="../media/image77.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53.jpeg"/><Relationship Id="rId3" Type="http://schemas.openxmlformats.org/officeDocument/2006/relationships/image" Target="../media/image3.png"/><Relationship Id="rId7" Type="http://schemas.microsoft.com/office/2007/relationships/hdphoto" Target="../media/hdphoto2.wdp"/><Relationship Id="rId12" Type="http://schemas.openxmlformats.org/officeDocument/2006/relationships/image" Target="../media/image74.png"/><Relationship Id="rId2" Type="http://schemas.openxmlformats.org/officeDocument/2006/relationships/notesSlide" Target="../notesSlides/notesSlide30.xml"/><Relationship Id="rId1" Type="http://schemas.openxmlformats.org/officeDocument/2006/relationships/slideLayout" Target="../slideLayouts/slideLayout23.xml"/><Relationship Id="rId6" Type="http://schemas.openxmlformats.org/officeDocument/2006/relationships/image" Target="../media/image71.png"/><Relationship Id="rId11" Type="http://schemas.microsoft.com/office/2007/relationships/hdphoto" Target="../media/hdphoto4.wdp"/><Relationship Id="rId5" Type="http://schemas.openxmlformats.org/officeDocument/2006/relationships/image" Target="../media/image55.jpeg"/><Relationship Id="rId10" Type="http://schemas.openxmlformats.org/officeDocument/2006/relationships/image" Target="../media/image73.png"/><Relationship Id="rId4" Type="http://schemas.openxmlformats.org/officeDocument/2006/relationships/image" Target="../media/image54.jpeg"/><Relationship Id="rId9" Type="http://schemas.microsoft.com/office/2007/relationships/hdphoto" Target="../media/hdphoto3.wdp"/></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23.xml"/><Relationship Id="rId4" Type="http://schemas.openxmlformats.org/officeDocument/2006/relationships/image" Target="../media/image78.png"/></Relationships>
</file>

<file path=ppt/slides/_rels/slide32.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3.png"/><Relationship Id="rId7" Type="http://schemas.openxmlformats.org/officeDocument/2006/relationships/image" Target="../media/image79.jpeg"/><Relationship Id="rId2" Type="http://schemas.openxmlformats.org/officeDocument/2006/relationships/notesSlide" Target="../notesSlides/notesSlide32.xml"/><Relationship Id="rId1" Type="http://schemas.openxmlformats.org/officeDocument/2006/relationships/slideLayout" Target="../slideLayouts/slideLayout23.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 Id="rId9" Type="http://schemas.openxmlformats.org/officeDocument/2006/relationships/image" Target="../media/image80.jpe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23.xml"/><Relationship Id="rId4" Type="http://schemas.openxmlformats.org/officeDocument/2006/relationships/image" Target="../media/image70.png"/></Relationships>
</file>

<file path=ppt/slides/_rels/slide3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4.xml"/><Relationship Id="rId1" Type="http://schemas.openxmlformats.org/officeDocument/2006/relationships/slideLayout" Target="../slideLayouts/slideLayout23.xml"/><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5.xml"/><Relationship Id="rId1" Type="http://schemas.openxmlformats.org/officeDocument/2006/relationships/slideLayout" Target="../slideLayouts/slideLayout23.xml"/><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6.xml"/><Relationship Id="rId1" Type="http://schemas.openxmlformats.org/officeDocument/2006/relationships/slideLayout" Target="../slideLayouts/slideLayout23.xml"/><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7.xml"/><Relationship Id="rId1" Type="http://schemas.openxmlformats.org/officeDocument/2006/relationships/slideLayout" Target="../slideLayouts/slideLayout23.xml"/><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23.xml"/><Relationship Id="rId4" Type="http://schemas.openxmlformats.org/officeDocument/2006/relationships/image" Target="../media/image84.jpe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23.xml"/><Relationship Id="rId6" Type="http://schemas.openxmlformats.org/officeDocument/2006/relationships/image" Target="../media/image86.png"/><Relationship Id="rId5" Type="http://schemas.microsoft.com/office/2007/relationships/hdphoto" Target="../media/hdphoto7.wdp"/><Relationship Id="rId4" Type="http://schemas.openxmlformats.org/officeDocument/2006/relationships/image" Target="../media/image85.pn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3.png"/><Relationship Id="rId2" Type="http://schemas.openxmlformats.org/officeDocument/2006/relationships/notesSlide" Target="../notesSlides/notesSlide41.xml"/><Relationship Id="rId1" Type="http://schemas.openxmlformats.org/officeDocument/2006/relationships/slideLayout" Target="../slideLayouts/slideLayout23.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2.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60.pn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10.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7.jpe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9.jpe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png"/><Relationship Id="rId7"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amond 5"/>
          <p:cNvSpPr/>
          <p:nvPr/>
        </p:nvSpPr>
        <p:spPr>
          <a:xfrm>
            <a:off x="301214" y="3410174"/>
            <a:ext cx="1258645" cy="1051006"/>
          </a:xfrm>
          <a:prstGeom prst="diamond">
            <a:avLst/>
          </a:prstGeom>
          <a:solidFill>
            <a:srgbClr val="68A142"/>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752" y="25640"/>
            <a:ext cx="1990316" cy="1455663"/>
          </a:xfrm>
          <a:prstGeom prst="rect">
            <a:avLst/>
          </a:prstGeom>
          <a:ln>
            <a:noFill/>
          </a:ln>
        </p:spPr>
      </p:pic>
      <p:sp>
        <p:nvSpPr>
          <p:cNvPr id="40" name="TextBox 39">
            <a:extLst>
              <a:ext uri="{FF2B5EF4-FFF2-40B4-BE49-F238E27FC236}">
                <a16:creationId xmlns:a16="http://schemas.microsoft.com/office/drawing/2014/main" id="{DA14CBFD-2C6F-E4A0-F468-3C5C731B2275}"/>
              </a:ext>
            </a:extLst>
          </p:cNvPr>
          <p:cNvSpPr txBox="1"/>
          <p:nvPr/>
        </p:nvSpPr>
        <p:spPr>
          <a:xfrm>
            <a:off x="1921454" y="180509"/>
            <a:ext cx="1731981" cy="707886"/>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BÀI 3</a:t>
            </a:r>
          </a:p>
        </p:txBody>
      </p:sp>
      <p:sp>
        <p:nvSpPr>
          <p:cNvPr id="7" name="TextBox 6"/>
          <p:cNvSpPr txBox="1"/>
          <p:nvPr/>
        </p:nvSpPr>
        <p:spPr>
          <a:xfrm>
            <a:off x="1398421" y="888712"/>
            <a:ext cx="9126948" cy="830997"/>
          </a:xfrm>
          <a:prstGeom prst="rect">
            <a:avLst/>
          </a:prstGeom>
          <a:noFill/>
        </p:spPr>
        <p:txBody>
          <a:bodyPr wrap="square" rtlCol="0">
            <a:spAutoFit/>
          </a:bodyPr>
          <a:lstStyle/>
          <a:p>
            <a:pPr lvl="0" algn="ctr">
              <a:defRPr/>
            </a:pPr>
            <a:r>
              <a:rPr lang="vi-VN" altLang="zh-CN" sz="4800" b="1">
                <a:solidFill>
                  <a:srgbClr val="002060"/>
                </a:solidFill>
                <a:latin typeface="Roboto Black" panose="02000000000000000000" pitchFamily="2" charset="0"/>
                <a:ea typeface="Roboto Black" panose="02000000000000000000" pitchFamily="2" charset="0"/>
              </a:rPr>
              <a:t>GIỮ GÌN VỆ SINH NHÀ Ở</a:t>
            </a:r>
            <a:endParaRPr kumimoji="0" lang="en-US" altLang="zh-CN" sz="48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43" name="TextBox 42">
            <a:extLst>
              <a:ext uri="{FF2B5EF4-FFF2-40B4-BE49-F238E27FC236}">
                <a16:creationId xmlns:a16="http://schemas.microsoft.com/office/drawing/2014/main" id="{5B1500B4-2A13-B105-884B-9C3A22343CC6}"/>
              </a:ext>
            </a:extLst>
          </p:cNvPr>
          <p:cNvSpPr txBox="1"/>
          <p:nvPr/>
        </p:nvSpPr>
        <p:spPr>
          <a:xfrm>
            <a:off x="501769" y="3704844"/>
            <a:ext cx="1058090" cy="461665"/>
          </a:xfrm>
          <a:prstGeom prst="rect">
            <a:avLst/>
          </a:prstGeom>
          <a:noFill/>
          <a:scene3d>
            <a:camera prst="orthographicFront"/>
            <a:lightRig rig="threePt" dir="t"/>
          </a:scene3d>
          <a:sp3d>
            <a:bevelT prst="angle"/>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Tiết 1</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7515" y="2005047"/>
            <a:ext cx="4778981" cy="4716723"/>
          </a:xfrm>
          <a:prstGeom prst="roundRect">
            <a:avLst>
              <a:gd name="adj" fmla="val 7357"/>
            </a:avLst>
          </a:prstGeom>
          <a:blipFill dpi="0" rotWithShape="1">
            <a:blip r:embed="rId4">
              <a:extLst>
                <a:ext uri="{28A0092B-C50C-407E-A947-70E740481C1C}">
                  <a14:useLocalDpi xmlns:a14="http://schemas.microsoft.com/office/drawing/2010/main" val="0"/>
                </a:ext>
              </a:extLst>
            </a:blip>
            <a:srcRect/>
            <a:stretch>
              <a:fillRect/>
            </a:stretch>
          </a:blipFill>
          <a:effectLst>
            <a:outerShdw blurRad="63500" sx="102000" sy="102000" algn="ctr" rotWithShape="0">
              <a:prstClr val="black">
                <a:alpha val="40000"/>
              </a:prstClr>
            </a:outerShdw>
          </a:effec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88302" y="4580451"/>
            <a:ext cx="3461763" cy="2149108"/>
          </a:xfrm>
          <a:prstGeom prst="roundRect">
            <a:avLst>
              <a:gd name="adj" fmla="val 7357"/>
            </a:avLst>
          </a:prstGeom>
          <a:blipFill dpi="0" rotWithShape="1">
            <a:blip r:embed="rId4">
              <a:extLst>
                <a:ext uri="{28A0092B-C50C-407E-A947-70E740481C1C}">
                  <a14:useLocalDpi xmlns:a14="http://schemas.microsoft.com/office/drawing/2010/main" val="0"/>
                </a:ext>
              </a:extLst>
            </a:blip>
            <a:srcRect/>
            <a:stretch>
              <a:fillRect/>
            </a:stretch>
          </a:blipFill>
          <a:effectLst>
            <a:outerShdw blurRad="63500" sx="102000" sy="102000" algn="ctr" rotWithShape="0">
              <a:prstClr val="black">
                <a:alpha val="40000"/>
              </a:prstClr>
            </a:outerShdw>
          </a:effectLst>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29781" y="2043191"/>
            <a:ext cx="3420284" cy="2417989"/>
          </a:xfrm>
          <a:prstGeom prst="roundRect">
            <a:avLst>
              <a:gd name="adj" fmla="val 7357"/>
            </a:avLst>
          </a:prstGeom>
          <a:blipFill dpi="0" rotWithShape="1">
            <a:blip r:embed="rId4">
              <a:extLst>
                <a:ext uri="{28A0092B-C50C-407E-A947-70E740481C1C}">
                  <a14:useLocalDpi xmlns:a14="http://schemas.microsoft.com/office/drawing/2010/main" val="0"/>
                </a:ext>
              </a:extLst>
            </a:blip>
            <a:srcRect/>
            <a:stretch>
              <a:fillRect/>
            </a:stretch>
          </a:blipFill>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9332594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0-#ppt_w/2"/>
                                          </p:val>
                                        </p:tav>
                                        <p:tav tm="100000">
                                          <p:val>
                                            <p:strVal val="#ppt_x"/>
                                          </p:val>
                                        </p:tav>
                                      </p:tavLst>
                                    </p:anim>
                                    <p:anim calcmode="lin" valueType="num">
                                      <p:cBhvr additive="base">
                                        <p:cTn id="8" dur="500" fill="hold"/>
                                        <p:tgtEl>
                                          <p:spTgt spid="40"/>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4480402"/>
            <a:ext cx="1613580" cy="229136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9613"/>
            <a:ext cx="1563329" cy="1143376"/>
          </a:xfrm>
          <a:prstGeom prst="rect">
            <a:avLst/>
          </a:prstGeom>
          <a:ln>
            <a:noFill/>
          </a:ln>
        </p:spPr>
      </p:pic>
      <p:sp>
        <p:nvSpPr>
          <p:cNvPr id="8" name="TextBox 7"/>
          <p:cNvSpPr txBox="1"/>
          <p:nvPr/>
        </p:nvSpPr>
        <p:spPr>
          <a:xfrm>
            <a:off x="3781096" y="585440"/>
            <a:ext cx="40709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PHIẾU HỌC TẬP SỐ 1</a:t>
            </a:r>
            <a:endParaRPr kumimoji="0" lang="en-US" altLang="zh-CN" sz="32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endParaRPr>
          </a:p>
        </p:txBody>
      </p:sp>
      <p:pic>
        <p:nvPicPr>
          <p:cNvPr id="5" name="Picture 4"/>
          <p:cNvPicPr>
            <a:picLocks noChangeAspect="1"/>
          </p:cNvPicPr>
          <p:nvPr/>
        </p:nvPicPr>
        <p:blipFill>
          <a:blip r:embed="rId5"/>
          <a:stretch>
            <a:fillRect/>
          </a:stretch>
        </p:blipFill>
        <p:spPr>
          <a:xfrm>
            <a:off x="1790276" y="1775689"/>
            <a:ext cx="8461340" cy="4107317"/>
          </a:xfrm>
          <a:prstGeom prst="rect">
            <a:avLst/>
          </a:prstGeom>
        </p:spPr>
      </p:pic>
      <p:sp>
        <p:nvSpPr>
          <p:cNvPr id="7" name="TextBox 6"/>
          <p:cNvSpPr txBox="1"/>
          <p:nvPr/>
        </p:nvSpPr>
        <p:spPr>
          <a:xfrm>
            <a:off x="5816574" y="2597729"/>
            <a:ext cx="3170109" cy="400110"/>
          </a:xfrm>
          <a:prstGeom prst="rect">
            <a:avLst/>
          </a:prstGeom>
          <a:noFill/>
        </p:spPr>
        <p:txBody>
          <a:bodyPr wrap="square" rtlCol="0">
            <a:spAutoFit/>
          </a:bodyPr>
          <a:lstStyle/>
          <a:p>
            <a:pPr lvl="0" algn="just">
              <a:defRPr/>
            </a:pPr>
            <a:r>
              <a:rPr lang="en-US" altLang="zh-CN" sz="2000">
                <a:solidFill>
                  <a:srgbClr val="FF0000"/>
                </a:solidFill>
                <a:latin typeface="Roboto" panose="02000000000000000000" pitchFamily="2" charset="0"/>
                <a:ea typeface="Roboto" panose="02000000000000000000" pitchFamily="2" charset="0"/>
              </a:rPr>
              <a:t>Quét nhà, rửa bát, đổ rác</a:t>
            </a:r>
            <a:endParaRPr kumimoji="0" lang="en-US" altLang="zh-CN" sz="20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9" name="TextBox 8"/>
          <p:cNvSpPr txBox="1"/>
          <p:nvPr/>
        </p:nvSpPr>
        <p:spPr>
          <a:xfrm>
            <a:off x="5816573" y="4603509"/>
            <a:ext cx="3170109" cy="400110"/>
          </a:xfrm>
          <a:prstGeom prst="rect">
            <a:avLst/>
          </a:prstGeom>
          <a:noFill/>
        </p:spPr>
        <p:txBody>
          <a:bodyPr wrap="square" rtlCol="0">
            <a:spAutoFit/>
          </a:bodyPr>
          <a:lstStyle/>
          <a:p>
            <a:pPr lvl="0" algn="just">
              <a:defRPr/>
            </a:pPr>
            <a:r>
              <a:rPr lang="en-US" altLang="zh-CN" sz="2000" noProof="0">
                <a:solidFill>
                  <a:srgbClr val="FF0000"/>
                </a:solidFill>
                <a:latin typeface="Roboto" panose="02000000000000000000" pitchFamily="2" charset="0"/>
                <a:ea typeface="Roboto" panose="02000000000000000000" pitchFamily="2" charset="0"/>
              </a:rPr>
              <a:t>Gấp quần áo, lau bàn ghế</a:t>
            </a:r>
            <a:endParaRPr kumimoji="0" lang="en-US" altLang="zh-CN" sz="20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5700844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1476348" y="1669444"/>
            <a:ext cx="7289921" cy="461665"/>
          </a:xfrm>
          <a:prstGeom prst="rect">
            <a:avLst/>
          </a:prstGeom>
          <a:noFill/>
        </p:spPr>
        <p:txBody>
          <a:bodyPr wrap="square" rtlCol="0">
            <a:spAutoFit/>
          </a:bodyPr>
          <a:lstStyle/>
          <a:p>
            <a:pPr algn="just">
              <a:defRPr/>
            </a:pPr>
            <a:r>
              <a:rPr lang="vi-VN" altLang="zh-CN" sz="2400">
                <a:solidFill>
                  <a:srgbClr val="002060"/>
                </a:solidFill>
                <a:latin typeface="Roboto" panose="02000000000000000000" pitchFamily="2" charset="0"/>
                <a:ea typeface="Roboto" panose="02000000000000000000" pitchFamily="2" charset="0"/>
              </a:rPr>
              <a:t>Nhận xét về ngôi nhà của em sau khi được vệ sinh</a:t>
            </a:r>
            <a:endParaRPr lang="en-US" altLang="zh-CN" sz="2400">
              <a:solidFill>
                <a:srgbClr val="002060"/>
              </a:solidFill>
              <a:latin typeface="Roboto" panose="02000000000000000000" pitchFamily="2" charset="0"/>
              <a:ea typeface="Roboto" panose="02000000000000000000" pitchFamily="2" charset="0"/>
            </a:endParaRPr>
          </a:p>
        </p:txBody>
      </p:sp>
      <p:sp>
        <p:nvSpPr>
          <p:cNvPr id="117" name="TextBox 116"/>
          <p:cNvSpPr txBox="1"/>
          <p:nvPr/>
        </p:nvSpPr>
        <p:spPr>
          <a:xfrm>
            <a:off x="2357053" y="244006"/>
            <a:ext cx="7647534" cy="1077218"/>
          </a:xfrm>
          <a:prstGeom prst="rect">
            <a:avLst/>
          </a:prstGeom>
          <a:noFill/>
        </p:spPr>
        <p:txBody>
          <a:bodyPr wrap="square" rtlCol="0">
            <a:spAutoFit/>
          </a:bodyPr>
          <a:lstStyle/>
          <a:p>
            <a:pPr lvl="0" algn="ctr">
              <a:defRPr/>
            </a:pPr>
            <a:r>
              <a:rPr lang="en-US" altLang="zh-CN" sz="3200" b="1">
                <a:solidFill>
                  <a:srgbClr val="002060"/>
                </a:solidFill>
                <a:latin typeface="Roboto" panose="02000000000000000000" pitchFamily="2" charset="0"/>
                <a:ea typeface="Roboto" panose="02000000000000000000" pitchFamily="2" charset="0"/>
              </a:rPr>
              <a:t>TÌM HIỂU LỢI ÍCH CỦA VIỆC THỰC HIỆN GIỮ GÌN VỆ SINH NHÀ Ở</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9445"/>
            <a:ext cx="1563329" cy="1143376"/>
          </a:xfrm>
          <a:prstGeom prst="rect">
            <a:avLst/>
          </a:prstGeom>
          <a:ln>
            <a:noFill/>
          </a:ln>
        </p:spPr>
      </p:pic>
      <p:pic>
        <p:nvPicPr>
          <p:cNvPr id="1026" name="Picture 2" descr="ý tưởng thiết kế không gian nội thất giúp nhà cửa luôn gọn gà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1662" y="2449184"/>
            <a:ext cx="5372100" cy="35814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7942846" y="2278224"/>
            <a:ext cx="1646846" cy="461665"/>
          </a:xfrm>
          <a:prstGeom prst="rect">
            <a:avLst/>
          </a:prstGeom>
          <a:noFill/>
        </p:spPr>
        <p:txBody>
          <a:bodyPr wrap="square" rtlCol="0">
            <a:spAutoFit/>
          </a:bodyPr>
          <a:lstStyle/>
          <a:p>
            <a:pPr algn="just">
              <a:defRPr/>
            </a:pPr>
            <a:r>
              <a:rPr lang="en-US" altLang="zh-CN" sz="2400">
                <a:solidFill>
                  <a:srgbClr val="002060"/>
                </a:solidFill>
                <a:latin typeface="Roboto" panose="02000000000000000000" pitchFamily="2" charset="0"/>
                <a:ea typeface="Roboto" panose="02000000000000000000" pitchFamily="2" charset="0"/>
              </a:rPr>
              <a:t>Gọn gàng</a:t>
            </a:r>
          </a:p>
        </p:txBody>
      </p:sp>
      <p:sp>
        <p:nvSpPr>
          <p:cNvPr id="12" name="TextBox 11"/>
          <p:cNvSpPr txBox="1"/>
          <p:nvPr/>
        </p:nvSpPr>
        <p:spPr>
          <a:xfrm>
            <a:off x="7942845" y="4852560"/>
            <a:ext cx="1864345" cy="461665"/>
          </a:xfrm>
          <a:prstGeom prst="rect">
            <a:avLst/>
          </a:prstGeom>
          <a:noFill/>
        </p:spPr>
        <p:txBody>
          <a:bodyPr wrap="square" rtlCol="0">
            <a:spAutoFit/>
          </a:bodyPr>
          <a:lstStyle/>
          <a:p>
            <a:pPr algn="just">
              <a:defRPr/>
            </a:pPr>
            <a:r>
              <a:rPr lang="en-US" altLang="zh-CN" sz="2400">
                <a:solidFill>
                  <a:srgbClr val="002060"/>
                </a:solidFill>
                <a:latin typeface="Roboto" panose="02000000000000000000" pitchFamily="2" charset="0"/>
                <a:ea typeface="Roboto" panose="02000000000000000000" pitchFamily="2" charset="0"/>
              </a:rPr>
              <a:t>Sáng sủa</a:t>
            </a:r>
          </a:p>
        </p:txBody>
      </p:sp>
      <p:sp>
        <p:nvSpPr>
          <p:cNvPr id="13" name="TextBox 12"/>
          <p:cNvSpPr txBox="1"/>
          <p:nvPr/>
        </p:nvSpPr>
        <p:spPr>
          <a:xfrm>
            <a:off x="7942846" y="3100898"/>
            <a:ext cx="1646846" cy="461665"/>
          </a:xfrm>
          <a:prstGeom prst="rect">
            <a:avLst/>
          </a:prstGeom>
          <a:noFill/>
        </p:spPr>
        <p:txBody>
          <a:bodyPr wrap="square" rtlCol="0">
            <a:spAutoFit/>
          </a:bodyPr>
          <a:lstStyle/>
          <a:p>
            <a:pPr algn="just">
              <a:defRPr/>
            </a:pPr>
            <a:r>
              <a:rPr lang="en-US" altLang="zh-CN" sz="2400">
                <a:solidFill>
                  <a:srgbClr val="002060"/>
                </a:solidFill>
                <a:latin typeface="Roboto" panose="02000000000000000000" pitchFamily="2" charset="0"/>
                <a:ea typeface="Roboto" panose="02000000000000000000" pitchFamily="2" charset="0"/>
              </a:rPr>
              <a:t>Sạch sẽ</a:t>
            </a:r>
          </a:p>
        </p:txBody>
      </p:sp>
      <p:sp>
        <p:nvSpPr>
          <p:cNvPr id="15" name="TextBox 14"/>
          <p:cNvSpPr txBox="1"/>
          <p:nvPr/>
        </p:nvSpPr>
        <p:spPr>
          <a:xfrm>
            <a:off x="7942846" y="3923572"/>
            <a:ext cx="2299988" cy="461665"/>
          </a:xfrm>
          <a:prstGeom prst="rect">
            <a:avLst/>
          </a:prstGeom>
          <a:noFill/>
        </p:spPr>
        <p:txBody>
          <a:bodyPr wrap="square" rtlCol="0">
            <a:spAutoFit/>
          </a:bodyPr>
          <a:lstStyle/>
          <a:p>
            <a:pPr algn="just">
              <a:defRPr/>
            </a:pPr>
            <a:r>
              <a:rPr lang="en-US" altLang="zh-CN" sz="2400">
                <a:solidFill>
                  <a:srgbClr val="002060"/>
                </a:solidFill>
                <a:latin typeface="Roboto" panose="02000000000000000000" pitchFamily="2" charset="0"/>
                <a:ea typeface="Roboto" panose="02000000000000000000" pitchFamily="2" charset="0"/>
              </a:rPr>
              <a:t>Thoáng đãng</a:t>
            </a:r>
          </a:p>
        </p:txBody>
      </p:sp>
      <p:sp>
        <p:nvSpPr>
          <p:cNvPr id="16" name="TextBox 15"/>
          <p:cNvSpPr txBox="1"/>
          <p:nvPr/>
        </p:nvSpPr>
        <p:spPr>
          <a:xfrm>
            <a:off x="7962944" y="5581101"/>
            <a:ext cx="1626748" cy="461665"/>
          </a:xfrm>
          <a:prstGeom prst="rect">
            <a:avLst/>
          </a:prstGeom>
          <a:noFill/>
        </p:spPr>
        <p:txBody>
          <a:bodyPr wrap="square" rtlCol="0">
            <a:spAutoFit/>
          </a:bodyPr>
          <a:lstStyle/>
          <a:p>
            <a:pPr algn="just">
              <a:defRPr/>
            </a:pPr>
            <a:r>
              <a:rPr lang="en-US" altLang="zh-CN" sz="2400">
                <a:solidFill>
                  <a:srgbClr val="002060"/>
                </a:solidFill>
                <a:latin typeface="Roboto" panose="02000000000000000000" pitchFamily="2" charset="0"/>
                <a:ea typeface="Roboto" panose="02000000000000000000" pitchFamily="2" charset="0"/>
              </a:rPr>
              <a:t>Tươi mát</a:t>
            </a:r>
          </a:p>
        </p:txBody>
      </p:sp>
    </p:spTree>
    <p:extLst>
      <p:ext uri="{BB962C8B-B14F-4D97-AF65-F5344CB8AC3E}">
        <p14:creationId xmlns:p14="http://schemas.microsoft.com/office/powerpoint/2010/main" val="807529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116"/>
                                        </p:tgtEl>
                                        <p:attrNameLst>
                                          <p:attrName>style.visibility</p:attrName>
                                        </p:attrNameLst>
                                      </p:cBhvr>
                                      <p:to>
                                        <p:strVal val="visible"/>
                                      </p:to>
                                    </p:set>
                                    <p:anim calcmode="lin" valueType="num">
                                      <p:cBhvr>
                                        <p:cTn id="10" dur="500" fill="hold"/>
                                        <p:tgtEl>
                                          <p:spTgt spid="116"/>
                                        </p:tgtEl>
                                        <p:attrNameLst>
                                          <p:attrName>ppt_w</p:attrName>
                                        </p:attrNameLst>
                                      </p:cBhvr>
                                      <p:tavLst>
                                        <p:tav tm="0">
                                          <p:val>
                                            <p:fltVal val="0"/>
                                          </p:val>
                                        </p:tav>
                                        <p:tav tm="100000">
                                          <p:val>
                                            <p:strVal val="#ppt_w"/>
                                          </p:val>
                                        </p:tav>
                                      </p:tavLst>
                                    </p:anim>
                                    <p:anim calcmode="lin" valueType="num">
                                      <p:cBhvr>
                                        <p:cTn id="11" dur="500" fill="hold"/>
                                        <p:tgtEl>
                                          <p:spTgt spid="116"/>
                                        </p:tgtEl>
                                        <p:attrNameLst>
                                          <p:attrName>ppt_h</p:attrName>
                                        </p:attrNameLst>
                                      </p:cBhvr>
                                      <p:tavLst>
                                        <p:tav tm="0">
                                          <p:val>
                                            <p:fltVal val="0"/>
                                          </p:val>
                                        </p:tav>
                                        <p:tav tm="100000">
                                          <p:val>
                                            <p:strVal val="#ppt_h"/>
                                          </p:val>
                                        </p:tav>
                                      </p:tavLst>
                                    </p:anim>
                                    <p:animEffect transition="in" filter="fade">
                                      <p:cBhvr>
                                        <p:cTn id="12" dur="500"/>
                                        <p:tgtEl>
                                          <p:spTgt spid="116"/>
                                        </p:tgtEl>
                                      </p:cBhvr>
                                    </p:animEffect>
                                  </p:childTnLst>
                                </p:cTn>
                              </p:par>
                              <p:par>
                                <p:cTn id="13" presetID="53" presetClass="entr" presetSubtype="16"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 calcmode="lin" valueType="num">
                                      <p:cBhvr>
                                        <p:cTn id="15" dur="500" fill="hold"/>
                                        <p:tgtEl>
                                          <p:spTgt spid="1026"/>
                                        </p:tgtEl>
                                        <p:attrNameLst>
                                          <p:attrName>ppt_w</p:attrName>
                                        </p:attrNameLst>
                                      </p:cBhvr>
                                      <p:tavLst>
                                        <p:tav tm="0">
                                          <p:val>
                                            <p:fltVal val="0"/>
                                          </p:val>
                                        </p:tav>
                                        <p:tav tm="100000">
                                          <p:val>
                                            <p:strVal val="#ppt_w"/>
                                          </p:val>
                                        </p:tav>
                                      </p:tavLst>
                                    </p:anim>
                                    <p:anim calcmode="lin" valueType="num">
                                      <p:cBhvr>
                                        <p:cTn id="16" dur="500" fill="hold"/>
                                        <p:tgtEl>
                                          <p:spTgt spid="1026"/>
                                        </p:tgtEl>
                                        <p:attrNameLst>
                                          <p:attrName>ppt_h</p:attrName>
                                        </p:attrNameLst>
                                      </p:cBhvr>
                                      <p:tavLst>
                                        <p:tav tm="0">
                                          <p:val>
                                            <p:fltVal val="0"/>
                                          </p:val>
                                        </p:tav>
                                        <p:tav tm="100000">
                                          <p:val>
                                            <p:strVal val="#ppt_h"/>
                                          </p:val>
                                        </p:tav>
                                      </p:tavLst>
                                    </p:anim>
                                    <p:animEffect transition="in" filter="fade">
                                      <p:cBhvr>
                                        <p:cTn id="17" dur="500"/>
                                        <p:tgtEl>
                                          <p:spTgt spid="1026"/>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0"/>
                                        <p:tgtEl>
                                          <p:spTgt spid="12"/>
                                        </p:tgtEl>
                                      </p:cBhvr>
                                    </p:animEffect>
                                    <p:anim calcmode="lin" valueType="num">
                                      <p:cBhvr>
                                        <p:cTn id="44" dur="1000" fill="hold"/>
                                        <p:tgtEl>
                                          <p:spTgt spid="12"/>
                                        </p:tgtEl>
                                        <p:attrNameLst>
                                          <p:attrName>ppt_x</p:attrName>
                                        </p:attrNameLst>
                                      </p:cBhvr>
                                      <p:tavLst>
                                        <p:tav tm="0">
                                          <p:val>
                                            <p:strVal val="#ppt_x"/>
                                          </p:val>
                                        </p:tav>
                                        <p:tav tm="100000">
                                          <p:val>
                                            <p:strVal val="#ppt_x"/>
                                          </p:val>
                                        </p:tav>
                                      </p:tavLst>
                                    </p:anim>
                                    <p:anim calcmode="lin" valueType="num">
                                      <p:cBhvr>
                                        <p:cTn id="4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1000"/>
                                        <p:tgtEl>
                                          <p:spTgt spid="16"/>
                                        </p:tgtEl>
                                      </p:cBhvr>
                                    </p:animEffect>
                                    <p:anim calcmode="lin" valueType="num">
                                      <p:cBhvr>
                                        <p:cTn id="51" dur="1000" fill="hold"/>
                                        <p:tgtEl>
                                          <p:spTgt spid="16"/>
                                        </p:tgtEl>
                                        <p:attrNameLst>
                                          <p:attrName>ppt_x</p:attrName>
                                        </p:attrNameLst>
                                      </p:cBhvr>
                                      <p:tavLst>
                                        <p:tav tm="0">
                                          <p:val>
                                            <p:strVal val="#ppt_x"/>
                                          </p:val>
                                        </p:tav>
                                        <p:tav tm="100000">
                                          <p:val>
                                            <p:strVal val="#ppt_x"/>
                                          </p:val>
                                        </p:tav>
                                      </p:tavLst>
                                    </p:anim>
                                    <p:anim calcmode="lin" valueType="num">
                                      <p:cBhvr>
                                        <p:cTn id="5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17" grpId="0"/>
      <p:bldP spid="11" grpId="0"/>
      <p:bldP spid="12" grpId="0"/>
      <p:bldP spid="13" grpId="0"/>
      <p:bldP spid="15"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reeform 23"/>
          <p:cNvSpPr/>
          <p:nvPr/>
        </p:nvSpPr>
        <p:spPr>
          <a:xfrm rot="10800000" flipV="1">
            <a:off x="361740" y="2502197"/>
            <a:ext cx="3324049" cy="1326429"/>
          </a:xfrm>
          <a:custGeom>
            <a:avLst/>
            <a:gdLst>
              <a:gd name="connsiteX0" fmla="*/ 662243 w 2464544"/>
              <a:gd name="connsiteY0" fmla="*/ 0 h 1193532"/>
              <a:gd name="connsiteX1" fmla="*/ 2265618 w 2464544"/>
              <a:gd name="connsiteY1" fmla="*/ 0 h 1193532"/>
              <a:gd name="connsiteX2" fmla="*/ 2464544 w 2464544"/>
              <a:gd name="connsiteY2" fmla="*/ 198926 h 1193532"/>
              <a:gd name="connsiteX3" fmla="*/ 2377916 w 2464544"/>
              <a:gd name="connsiteY3" fmla="*/ 994606 h 1193532"/>
              <a:gd name="connsiteX4" fmla="*/ 2265618 w 2464544"/>
              <a:gd name="connsiteY4" fmla="*/ 1193532 h 1193532"/>
              <a:gd name="connsiteX5" fmla="*/ 739246 w 2464544"/>
              <a:gd name="connsiteY5" fmla="*/ 1183906 h 1193532"/>
              <a:gd name="connsiteX6" fmla="*/ 501818 w 2464544"/>
              <a:gd name="connsiteY6" fmla="*/ 1033107 h 1193532"/>
              <a:gd name="connsiteX7" fmla="*/ 494156 w 2464544"/>
              <a:gd name="connsiteY7" fmla="*/ 867098 h 1193532"/>
              <a:gd name="connsiteX8" fmla="*/ 452490 w 2464544"/>
              <a:gd name="connsiteY8" fmla="*/ 859401 h 1193532"/>
              <a:gd name="connsiteX9" fmla="*/ 0 w 2464544"/>
              <a:gd name="connsiteY9" fmla="*/ 714469 h 1193532"/>
              <a:gd name="connsiteX10" fmla="*/ 481366 w 2464544"/>
              <a:gd name="connsiteY10" fmla="*/ 623678 h 1193532"/>
              <a:gd name="connsiteX11" fmla="*/ 482896 w 2464544"/>
              <a:gd name="connsiteY11" fmla="*/ 623137 h 1193532"/>
              <a:gd name="connsiteX12" fmla="*/ 463317 w 2464544"/>
              <a:gd name="connsiteY12" fmla="*/ 198926 h 1193532"/>
              <a:gd name="connsiteX13" fmla="*/ 662243 w 2464544"/>
              <a:gd name="connsiteY13" fmla="*/ 0 h 1193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64544" h="1193532">
                <a:moveTo>
                  <a:pt x="662243" y="0"/>
                </a:moveTo>
                <a:lnTo>
                  <a:pt x="2265618" y="0"/>
                </a:lnTo>
                <a:cubicBezTo>
                  <a:pt x="2375482" y="0"/>
                  <a:pt x="2464544" y="89062"/>
                  <a:pt x="2464544" y="198926"/>
                </a:cubicBezTo>
                <a:lnTo>
                  <a:pt x="2377916" y="994606"/>
                </a:lnTo>
                <a:cubicBezTo>
                  <a:pt x="2377916" y="1104470"/>
                  <a:pt x="2375482" y="1193532"/>
                  <a:pt x="2265618" y="1193532"/>
                </a:cubicBezTo>
                <a:lnTo>
                  <a:pt x="739246" y="1183906"/>
                </a:lnTo>
                <a:cubicBezTo>
                  <a:pt x="629382" y="1183906"/>
                  <a:pt x="501818" y="1142971"/>
                  <a:pt x="501818" y="1033107"/>
                </a:cubicBezTo>
                <a:lnTo>
                  <a:pt x="494156" y="867098"/>
                </a:lnTo>
                <a:lnTo>
                  <a:pt x="452490" y="859401"/>
                </a:lnTo>
                <a:cubicBezTo>
                  <a:pt x="294442" y="827935"/>
                  <a:pt x="140003" y="788046"/>
                  <a:pt x="0" y="714469"/>
                </a:cubicBezTo>
                <a:cubicBezTo>
                  <a:pt x="178504" y="713081"/>
                  <a:pt x="332943" y="673192"/>
                  <a:pt x="481366" y="623678"/>
                </a:cubicBezTo>
                <a:lnTo>
                  <a:pt x="482896" y="623137"/>
                </a:lnTo>
                <a:lnTo>
                  <a:pt x="463317" y="198926"/>
                </a:lnTo>
                <a:cubicBezTo>
                  <a:pt x="463317" y="89062"/>
                  <a:pt x="552379" y="0"/>
                  <a:pt x="662243" y="0"/>
                </a:cubicBezTo>
                <a:close/>
              </a:path>
            </a:pathLst>
          </a:custGeom>
          <a:solidFill>
            <a:srgbClr val="DA6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TextBox 115"/>
          <p:cNvSpPr txBox="1"/>
          <p:nvPr/>
        </p:nvSpPr>
        <p:spPr>
          <a:xfrm>
            <a:off x="3282890" y="1433702"/>
            <a:ext cx="5795859" cy="461665"/>
          </a:xfrm>
          <a:prstGeom prst="rect">
            <a:avLst/>
          </a:prstGeom>
          <a:noFill/>
        </p:spPr>
        <p:txBody>
          <a:bodyPr wrap="square" rtlCol="0">
            <a:spAutoFit/>
          </a:bodyPr>
          <a:lstStyle/>
          <a:p>
            <a:pPr algn="just">
              <a:defRPr/>
            </a:pPr>
            <a:r>
              <a:rPr lang="en-US" altLang="zh-CN" sz="2400">
                <a:solidFill>
                  <a:srgbClr val="002060"/>
                </a:solidFill>
                <a:latin typeface="Roboto" panose="02000000000000000000" pitchFamily="2" charset="0"/>
                <a:ea typeface="Roboto" panose="02000000000000000000" pitchFamily="2" charset="0"/>
              </a:rPr>
              <a:t>Theo em, vì sao </a:t>
            </a:r>
            <a:r>
              <a:rPr lang="vi-VN" altLang="zh-CN" sz="2400">
                <a:solidFill>
                  <a:srgbClr val="002060"/>
                </a:solidFill>
                <a:latin typeface="Roboto" panose="02000000000000000000" pitchFamily="2" charset="0"/>
                <a:ea typeface="Roboto" panose="02000000000000000000" pitchFamily="2" charset="0"/>
              </a:rPr>
              <a:t>cần giữ vệ sinh nhà ở</a:t>
            </a:r>
            <a:r>
              <a:rPr lang="en-US" altLang="zh-CN" sz="2400">
                <a:solidFill>
                  <a:srgbClr val="002060"/>
                </a:solidFill>
                <a:latin typeface="Roboto" panose="02000000000000000000" pitchFamily="2" charset="0"/>
                <a:ea typeface="Roboto" panose="02000000000000000000" pitchFamily="2" charset="0"/>
              </a:rPr>
              <a:t>?</a:t>
            </a:r>
          </a:p>
        </p:txBody>
      </p:sp>
      <p:sp>
        <p:nvSpPr>
          <p:cNvPr id="117" name="TextBox 116"/>
          <p:cNvSpPr txBox="1"/>
          <p:nvPr/>
        </p:nvSpPr>
        <p:spPr>
          <a:xfrm>
            <a:off x="2357053" y="244006"/>
            <a:ext cx="7647534" cy="1077218"/>
          </a:xfrm>
          <a:prstGeom prst="rect">
            <a:avLst/>
          </a:prstGeom>
          <a:noFill/>
        </p:spPr>
        <p:txBody>
          <a:bodyPr wrap="square" rtlCol="0">
            <a:spAutoFit/>
          </a:bodyPr>
          <a:lstStyle/>
          <a:p>
            <a:pPr lvl="0" algn="ctr">
              <a:defRPr/>
            </a:pPr>
            <a:r>
              <a:rPr lang="en-US" altLang="zh-CN" sz="3200" b="1">
                <a:solidFill>
                  <a:srgbClr val="002060"/>
                </a:solidFill>
                <a:latin typeface="Roboto" panose="02000000000000000000" pitchFamily="2" charset="0"/>
                <a:ea typeface="Roboto" panose="02000000000000000000" pitchFamily="2" charset="0"/>
              </a:rPr>
              <a:t>TÌM HIỂU LỢI ÍCH CỦA VIỆC THỰC HIỆN GIỮ GÌN VỆ SINH NHÀ Ở</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9445"/>
            <a:ext cx="1563329" cy="1143376"/>
          </a:xfrm>
          <a:prstGeom prst="rect">
            <a:avLst/>
          </a:prstGeom>
          <a:ln>
            <a:noFill/>
          </a:ln>
        </p:spPr>
      </p:pic>
      <p:sp>
        <p:nvSpPr>
          <p:cNvPr id="17" name="TextBox 16"/>
          <p:cNvSpPr txBox="1"/>
          <p:nvPr/>
        </p:nvSpPr>
        <p:spPr>
          <a:xfrm>
            <a:off x="361740" y="2594732"/>
            <a:ext cx="2757004" cy="1200329"/>
          </a:xfrm>
          <a:prstGeom prst="rect">
            <a:avLst/>
          </a:prstGeom>
          <a:noFill/>
        </p:spPr>
        <p:txBody>
          <a:bodyPr wrap="square" rtlCol="0">
            <a:spAutoFit/>
          </a:bodyPr>
          <a:lstStyle/>
          <a:p>
            <a:pPr lvl="0" algn="ctr">
              <a:defRPr/>
            </a:pPr>
            <a:r>
              <a:rPr lang="vi-VN" altLang="zh-CN" sz="2400">
                <a:solidFill>
                  <a:schemeClr val="bg1"/>
                </a:solidFill>
                <a:latin typeface="Roboto" panose="02000000000000000000" pitchFamily="2" charset="0"/>
                <a:ea typeface="Roboto" panose="02000000000000000000" pitchFamily="2" charset="0"/>
              </a:rPr>
              <a:t>Nhà sạch giúp bảo</a:t>
            </a:r>
          </a:p>
          <a:p>
            <a:pPr lvl="0" algn="ctr">
              <a:defRPr/>
            </a:pPr>
            <a:r>
              <a:rPr lang="vi-VN" altLang="zh-CN" sz="2400">
                <a:solidFill>
                  <a:schemeClr val="bg1"/>
                </a:solidFill>
                <a:latin typeface="Roboto" panose="02000000000000000000" pitchFamily="2" charset="0"/>
                <a:ea typeface="Roboto" panose="02000000000000000000" pitchFamily="2" charset="0"/>
              </a:rPr>
              <a:t>vệ sức khoẻ của cả</a:t>
            </a:r>
            <a:r>
              <a:rPr lang="en-US" altLang="zh-CN" sz="2400">
                <a:solidFill>
                  <a:schemeClr val="bg1"/>
                </a:solidFill>
                <a:latin typeface="Roboto" panose="02000000000000000000" pitchFamily="2" charset="0"/>
                <a:ea typeface="Roboto" panose="02000000000000000000" pitchFamily="2" charset="0"/>
              </a:rPr>
              <a:t> </a:t>
            </a:r>
            <a:r>
              <a:rPr lang="vi-VN" altLang="zh-CN" sz="2400">
                <a:solidFill>
                  <a:schemeClr val="bg1"/>
                </a:solidFill>
                <a:latin typeface="Roboto" panose="02000000000000000000" pitchFamily="2" charset="0"/>
                <a:ea typeface="Roboto" panose="02000000000000000000" pitchFamily="2" charset="0"/>
              </a:rPr>
              <a:t>gia đình tớ</a:t>
            </a:r>
          </a:p>
        </p:txBody>
      </p:sp>
      <p:sp>
        <p:nvSpPr>
          <p:cNvPr id="21" name="Freeform 20"/>
          <p:cNvSpPr/>
          <p:nvPr/>
        </p:nvSpPr>
        <p:spPr>
          <a:xfrm rot="10800000" flipH="1" flipV="1">
            <a:off x="7603769" y="2375795"/>
            <a:ext cx="4195953" cy="1860730"/>
          </a:xfrm>
          <a:custGeom>
            <a:avLst/>
            <a:gdLst>
              <a:gd name="connsiteX0" fmla="*/ 662243 w 2464544"/>
              <a:gd name="connsiteY0" fmla="*/ 0 h 1193532"/>
              <a:gd name="connsiteX1" fmla="*/ 2265618 w 2464544"/>
              <a:gd name="connsiteY1" fmla="*/ 0 h 1193532"/>
              <a:gd name="connsiteX2" fmla="*/ 2464544 w 2464544"/>
              <a:gd name="connsiteY2" fmla="*/ 198926 h 1193532"/>
              <a:gd name="connsiteX3" fmla="*/ 2377916 w 2464544"/>
              <a:gd name="connsiteY3" fmla="*/ 994606 h 1193532"/>
              <a:gd name="connsiteX4" fmla="*/ 2265618 w 2464544"/>
              <a:gd name="connsiteY4" fmla="*/ 1193532 h 1193532"/>
              <a:gd name="connsiteX5" fmla="*/ 739246 w 2464544"/>
              <a:gd name="connsiteY5" fmla="*/ 1183906 h 1193532"/>
              <a:gd name="connsiteX6" fmla="*/ 501818 w 2464544"/>
              <a:gd name="connsiteY6" fmla="*/ 1033107 h 1193532"/>
              <a:gd name="connsiteX7" fmla="*/ 494156 w 2464544"/>
              <a:gd name="connsiteY7" fmla="*/ 867098 h 1193532"/>
              <a:gd name="connsiteX8" fmla="*/ 452490 w 2464544"/>
              <a:gd name="connsiteY8" fmla="*/ 859401 h 1193532"/>
              <a:gd name="connsiteX9" fmla="*/ 0 w 2464544"/>
              <a:gd name="connsiteY9" fmla="*/ 714469 h 1193532"/>
              <a:gd name="connsiteX10" fmla="*/ 481366 w 2464544"/>
              <a:gd name="connsiteY10" fmla="*/ 623678 h 1193532"/>
              <a:gd name="connsiteX11" fmla="*/ 482896 w 2464544"/>
              <a:gd name="connsiteY11" fmla="*/ 623137 h 1193532"/>
              <a:gd name="connsiteX12" fmla="*/ 463317 w 2464544"/>
              <a:gd name="connsiteY12" fmla="*/ 198926 h 1193532"/>
              <a:gd name="connsiteX13" fmla="*/ 662243 w 2464544"/>
              <a:gd name="connsiteY13" fmla="*/ 0 h 1193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64544" h="1193532">
                <a:moveTo>
                  <a:pt x="662243" y="0"/>
                </a:moveTo>
                <a:lnTo>
                  <a:pt x="2265618" y="0"/>
                </a:lnTo>
                <a:cubicBezTo>
                  <a:pt x="2375482" y="0"/>
                  <a:pt x="2464544" y="89062"/>
                  <a:pt x="2464544" y="198926"/>
                </a:cubicBezTo>
                <a:lnTo>
                  <a:pt x="2377916" y="994606"/>
                </a:lnTo>
                <a:cubicBezTo>
                  <a:pt x="2377916" y="1104470"/>
                  <a:pt x="2375482" y="1193532"/>
                  <a:pt x="2265618" y="1193532"/>
                </a:cubicBezTo>
                <a:lnTo>
                  <a:pt x="739246" y="1183906"/>
                </a:lnTo>
                <a:cubicBezTo>
                  <a:pt x="629382" y="1183906"/>
                  <a:pt x="501818" y="1142971"/>
                  <a:pt x="501818" y="1033107"/>
                </a:cubicBezTo>
                <a:lnTo>
                  <a:pt x="494156" y="867098"/>
                </a:lnTo>
                <a:lnTo>
                  <a:pt x="452490" y="859401"/>
                </a:lnTo>
                <a:cubicBezTo>
                  <a:pt x="294442" y="827935"/>
                  <a:pt x="140003" y="788046"/>
                  <a:pt x="0" y="714469"/>
                </a:cubicBezTo>
                <a:cubicBezTo>
                  <a:pt x="178504" y="713081"/>
                  <a:pt x="332943" y="673192"/>
                  <a:pt x="481366" y="623678"/>
                </a:cubicBezTo>
                <a:lnTo>
                  <a:pt x="482896" y="623137"/>
                </a:lnTo>
                <a:lnTo>
                  <a:pt x="463317" y="198926"/>
                </a:lnTo>
                <a:cubicBezTo>
                  <a:pt x="463317" y="89062"/>
                  <a:pt x="552379" y="0"/>
                  <a:pt x="662243" y="0"/>
                </a:cubicBezTo>
                <a:close/>
              </a:path>
            </a:pathLst>
          </a:custGeom>
          <a:solidFill>
            <a:srgbClr val="43C1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8341802" y="2502197"/>
            <a:ext cx="3531958" cy="1569660"/>
          </a:xfrm>
          <a:prstGeom prst="rect">
            <a:avLst/>
          </a:prstGeom>
          <a:noFill/>
        </p:spPr>
        <p:txBody>
          <a:bodyPr wrap="square" rtlCol="0">
            <a:spAutoFit/>
          </a:bodyPr>
          <a:lstStyle/>
          <a:p>
            <a:pPr lvl="0" algn="ctr">
              <a:defRPr/>
            </a:pPr>
            <a:r>
              <a:rPr lang="vi-VN" altLang="zh-CN" sz="2400">
                <a:solidFill>
                  <a:schemeClr val="bg1"/>
                </a:solidFill>
                <a:latin typeface="Roboto" panose="02000000000000000000" pitchFamily="2" charset="0"/>
                <a:ea typeface="Roboto" panose="02000000000000000000" pitchFamily="2" charset="0"/>
              </a:rPr>
              <a:t>Nếu không giữ vệ sinh nhà ở, sức khoẻ của mọi người trong gia đình có thể bị ảnh hưởng</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91934" y="2114676"/>
            <a:ext cx="1704975" cy="295275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2589" y="2152776"/>
            <a:ext cx="2095500" cy="2914650"/>
          </a:xfrm>
          <a:prstGeom prst="rect">
            <a:avLst/>
          </a:prstGeom>
        </p:spPr>
      </p:pic>
    </p:spTree>
    <p:extLst>
      <p:ext uri="{BB962C8B-B14F-4D97-AF65-F5344CB8AC3E}">
        <p14:creationId xmlns:p14="http://schemas.microsoft.com/office/powerpoint/2010/main" val="6064491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116"/>
                                        </p:tgtEl>
                                        <p:attrNameLst>
                                          <p:attrName>style.visibility</p:attrName>
                                        </p:attrNameLst>
                                      </p:cBhvr>
                                      <p:to>
                                        <p:strVal val="visible"/>
                                      </p:to>
                                    </p:set>
                                    <p:anim calcmode="lin" valueType="num">
                                      <p:cBhvr>
                                        <p:cTn id="10" dur="500" fill="hold"/>
                                        <p:tgtEl>
                                          <p:spTgt spid="116"/>
                                        </p:tgtEl>
                                        <p:attrNameLst>
                                          <p:attrName>ppt_w</p:attrName>
                                        </p:attrNameLst>
                                      </p:cBhvr>
                                      <p:tavLst>
                                        <p:tav tm="0">
                                          <p:val>
                                            <p:fltVal val="0"/>
                                          </p:val>
                                        </p:tav>
                                        <p:tav tm="100000">
                                          <p:val>
                                            <p:strVal val="#ppt_w"/>
                                          </p:val>
                                        </p:tav>
                                      </p:tavLst>
                                    </p:anim>
                                    <p:anim calcmode="lin" valueType="num">
                                      <p:cBhvr>
                                        <p:cTn id="11" dur="500" fill="hold"/>
                                        <p:tgtEl>
                                          <p:spTgt spid="116"/>
                                        </p:tgtEl>
                                        <p:attrNameLst>
                                          <p:attrName>ppt_h</p:attrName>
                                        </p:attrNameLst>
                                      </p:cBhvr>
                                      <p:tavLst>
                                        <p:tav tm="0">
                                          <p:val>
                                            <p:fltVal val="0"/>
                                          </p:val>
                                        </p:tav>
                                        <p:tav tm="100000">
                                          <p:val>
                                            <p:strVal val="#ppt_h"/>
                                          </p:val>
                                        </p:tav>
                                      </p:tavLst>
                                    </p:anim>
                                    <p:animEffect transition="in" filter="fade">
                                      <p:cBhvr>
                                        <p:cTn id="12" dur="500"/>
                                        <p:tgtEl>
                                          <p:spTgt spid="11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randombar(horizontal)">
                                      <p:cBhvr>
                                        <p:cTn id="17" dur="500"/>
                                        <p:tgtEl>
                                          <p:spTgt spid="1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childTnLst>
                                </p:cTn>
                              </p:par>
                              <p:par>
                                <p:cTn id="21" presetID="10"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randombar(horizontal)">
                                      <p:cBhvr>
                                        <p:cTn id="28" dur="500"/>
                                        <p:tgtEl>
                                          <p:spTgt spid="2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par>
                                <p:cTn id="32" presetID="10" presetClass="entr" presetSubtype="0" fill="hold"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16" grpId="0"/>
      <p:bldP spid="117" grpId="0"/>
      <p:bldP spid="17" grpId="0"/>
      <p:bldP spid="21" grpId="0" animBg="1"/>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9445"/>
            <a:ext cx="1563329" cy="1143376"/>
          </a:xfrm>
          <a:prstGeom prst="rect">
            <a:avLst/>
          </a:prstGeom>
          <a:ln>
            <a:noFill/>
          </a:ln>
        </p:spPr>
      </p:pic>
      <p:sp>
        <p:nvSpPr>
          <p:cNvPr id="6" name="TextBox 5"/>
          <p:cNvSpPr txBox="1"/>
          <p:nvPr/>
        </p:nvSpPr>
        <p:spPr>
          <a:xfrm>
            <a:off x="3781096" y="585440"/>
            <a:ext cx="40709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PHIẾU HỌC TẬP SỐ 2</a:t>
            </a:r>
            <a:endParaRPr kumimoji="0" lang="en-US" altLang="zh-CN" sz="32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endParaRPr>
          </a:p>
        </p:txBody>
      </p:sp>
      <p:pic>
        <p:nvPicPr>
          <p:cNvPr id="5" name="Picture 4"/>
          <p:cNvPicPr>
            <a:picLocks noChangeAspect="1"/>
          </p:cNvPicPr>
          <p:nvPr/>
        </p:nvPicPr>
        <p:blipFill>
          <a:blip r:embed="rId4"/>
          <a:stretch>
            <a:fillRect/>
          </a:stretch>
        </p:blipFill>
        <p:spPr>
          <a:xfrm>
            <a:off x="1563329" y="1571777"/>
            <a:ext cx="8679384" cy="4267163"/>
          </a:xfrm>
          <a:prstGeom prst="rect">
            <a:avLst/>
          </a:prstGeom>
        </p:spPr>
      </p:pic>
      <p:cxnSp>
        <p:nvCxnSpPr>
          <p:cNvPr id="8" name="Straight Arrow Connector 7"/>
          <p:cNvCxnSpPr/>
          <p:nvPr/>
        </p:nvCxnSpPr>
        <p:spPr>
          <a:xfrm flipH="1" flipV="1">
            <a:off x="3657600" y="2703871"/>
            <a:ext cx="757084" cy="114054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flipV="1">
            <a:off x="3657600" y="3844413"/>
            <a:ext cx="835742" cy="66859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3618271" y="2939846"/>
            <a:ext cx="1032388" cy="180913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043582" y="2303761"/>
            <a:ext cx="3857502" cy="707886"/>
          </a:xfrm>
          <a:prstGeom prst="rect">
            <a:avLst/>
          </a:prstGeom>
          <a:noFill/>
        </p:spPr>
        <p:txBody>
          <a:bodyPr wrap="square" rtlCol="0">
            <a:spAutoFit/>
          </a:bodyPr>
          <a:lstStyle/>
          <a:p>
            <a:pPr lvl="0" algn="just">
              <a:defRPr/>
            </a:pPr>
            <a:r>
              <a:rPr lang="en-US" altLang="zh-CN" sz="2000">
                <a:solidFill>
                  <a:srgbClr val="FF0000"/>
                </a:solidFill>
                <a:latin typeface="Roboto" panose="02000000000000000000" pitchFamily="2" charset="0"/>
                <a:ea typeface="Roboto" panose="02000000000000000000" pitchFamily="2" charset="0"/>
              </a:rPr>
              <a:t>Nhà sạch giúp bảo vệ sức khoẻ gia đình </a:t>
            </a:r>
            <a:endParaRPr kumimoji="0" lang="en-US" altLang="zh-CN" sz="20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16" name="TextBox 15"/>
          <p:cNvSpPr txBox="1"/>
          <p:nvPr/>
        </p:nvSpPr>
        <p:spPr>
          <a:xfrm>
            <a:off x="7119300" y="4671149"/>
            <a:ext cx="430438" cy="461665"/>
          </a:xfrm>
          <a:prstGeom prst="rect">
            <a:avLst/>
          </a:prstGeom>
          <a:noFill/>
        </p:spPr>
        <p:txBody>
          <a:bodyPr wrap="square" rtlCol="0">
            <a:spAutoFit/>
          </a:bodyPr>
          <a:lstStyle/>
          <a:p>
            <a:pPr lvl="0" algn="just">
              <a:defRPr/>
            </a:pPr>
            <a:r>
              <a:rPr lang="es-ES" altLang="zh-CN" sz="2400">
                <a:solidFill>
                  <a:srgbClr val="00B050"/>
                </a:solidFill>
                <a:latin typeface="Roboto" panose="02000000000000000000" pitchFamily="2" charset="0"/>
                <a:ea typeface="Roboto" panose="02000000000000000000" pitchFamily="2" charset="0"/>
                <a:sym typeface="Wingdings" panose="05000000000000000000" pitchFamily="2" charset="2"/>
              </a:rPr>
              <a:t></a:t>
            </a:r>
            <a:endParaRPr kumimoji="0" lang="en-US" altLang="zh-CN" sz="2400" b="0"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endParaRPr>
          </a:p>
        </p:txBody>
      </p:sp>
      <p:sp>
        <p:nvSpPr>
          <p:cNvPr id="17" name="TextBox 16"/>
          <p:cNvSpPr txBox="1"/>
          <p:nvPr/>
        </p:nvSpPr>
        <p:spPr>
          <a:xfrm>
            <a:off x="9390552" y="4209484"/>
            <a:ext cx="430438" cy="461665"/>
          </a:xfrm>
          <a:prstGeom prst="rect">
            <a:avLst/>
          </a:prstGeom>
          <a:noFill/>
        </p:spPr>
        <p:txBody>
          <a:bodyPr wrap="square" rtlCol="0">
            <a:spAutoFit/>
          </a:bodyPr>
          <a:lstStyle/>
          <a:p>
            <a:pPr lvl="0" algn="just">
              <a:defRPr/>
            </a:pPr>
            <a:r>
              <a:rPr lang="es-ES" altLang="zh-CN" sz="2400">
                <a:solidFill>
                  <a:srgbClr val="00B050"/>
                </a:solidFill>
                <a:latin typeface="Roboto" panose="02000000000000000000" pitchFamily="2" charset="0"/>
                <a:ea typeface="Roboto" panose="02000000000000000000" pitchFamily="2" charset="0"/>
                <a:sym typeface="Wingdings" panose="05000000000000000000" pitchFamily="2" charset="2"/>
              </a:rPr>
              <a:t></a:t>
            </a:r>
            <a:endParaRPr kumimoji="0" lang="en-US" altLang="zh-CN" sz="2400" b="0"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endParaRPr>
          </a:p>
        </p:txBody>
      </p:sp>
      <p:sp>
        <p:nvSpPr>
          <p:cNvPr id="18" name="TextBox 17"/>
          <p:cNvSpPr txBox="1"/>
          <p:nvPr/>
        </p:nvSpPr>
        <p:spPr>
          <a:xfrm>
            <a:off x="9390552" y="4672427"/>
            <a:ext cx="430438" cy="461665"/>
          </a:xfrm>
          <a:prstGeom prst="rect">
            <a:avLst/>
          </a:prstGeom>
          <a:noFill/>
        </p:spPr>
        <p:txBody>
          <a:bodyPr wrap="square" rtlCol="0">
            <a:spAutoFit/>
          </a:bodyPr>
          <a:lstStyle/>
          <a:p>
            <a:pPr lvl="0" algn="just">
              <a:defRPr/>
            </a:pPr>
            <a:r>
              <a:rPr lang="es-ES" altLang="zh-CN" sz="2400">
                <a:solidFill>
                  <a:srgbClr val="00B050"/>
                </a:solidFill>
                <a:latin typeface="Roboto" panose="02000000000000000000" pitchFamily="2" charset="0"/>
                <a:ea typeface="Roboto" panose="02000000000000000000" pitchFamily="2" charset="0"/>
                <a:sym typeface="Wingdings" panose="05000000000000000000" pitchFamily="2" charset="2"/>
              </a:rPr>
              <a:t></a:t>
            </a:r>
            <a:endParaRPr kumimoji="0" lang="en-US" altLang="zh-CN" sz="2400" b="0"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0622865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3669999" y="595371"/>
            <a:ext cx="5354738" cy="461665"/>
          </a:xfrm>
          <a:prstGeom prst="rect">
            <a:avLst/>
          </a:prstGeom>
          <a:noFill/>
        </p:spPr>
        <p:txBody>
          <a:bodyPr wrap="square" rtlCol="0">
            <a:spAutoFit/>
          </a:bodyPr>
          <a:lstStyle/>
          <a:p>
            <a:pPr lvl="0" algn="ctr">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Nối</a:t>
            </a:r>
            <a:r>
              <a:rPr kumimoji="0" lang="en-US" altLang="zh-CN"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tên hoạt động của các bức tranh</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7" name="TextBox 116"/>
          <p:cNvSpPr txBox="1"/>
          <p:nvPr/>
        </p:nvSpPr>
        <p:spPr>
          <a:xfrm>
            <a:off x="1075710" y="80020"/>
            <a:ext cx="10543317" cy="584775"/>
          </a:xfrm>
          <a:prstGeom prst="rect">
            <a:avLst/>
          </a:prstGeom>
          <a:noFill/>
        </p:spPr>
        <p:txBody>
          <a:bodyPr wrap="square" rtlCol="0">
            <a:spAutoFit/>
          </a:bodyPr>
          <a:lstStyle/>
          <a:p>
            <a:pPr lvl="0" algn="ctr">
              <a:spcBef>
                <a:spcPts val="600"/>
              </a:spcBef>
              <a:defRPr/>
            </a:pPr>
            <a:r>
              <a:rPr lang="vi-VN" altLang="zh-CN" sz="3200" b="1">
                <a:solidFill>
                  <a:srgbClr val="002060"/>
                </a:solidFill>
                <a:latin typeface="Roboto" panose="02000000000000000000" pitchFamily="2" charset="0"/>
                <a:ea typeface="Roboto" panose="02000000000000000000" pitchFamily="2" charset="0"/>
              </a:rPr>
              <a:t>TÌM HIỂU CÁCH THỰC HIỆN GIỮ GÌN VỆ SINH NHÀ Ở</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cxnSp>
        <p:nvCxnSpPr>
          <p:cNvPr id="27" name="Curved Connector 26"/>
          <p:cNvCxnSpPr/>
          <p:nvPr/>
        </p:nvCxnSpPr>
        <p:spPr>
          <a:xfrm rot="10800000">
            <a:off x="7043897" y="1519567"/>
            <a:ext cx="2101006" cy="560356"/>
          </a:xfrm>
          <a:prstGeom prst="curvedConnector3">
            <a:avLst>
              <a:gd name="adj1" fmla="val 50000"/>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urved Connector 28"/>
          <p:cNvCxnSpPr>
            <a:stCxn id="11" idx="1"/>
            <a:endCxn id="43" idx="3"/>
          </p:cNvCxnSpPr>
          <p:nvPr/>
        </p:nvCxnSpPr>
        <p:spPr>
          <a:xfrm rot="10800000" flipV="1">
            <a:off x="7465140" y="3740572"/>
            <a:ext cx="1844004" cy="1500679"/>
          </a:xfrm>
          <a:prstGeom prst="curvedConnector3">
            <a:avLst>
              <a:gd name="adj1" fmla="val 50000"/>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Curved Connector 30"/>
          <p:cNvCxnSpPr>
            <a:endCxn id="42" idx="1"/>
          </p:cNvCxnSpPr>
          <p:nvPr/>
        </p:nvCxnSpPr>
        <p:spPr>
          <a:xfrm flipV="1">
            <a:off x="3000257" y="4325829"/>
            <a:ext cx="2534730" cy="1707194"/>
          </a:xfrm>
          <a:prstGeom prst="curvedConnector3">
            <a:avLst>
              <a:gd name="adj1" fmla="val 50000"/>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urved Connector 32"/>
          <p:cNvCxnSpPr/>
          <p:nvPr/>
        </p:nvCxnSpPr>
        <p:spPr>
          <a:xfrm>
            <a:off x="3081367" y="1775633"/>
            <a:ext cx="2311445" cy="1530275"/>
          </a:xfrm>
          <a:prstGeom prst="curvedConnector3">
            <a:avLst/>
          </a:prstGeom>
          <a:ln w="38100">
            <a:solidFill>
              <a:srgbClr val="3CAB89"/>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urved Connector 34"/>
          <p:cNvCxnSpPr>
            <a:stCxn id="2" idx="3"/>
            <a:endCxn id="30" idx="1"/>
          </p:cNvCxnSpPr>
          <p:nvPr/>
        </p:nvCxnSpPr>
        <p:spPr>
          <a:xfrm flipV="1">
            <a:off x="2976154" y="2505553"/>
            <a:ext cx="2596326" cy="1302787"/>
          </a:xfrm>
          <a:prstGeom prst="curvedConnector3">
            <a:avLst>
              <a:gd name="adj1" fmla="val 50000"/>
            </a:avLst>
          </a:prstGeom>
          <a:ln w="38100">
            <a:solidFill>
              <a:srgbClr val="68A142"/>
            </a:solidFill>
            <a:tailEnd type="triangle"/>
          </a:ln>
        </p:spPr>
        <p:style>
          <a:lnRef idx="1">
            <a:schemeClr val="accent1"/>
          </a:lnRef>
          <a:fillRef idx="0">
            <a:schemeClr val="accent1"/>
          </a:fillRef>
          <a:effectRef idx="0">
            <a:schemeClr val="accent1"/>
          </a:effectRef>
          <a:fontRef idx="minor">
            <a:schemeClr val="tx1"/>
          </a:fontRef>
        </p:style>
      </p:cxnSp>
      <p:cxnSp>
        <p:nvCxnSpPr>
          <p:cNvPr id="37" name="Curved Connector 36"/>
          <p:cNvCxnSpPr>
            <a:stCxn id="10" idx="1"/>
            <a:endCxn id="32" idx="3"/>
          </p:cNvCxnSpPr>
          <p:nvPr/>
        </p:nvCxnSpPr>
        <p:spPr>
          <a:xfrm rot="10800000" flipV="1">
            <a:off x="7567422" y="5771763"/>
            <a:ext cx="1771866" cy="384909"/>
          </a:xfrm>
          <a:prstGeom prst="curvedConnector3">
            <a:avLst>
              <a:gd name="adj1" fmla="val 50000"/>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24" name="Oval 123"/>
          <p:cNvSpPr/>
          <p:nvPr/>
        </p:nvSpPr>
        <p:spPr>
          <a:xfrm>
            <a:off x="9653170" y="5080994"/>
            <a:ext cx="441789" cy="4181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accent2">
                    <a:lumMod val="50000"/>
                  </a:schemeClr>
                </a:solidFill>
                <a:latin typeface="Roboto Black" panose="02000000000000000000" pitchFamily="2" charset="0"/>
                <a:ea typeface="Roboto Black" panose="02000000000000000000" pitchFamily="2" charset="0"/>
              </a:rPr>
              <a:t>6</a:t>
            </a:r>
          </a:p>
        </p:txBody>
      </p:sp>
      <p:pic>
        <p:nvPicPr>
          <p:cNvPr id="26" name="Picture 2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 y="-79445"/>
            <a:ext cx="1229032" cy="898880"/>
          </a:xfrm>
          <a:prstGeom prst="rect">
            <a:avLst/>
          </a:prstGeom>
          <a:ln>
            <a:noFill/>
          </a:ln>
        </p:spPr>
      </p:pic>
      <p:sp>
        <p:nvSpPr>
          <p:cNvPr id="28" name="TextBox 27"/>
          <p:cNvSpPr txBox="1"/>
          <p:nvPr/>
        </p:nvSpPr>
        <p:spPr>
          <a:xfrm>
            <a:off x="5501968" y="1359298"/>
            <a:ext cx="1346443"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Rửa bát</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30" name="TextBox 29"/>
          <p:cNvSpPr txBox="1"/>
          <p:nvPr/>
        </p:nvSpPr>
        <p:spPr>
          <a:xfrm>
            <a:off x="5572480" y="2274720"/>
            <a:ext cx="1319096"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Lau bàn</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32" name="TextBox 31"/>
          <p:cNvSpPr txBox="1"/>
          <p:nvPr/>
        </p:nvSpPr>
        <p:spPr>
          <a:xfrm>
            <a:off x="5432704" y="5925840"/>
            <a:ext cx="2134718" cy="461665"/>
          </a:xfrm>
          <a:prstGeom prst="rect">
            <a:avLst/>
          </a:prstGeom>
          <a:noFill/>
        </p:spPr>
        <p:txBody>
          <a:bodyPr wrap="square" rtlCol="0">
            <a:spAutoFit/>
          </a:bodyPr>
          <a:lstStyle/>
          <a:p>
            <a:pPr lvl="0" algn="just">
              <a:defRPr/>
            </a:pPr>
            <a:r>
              <a:rPr lang="en-US" altLang="zh-CN" sz="2400" noProof="0">
                <a:solidFill>
                  <a:srgbClr val="002060"/>
                </a:solidFill>
                <a:latin typeface="Roboto" panose="02000000000000000000" pitchFamily="2" charset="0"/>
                <a:ea typeface="Roboto" panose="02000000000000000000" pitchFamily="2" charset="0"/>
              </a:rPr>
              <a:t>Lau sàn nhà</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2" name="Picture 1"/>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96400" y="2897038"/>
            <a:ext cx="2579754" cy="1822604"/>
          </a:xfrm>
          <a:prstGeom prst="roundRect">
            <a:avLst/>
          </a:prstGeom>
          <a:effectLst>
            <a:outerShdw blurRad="63500" sx="102000" sy="102000" algn="ctr" rotWithShape="0">
              <a:prstClr val="black">
                <a:alpha val="40000"/>
              </a:prstClr>
            </a:outerShdw>
          </a:effectLst>
        </p:spPr>
      </p:pic>
      <p:pic>
        <p:nvPicPr>
          <p:cNvPr id="9" name="Picture 8"/>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96400" y="911875"/>
            <a:ext cx="2579753" cy="1818181"/>
          </a:xfrm>
          <a:prstGeom prst="roundRect">
            <a:avLst/>
          </a:prstGeom>
          <a:effectLst>
            <a:outerShdw blurRad="63500" sx="102000" sy="102000" algn="ctr" rotWithShape="0">
              <a:prstClr val="black">
                <a:alpha val="40000"/>
              </a:prstClr>
            </a:outerShdw>
          </a:effectLst>
        </p:spPr>
      </p:pic>
      <p:pic>
        <p:nvPicPr>
          <p:cNvPr id="10" name="Picture 9"/>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339288" y="4834021"/>
            <a:ext cx="2489340" cy="1875485"/>
          </a:xfrm>
          <a:prstGeom prst="roundRect">
            <a:avLst/>
          </a:prstGeom>
          <a:effectLst>
            <a:outerShdw blurRad="63500" sx="102000" sy="102000" algn="ctr" rotWithShape="0">
              <a:prstClr val="black">
                <a:alpha val="40000"/>
              </a:prstClr>
            </a:outerShdw>
          </a:effectLst>
        </p:spPr>
      </p:pic>
      <p:pic>
        <p:nvPicPr>
          <p:cNvPr id="11" name="Picture 10"/>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309144" y="2824073"/>
            <a:ext cx="2592808" cy="1833000"/>
          </a:xfrm>
          <a:prstGeom prst="roundRect">
            <a:avLst/>
          </a:prstGeom>
          <a:effectLst>
            <a:outerShdw blurRad="63500" sx="102000" sy="102000" algn="ctr" rotWithShape="0">
              <a:prstClr val="black">
                <a:alpha val="40000"/>
              </a:prstClr>
            </a:outerShdw>
          </a:effectLst>
        </p:spPr>
      </p:pic>
      <p:pic>
        <p:nvPicPr>
          <p:cNvPr id="12" name="Picture 11"/>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9265070" y="835945"/>
            <a:ext cx="2563558" cy="1812322"/>
          </a:xfrm>
          <a:prstGeom prst="roundRect">
            <a:avLst/>
          </a:prstGeom>
          <a:effectLst>
            <a:outerShdw blurRad="63500" sx="102000" sy="102000" algn="ctr" rotWithShape="0">
              <a:prstClr val="black">
                <a:alpha val="40000"/>
              </a:prstClr>
            </a:outerShdw>
          </a:effectLst>
        </p:spPr>
      </p:pic>
      <p:pic>
        <p:nvPicPr>
          <p:cNvPr id="13" name="Picture 12"/>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396401" y="4886902"/>
            <a:ext cx="2579754" cy="1822604"/>
          </a:xfrm>
          <a:prstGeom prst="roundRect">
            <a:avLst/>
          </a:prstGeom>
          <a:effectLst>
            <a:outerShdw blurRad="63500" sx="102000" sy="102000" algn="ctr" rotWithShape="0">
              <a:prstClr val="black">
                <a:alpha val="40000"/>
              </a:prstClr>
            </a:outerShdw>
          </a:effectLst>
        </p:spPr>
      </p:pic>
      <p:sp>
        <p:nvSpPr>
          <p:cNvPr id="40" name="Oval 39"/>
          <p:cNvSpPr/>
          <p:nvPr/>
        </p:nvSpPr>
        <p:spPr>
          <a:xfrm>
            <a:off x="2716094" y="2230140"/>
            <a:ext cx="441789" cy="4181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accent2">
                    <a:lumMod val="50000"/>
                  </a:schemeClr>
                </a:solidFill>
                <a:latin typeface="Roboto Black" panose="02000000000000000000" pitchFamily="2" charset="0"/>
                <a:ea typeface="Roboto Black" panose="02000000000000000000" pitchFamily="2" charset="0"/>
              </a:rPr>
              <a:t>1</a:t>
            </a:r>
          </a:p>
        </p:txBody>
      </p:sp>
      <p:sp>
        <p:nvSpPr>
          <p:cNvPr id="109" name="Oval 108"/>
          <p:cNvSpPr/>
          <p:nvPr/>
        </p:nvSpPr>
        <p:spPr>
          <a:xfrm>
            <a:off x="2714279" y="4282287"/>
            <a:ext cx="441789" cy="4181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accent2">
                    <a:lumMod val="50000"/>
                  </a:schemeClr>
                </a:solidFill>
                <a:latin typeface="Roboto Black" panose="02000000000000000000" pitchFamily="2" charset="0"/>
                <a:ea typeface="Roboto Black" panose="02000000000000000000" pitchFamily="2" charset="0"/>
              </a:rPr>
              <a:t>2</a:t>
            </a:r>
          </a:p>
        </p:txBody>
      </p:sp>
      <p:sp>
        <p:nvSpPr>
          <p:cNvPr id="121" name="Oval 120"/>
          <p:cNvSpPr/>
          <p:nvPr/>
        </p:nvSpPr>
        <p:spPr>
          <a:xfrm>
            <a:off x="2755258" y="6307633"/>
            <a:ext cx="441789" cy="4181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accent2">
                    <a:lumMod val="50000"/>
                  </a:schemeClr>
                </a:solidFill>
                <a:latin typeface="Roboto Black" panose="02000000000000000000" pitchFamily="2" charset="0"/>
                <a:ea typeface="Roboto Black" panose="02000000000000000000" pitchFamily="2" charset="0"/>
              </a:rPr>
              <a:t>3</a:t>
            </a:r>
          </a:p>
        </p:txBody>
      </p:sp>
      <p:sp>
        <p:nvSpPr>
          <p:cNvPr id="122" name="Oval 121"/>
          <p:cNvSpPr/>
          <p:nvPr/>
        </p:nvSpPr>
        <p:spPr>
          <a:xfrm>
            <a:off x="8924009" y="2166303"/>
            <a:ext cx="441789" cy="4181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accent2">
                    <a:lumMod val="50000"/>
                  </a:schemeClr>
                </a:solidFill>
                <a:latin typeface="Roboto Black" panose="02000000000000000000" pitchFamily="2" charset="0"/>
                <a:ea typeface="Roboto Black" panose="02000000000000000000" pitchFamily="2" charset="0"/>
              </a:rPr>
              <a:t>4</a:t>
            </a:r>
          </a:p>
        </p:txBody>
      </p:sp>
      <p:sp>
        <p:nvSpPr>
          <p:cNvPr id="123" name="Oval 122"/>
          <p:cNvSpPr/>
          <p:nvPr/>
        </p:nvSpPr>
        <p:spPr>
          <a:xfrm>
            <a:off x="9064279" y="4170218"/>
            <a:ext cx="441789" cy="4181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accent2">
                    <a:lumMod val="50000"/>
                  </a:schemeClr>
                </a:solidFill>
                <a:latin typeface="Roboto Black" panose="02000000000000000000" pitchFamily="2" charset="0"/>
                <a:ea typeface="Roboto Black" panose="02000000000000000000" pitchFamily="2" charset="0"/>
              </a:rPr>
              <a:t>5</a:t>
            </a:r>
          </a:p>
        </p:txBody>
      </p:sp>
      <p:sp>
        <p:nvSpPr>
          <p:cNvPr id="39" name="Oval 38"/>
          <p:cNvSpPr/>
          <p:nvPr/>
        </p:nvSpPr>
        <p:spPr>
          <a:xfrm>
            <a:off x="9079101" y="6187818"/>
            <a:ext cx="441789" cy="4181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accent2">
                    <a:lumMod val="50000"/>
                  </a:schemeClr>
                </a:solidFill>
                <a:latin typeface="Roboto Black" panose="02000000000000000000" pitchFamily="2" charset="0"/>
                <a:ea typeface="Roboto Black" panose="02000000000000000000" pitchFamily="2" charset="0"/>
              </a:rPr>
              <a:t>6</a:t>
            </a:r>
          </a:p>
        </p:txBody>
      </p:sp>
      <p:sp>
        <p:nvSpPr>
          <p:cNvPr id="41" name="TextBox 40"/>
          <p:cNvSpPr txBox="1"/>
          <p:nvPr/>
        </p:nvSpPr>
        <p:spPr>
          <a:xfrm>
            <a:off x="5534987" y="3179573"/>
            <a:ext cx="1930153" cy="461665"/>
          </a:xfrm>
          <a:prstGeom prst="rect">
            <a:avLst/>
          </a:prstGeom>
          <a:noFill/>
        </p:spPr>
        <p:txBody>
          <a:bodyPr wrap="square" rtlCol="0">
            <a:spAutoFit/>
          </a:bodyPr>
          <a:lstStyle/>
          <a:p>
            <a:pPr lvl="0" algn="just">
              <a:defRPr/>
            </a:pPr>
            <a:r>
              <a:rPr lang="en-US" altLang="zh-CN" sz="2400" noProof="0">
                <a:solidFill>
                  <a:srgbClr val="002060"/>
                </a:solidFill>
                <a:latin typeface="Roboto" panose="02000000000000000000" pitchFamily="2" charset="0"/>
                <a:ea typeface="Roboto" panose="02000000000000000000" pitchFamily="2" charset="0"/>
              </a:rPr>
              <a:t>Cọ rửa chậu</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42" name="TextBox 41"/>
          <p:cNvSpPr txBox="1"/>
          <p:nvPr/>
        </p:nvSpPr>
        <p:spPr>
          <a:xfrm>
            <a:off x="5534987" y="4094996"/>
            <a:ext cx="1930153" cy="461665"/>
          </a:xfrm>
          <a:prstGeom prst="rect">
            <a:avLst/>
          </a:prstGeom>
          <a:noFill/>
        </p:spPr>
        <p:txBody>
          <a:bodyPr wrap="square" rtlCol="0">
            <a:spAutoFit/>
          </a:bodyPr>
          <a:lstStyle/>
          <a:p>
            <a:pPr lvl="0" algn="just">
              <a:defRPr/>
            </a:pPr>
            <a:r>
              <a:rPr lang="en-US" altLang="zh-CN" sz="2400" noProof="0">
                <a:solidFill>
                  <a:srgbClr val="002060"/>
                </a:solidFill>
                <a:latin typeface="Roboto" panose="02000000000000000000" pitchFamily="2" charset="0"/>
                <a:ea typeface="Roboto" panose="02000000000000000000" pitchFamily="2" charset="0"/>
              </a:rPr>
              <a:t>Giặt khăn</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43" name="TextBox 42"/>
          <p:cNvSpPr txBox="1"/>
          <p:nvPr/>
        </p:nvSpPr>
        <p:spPr>
          <a:xfrm>
            <a:off x="5534987" y="5010419"/>
            <a:ext cx="1930153" cy="461665"/>
          </a:xfrm>
          <a:prstGeom prst="rect">
            <a:avLst/>
          </a:prstGeom>
          <a:noFill/>
        </p:spPr>
        <p:txBody>
          <a:bodyPr wrap="square" rtlCol="0">
            <a:spAutoFit/>
          </a:bodyPr>
          <a:lstStyle/>
          <a:p>
            <a:pPr lvl="0" algn="just">
              <a:defRPr/>
            </a:pPr>
            <a:r>
              <a:rPr lang="en-US" altLang="zh-CN" sz="2400" noProof="0">
                <a:solidFill>
                  <a:srgbClr val="002060"/>
                </a:solidFill>
                <a:latin typeface="Roboto" panose="02000000000000000000" pitchFamily="2" charset="0"/>
                <a:ea typeface="Roboto" panose="02000000000000000000" pitchFamily="2" charset="0"/>
              </a:rPr>
              <a:t>Lau cửa kính</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31145411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500"/>
                                        <p:tgtEl>
                                          <p:spTgt spid="4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9"/>
                                        </p:tgtEl>
                                        <p:attrNameLst>
                                          <p:attrName>style.visibility</p:attrName>
                                        </p:attrNameLst>
                                      </p:cBhvr>
                                      <p:to>
                                        <p:strVal val="visible"/>
                                      </p:to>
                                    </p:set>
                                    <p:animEffect transition="in" filter="fade">
                                      <p:cBhvr>
                                        <p:cTn id="13" dur="500"/>
                                        <p:tgtEl>
                                          <p:spTgt spid="10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1"/>
                                        </p:tgtEl>
                                        <p:attrNameLst>
                                          <p:attrName>style.visibility</p:attrName>
                                        </p:attrNameLst>
                                      </p:cBhvr>
                                      <p:to>
                                        <p:strVal val="visible"/>
                                      </p:to>
                                    </p:set>
                                    <p:animEffect transition="in" filter="fade">
                                      <p:cBhvr>
                                        <p:cTn id="16" dur="500"/>
                                        <p:tgtEl>
                                          <p:spTgt spid="12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2"/>
                                        </p:tgtEl>
                                        <p:attrNameLst>
                                          <p:attrName>style.visibility</p:attrName>
                                        </p:attrNameLst>
                                      </p:cBhvr>
                                      <p:to>
                                        <p:strVal val="visible"/>
                                      </p:to>
                                    </p:set>
                                    <p:animEffect transition="in" filter="fade">
                                      <p:cBhvr>
                                        <p:cTn id="19" dur="500"/>
                                        <p:tgtEl>
                                          <p:spTgt spid="12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3"/>
                                        </p:tgtEl>
                                        <p:attrNameLst>
                                          <p:attrName>style.visibility</p:attrName>
                                        </p:attrNameLst>
                                      </p:cBhvr>
                                      <p:to>
                                        <p:strVal val="visible"/>
                                      </p:to>
                                    </p:set>
                                    <p:animEffect transition="in" filter="fade">
                                      <p:cBhvr>
                                        <p:cTn id="22" dur="500"/>
                                        <p:tgtEl>
                                          <p:spTgt spid="12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4"/>
                                        </p:tgtEl>
                                        <p:attrNameLst>
                                          <p:attrName>style.visibility</p:attrName>
                                        </p:attrNameLst>
                                      </p:cBhvr>
                                      <p:to>
                                        <p:strVal val="visible"/>
                                      </p:to>
                                    </p:set>
                                    <p:animEffect transition="in" filter="fade">
                                      <p:cBhvr>
                                        <p:cTn id="25" dur="500"/>
                                        <p:tgtEl>
                                          <p:spTgt spid="124"/>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wipe(down)">
                                      <p:cBhvr>
                                        <p:cTn id="28" dur="500"/>
                                        <p:tgtEl>
                                          <p:spTgt spid="28"/>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wipe(down)">
                                      <p:cBhvr>
                                        <p:cTn id="31" dur="500"/>
                                        <p:tgtEl>
                                          <p:spTgt spid="32"/>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wipe(down)">
                                      <p:cBhvr>
                                        <p:cTn id="34" dur="500"/>
                                        <p:tgtEl>
                                          <p:spTgt spid="3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fade">
                                      <p:cBhvr>
                                        <p:cTn id="37" dur="500"/>
                                        <p:tgtEl>
                                          <p:spTgt spid="39"/>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41"/>
                                        </p:tgtEl>
                                        <p:attrNameLst>
                                          <p:attrName>style.visibility</p:attrName>
                                        </p:attrNameLst>
                                      </p:cBhvr>
                                      <p:to>
                                        <p:strVal val="visible"/>
                                      </p:to>
                                    </p:set>
                                    <p:animEffect transition="in" filter="wipe(down)">
                                      <p:cBhvr>
                                        <p:cTn id="40" dur="500"/>
                                        <p:tgtEl>
                                          <p:spTgt spid="41"/>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42"/>
                                        </p:tgtEl>
                                        <p:attrNameLst>
                                          <p:attrName>style.visibility</p:attrName>
                                        </p:attrNameLst>
                                      </p:cBhvr>
                                      <p:to>
                                        <p:strVal val="visible"/>
                                      </p:to>
                                    </p:set>
                                    <p:animEffect transition="in" filter="wipe(down)">
                                      <p:cBhvr>
                                        <p:cTn id="43" dur="500"/>
                                        <p:tgtEl>
                                          <p:spTgt spid="42"/>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43"/>
                                        </p:tgtEl>
                                        <p:attrNameLst>
                                          <p:attrName>style.visibility</p:attrName>
                                        </p:attrNameLst>
                                      </p:cBhvr>
                                      <p:to>
                                        <p:strVal val="visible"/>
                                      </p:to>
                                    </p:set>
                                    <p:animEffect transition="in" filter="wipe(down)">
                                      <p:cBhvr>
                                        <p:cTn id="46" dur="500"/>
                                        <p:tgtEl>
                                          <p:spTgt spid="43"/>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wipe(left)">
                                      <p:cBhvr>
                                        <p:cTn id="51" dur="500"/>
                                        <p:tgtEl>
                                          <p:spTgt spid="33"/>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35"/>
                                        </p:tgtEl>
                                        <p:attrNameLst>
                                          <p:attrName>style.visibility</p:attrName>
                                        </p:attrNameLst>
                                      </p:cBhvr>
                                      <p:to>
                                        <p:strVal val="visible"/>
                                      </p:to>
                                    </p:set>
                                    <p:animEffect transition="in" filter="wipe(left)">
                                      <p:cBhvr>
                                        <p:cTn id="56" dur="500"/>
                                        <p:tgtEl>
                                          <p:spTgt spid="35"/>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wipe(down)">
                                      <p:cBhvr>
                                        <p:cTn id="61" dur="500"/>
                                        <p:tgtEl>
                                          <p:spTgt spid="31"/>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nodeType="clickEffect">
                                  <p:stCondLst>
                                    <p:cond delay="0"/>
                                  </p:stCondLst>
                                  <p:childTnLst>
                                    <p:set>
                                      <p:cBhvr>
                                        <p:cTn id="65" dur="1" fill="hold">
                                          <p:stCondLst>
                                            <p:cond delay="0"/>
                                          </p:stCondLst>
                                        </p:cTn>
                                        <p:tgtEl>
                                          <p:spTgt spid="27"/>
                                        </p:tgtEl>
                                        <p:attrNameLst>
                                          <p:attrName>style.visibility</p:attrName>
                                        </p:attrNameLst>
                                      </p:cBhvr>
                                      <p:to>
                                        <p:strVal val="visible"/>
                                      </p:to>
                                    </p:set>
                                    <p:animEffect transition="in" filter="wipe(down)">
                                      <p:cBhvr>
                                        <p:cTn id="66" dur="500"/>
                                        <p:tgtEl>
                                          <p:spTgt spid="27"/>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2" fill="hold" nodeType="clickEffect">
                                  <p:stCondLst>
                                    <p:cond delay="0"/>
                                  </p:stCondLst>
                                  <p:childTnLst>
                                    <p:set>
                                      <p:cBhvr>
                                        <p:cTn id="70" dur="1" fill="hold">
                                          <p:stCondLst>
                                            <p:cond delay="0"/>
                                          </p:stCondLst>
                                        </p:cTn>
                                        <p:tgtEl>
                                          <p:spTgt spid="29"/>
                                        </p:tgtEl>
                                        <p:attrNameLst>
                                          <p:attrName>style.visibility</p:attrName>
                                        </p:attrNameLst>
                                      </p:cBhvr>
                                      <p:to>
                                        <p:strVal val="visible"/>
                                      </p:to>
                                    </p:set>
                                    <p:animEffect transition="in" filter="wipe(right)">
                                      <p:cBhvr>
                                        <p:cTn id="71" dur="500"/>
                                        <p:tgtEl>
                                          <p:spTgt spid="29"/>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2" fill="hold" nodeType="clickEffect">
                                  <p:stCondLst>
                                    <p:cond delay="0"/>
                                  </p:stCondLst>
                                  <p:childTnLst>
                                    <p:set>
                                      <p:cBhvr>
                                        <p:cTn id="75" dur="1" fill="hold">
                                          <p:stCondLst>
                                            <p:cond delay="0"/>
                                          </p:stCondLst>
                                        </p:cTn>
                                        <p:tgtEl>
                                          <p:spTgt spid="37"/>
                                        </p:tgtEl>
                                        <p:attrNameLst>
                                          <p:attrName>style.visibility</p:attrName>
                                        </p:attrNameLst>
                                      </p:cBhvr>
                                      <p:to>
                                        <p:strVal val="visible"/>
                                      </p:to>
                                    </p:set>
                                    <p:animEffect transition="in" filter="wipe(right)">
                                      <p:cBhvr>
                                        <p:cTn id="7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24" grpId="0" animBg="1"/>
      <p:bldP spid="28" grpId="0"/>
      <p:bldP spid="30" grpId="0"/>
      <p:bldP spid="32" grpId="0"/>
      <p:bldP spid="40" grpId="0" animBg="1"/>
      <p:bldP spid="109" grpId="0" animBg="1"/>
      <p:bldP spid="121" grpId="0" animBg="1"/>
      <p:bldP spid="122" grpId="0" animBg="1"/>
      <p:bldP spid="123" grpId="0" animBg="1"/>
      <p:bldP spid="39" grpId="0" animBg="1"/>
      <p:bldP spid="41" grpId="0"/>
      <p:bldP spid="42" grpId="0"/>
      <p:bldP spid="4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73369" y="4101576"/>
            <a:ext cx="4451472" cy="2704074"/>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116" name="TextBox 115"/>
          <p:cNvSpPr txBox="1"/>
          <p:nvPr/>
        </p:nvSpPr>
        <p:spPr>
          <a:xfrm>
            <a:off x="1806274" y="130249"/>
            <a:ext cx="8476544" cy="830997"/>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S</a:t>
            </a:r>
            <a:r>
              <a:rPr lang="vi-VN" altLang="zh-CN" sz="2400">
                <a:solidFill>
                  <a:srgbClr val="002060"/>
                </a:solidFill>
                <a:latin typeface="Roboto" panose="02000000000000000000" pitchFamily="2" charset="0"/>
                <a:ea typeface="Roboto" panose="02000000000000000000" pitchFamily="2" charset="0"/>
              </a:rPr>
              <a:t>ắp xếp các tranh sau theo trình tự các bước thực hiện một số việc làm để</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giữ gìn vệ sinh nhà ở</a:t>
            </a:r>
            <a:endParaRPr kumimoji="0" lang="en-US" altLang="zh-CN" sz="240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9445"/>
            <a:ext cx="1563329" cy="1143376"/>
          </a:xfrm>
          <a:prstGeom prst="rect">
            <a:avLst/>
          </a:prstGeom>
          <a:ln>
            <a:noFill/>
          </a:ln>
        </p:spPr>
      </p:pic>
      <p:pic>
        <p:nvPicPr>
          <p:cNvPr id="2" name="Picture 1"/>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676104" y="1054344"/>
            <a:ext cx="4925959" cy="2736290"/>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3" name="Picture 2"/>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676105" y="4081449"/>
            <a:ext cx="4925959" cy="2731407"/>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5" name="Picture 4"/>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19148" y="1028276"/>
            <a:ext cx="4525703" cy="2715307"/>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23" name="TextBox 22"/>
          <p:cNvSpPr txBox="1"/>
          <p:nvPr/>
        </p:nvSpPr>
        <p:spPr>
          <a:xfrm>
            <a:off x="7580671" y="3368020"/>
            <a:ext cx="3670619" cy="400110"/>
          </a:xfrm>
          <a:prstGeom prst="rect">
            <a:avLst/>
          </a:prstGeom>
          <a:noFill/>
        </p:spPr>
        <p:txBody>
          <a:bodyPr wrap="square" rtlCol="0">
            <a:spAutoFit/>
          </a:bodyPr>
          <a:lstStyle/>
          <a:p>
            <a:pPr lvl="0" algn="just">
              <a:defRPr/>
            </a:pPr>
            <a:r>
              <a:rPr lang="vi-VN" altLang="zh-CN" sz="2000" dirty="0">
                <a:solidFill>
                  <a:schemeClr val="bg1"/>
                </a:solidFill>
                <a:latin typeface="Roboto" panose="02000000000000000000" pitchFamily="2" charset="0"/>
                <a:ea typeface="Roboto" panose="02000000000000000000" pitchFamily="2" charset="0"/>
                <a:sym typeface="Wingdings" panose="05000000000000000000" pitchFamily="2" charset="2"/>
              </a:rPr>
              <a:t></a:t>
            </a:r>
            <a:r>
              <a:rPr lang="en-US" altLang="zh-CN" sz="2000" dirty="0">
                <a:solidFill>
                  <a:schemeClr val="bg1"/>
                </a:solidFill>
                <a:latin typeface="Roboto" panose="02000000000000000000" pitchFamily="2" charset="0"/>
                <a:ea typeface="Roboto" panose="02000000000000000000" pitchFamily="2" charset="0"/>
                <a:sym typeface="Wingdings" panose="05000000000000000000" pitchFamily="2" charset="2"/>
              </a:rPr>
              <a:t> </a:t>
            </a:r>
            <a:r>
              <a:rPr lang="vi-VN" altLang="zh-CN" sz="2000" dirty="0">
                <a:solidFill>
                  <a:schemeClr val="bg1"/>
                </a:solidFill>
                <a:latin typeface="Roboto" panose="02000000000000000000" pitchFamily="2" charset="0"/>
                <a:ea typeface="Roboto" panose="02000000000000000000" pitchFamily="2" charset="0"/>
              </a:rPr>
              <a:t>Xát </a:t>
            </a:r>
            <a:r>
              <a:rPr lang="en-US" altLang="zh-CN" sz="2000" dirty="0" err="1">
                <a:solidFill>
                  <a:schemeClr val="bg1"/>
                </a:solidFill>
                <a:latin typeface="Roboto" panose="02000000000000000000" pitchFamily="2" charset="0"/>
                <a:ea typeface="Roboto" panose="02000000000000000000" pitchFamily="2" charset="0"/>
              </a:rPr>
              <a:t>nước</a:t>
            </a:r>
            <a:r>
              <a:rPr lang="en-US" altLang="zh-CN" sz="2000" dirty="0">
                <a:solidFill>
                  <a:schemeClr val="bg1"/>
                </a:solidFill>
                <a:latin typeface="Roboto" panose="02000000000000000000" pitchFamily="2" charset="0"/>
                <a:ea typeface="Roboto" panose="02000000000000000000" pitchFamily="2" charset="0"/>
              </a:rPr>
              <a:t> </a:t>
            </a:r>
            <a:r>
              <a:rPr lang="en-US" altLang="zh-CN" sz="2000" dirty="0" err="1">
                <a:solidFill>
                  <a:schemeClr val="bg1"/>
                </a:solidFill>
                <a:latin typeface="Roboto" panose="02000000000000000000" pitchFamily="2" charset="0"/>
                <a:ea typeface="Roboto" panose="02000000000000000000" pitchFamily="2" charset="0"/>
              </a:rPr>
              <a:t>rửa</a:t>
            </a:r>
            <a:r>
              <a:rPr lang="en-US" altLang="zh-CN" sz="2000" dirty="0">
                <a:solidFill>
                  <a:schemeClr val="bg1"/>
                </a:solidFill>
                <a:latin typeface="Roboto" panose="02000000000000000000" pitchFamily="2" charset="0"/>
                <a:ea typeface="Roboto" panose="02000000000000000000" pitchFamily="2" charset="0"/>
              </a:rPr>
              <a:t> </a:t>
            </a:r>
            <a:r>
              <a:rPr lang="en-US" altLang="zh-CN" sz="2000" dirty="0" err="1">
                <a:solidFill>
                  <a:schemeClr val="bg1"/>
                </a:solidFill>
                <a:latin typeface="Roboto" panose="02000000000000000000" pitchFamily="2" charset="0"/>
                <a:ea typeface="Roboto" panose="02000000000000000000" pitchFamily="2" charset="0"/>
              </a:rPr>
              <a:t>bát</a:t>
            </a:r>
            <a:r>
              <a:rPr lang="vi-VN" altLang="zh-CN" sz="2000" dirty="0">
                <a:solidFill>
                  <a:schemeClr val="bg1"/>
                </a:solidFill>
                <a:latin typeface="Roboto" panose="02000000000000000000" pitchFamily="2" charset="0"/>
                <a:ea typeface="Roboto" panose="02000000000000000000" pitchFamily="2" charset="0"/>
              </a:rPr>
              <a:t> lên bát, đĩ</a:t>
            </a:r>
            <a:r>
              <a:rPr lang="en-US" altLang="zh-CN" sz="2000" dirty="0">
                <a:solidFill>
                  <a:schemeClr val="bg1"/>
                </a:solidFill>
                <a:latin typeface="Roboto" panose="02000000000000000000" pitchFamily="2" charset="0"/>
                <a:ea typeface="Roboto" panose="02000000000000000000" pitchFamily="2" charset="0"/>
              </a:rPr>
              <a:t>a</a:t>
            </a:r>
            <a:endParaRPr lang="vi-VN" altLang="zh-CN" sz="2000" dirty="0">
              <a:solidFill>
                <a:schemeClr val="bg1"/>
              </a:solidFill>
              <a:latin typeface="Roboto" panose="02000000000000000000" pitchFamily="2" charset="0"/>
              <a:ea typeface="Roboto" panose="02000000000000000000" pitchFamily="2" charset="0"/>
            </a:endParaRPr>
          </a:p>
        </p:txBody>
      </p:sp>
      <p:sp>
        <p:nvSpPr>
          <p:cNvPr id="24" name="TextBox 23"/>
          <p:cNvSpPr txBox="1"/>
          <p:nvPr/>
        </p:nvSpPr>
        <p:spPr>
          <a:xfrm>
            <a:off x="559239" y="6381118"/>
            <a:ext cx="4218406" cy="400110"/>
          </a:xfrm>
          <a:prstGeom prst="rect">
            <a:avLst/>
          </a:prstGeom>
          <a:noFill/>
        </p:spPr>
        <p:txBody>
          <a:bodyPr wrap="square" rtlCol="0">
            <a:spAutoFit/>
          </a:bodyPr>
          <a:lstStyle/>
          <a:p>
            <a:pPr lvl="0" algn="just">
              <a:defRPr/>
            </a:pPr>
            <a:r>
              <a:rPr lang="vi-VN" altLang="zh-CN" sz="2000">
                <a:solidFill>
                  <a:schemeClr val="bg1"/>
                </a:solidFill>
                <a:latin typeface="Roboto" panose="02000000000000000000" pitchFamily="2" charset="0"/>
                <a:ea typeface="Roboto" panose="02000000000000000000" pitchFamily="2" charset="0"/>
                <a:sym typeface="Wingdings" panose="05000000000000000000" pitchFamily="2" charset="2"/>
              </a:rPr>
              <a:t> </a:t>
            </a:r>
            <a:r>
              <a:rPr lang="vi-VN" altLang="zh-CN" sz="2000">
                <a:solidFill>
                  <a:schemeClr val="bg1"/>
                </a:solidFill>
                <a:latin typeface="Roboto" panose="02000000000000000000" pitchFamily="2" charset="0"/>
                <a:ea typeface="Roboto" panose="02000000000000000000" pitchFamily="2" charset="0"/>
              </a:rPr>
              <a:t>Cho nước rửa bát vào giẻ rửa bát</a:t>
            </a:r>
          </a:p>
        </p:txBody>
      </p:sp>
      <p:sp>
        <p:nvSpPr>
          <p:cNvPr id="25" name="TextBox 24"/>
          <p:cNvSpPr txBox="1"/>
          <p:nvPr/>
        </p:nvSpPr>
        <p:spPr>
          <a:xfrm>
            <a:off x="7403692" y="6405540"/>
            <a:ext cx="3847598" cy="400110"/>
          </a:xfrm>
          <a:prstGeom prst="rect">
            <a:avLst/>
          </a:prstGeom>
          <a:noFill/>
        </p:spPr>
        <p:txBody>
          <a:bodyPr wrap="square" rtlCol="0">
            <a:spAutoFit/>
          </a:bodyPr>
          <a:lstStyle/>
          <a:p>
            <a:pPr lvl="0" algn="just">
              <a:defRPr/>
            </a:pPr>
            <a:r>
              <a:rPr lang="vi-VN" altLang="zh-CN" sz="2000">
                <a:solidFill>
                  <a:schemeClr val="bg1"/>
                </a:solidFill>
                <a:latin typeface="Roboto" panose="02000000000000000000" pitchFamily="2" charset="0"/>
                <a:ea typeface="Roboto" panose="02000000000000000000" pitchFamily="2" charset="0"/>
                <a:sym typeface="Wingdings" panose="05000000000000000000" pitchFamily="2" charset="2"/>
              </a:rPr>
              <a:t> </a:t>
            </a:r>
            <a:r>
              <a:rPr lang="vi-VN" altLang="zh-CN" sz="2000">
                <a:solidFill>
                  <a:schemeClr val="bg1"/>
                </a:solidFill>
                <a:latin typeface="Roboto" panose="02000000000000000000" pitchFamily="2" charset="0"/>
                <a:ea typeface="Roboto" panose="02000000000000000000" pitchFamily="2" charset="0"/>
              </a:rPr>
              <a:t>Lau bát, đĩa sau khi rửa sạch</a:t>
            </a:r>
          </a:p>
        </p:txBody>
      </p:sp>
      <p:sp>
        <p:nvSpPr>
          <p:cNvPr id="46" name="TextBox 45"/>
          <p:cNvSpPr txBox="1"/>
          <p:nvPr/>
        </p:nvSpPr>
        <p:spPr>
          <a:xfrm>
            <a:off x="660721" y="3261011"/>
            <a:ext cx="4384130" cy="400110"/>
          </a:xfrm>
          <a:prstGeom prst="rect">
            <a:avLst/>
          </a:prstGeom>
          <a:noFill/>
        </p:spPr>
        <p:txBody>
          <a:bodyPr wrap="square" rtlCol="0">
            <a:spAutoFit/>
          </a:bodyPr>
          <a:lstStyle/>
          <a:p>
            <a:pPr lvl="0" algn="just">
              <a:defRPr/>
            </a:pPr>
            <a:r>
              <a:rPr lang="vi-VN" altLang="zh-CN" sz="2000">
                <a:solidFill>
                  <a:schemeClr val="bg1"/>
                </a:solidFill>
                <a:latin typeface="Roboto" panose="02000000000000000000" pitchFamily="2" charset="0"/>
                <a:ea typeface="Roboto" panose="02000000000000000000" pitchFamily="2" charset="0"/>
                <a:sym typeface="Wingdings" panose="05000000000000000000" pitchFamily="2" charset="2"/>
              </a:rPr>
              <a:t> </a:t>
            </a:r>
            <a:r>
              <a:rPr lang="vi-VN" altLang="zh-CN" sz="2000">
                <a:solidFill>
                  <a:schemeClr val="bg1"/>
                </a:solidFill>
                <a:latin typeface="Roboto" panose="02000000000000000000" pitchFamily="2" charset="0"/>
                <a:ea typeface="Roboto" panose="02000000000000000000" pitchFamily="2" charset="0"/>
              </a:rPr>
              <a:t>Tráng bát, đĩa dưới vòi nước sạch</a:t>
            </a:r>
          </a:p>
        </p:txBody>
      </p:sp>
      <p:sp>
        <p:nvSpPr>
          <p:cNvPr id="26" name="Oval 25"/>
          <p:cNvSpPr/>
          <p:nvPr/>
        </p:nvSpPr>
        <p:spPr>
          <a:xfrm>
            <a:off x="4288604" y="1095610"/>
            <a:ext cx="692570" cy="65547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accent2">
                    <a:lumMod val="50000"/>
                  </a:schemeClr>
                </a:solidFill>
                <a:latin typeface="Roboto Black" panose="02000000000000000000" pitchFamily="2" charset="0"/>
                <a:ea typeface="Roboto Black" panose="02000000000000000000" pitchFamily="2" charset="0"/>
              </a:rPr>
              <a:t>1</a:t>
            </a:r>
          </a:p>
        </p:txBody>
      </p:sp>
      <p:sp>
        <p:nvSpPr>
          <p:cNvPr id="27" name="Oval 26"/>
          <p:cNvSpPr/>
          <p:nvPr/>
        </p:nvSpPr>
        <p:spPr>
          <a:xfrm>
            <a:off x="10785344" y="1095610"/>
            <a:ext cx="692570" cy="65547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accent2">
                    <a:lumMod val="50000"/>
                  </a:schemeClr>
                </a:solidFill>
                <a:latin typeface="Roboto Black" panose="02000000000000000000" pitchFamily="2" charset="0"/>
                <a:ea typeface="Roboto Black" panose="02000000000000000000" pitchFamily="2" charset="0"/>
              </a:rPr>
              <a:t>2</a:t>
            </a:r>
          </a:p>
        </p:txBody>
      </p:sp>
      <p:sp>
        <p:nvSpPr>
          <p:cNvPr id="28" name="Oval 27"/>
          <p:cNvSpPr/>
          <p:nvPr/>
        </p:nvSpPr>
        <p:spPr>
          <a:xfrm>
            <a:off x="4179589" y="4195828"/>
            <a:ext cx="692570" cy="65547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accent2">
                    <a:lumMod val="50000"/>
                  </a:schemeClr>
                </a:solidFill>
                <a:latin typeface="Roboto Black" panose="02000000000000000000" pitchFamily="2" charset="0"/>
                <a:ea typeface="Roboto Black" panose="02000000000000000000" pitchFamily="2" charset="0"/>
              </a:rPr>
              <a:t>3</a:t>
            </a:r>
          </a:p>
        </p:txBody>
      </p:sp>
      <p:sp>
        <p:nvSpPr>
          <p:cNvPr id="29" name="Oval 28"/>
          <p:cNvSpPr/>
          <p:nvPr/>
        </p:nvSpPr>
        <p:spPr>
          <a:xfrm>
            <a:off x="10785344" y="4101576"/>
            <a:ext cx="692570" cy="65547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accent2">
                    <a:lumMod val="50000"/>
                  </a:schemeClr>
                </a:solidFill>
                <a:latin typeface="Roboto Black" panose="02000000000000000000" pitchFamily="2" charset="0"/>
                <a:ea typeface="Roboto Black" panose="02000000000000000000" pitchFamily="2" charset="0"/>
              </a:rPr>
              <a:t>4</a:t>
            </a:r>
          </a:p>
        </p:txBody>
      </p:sp>
    </p:spTree>
    <p:extLst>
      <p:ext uri="{BB962C8B-B14F-4D97-AF65-F5344CB8AC3E}">
        <p14:creationId xmlns:p14="http://schemas.microsoft.com/office/powerpoint/2010/main" val="1078760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randombar(horizontal)">
                                      <p:cBhvr>
                                        <p:cTn id="19" dur="500"/>
                                        <p:tgtEl>
                                          <p:spTgt spid="23"/>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randombar(horizontal)">
                                      <p:cBhvr>
                                        <p:cTn id="22" dur="500"/>
                                        <p:tgtEl>
                                          <p:spTgt spid="46"/>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randombar(horizontal)">
                                      <p:cBhvr>
                                        <p:cTn id="28" dur="500"/>
                                        <p:tgtEl>
                                          <p:spTgt spid="2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fade">
                                      <p:cBhvr>
                                        <p:cTn id="34" dur="500"/>
                                        <p:tgtEl>
                                          <p:spTgt spid="2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500"/>
                                        <p:tgtEl>
                                          <p:spTgt spid="2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fade">
                                      <p:cBhvr>
                                        <p:cTn id="4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26"/>
                    </p:tgtEl>
                  </p:cond>
                </p:stCondLst>
                <p:endSync evt="end" delay="0">
                  <p:rtn val="all"/>
                </p:endSync>
                <p:childTnLst>
                  <p:par>
                    <p:cTn id="42" fill="hold">
                      <p:stCondLst>
                        <p:cond delay="0"/>
                      </p:stCondLst>
                      <p:childTnLst>
                        <p:par>
                          <p:cTn id="43" fill="hold">
                            <p:stCondLst>
                              <p:cond delay="0"/>
                            </p:stCondLst>
                            <p:childTnLst>
                              <p:par>
                                <p:cTn id="44" presetID="42" presetClass="path" presetSubtype="0" accel="50000" decel="50000" fill="hold" grpId="1" nodeType="withEffect">
                                  <p:stCondLst>
                                    <p:cond delay="0"/>
                                  </p:stCondLst>
                                  <p:childTnLst>
                                    <p:animMotion origin="layout" path="M 1.875E-6 2.59259E-6 L -0.30521 0.45208 " pathEditMode="relative" rAng="0" ptsTypes="AA">
                                      <p:cBhvr>
                                        <p:cTn id="45" dur="2000" fill="hold"/>
                                        <p:tgtEl>
                                          <p:spTgt spid="26"/>
                                        </p:tgtEl>
                                        <p:attrNameLst>
                                          <p:attrName>ppt_x</p:attrName>
                                          <p:attrName>ppt_y</p:attrName>
                                        </p:attrNameLst>
                                      </p:cBhvr>
                                      <p:rCtr x="-15260" y="22593"/>
                                    </p:animMotion>
                                  </p:childTnLst>
                                </p:cTn>
                              </p:par>
                            </p:childTnLst>
                          </p:cTn>
                        </p:par>
                      </p:childTnLst>
                    </p:cTn>
                  </p:par>
                </p:childTnLst>
              </p:cTn>
              <p:nextCondLst>
                <p:cond evt="onClick" delay="0">
                  <p:tgtEl>
                    <p:spTgt spid="26"/>
                  </p:tgtEl>
                </p:cond>
              </p:nextCondLst>
            </p:seq>
            <p:seq concurrent="1" nextAc="seek">
              <p:cTn id="46" restart="whenNotActive" fill="hold" evtFilter="cancelBubble" nodeType="interactiveSeq">
                <p:stCondLst>
                  <p:cond evt="onClick" delay="0">
                    <p:tgtEl>
                      <p:spTgt spid="27"/>
                    </p:tgtEl>
                  </p:cond>
                </p:stCondLst>
                <p:endSync evt="end" delay="0">
                  <p:rtn val="all"/>
                </p:endSync>
                <p:childTnLst>
                  <p:par>
                    <p:cTn id="47" fill="hold">
                      <p:stCondLst>
                        <p:cond delay="0"/>
                      </p:stCondLst>
                      <p:childTnLst>
                        <p:par>
                          <p:cTn id="48" fill="hold">
                            <p:stCondLst>
                              <p:cond delay="0"/>
                            </p:stCondLst>
                            <p:childTnLst>
                              <p:par>
                                <p:cTn id="49" presetID="42" presetClass="path" presetSubtype="0" accel="50000" decel="50000" fill="hold" grpId="1" nodeType="withEffect">
                                  <p:stCondLst>
                                    <p:cond delay="0"/>
                                  </p:stCondLst>
                                  <p:childTnLst>
                                    <p:animMotion origin="layout" path="M -8.33333E-7 2.59259E-6 L -0.32995 0.00486 " pathEditMode="relative" rAng="0" ptsTypes="AA">
                                      <p:cBhvr>
                                        <p:cTn id="50" dur="2000" fill="hold"/>
                                        <p:tgtEl>
                                          <p:spTgt spid="27"/>
                                        </p:tgtEl>
                                        <p:attrNameLst>
                                          <p:attrName>ppt_x</p:attrName>
                                          <p:attrName>ppt_y</p:attrName>
                                        </p:attrNameLst>
                                      </p:cBhvr>
                                      <p:rCtr x="-16497" y="231"/>
                                    </p:animMotion>
                                  </p:childTnLst>
                                </p:cTn>
                              </p:par>
                            </p:childTnLst>
                          </p:cTn>
                        </p:par>
                      </p:childTnLst>
                    </p:cTn>
                  </p:par>
                </p:childTnLst>
              </p:cTn>
              <p:nextCondLst>
                <p:cond evt="onClick" delay="0">
                  <p:tgtEl>
                    <p:spTgt spid="27"/>
                  </p:tgtEl>
                </p:cond>
              </p:nextCondLst>
            </p:seq>
            <p:seq concurrent="1" nextAc="seek">
              <p:cTn id="51" restart="whenNotActive" fill="hold" evtFilter="cancelBubble" nodeType="interactiveSeq">
                <p:stCondLst>
                  <p:cond evt="onClick" delay="0">
                    <p:tgtEl>
                      <p:spTgt spid="28"/>
                    </p:tgtEl>
                  </p:cond>
                </p:stCondLst>
                <p:endSync evt="end" delay="0">
                  <p:rtn val="all"/>
                </p:endSync>
                <p:childTnLst>
                  <p:par>
                    <p:cTn id="52" fill="hold">
                      <p:stCondLst>
                        <p:cond delay="0"/>
                      </p:stCondLst>
                      <p:childTnLst>
                        <p:par>
                          <p:cTn id="53" fill="hold">
                            <p:stCondLst>
                              <p:cond delay="0"/>
                            </p:stCondLst>
                            <p:childTnLst>
                              <p:par>
                                <p:cTn id="54" presetID="42" presetClass="path" presetSubtype="0" accel="50000" decel="50000" fill="hold" grpId="1" nodeType="withEffect">
                                  <p:stCondLst>
                                    <p:cond delay="0"/>
                                  </p:stCondLst>
                                  <p:childTnLst>
                                    <p:animMotion origin="layout" path="M -3.95833E-6 -7.40741E-7 L -0.2914 -0.45208 " pathEditMode="relative" rAng="0" ptsTypes="AA">
                                      <p:cBhvr>
                                        <p:cTn id="55" dur="2000" fill="hold"/>
                                        <p:tgtEl>
                                          <p:spTgt spid="28"/>
                                        </p:tgtEl>
                                        <p:attrNameLst>
                                          <p:attrName>ppt_x</p:attrName>
                                          <p:attrName>ppt_y</p:attrName>
                                        </p:attrNameLst>
                                      </p:cBhvr>
                                      <p:rCtr x="-14570" y="-22616"/>
                                    </p:animMotion>
                                  </p:childTnLst>
                                </p:cTn>
                              </p:par>
                            </p:childTnLst>
                          </p:cTn>
                        </p:par>
                      </p:childTnLst>
                    </p:cTn>
                  </p:par>
                </p:childTnLst>
              </p:cTn>
              <p:nextCondLst>
                <p:cond evt="onClick" delay="0">
                  <p:tgtEl>
                    <p:spTgt spid="28"/>
                  </p:tgtEl>
                </p:cond>
              </p:nextCondLst>
            </p:seq>
            <p:seq concurrent="1" nextAc="seek">
              <p:cTn id="56" restart="whenNotActive" fill="hold" evtFilter="cancelBubble" nodeType="interactiveSeq">
                <p:stCondLst>
                  <p:cond evt="onClick" delay="0">
                    <p:tgtEl>
                      <p:spTgt spid="29"/>
                    </p:tgtEl>
                  </p:cond>
                </p:stCondLst>
                <p:endSync evt="end" delay="0">
                  <p:rtn val="all"/>
                </p:endSync>
                <p:childTnLst>
                  <p:par>
                    <p:cTn id="57" fill="hold">
                      <p:stCondLst>
                        <p:cond delay="0"/>
                      </p:stCondLst>
                      <p:childTnLst>
                        <p:par>
                          <p:cTn id="58" fill="hold">
                            <p:stCondLst>
                              <p:cond delay="0"/>
                            </p:stCondLst>
                            <p:childTnLst>
                              <p:par>
                                <p:cTn id="59" presetID="42" presetClass="path" presetSubtype="0" accel="50000" decel="50000" fill="hold" grpId="1" nodeType="withEffect">
                                  <p:stCondLst>
                                    <p:cond delay="0"/>
                                  </p:stCondLst>
                                  <p:childTnLst>
                                    <p:animMotion origin="layout" path="M -8.33333E-7 -3.33333E-6 L -0.32838 0.00926 " pathEditMode="relative" rAng="0" ptsTypes="AA">
                                      <p:cBhvr>
                                        <p:cTn id="60" dur="2000" fill="hold"/>
                                        <p:tgtEl>
                                          <p:spTgt spid="29"/>
                                        </p:tgtEl>
                                        <p:attrNameLst>
                                          <p:attrName>ppt_x</p:attrName>
                                          <p:attrName>ppt_y</p:attrName>
                                        </p:attrNameLst>
                                      </p:cBhvr>
                                      <p:rCtr x="-16419" y="463"/>
                                    </p:animMotion>
                                  </p:childTnLst>
                                </p:cTn>
                              </p:par>
                            </p:childTnLst>
                          </p:cTn>
                        </p:par>
                      </p:childTnLst>
                    </p:cTn>
                  </p:par>
                </p:childTnLst>
              </p:cTn>
              <p:nextCondLst>
                <p:cond evt="onClick" delay="0">
                  <p:tgtEl>
                    <p:spTgt spid="29"/>
                  </p:tgtEl>
                </p:cond>
              </p:nextCondLst>
            </p:seq>
          </p:childTnLst>
        </p:cTn>
      </p:par>
    </p:tnLst>
    <p:bldLst>
      <p:bldP spid="23" grpId="0"/>
      <p:bldP spid="24" grpId="0"/>
      <p:bldP spid="25" grpId="0"/>
      <p:bldP spid="46" grpId="0"/>
      <p:bldP spid="26" grpId="0" animBg="1"/>
      <p:bldP spid="26" grpId="1" animBg="1"/>
      <p:bldP spid="27" grpId="0" animBg="1"/>
      <p:bldP spid="27" grpId="1" animBg="1"/>
      <p:bldP spid="28" grpId="0" animBg="1"/>
      <p:bldP spid="28" grpId="1" animBg="1"/>
      <p:bldP spid="29" grpId="0" animBg="1"/>
      <p:bldP spid="29"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05501" y="1063931"/>
            <a:ext cx="4451472" cy="2704074"/>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116" name="TextBox 115"/>
          <p:cNvSpPr txBox="1"/>
          <p:nvPr/>
        </p:nvSpPr>
        <p:spPr>
          <a:xfrm>
            <a:off x="1678454" y="261410"/>
            <a:ext cx="4643687" cy="461665"/>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T</a:t>
            </a:r>
            <a:r>
              <a:rPr lang="vi-VN" altLang="zh-CN" sz="2400">
                <a:solidFill>
                  <a:srgbClr val="002060"/>
                </a:solidFill>
                <a:latin typeface="Roboto" panose="02000000000000000000" pitchFamily="2" charset="0"/>
                <a:ea typeface="Roboto" panose="02000000000000000000" pitchFamily="2" charset="0"/>
              </a:rPr>
              <a:t>rình tự các bước </a:t>
            </a:r>
            <a:r>
              <a:rPr lang="en-US" altLang="zh-CN" sz="2400">
                <a:solidFill>
                  <a:srgbClr val="002060"/>
                </a:solidFill>
                <a:latin typeface="Roboto" panose="02000000000000000000" pitchFamily="2" charset="0"/>
                <a:ea typeface="Roboto" panose="02000000000000000000" pitchFamily="2" charset="0"/>
              </a:rPr>
              <a:t>rửa bát</a:t>
            </a:r>
            <a:endParaRPr kumimoji="0" lang="en-US" altLang="zh-CN" sz="240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9445"/>
            <a:ext cx="1563329" cy="1143376"/>
          </a:xfrm>
          <a:prstGeom prst="rect">
            <a:avLst/>
          </a:prstGeom>
          <a:ln>
            <a:noFill/>
          </a:ln>
        </p:spPr>
      </p:pic>
      <p:pic>
        <p:nvPicPr>
          <p:cNvPr id="2" name="Picture 1"/>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676104" y="1054344"/>
            <a:ext cx="4925959" cy="2736290"/>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3" name="Picture 2"/>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676105" y="4081449"/>
            <a:ext cx="4925959" cy="2731407"/>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5" name="Picture 4"/>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455471" y="4089620"/>
            <a:ext cx="4525703" cy="2715307"/>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23" name="TextBox 22"/>
          <p:cNvSpPr txBox="1"/>
          <p:nvPr/>
        </p:nvSpPr>
        <p:spPr>
          <a:xfrm>
            <a:off x="7844012" y="3368020"/>
            <a:ext cx="3407278" cy="400110"/>
          </a:xfrm>
          <a:prstGeom prst="rect">
            <a:avLst/>
          </a:prstGeom>
          <a:noFill/>
        </p:spPr>
        <p:txBody>
          <a:bodyPr wrap="square" rtlCol="0">
            <a:spAutoFit/>
          </a:bodyPr>
          <a:lstStyle/>
          <a:p>
            <a:pPr lvl="0" algn="just">
              <a:defRPr/>
            </a:pPr>
            <a:r>
              <a:rPr lang="vi-VN" altLang="zh-CN" sz="2000">
                <a:solidFill>
                  <a:schemeClr val="bg1"/>
                </a:solidFill>
                <a:latin typeface="Roboto" panose="02000000000000000000" pitchFamily="2" charset="0"/>
                <a:ea typeface="Roboto" panose="02000000000000000000" pitchFamily="2" charset="0"/>
                <a:sym typeface="Wingdings" panose="05000000000000000000" pitchFamily="2" charset="2"/>
              </a:rPr>
              <a:t></a:t>
            </a:r>
            <a:r>
              <a:rPr lang="en-US" altLang="zh-CN" sz="2000">
                <a:solidFill>
                  <a:schemeClr val="bg1"/>
                </a:solidFill>
                <a:latin typeface="Roboto" panose="02000000000000000000" pitchFamily="2" charset="0"/>
                <a:ea typeface="Roboto" panose="02000000000000000000" pitchFamily="2" charset="0"/>
                <a:sym typeface="Wingdings" panose="05000000000000000000" pitchFamily="2" charset="2"/>
              </a:rPr>
              <a:t> </a:t>
            </a:r>
            <a:r>
              <a:rPr lang="vi-VN" altLang="zh-CN" sz="2000">
                <a:solidFill>
                  <a:schemeClr val="bg1"/>
                </a:solidFill>
                <a:latin typeface="Roboto" panose="02000000000000000000" pitchFamily="2" charset="0"/>
                <a:ea typeface="Roboto" panose="02000000000000000000" pitchFamily="2" charset="0"/>
              </a:rPr>
              <a:t>Xát xà phòng lên bát, đĩ</a:t>
            </a:r>
            <a:r>
              <a:rPr lang="en-US" altLang="zh-CN" sz="2000">
                <a:solidFill>
                  <a:schemeClr val="bg1"/>
                </a:solidFill>
                <a:latin typeface="Roboto" panose="02000000000000000000" pitchFamily="2" charset="0"/>
                <a:ea typeface="Roboto" panose="02000000000000000000" pitchFamily="2" charset="0"/>
              </a:rPr>
              <a:t>a</a:t>
            </a:r>
            <a:endParaRPr lang="vi-VN" altLang="zh-CN" sz="2000">
              <a:solidFill>
                <a:schemeClr val="bg1"/>
              </a:solidFill>
              <a:latin typeface="Roboto" panose="02000000000000000000" pitchFamily="2" charset="0"/>
              <a:ea typeface="Roboto" panose="02000000000000000000" pitchFamily="2" charset="0"/>
            </a:endParaRPr>
          </a:p>
        </p:txBody>
      </p:sp>
      <p:sp>
        <p:nvSpPr>
          <p:cNvPr id="24" name="TextBox 23"/>
          <p:cNvSpPr txBox="1"/>
          <p:nvPr/>
        </p:nvSpPr>
        <p:spPr>
          <a:xfrm>
            <a:off x="591371" y="3343473"/>
            <a:ext cx="4218406" cy="400110"/>
          </a:xfrm>
          <a:prstGeom prst="rect">
            <a:avLst/>
          </a:prstGeom>
          <a:noFill/>
        </p:spPr>
        <p:txBody>
          <a:bodyPr wrap="square" rtlCol="0">
            <a:spAutoFit/>
          </a:bodyPr>
          <a:lstStyle/>
          <a:p>
            <a:pPr lvl="0" algn="just">
              <a:defRPr/>
            </a:pPr>
            <a:r>
              <a:rPr lang="vi-VN" altLang="zh-CN" sz="2000">
                <a:solidFill>
                  <a:schemeClr val="bg1"/>
                </a:solidFill>
                <a:latin typeface="Roboto" panose="02000000000000000000" pitchFamily="2" charset="0"/>
                <a:ea typeface="Roboto" panose="02000000000000000000" pitchFamily="2" charset="0"/>
                <a:sym typeface="Wingdings" panose="05000000000000000000" pitchFamily="2" charset="2"/>
              </a:rPr>
              <a:t> </a:t>
            </a:r>
            <a:r>
              <a:rPr lang="vi-VN" altLang="zh-CN" sz="2000">
                <a:solidFill>
                  <a:schemeClr val="bg1"/>
                </a:solidFill>
                <a:latin typeface="Roboto" panose="02000000000000000000" pitchFamily="2" charset="0"/>
                <a:ea typeface="Roboto" panose="02000000000000000000" pitchFamily="2" charset="0"/>
              </a:rPr>
              <a:t>Cho nước rửa bát vào giẻ rửa bát</a:t>
            </a:r>
          </a:p>
        </p:txBody>
      </p:sp>
      <p:sp>
        <p:nvSpPr>
          <p:cNvPr id="25" name="TextBox 24"/>
          <p:cNvSpPr txBox="1"/>
          <p:nvPr/>
        </p:nvSpPr>
        <p:spPr>
          <a:xfrm>
            <a:off x="7403692" y="6405540"/>
            <a:ext cx="3847598" cy="400110"/>
          </a:xfrm>
          <a:prstGeom prst="rect">
            <a:avLst/>
          </a:prstGeom>
          <a:noFill/>
        </p:spPr>
        <p:txBody>
          <a:bodyPr wrap="square" rtlCol="0">
            <a:spAutoFit/>
          </a:bodyPr>
          <a:lstStyle/>
          <a:p>
            <a:pPr lvl="0" algn="just">
              <a:defRPr/>
            </a:pPr>
            <a:r>
              <a:rPr lang="vi-VN" altLang="zh-CN" sz="2000">
                <a:solidFill>
                  <a:schemeClr val="bg1"/>
                </a:solidFill>
                <a:latin typeface="Roboto" panose="02000000000000000000" pitchFamily="2" charset="0"/>
                <a:ea typeface="Roboto" panose="02000000000000000000" pitchFamily="2" charset="0"/>
                <a:sym typeface="Wingdings" panose="05000000000000000000" pitchFamily="2" charset="2"/>
              </a:rPr>
              <a:t> </a:t>
            </a:r>
            <a:r>
              <a:rPr lang="vi-VN" altLang="zh-CN" sz="2000">
                <a:solidFill>
                  <a:schemeClr val="bg1"/>
                </a:solidFill>
                <a:latin typeface="Roboto" panose="02000000000000000000" pitchFamily="2" charset="0"/>
                <a:ea typeface="Roboto" panose="02000000000000000000" pitchFamily="2" charset="0"/>
              </a:rPr>
              <a:t>Lau bát, đĩa sau khi rửa sạch</a:t>
            </a:r>
          </a:p>
        </p:txBody>
      </p:sp>
      <p:sp>
        <p:nvSpPr>
          <p:cNvPr id="46" name="TextBox 45"/>
          <p:cNvSpPr txBox="1"/>
          <p:nvPr/>
        </p:nvSpPr>
        <p:spPr>
          <a:xfrm>
            <a:off x="597044" y="6322355"/>
            <a:ext cx="4384130" cy="400110"/>
          </a:xfrm>
          <a:prstGeom prst="rect">
            <a:avLst/>
          </a:prstGeom>
          <a:noFill/>
        </p:spPr>
        <p:txBody>
          <a:bodyPr wrap="square" rtlCol="0">
            <a:spAutoFit/>
          </a:bodyPr>
          <a:lstStyle/>
          <a:p>
            <a:pPr lvl="0" algn="just">
              <a:defRPr/>
            </a:pPr>
            <a:r>
              <a:rPr lang="vi-VN" altLang="zh-CN" sz="2000">
                <a:solidFill>
                  <a:schemeClr val="bg1"/>
                </a:solidFill>
                <a:latin typeface="Roboto" panose="02000000000000000000" pitchFamily="2" charset="0"/>
                <a:ea typeface="Roboto" panose="02000000000000000000" pitchFamily="2" charset="0"/>
                <a:sym typeface="Wingdings" panose="05000000000000000000" pitchFamily="2" charset="2"/>
              </a:rPr>
              <a:t> </a:t>
            </a:r>
            <a:r>
              <a:rPr lang="vi-VN" altLang="zh-CN" sz="2000">
                <a:solidFill>
                  <a:schemeClr val="bg1"/>
                </a:solidFill>
                <a:latin typeface="Roboto" panose="02000000000000000000" pitchFamily="2" charset="0"/>
                <a:ea typeface="Roboto" panose="02000000000000000000" pitchFamily="2" charset="0"/>
              </a:rPr>
              <a:t>Tráng bát, đĩa dưới vòi nước sạch</a:t>
            </a:r>
          </a:p>
        </p:txBody>
      </p:sp>
      <p:sp>
        <p:nvSpPr>
          <p:cNvPr id="26" name="Oval 25"/>
          <p:cNvSpPr/>
          <p:nvPr/>
        </p:nvSpPr>
        <p:spPr>
          <a:xfrm>
            <a:off x="670333" y="1166616"/>
            <a:ext cx="692570" cy="65547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accent2">
                    <a:lumMod val="50000"/>
                  </a:schemeClr>
                </a:solidFill>
                <a:latin typeface="Roboto Black" panose="02000000000000000000" pitchFamily="2" charset="0"/>
                <a:ea typeface="Roboto Black" panose="02000000000000000000" pitchFamily="2" charset="0"/>
              </a:rPr>
              <a:t>1</a:t>
            </a:r>
          </a:p>
        </p:txBody>
      </p:sp>
      <p:sp>
        <p:nvSpPr>
          <p:cNvPr id="27" name="Oval 26"/>
          <p:cNvSpPr/>
          <p:nvPr/>
        </p:nvSpPr>
        <p:spPr>
          <a:xfrm>
            <a:off x="6822944" y="1163193"/>
            <a:ext cx="692570" cy="65547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accent2">
                    <a:lumMod val="50000"/>
                  </a:schemeClr>
                </a:solidFill>
                <a:latin typeface="Roboto Black" panose="02000000000000000000" pitchFamily="2" charset="0"/>
                <a:ea typeface="Roboto Black" panose="02000000000000000000" pitchFamily="2" charset="0"/>
              </a:rPr>
              <a:t>2</a:t>
            </a:r>
          </a:p>
        </p:txBody>
      </p:sp>
      <p:sp>
        <p:nvSpPr>
          <p:cNvPr id="28" name="Oval 27"/>
          <p:cNvSpPr/>
          <p:nvPr/>
        </p:nvSpPr>
        <p:spPr>
          <a:xfrm>
            <a:off x="604239" y="4192305"/>
            <a:ext cx="692570" cy="65547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accent2">
                    <a:lumMod val="50000"/>
                  </a:schemeClr>
                </a:solidFill>
                <a:latin typeface="Roboto Black" panose="02000000000000000000" pitchFamily="2" charset="0"/>
                <a:ea typeface="Roboto Black" panose="02000000000000000000" pitchFamily="2" charset="0"/>
              </a:rPr>
              <a:t>3</a:t>
            </a:r>
          </a:p>
        </p:txBody>
      </p:sp>
      <p:sp>
        <p:nvSpPr>
          <p:cNvPr id="29" name="Oval 28"/>
          <p:cNvSpPr/>
          <p:nvPr/>
        </p:nvSpPr>
        <p:spPr>
          <a:xfrm>
            <a:off x="6822944" y="4192305"/>
            <a:ext cx="692570" cy="65547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accent2">
                    <a:lumMod val="50000"/>
                  </a:schemeClr>
                </a:solidFill>
                <a:latin typeface="Roboto Black" panose="02000000000000000000" pitchFamily="2" charset="0"/>
                <a:ea typeface="Roboto Black" panose="02000000000000000000" pitchFamily="2" charset="0"/>
              </a:rPr>
              <a:t>4</a:t>
            </a:r>
          </a:p>
        </p:txBody>
      </p:sp>
    </p:spTree>
    <p:extLst>
      <p:ext uri="{BB962C8B-B14F-4D97-AF65-F5344CB8AC3E}">
        <p14:creationId xmlns:p14="http://schemas.microsoft.com/office/powerpoint/2010/main" val="35869103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randombar(horizontal)">
                                      <p:cBhvr>
                                        <p:cTn id="19" dur="500"/>
                                        <p:tgtEl>
                                          <p:spTgt spid="23"/>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randombar(horizontal)">
                                      <p:cBhvr>
                                        <p:cTn id="22" dur="500"/>
                                        <p:tgtEl>
                                          <p:spTgt spid="46"/>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randombar(horizontal)">
                                      <p:cBhvr>
                                        <p:cTn id="28" dur="500"/>
                                        <p:tgtEl>
                                          <p:spTgt spid="2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fade">
                                      <p:cBhvr>
                                        <p:cTn id="34" dur="500"/>
                                        <p:tgtEl>
                                          <p:spTgt spid="2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500"/>
                                        <p:tgtEl>
                                          <p:spTgt spid="2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fade">
                                      <p:cBhvr>
                                        <p:cTn id="4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46" grpId="0"/>
      <p:bldP spid="26" grpId="0" animBg="1"/>
      <p:bldP spid="27" grpId="0" animBg="1"/>
      <p:bldP spid="28" grpId="0" animBg="1"/>
      <p:bldP spid="2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86627" y="4101576"/>
            <a:ext cx="3824956" cy="2704074"/>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116" name="TextBox 115"/>
          <p:cNvSpPr txBox="1"/>
          <p:nvPr/>
        </p:nvSpPr>
        <p:spPr>
          <a:xfrm>
            <a:off x="1806274" y="130249"/>
            <a:ext cx="8476544" cy="830997"/>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S</a:t>
            </a:r>
            <a:r>
              <a:rPr lang="vi-VN" altLang="zh-CN" sz="2400">
                <a:solidFill>
                  <a:srgbClr val="002060"/>
                </a:solidFill>
                <a:latin typeface="Roboto" panose="02000000000000000000" pitchFamily="2" charset="0"/>
                <a:ea typeface="Roboto" panose="02000000000000000000" pitchFamily="2" charset="0"/>
              </a:rPr>
              <a:t>ắp xếp các tranh sau theo trình tự các bước thực hiện một số việc làm để</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giữ gìn vệ sinh nhà ở</a:t>
            </a:r>
            <a:endParaRPr kumimoji="0" lang="en-US" altLang="zh-CN" sz="240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9445"/>
            <a:ext cx="1563329" cy="1143376"/>
          </a:xfrm>
          <a:prstGeom prst="rect">
            <a:avLst/>
          </a:prstGeom>
          <a:ln>
            <a:noFill/>
          </a:ln>
        </p:spPr>
      </p:pic>
      <p:pic>
        <p:nvPicPr>
          <p:cNvPr id="2" name="Picture 1"/>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203820" y="1054344"/>
            <a:ext cx="3870526" cy="2736290"/>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3" name="Picture 2"/>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226769" y="4081449"/>
            <a:ext cx="3824630" cy="2731407"/>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5" name="Picture 4"/>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82457" y="1028276"/>
            <a:ext cx="3999085" cy="2715307"/>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23" name="TextBox 22"/>
          <p:cNvSpPr txBox="1"/>
          <p:nvPr/>
        </p:nvSpPr>
        <p:spPr>
          <a:xfrm>
            <a:off x="8916209" y="1119184"/>
            <a:ext cx="2198553" cy="707886"/>
          </a:xfrm>
          <a:prstGeom prst="rect">
            <a:avLst/>
          </a:prstGeom>
          <a:noFill/>
        </p:spPr>
        <p:txBody>
          <a:bodyPr wrap="square" rtlCol="0">
            <a:spAutoFit/>
          </a:bodyPr>
          <a:lstStyle/>
          <a:p>
            <a:pPr lvl="0" algn="just">
              <a:defRPr/>
            </a:pPr>
            <a:r>
              <a:rPr lang="vi-VN" altLang="zh-CN" sz="2000">
                <a:solidFill>
                  <a:srgbClr val="DE2ED1"/>
                </a:solidFill>
                <a:latin typeface="Roboto" panose="02000000000000000000" pitchFamily="2" charset="0"/>
                <a:ea typeface="Roboto" panose="02000000000000000000" pitchFamily="2" charset="0"/>
                <a:sym typeface="Wingdings" panose="05000000000000000000" pitchFamily="2" charset="2"/>
              </a:rPr>
              <a:t></a:t>
            </a:r>
            <a:r>
              <a:rPr lang="en-US" altLang="zh-CN" sz="2000">
                <a:solidFill>
                  <a:srgbClr val="002060"/>
                </a:solidFill>
                <a:latin typeface="Roboto" panose="02000000000000000000" pitchFamily="2" charset="0"/>
                <a:ea typeface="Roboto" panose="02000000000000000000" pitchFamily="2" charset="0"/>
                <a:sym typeface="Wingdings" panose="05000000000000000000" pitchFamily="2" charset="2"/>
              </a:rPr>
              <a:t> </a:t>
            </a:r>
            <a:r>
              <a:rPr lang="vi-VN" altLang="zh-CN" sz="2000">
                <a:solidFill>
                  <a:srgbClr val="002060"/>
                </a:solidFill>
                <a:latin typeface="Roboto" panose="02000000000000000000" pitchFamily="2" charset="0"/>
                <a:ea typeface="Roboto" panose="02000000000000000000" pitchFamily="2" charset="0"/>
              </a:rPr>
              <a:t>Dùng khăn khô để lau lại</a:t>
            </a:r>
          </a:p>
        </p:txBody>
      </p:sp>
      <p:sp>
        <p:nvSpPr>
          <p:cNvPr id="24" name="TextBox 23"/>
          <p:cNvSpPr txBox="1"/>
          <p:nvPr/>
        </p:nvSpPr>
        <p:spPr>
          <a:xfrm>
            <a:off x="2782000" y="4182420"/>
            <a:ext cx="1711342" cy="707886"/>
          </a:xfrm>
          <a:prstGeom prst="rect">
            <a:avLst/>
          </a:prstGeom>
          <a:noFill/>
        </p:spPr>
        <p:txBody>
          <a:bodyPr wrap="square" rtlCol="0">
            <a:spAutoFit/>
          </a:bodyPr>
          <a:lstStyle/>
          <a:p>
            <a:pPr lvl="0" algn="just">
              <a:defRPr/>
            </a:pPr>
            <a:r>
              <a:rPr lang="vi-VN" altLang="zh-CN" sz="2000">
                <a:solidFill>
                  <a:srgbClr val="DE2ED1"/>
                </a:solidFill>
                <a:latin typeface="Roboto" panose="02000000000000000000" pitchFamily="2" charset="0"/>
                <a:ea typeface="Roboto" panose="02000000000000000000" pitchFamily="2" charset="0"/>
                <a:sym typeface="Wingdings" panose="05000000000000000000" pitchFamily="2" charset="2"/>
              </a:rPr>
              <a:t></a:t>
            </a:r>
            <a:r>
              <a:rPr lang="vi-VN" altLang="zh-CN" sz="2000">
                <a:solidFill>
                  <a:srgbClr val="002060"/>
                </a:solidFill>
                <a:latin typeface="Roboto" panose="02000000000000000000" pitchFamily="2" charset="0"/>
                <a:ea typeface="Roboto" panose="02000000000000000000" pitchFamily="2" charset="0"/>
                <a:sym typeface="Wingdings" panose="05000000000000000000" pitchFamily="2" charset="2"/>
              </a:rPr>
              <a:t> </a:t>
            </a:r>
            <a:r>
              <a:rPr lang="vi-VN" altLang="zh-CN" sz="2000">
                <a:solidFill>
                  <a:srgbClr val="002060"/>
                </a:solidFill>
                <a:latin typeface="Roboto" panose="02000000000000000000" pitchFamily="2" charset="0"/>
                <a:ea typeface="Roboto" panose="02000000000000000000" pitchFamily="2" charset="0"/>
              </a:rPr>
              <a:t>Dùng khăn ướt lau bàn</a:t>
            </a:r>
          </a:p>
        </p:txBody>
      </p:sp>
      <p:sp>
        <p:nvSpPr>
          <p:cNvPr id="25" name="TextBox 24"/>
          <p:cNvSpPr txBox="1"/>
          <p:nvPr/>
        </p:nvSpPr>
        <p:spPr>
          <a:xfrm>
            <a:off x="8721214" y="4182420"/>
            <a:ext cx="2330186" cy="707886"/>
          </a:xfrm>
          <a:prstGeom prst="rect">
            <a:avLst/>
          </a:prstGeom>
          <a:noFill/>
        </p:spPr>
        <p:txBody>
          <a:bodyPr wrap="square" rtlCol="0">
            <a:spAutoFit/>
          </a:bodyPr>
          <a:lstStyle/>
          <a:p>
            <a:pPr lvl="0" algn="just">
              <a:defRPr/>
            </a:pPr>
            <a:r>
              <a:rPr lang="vi-VN" altLang="zh-CN" sz="2000">
                <a:solidFill>
                  <a:srgbClr val="DE2ED1"/>
                </a:solidFill>
                <a:latin typeface="Roboto" panose="02000000000000000000" pitchFamily="2" charset="0"/>
                <a:ea typeface="Roboto" panose="02000000000000000000" pitchFamily="2" charset="0"/>
                <a:sym typeface="Wingdings" panose="05000000000000000000" pitchFamily="2" charset="2"/>
              </a:rPr>
              <a:t></a:t>
            </a:r>
            <a:r>
              <a:rPr lang="vi-VN" altLang="zh-CN" sz="2000">
                <a:solidFill>
                  <a:srgbClr val="002060"/>
                </a:solidFill>
                <a:latin typeface="Roboto" panose="02000000000000000000" pitchFamily="2" charset="0"/>
                <a:ea typeface="Roboto" panose="02000000000000000000" pitchFamily="2" charset="0"/>
                <a:sym typeface="Wingdings" panose="05000000000000000000" pitchFamily="2" charset="2"/>
              </a:rPr>
              <a:t> </a:t>
            </a:r>
            <a:r>
              <a:rPr lang="vi-VN" altLang="zh-CN" sz="2000">
                <a:solidFill>
                  <a:srgbClr val="002060"/>
                </a:solidFill>
                <a:latin typeface="Roboto" panose="02000000000000000000" pitchFamily="2" charset="0"/>
                <a:ea typeface="Roboto" panose="02000000000000000000" pitchFamily="2" charset="0"/>
              </a:rPr>
              <a:t>Nhúng khăn vào chậu nước lau bàn</a:t>
            </a:r>
          </a:p>
        </p:txBody>
      </p:sp>
      <p:sp>
        <p:nvSpPr>
          <p:cNvPr id="46" name="TextBox 45"/>
          <p:cNvSpPr txBox="1"/>
          <p:nvPr/>
        </p:nvSpPr>
        <p:spPr>
          <a:xfrm>
            <a:off x="2118959" y="1119184"/>
            <a:ext cx="2662583" cy="400110"/>
          </a:xfrm>
          <a:prstGeom prst="rect">
            <a:avLst/>
          </a:prstGeom>
          <a:noFill/>
        </p:spPr>
        <p:txBody>
          <a:bodyPr wrap="square" rtlCol="0">
            <a:spAutoFit/>
          </a:bodyPr>
          <a:lstStyle/>
          <a:p>
            <a:pPr lvl="0" algn="just">
              <a:defRPr/>
            </a:pPr>
            <a:r>
              <a:rPr lang="vi-VN" altLang="zh-CN" sz="2000">
                <a:solidFill>
                  <a:srgbClr val="DE2ED1"/>
                </a:solidFill>
                <a:latin typeface="Roboto" panose="02000000000000000000" pitchFamily="2" charset="0"/>
                <a:ea typeface="Roboto" panose="02000000000000000000" pitchFamily="2" charset="0"/>
                <a:sym typeface="Wingdings" panose="05000000000000000000" pitchFamily="2" charset="2"/>
              </a:rPr>
              <a:t></a:t>
            </a:r>
            <a:r>
              <a:rPr lang="vi-VN" altLang="zh-CN" sz="2000">
                <a:solidFill>
                  <a:srgbClr val="002060"/>
                </a:solidFill>
                <a:latin typeface="Roboto" panose="02000000000000000000" pitchFamily="2" charset="0"/>
                <a:ea typeface="Roboto" panose="02000000000000000000" pitchFamily="2" charset="0"/>
                <a:sym typeface="Wingdings" panose="05000000000000000000" pitchFamily="2" charset="2"/>
              </a:rPr>
              <a:t> </a:t>
            </a:r>
            <a:r>
              <a:rPr lang="vi-VN" altLang="zh-CN" sz="2000">
                <a:solidFill>
                  <a:srgbClr val="002060"/>
                </a:solidFill>
                <a:latin typeface="Roboto" panose="02000000000000000000" pitchFamily="2" charset="0"/>
                <a:ea typeface="Roboto" panose="02000000000000000000" pitchFamily="2" charset="0"/>
              </a:rPr>
              <a:t>Pha nước lau bàn</a:t>
            </a:r>
          </a:p>
        </p:txBody>
      </p:sp>
      <p:sp>
        <p:nvSpPr>
          <p:cNvPr id="26" name="Rounded Rectangle 25"/>
          <p:cNvSpPr/>
          <p:nvPr/>
        </p:nvSpPr>
        <p:spPr>
          <a:xfrm>
            <a:off x="870759" y="2939366"/>
            <a:ext cx="692570" cy="65547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accent2">
                    <a:lumMod val="50000"/>
                  </a:schemeClr>
                </a:solidFill>
                <a:latin typeface="Roboto Black" panose="02000000000000000000" pitchFamily="2" charset="0"/>
                <a:ea typeface="Roboto Black" panose="02000000000000000000" pitchFamily="2" charset="0"/>
              </a:rPr>
              <a:t>1</a:t>
            </a:r>
          </a:p>
        </p:txBody>
      </p:sp>
      <p:sp>
        <p:nvSpPr>
          <p:cNvPr id="27" name="Rounded Rectangle 26"/>
          <p:cNvSpPr/>
          <p:nvPr/>
        </p:nvSpPr>
        <p:spPr>
          <a:xfrm>
            <a:off x="7203820" y="3022005"/>
            <a:ext cx="692570" cy="65547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accent2">
                    <a:lumMod val="50000"/>
                  </a:schemeClr>
                </a:solidFill>
                <a:latin typeface="Roboto Black" panose="02000000000000000000" pitchFamily="2" charset="0"/>
                <a:ea typeface="Roboto Black" panose="02000000000000000000" pitchFamily="2" charset="0"/>
              </a:rPr>
              <a:t>2</a:t>
            </a:r>
          </a:p>
        </p:txBody>
      </p:sp>
      <p:sp>
        <p:nvSpPr>
          <p:cNvPr id="28" name="Rounded Rectangle 27"/>
          <p:cNvSpPr/>
          <p:nvPr/>
        </p:nvSpPr>
        <p:spPr>
          <a:xfrm>
            <a:off x="890677" y="5985299"/>
            <a:ext cx="692570" cy="65547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accent2">
                    <a:lumMod val="50000"/>
                  </a:schemeClr>
                </a:solidFill>
                <a:latin typeface="Roboto Black" panose="02000000000000000000" pitchFamily="2" charset="0"/>
                <a:ea typeface="Roboto Black" panose="02000000000000000000" pitchFamily="2" charset="0"/>
              </a:rPr>
              <a:t>3</a:t>
            </a:r>
          </a:p>
        </p:txBody>
      </p:sp>
      <p:sp>
        <p:nvSpPr>
          <p:cNvPr id="29" name="Rounded Rectangle 28"/>
          <p:cNvSpPr/>
          <p:nvPr/>
        </p:nvSpPr>
        <p:spPr>
          <a:xfrm>
            <a:off x="7433188" y="5985299"/>
            <a:ext cx="692570" cy="65547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accent2">
                    <a:lumMod val="50000"/>
                  </a:schemeClr>
                </a:solidFill>
                <a:latin typeface="Roboto Black" panose="02000000000000000000" pitchFamily="2" charset="0"/>
                <a:ea typeface="Roboto Black" panose="02000000000000000000" pitchFamily="2" charset="0"/>
              </a:rPr>
              <a:t>4</a:t>
            </a:r>
          </a:p>
        </p:txBody>
      </p:sp>
    </p:spTree>
    <p:extLst>
      <p:ext uri="{BB962C8B-B14F-4D97-AF65-F5344CB8AC3E}">
        <p14:creationId xmlns:p14="http://schemas.microsoft.com/office/powerpoint/2010/main" val="27323855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randombar(horizontal)">
                                      <p:cBhvr>
                                        <p:cTn id="19" dur="500"/>
                                        <p:tgtEl>
                                          <p:spTgt spid="23"/>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randombar(horizontal)">
                                      <p:cBhvr>
                                        <p:cTn id="22" dur="500"/>
                                        <p:tgtEl>
                                          <p:spTgt spid="46"/>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randombar(horizontal)">
                                      <p:cBhvr>
                                        <p:cTn id="28" dur="500"/>
                                        <p:tgtEl>
                                          <p:spTgt spid="2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fade">
                                      <p:cBhvr>
                                        <p:cTn id="34" dur="500"/>
                                        <p:tgtEl>
                                          <p:spTgt spid="2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500"/>
                                        <p:tgtEl>
                                          <p:spTgt spid="2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fade">
                                      <p:cBhvr>
                                        <p:cTn id="4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26"/>
                    </p:tgtEl>
                  </p:cond>
                </p:stCondLst>
                <p:endSync evt="end" delay="0">
                  <p:rtn val="all"/>
                </p:endSync>
                <p:childTnLst>
                  <p:par>
                    <p:cTn id="42" fill="hold">
                      <p:stCondLst>
                        <p:cond delay="0"/>
                      </p:stCondLst>
                      <p:childTnLst>
                        <p:par>
                          <p:cTn id="43" fill="hold">
                            <p:stCondLst>
                              <p:cond delay="0"/>
                            </p:stCondLst>
                            <p:childTnLst>
                              <p:par>
                                <p:cTn id="44" presetID="42" presetClass="path" presetSubtype="0" accel="50000" decel="50000" fill="hold" grpId="1" nodeType="withEffect">
                                  <p:stCondLst>
                                    <p:cond delay="0"/>
                                  </p:stCondLst>
                                  <p:childTnLst>
                                    <p:animMotion origin="layout" path="M 2.08333E-7 1.11111E-6 L 0.00169 -0.26898 " pathEditMode="relative" rAng="0" ptsTypes="AA">
                                      <p:cBhvr>
                                        <p:cTn id="45" dur="2000" fill="hold"/>
                                        <p:tgtEl>
                                          <p:spTgt spid="26"/>
                                        </p:tgtEl>
                                        <p:attrNameLst>
                                          <p:attrName>ppt_x</p:attrName>
                                          <p:attrName>ppt_y</p:attrName>
                                        </p:attrNameLst>
                                      </p:cBhvr>
                                      <p:rCtr x="78" y="-13449"/>
                                    </p:animMotion>
                                  </p:childTnLst>
                                </p:cTn>
                              </p:par>
                            </p:childTnLst>
                          </p:cTn>
                        </p:par>
                      </p:childTnLst>
                    </p:cTn>
                  </p:par>
                </p:childTnLst>
              </p:cTn>
              <p:nextCondLst>
                <p:cond evt="onClick" delay="0">
                  <p:tgtEl>
                    <p:spTgt spid="26"/>
                  </p:tgtEl>
                </p:cond>
              </p:nextCondLst>
            </p:seq>
            <p:seq concurrent="1" nextAc="seek">
              <p:cTn id="46" restart="whenNotActive" fill="hold" evtFilter="cancelBubble" nodeType="interactiveSeq">
                <p:stCondLst>
                  <p:cond evt="onClick" delay="0">
                    <p:tgtEl>
                      <p:spTgt spid="27"/>
                    </p:tgtEl>
                  </p:cond>
                </p:stCondLst>
                <p:endSync evt="end" delay="0">
                  <p:rtn val="all"/>
                </p:endSync>
                <p:childTnLst>
                  <p:par>
                    <p:cTn id="47" fill="hold">
                      <p:stCondLst>
                        <p:cond delay="0"/>
                      </p:stCondLst>
                      <p:childTnLst>
                        <p:par>
                          <p:cTn id="48" fill="hold">
                            <p:stCondLst>
                              <p:cond delay="0"/>
                            </p:stCondLst>
                            <p:childTnLst>
                              <p:par>
                                <p:cTn id="49" presetID="42" presetClass="path" presetSubtype="0" accel="50000" decel="50000" fill="hold" grpId="1" nodeType="withEffect">
                                  <p:stCondLst>
                                    <p:cond delay="0"/>
                                  </p:stCondLst>
                                  <p:childTnLst>
                                    <p:animMotion origin="layout" path="M -8.33333E-7 4.07407E-6 L 0.0138 0.17106 " pathEditMode="relative" rAng="0" ptsTypes="AA">
                                      <p:cBhvr>
                                        <p:cTn id="50" dur="2000" fill="hold"/>
                                        <p:tgtEl>
                                          <p:spTgt spid="27"/>
                                        </p:tgtEl>
                                        <p:attrNameLst>
                                          <p:attrName>ppt_x</p:attrName>
                                          <p:attrName>ppt_y</p:attrName>
                                        </p:attrNameLst>
                                      </p:cBhvr>
                                      <p:rCtr x="690" y="8542"/>
                                    </p:animMotion>
                                  </p:childTnLst>
                                </p:cTn>
                              </p:par>
                            </p:childTnLst>
                          </p:cTn>
                        </p:par>
                      </p:childTnLst>
                    </p:cTn>
                  </p:par>
                </p:childTnLst>
              </p:cTn>
              <p:nextCondLst>
                <p:cond evt="onClick" delay="0">
                  <p:tgtEl>
                    <p:spTgt spid="27"/>
                  </p:tgtEl>
                </p:cond>
              </p:nextCondLst>
            </p:seq>
            <p:seq concurrent="1" nextAc="seek">
              <p:cTn id="51" restart="whenNotActive" fill="hold" evtFilter="cancelBubble" nodeType="interactiveSeq">
                <p:stCondLst>
                  <p:cond evt="onClick" delay="0">
                    <p:tgtEl>
                      <p:spTgt spid="28"/>
                    </p:tgtEl>
                  </p:cond>
                </p:stCondLst>
                <p:endSync evt="end" delay="0">
                  <p:rtn val="all"/>
                </p:endSync>
                <p:childTnLst>
                  <p:par>
                    <p:cTn id="52" fill="hold">
                      <p:stCondLst>
                        <p:cond delay="0"/>
                      </p:stCondLst>
                      <p:childTnLst>
                        <p:par>
                          <p:cTn id="53" fill="hold">
                            <p:stCondLst>
                              <p:cond delay="0"/>
                            </p:stCondLst>
                            <p:childTnLst>
                              <p:par>
                                <p:cTn id="54" presetID="42" presetClass="path" presetSubtype="0" accel="50000" decel="50000" fill="hold" grpId="1" nodeType="withEffect">
                                  <p:stCondLst>
                                    <p:cond delay="0"/>
                                  </p:stCondLst>
                                  <p:childTnLst>
                                    <p:animMotion origin="layout" path="M -2.29167E-6 -3.7037E-7 L 0.00664 -0.25509 " pathEditMode="relative" rAng="0" ptsTypes="AA">
                                      <p:cBhvr>
                                        <p:cTn id="55" dur="2000" fill="hold"/>
                                        <p:tgtEl>
                                          <p:spTgt spid="28"/>
                                        </p:tgtEl>
                                        <p:attrNameLst>
                                          <p:attrName>ppt_x</p:attrName>
                                          <p:attrName>ppt_y</p:attrName>
                                        </p:attrNameLst>
                                      </p:cBhvr>
                                      <p:rCtr x="326" y="-12755"/>
                                    </p:animMotion>
                                  </p:childTnLst>
                                </p:cTn>
                              </p:par>
                            </p:childTnLst>
                          </p:cTn>
                        </p:par>
                      </p:childTnLst>
                    </p:cTn>
                  </p:par>
                </p:childTnLst>
              </p:cTn>
              <p:nextCondLst>
                <p:cond evt="onClick" delay="0">
                  <p:tgtEl>
                    <p:spTgt spid="28"/>
                  </p:tgtEl>
                </p:cond>
              </p:nextCondLst>
            </p:seq>
            <p:seq concurrent="1" nextAc="seek">
              <p:cTn id="56" restart="whenNotActive" fill="hold" evtFilter="cancelBubble" nodeType="interactiveSeq">
                <p:stCondLst>
                  <p:cond evt="onClick" delay="0">
                    <p:tgtEl>
                      <p:spTgt spid="29"/>
                    </p:tgtEl>
                  </p:cond>
                </p:stCondLst>
                <p:endSync evt="end" delay="0">
                  <p:rtn val="all"/>
                </p:endSync>
                <p:childTnLst>
                  <p:par>
                    <p:cTn id="57" fill="hold">
                      <p:stCondLst>
                        <p:cond delay="0"/>
                      </p:stCondLst>
                      <p:childTnLst>
                        <p:par>
                          <p:cTn id="58" fill="hold">
                            <p:stCondLst>
                              <p:cond delay="0"/>
                            </p:stCondLst>
                            <p:childTnLst>
                              <p:par>
                                <p:cTn id="59" presetID="42" presetClass="path" presetSubtype="0" accel="50000" decel="50000" fill="hold" grpId="1" nodeType="withEffect">
                                  <p:stCondLst>
                                    <p:cond delay="0"/>
                                  </p:stCondLst>
                                  <p:childTnLst>
                                    <p:animMotion origin="layout" path="M -8.33333E-7 -3.7037E-7 L -0.00495 -0.69884 " pathEditMode="relative" rAng="0" ptsTypes="AA">
                                      <p:cBhvr>
                                        <p:cTn id="60" dur="2000" fill="hold"/>
                                        <p:tgtEl>
                                          <p:spTgt spid="29"/>
                                        </p:tgtEl>
                                        <p:attrNameLst>
                                          <p:attrName>ppt_x</p:attrName>
                                          <p:attrName>ppt_y</p:attrName>
                                        </p:attrNameLst>
                                      </p:cBhvr>
                                      <p:rCtr x="-247" y="-34954"/>
                                    </p:animMotion>
                                  </p:childTnLst>
                                </p:cTn>
                              </p:par>
                            </p:childTnLst>
                          </p:cTn>
                        </p:par>
                      </p:childTnLst>
                    </p:cTn>
                  </p:par>
                </p:childTnLst>
              </p:cTn>
              <p:nextCondLst>
                <p:cond evt="onClick" delay="0">
                  <p:tgtEl>
                    <p:spTgt spid="29"/>
                  </p:tgtEl>
                </p:cond>
              </p:nextCondLst>
            </p:seq>
          </p:childTnLst>
        </p:cTn>
      </p:par>
    </p:tnLst>
    <p:bldLst>
      <p:bldP spid="23" grpId="0"/>
      <p:bldP spid="24" grpId="0"/>
      <p:bldP spid="25" grpId="0"/>
      <p:bldP spid="46" grpId="0"/>
      <p:bldP spid="26" grpId="0" animBg="1"/>
      <p:bldP spid="26" grpId="1" animBg="1"/>
      <p:bldP spid="27" grpId="0" animBg="1"/>
      <p:bldP spid="27" grpId="1" animBg="1"/>
      <p:bldP spid="28" grpId="0" animBg="1"/>
      <p:bldP spid="28" grpId="1" animBg="1"/>
      <p:bldP spid="29" grpId="0" animBg="1"/>
      <p:bldP spid="29"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86627" y="4101576"/>
            <a:ext cx="3824956" cy="2704074"/>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116" name="TextBox 115"/>
          <p:cNvSpPr txBox="1"/>
          <p:nvPr/>
        </p:nvSpPr>
        <p:spPr>
          <a:xfrm>
            <a:off x="1806274" y="130249"/>
            <a:ext cx="8476544" cy="461665"/>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T</a:t>
            </a:r>
            <a:r>
              <a:rPr lang="vi-VN" altLang="zh-CN" sz="2400">
                <a:solidFill>
                  <a:srgbClr val="002060"/>
                </a:solidFill>
                <a:latin typeface="Roboto" panose="02000000000000000000" pitchFamily="2" charset="0"/>
                <a:ea typeface="Roboto" panose="02000000000000000000" pitchFamily="2" charset="0"/>
              </a:rPr>
              <a:t>rình tự các bước </a:t>
            </a:r>
            <a:r>
              <a:rPr lang="en-US" altLang="zh-CN" sz="2400">
                <a:solidFill>
                  <a:srgbClr val="002060"/>
                </a:solidFill>
                <a:latin typeface="Roboto" panose="02000000000000000000" pitchFamily="2" charset="0"/>
                <a:ea typeface="Roboto" panose="02000000000000000000" pitchFamily="2" charset="0"/>
              </a:rPr>
              <a:t>lau bàn</a:t>
            </a:r>
            <a:endParaRPr kumimoji="0" lang="en-US" altLang="zh-CN" sz="240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9445"/>
            <a:ext cx="1563329" cy="1143376"/>
          </a:xfrm>
          <a:prstGeom prst="rect">
            <a:avLst/>
          </a:prstGeom>
          <a:ln>
            <a:noFill/>
          </a:ln>
        </p:spPr>
      </p:pic>
      <p:pic>
        <p:nvPicPr>
          <p:cNvPr id="2" name="Picture 1"/>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154078" y="3904485"/>
            <a:ext cx="3870526" cy="2736290"/>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3" name="Picture 2"/>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203820" y="1004299"/>
            <a:ext cx="3824630" cy="2731407"/>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5" name="Picture 4"/>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82457" y="1028276"/>
            <a:ext cx="3999085" cy="2715307"/>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23" name="TextBox 22"/>
          <p:cNvSpPr txBox="1"/>
          <p:nvPr/>
        </p:nvSpPr>
        <p:spPr>
          <a:xfrm>
            <a:off x="8826051" y="4101576"/>
            <a:ext cx="2198553" cy="707886"/>
          </a:xfrm>
          <a:prstGeom prst="rect">
            <a:avLst/>
          </a:prstGeom>
          <a:noFill/>
        </p:spPr>
        <p:txBody>
          <a:bodyPr wrap="square" rtlCol="0">
            <a:spAutoFit/>
          </a:bodyPr>
          <a:lstStyle/>
          <a:p>
            <a:pPr lvl="0" algn="just">
              <a:defRPr/>
            </a:pPr>
            <a:r>
              <a:rPr lang="vi-VN" altLang="zh-CN" sz="2000">
                <a:solidFill>
                  <a:srgbClr val="DE2ED1"/>
                </a:solidFill>
                <a:latin typeface="Roboto" panose="02000000000000000000" pitchFamily="2" charset="0"/>
                <a:ea typeface="Roboto" panose="02000000000000000000" pitchFamily="2" charset="0"/>
                <a:sym typeface="Wingdings" panose="05000000000000000000" pitchFamily="2" charset="2"/>
              </a:rPr>
              <a:t></a:t>
            </a:r>
            <a:r>
              <a:rPr lang="en-US" altLang="zh-CN" sz="2000">
                <a:solidFill>
                  <a:srgbClr val="002060"/>
                </a:solidFill>
                <a:latin typeface="Roboto" panose="02000000000000000000" pitchFamily="2" charset="0"/>
                <a:ea typeface="Roboto" panose="02000000000000000000" pitchFamily="2" charset="0"/>
                <a:sym typeface="Wingdings" panose="05000000000000000000" pitchFamily="2" charset="2"/>
              </a:rPr>
              <a:t> </a:t>
            </a:r>
            <a:r>
              <a:rPr lang="vi-VN" altLang="zh-CN" sz="2000">
                <a:solidFill>
                  <a:srgbClr val="002060"/>
                </a:solidFill>
                <a:latin typeface="Roboto" panose="02000000000000000000" pitchFamily="2" charset="0"/>
                <a:ea typeface="Roboto" panose="02000000000000000000" pitchFamily="2" charset="0"/>
              </a:rPr>
              <a:t>Dùng khăn khô để lau lại</a:t>
            </a:r>
          </a:p>
        </p:txBody>
      </p:sp>
      <p:sp>
        <p:nvSpPr>
          <p:cNvPr id="24" name="TextBox 23"/>
          <p:cNvSpPr txBox="1"/>
          <p:nvPr/>
        </p:nvSpPr>
        <p:spPr>
          <a:xfrm>
            <a:off x="2782000" y="4182420"/>
            <a:ext cx="1711342" cy="707886"/>
          </a:xfrm>
          <a:prstGeom prst="rect">
            <a:avLst/>
          </a:prstGeom>
          <a:noFill/>
        </p:spPr>
        <p:txBody>
          <a:bodyPr wrap="square" rtlCol="0">
            <a:spAutoFit/>
          </a:bodyPr>
          <a:lstStyle/>
          <a:p>
            <a:pPr lvl="0" algn="just">
              <a:defRPr/>
            </a:pPr>
            <a:r>
              <a:rPr lang="vi-VN" altLang="zh-CN" sz="2000">
                <a:solidFill>
                  <a:srgbClr val="DE2ED1"/>
                </a:solidFill>
                <a:latin typeface="Roboto" panose="02000000000000000000" pitchFamily="2" charset="0"/>
                <a:ea typeface="Roboto" panose="02000000000000000000" pitchFamily="2" charset="0"/>
                <a:sym typeface="Wingdings" panose="05000000000000000000" pitchFamily="2" charset="2"/>
              </a:rPr>
              <a:t></a:t>
            </a:r>
            <a:r>
              <a:rPr lang="vi-VN" altLang="zh-CN" sz="2000">
                <a:solidFill>
                  <a:srgbClr val="002060"/>
                </a:solidFill>
                <a:latin typeface="Roboto" panose="02000000000000000000" pitchFamily="2" charset="0"/>
                <a:ea typeface="Roboto" panose="02000000000000000000" pitchFamily="2" charset="0"/>
                <a:sym typeface="Wingdings" panose="05000000000000000000" pitchFamily="2" charset="2"/>
              </a:rPr>
              <a:t> </a:t>
            </a:r>
            <a:r>
              <a:rPr lang="vi-VN" altLang="zh-CN" sz="2000">
                <a:solidFill>
                  <a:srgbClr val="002060"/>
                </a:solidFill>
                <a:latin typeface="Roboto" panose="02000000000000000000" pitchFamily="2" charset="0"/>
                <a:ea typeface="Roboto" panose="02000000000000000000" pitchFamily="2" charset="0"/>
              </a:rPr>
              <a:t>Dùng khăn ướt lau bàn</a:t>
            </a:r>
          </a:p>
        </p:txBody>
      </p:sp>
      <p:sp>
        <p:nvSpPr>
          <p:cNvPr id="25" name="TextBox 24"/>
          <p:cNvSpPr txBox="1"/>
          <p:nvPr/>
        </p:nvSpPr>
        <p:spPr>
          <a:xfrm>
            <a:off x="8694418" y="1119184"/>
            <a:ext cx="2330186" cy="707886"/>
          </a:xfrm>
          <a:prstGeom prst="rect">
            <a:avLst/>
          </a:prstGeom>
          <a:noFill/>
        </p:spPr>
        <p:txBody>
          <a:bodyPr wrap="square" rtlCol="0">
            <a:spAutoFit/>
          </a:bodyPr>
          <a:lstStyle/>
          <a:p>
            <a:pPr lvl="0" algn="just">
              <a:defRPr/>
            </a:pPr>
            <a:r>
              <a:rPr lang="vi-VN" altLang="zh-CN" sz="2000">
                <a:solidFill>
                  <a:srgbClr val="DE2ED1"/>
                </a:solidFill>
                <a:latin typeface="Roboto" panose="02000000000000000000" pitchFamily="2" charset="0"/>
                <a:ea typeface="Roboto" panose="02000000000000000000" pitchFamily="2" charset="0"/>
                <a:sym typeface="Wingdings" panose="05000000000000000000" pitchFamily="2" charset="2"/>
              </a:rPr>
              <a:t></a:t>
            </a:r>
            <a:r>
              <a:rPr lang="vi-VN" altLang="zh-CN" sz="2000">
                <a:solidFill>
                  <a:srgbClr val="002060"/>
                </a:solidFill>
                <a:latin typeface="Roboto" panose="02000000000000000000" pitchFamily="2" charset="0"/>
                <a:ea typeface="Roboto" panose="02000000000000000000" pitchFamily="2" charset="0"/>
                <a:sym typeface="Wingdings" panose="05000000000000000000" pitchFamily="2" charset="2"/>
              </a:rPr>
              <a:t> </a:t>
            </a:r>
            <a:r>
              <a:rPr lang="vi-VN" altLang="zh-CN" sz="2000">
                <a:solidFill>
                  <a:srgbClr val="002060"/>
                </a:solidFill>
                <a:latin typeface="Roboto" panose="02000000000000000000" pitchFamily="2" charset="0"/>
                <a:ea typeface="Roboto" panose="02000000000000000000" pitchFamily="2" charset="0"/>
              </a:rPr>
              <a:t>Nhúng khăn vào chậu nước lau bàn</a:t>
            </a:r>
          </a:p>
        </p:txBody>
      </p:sp>
      <p:sp>
        <p:nvSpPr>
          <p:cNvPr id="46" name="TextBox 45"/>
          <p:cNvSpPr txBox="1"/>
          <p:nvPr/>
        </p:nvSpPr>
        <p:spPr>
          <a:xfrm>
            <a:off x="2118959" y="1119184"/>
            <a:ext cx="2662583" cy="400110"/>
          </a:xfrm>
          <a:prstGeom prst="rect">
            <a:avLst/>
          </a:prstGeom>
          <a:noFill/>
        </p:spPr>
        <p:txBody>
          <a:bodyPr wrap="square" rtlCol="0">
            <a:spAutoFit/>
          </a:bodyPr>
          <a:lstStyle/>
          <a:p>
            <a:pPr lvl="0" algn="just">
              <a:defRPr/>
            </a:pPr>
            <a:r>
              <a:rPr lang="vi-VN" altLang="zh-CN" sz="2000">
                <a:solidFill>
                  <a:srgbClr val="DE2ED1"/>
                </a:solidFill>
                <a:latin typeface="Roboto" panose="02000000000000000000" pitchFamily="2" charset="0"/>
                <a:ea typeface="Roboto" panose="02000000000000000000" pitchFamily="2" charset="0"/>
                <a:sym typeface="Wingdings" panose="05000000000000000000" pitchFamily="2" charset="2"/>
              </a:rPr>
              <a:t></a:t>
            </a:r>
            <a:r>
              <a:rPr lang="vi-VN" altLang="zh-CN" sz="2000">
                <a:solidFill>
                  <a:srgbClr val="002060"/>
                </a:solidFill>
                <a:latin typeface="Roboto" panose="02000000000000000000" pitchFamily="2" charset="0"/>
                <a:ea typeface="Roboto" panose="02000000000000000000" pitchFamily="2" charset="0"/>
                <a:sym typeface="Wingdings" panose="05000000000000000000" pitchFamily="2" charset="2"/>
              </a:rPr>
              <a:t> </a:t>
            </a:r>
            <a:r>
              <a:rPr lang="vi-VN" altLang="zh-CN" sz="2000">
                <a:solidFill>
                  <a:srgbClr val="002060"/>
                </a:solidFill>
                <a:latin typeface="Roboto" panose="02000000000000000000" pitchFamily="2" charset="0"/>
                <a:ea typeface="Roboto" panose="02000000000000000000" pitchFamily="2" charset="0"/>
              </a:rPr>
              <a:t>Pha nước lau bàn</a:t>
            </a:r>
          </a:p>
        </p:txBody>
      </p:sp>
      <p:sp>
        <p:nvSpPr>
          <p:cNvPr id="26" name="Rounded Rectangle 25"/>
          <p:cNvSpPr/>
          <p:nvPr/>
        </p:nvSpPr>
        <p:spPr>
          <a:xfrm>
            <a:off x="916480" y="1191556"/>
            <a:ext cx="692570" cy="65547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accent2">
                    <a:lumMod val="50000"/>
                  </a:schemeClr>
                </a:solidFill>
                <a:latin typeface="Roboto Black" panose="02000000000000000000" pitchFamily="2" charset="0"/>
                <a:ea typeface="Roboto Black" panose="02000000000000000000" pitchFamily="2" charset="0"/>
              </a:rPr>
              <a:t>1</a:t>
            </a:r>
          </a:p>
        </p:txBody>
      </p:sp>
      <p:sp>
        <p:nvSpPr>
          <p:cNvPr id="27" name="Rounded Rectangle 26"/>
          <p:cNvSpPr/>
          <p:nvPr/>
        </p:nvSpPr>
        <p:spPr>
          <a:xfrm>
            <a:off x="7351304" y="1119184"/>
            <a:ext cx="692570" cy="65547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accent2">
                    <a:lumMod val="50000"/>
                  </a:schemeClr>
                </a:solidFill>
                <a:latin typeface="Roboto Black" panose="02000000000000000000" pitchFamily="2" charset="0"/>
                <a:ea typeface="Roboto Black" panose="02000000000000000000" pitchFamily="2" charset="0"/>
              </a:rPr>
              <a:t>2</a:t>
            </a:r>
          </a:p>
        </p:txBody>
      </p:sp>
      <p:sp>
        <p:nvSpPr>
          <p:cNvPr id="28" name="Rounded Rectangle 27"/>
          <p:cNvSpPr/>
          <p:nvPr/>
        </p:nvSpPr>
        <p:spPr>
          <a:xfrm>
            <a:off x="916480" y="4234830"/>
            <a:ext cx="692570" cy="65547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accent2">
                    <a:lumMod val="50000"/>
                  </a:schemeClr>
                </a:solidFill>
                <a:latin typeface="Roboto Black" panose="02000000000000000000" pitchFamily="2" charset="0"/>
                <a:ea typeface="Roboto Black" panose="02000000000000000000" pitchFamily="2" charset="0"/>
              </a:rPr>
              <a:t>3</a:t>
            </a:r>
          </a:p>
        </p:txBody>
      </p:sp>
      <p:sp>
        <p:nvSpPr>
          <p:cNvPr id="29" name="Rounded Rectangle 28"/>
          <p:cNvSpPr/>
          <p:nvPr/>
        </p:nvSpPr>
        <p:spPr>
          <a:xfrm>
            <a:off x="7351304" y="4060753"/>
            <a:ext cx="692570" cy="65547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accent2">
                    <a:lumMod val="50000"/>
                  </a:schemeClr>
                </a:solidFill>
                <a:latin typeface="Roboto Black" panose="02000000000000000000" pitchFamily="2" charset="0"/>
                <a:ea typeface="Roboto Black" panose="02000000000000000000" pitchFamily="2" charset="0"/>
              </a:rPr>
              <a:t>4</a:t>
            </a:r>
          </a:p>
        </p:txBody>
      </p:sp>
    </p:spTree>
    <p:extLst>
      <p:ext uri="{BB962C8B-B14F-4D97-AF65-F5344CB8AC3E}">
        <p14:creationId xmlns:p14="http://schemas.microsoft.com/office/powerpoint/2010/main" val="42030769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randombar(horizontal)">
                                      <p:cBhvr>
                                        <p:cTn id="19" dur="500"/>
                                        <p:tgtEl>
                                          <p:spTgt spid="23"/>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randombar(horizontal)">
                                      <p:cBhvr>
                                        <p:cTn id="22" dur="500"/>
                                        <p:tgtEl>
                                          <p:spTgt spid="46"/>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randombar(horizontal)">
                                      <p:cBhvr>
                                        <p:cTn id="28" dur="500"/>
                                        <p:tgtEl>
                                          <p:spTgt spid="2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fade">
                                      <p:cBhvr>
                                        <p:cTn id="34" dur="500"/>
                                        <p:tgtEl>
                                          <p:spTgt spid="2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500"/>
                                        <p:tgtEl>
                                          <p:spTgt spid="2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fade">
                                      <p:cBhvr>
                                        <p:cTn id="4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46" grpId="0"/>
      <p:bldP spid="26" grpId="0" animBg="1"/>
      <p:bldP spid="27" grpId="0" animBg="1"/>
      <p:bldP spid="28" grpId="0" animBg="1"/>
      <p:bldP spid="2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1806274" y="130249"/>
            <a:ext cx="8476544" cy="830997"/>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Điều gì có thể xảy ra nếu chúng ta sử dụng những sản phẩm có nhiều chất tẩy rửa để vệ sinh nhà cửa?</a:t>
            </a:r>
            <a:endParaRPr kumimoji="0" lang="en-US" altLang="zh-CN" sz="240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9445"/>
            <a:ext cx="1563329" cy="1143376"/>
          </a:xfrm>
          <a:prstGeom prst="rect">
            <a:avLst/>
          </a:prstGeom>
          <a:ln>
            <a:noFill/>
          </a:ln>
        </p:spPr>
      </p:pic>
      <p:sp>
        <p:nvSpPr>
          <p:cNvPr id="23" name="TextBox 22"/>
          <p:cNvSpPr txBox="1"/>
          <p:nvPr/>
        </p:nvSpPr>
        <p:spPr>
          <a:xfrm>
            <a:off x="5989239" y="10327307"/>
            <a:ext cx="245563" cy="2862322"/>
          </a:xfrm>
          <a:prstGeom prst="rect">
            <a:avLst/>
          </a:prstGeom>
          <a:noFill/>
        </p:spPr>
        <p:txBody>
          <a:bodyPr wrap="square" rtlCol="0">
            <a:spAutoFit/>
          </a:bodyPr>
          <a:lstStyle/>
          <a:p>
            <a:pPr lvl="0" algn="just">
              <a:defRPr/>
            </a:pPr>
            <a:r>
              <a:rPr lang="en-US" altLang="zh-CN" sz="2000">
                <a:solidFill>
                  <a:srgbClr val="002060"/>
                </a:solidFill>
                <a:latin typeface="Roboto" panose="02000000000000000000" pitchFamily="2" charset="0"/>
                <a:ea typeface="Roboto" panose="02000000000000000000" pitchFamily="2" charset="0"/>
              </a:rPr>
              <a:t>G</a:t>
            </a:r>
            <a:r>
              <a:rPr lang="vi-VN" altLang="zh-CN" sz="2000">
                <a:solidFill>
                  <a:srgbClr val="002060"/>
                </a:solidFill>
                <a:latin typeface="Roboto" panose="02000000000000000000" pitchFamily="2" charset="0"/>
                <a:ea typeface="Roboto" panose="02000000000000000000" pitchFamily="2" charset="0"/>
              </a:rPr>
              <a:t>ây ung thư</a:t>
            </a:r>
          </a:p>
        </p:txBody>
      </p:sp>
      <p:sp>
        <p:nvSpPr>
          <p:cNvPr id="24" name="TextBox 23"/>
          <p:cNvSpPr txBox="1"/>
          <p:nvPr/>
        </p:nvSpPr>
        <p:spPr>
          <a:xfrm>
            <a:off x="9544558" y="1694551"/>
            <a:ext cx="1919855" cy="400110"/>
          </a:xfrm>
          <a:prstGeom prst="rect">
            <a:avLst/>
          </a:prstGeom>
          <a:noFill/>
        </p:spPr>
        <p:txBody>
          <a:bodyPr wrap="square" rtlCol="0">
            <a:spAutoFit/>
          </a:bodyPr>
          <a:lstStyle/>
          <a:p>
            <a:pPr lvl="0" algn="just">
              <a:defRPr/>
            </a:pPr>
            <a:r>
              <a:rPr lang="vi-VN" altLang="zh-CN" sz="2000">
                <a:solidFill>
                  <a:srgbClr val="002060"/>
                </a:solidFill>
                <a:latin typeface="Roboto" panose="02000000000000000000" pitchFamily="2" charset="0"/>
                <a:ea typeface="Roboto" panose="02000000000000000000" pitchFamily="2" charset="0"/>
              </a:rPr>
              <a:t>Tổn thương da</a:t>
            </a:r>
          </a:p>
        </p:txBody>
      </p:sp>
      <p:sp>
        <p:nvSpPr>
          <p:cNvPr id="25" name="TextBox 24"/>
          <p:cNvSpPr txBox="1"/>
          <p:nvPr/>
        </p:nvSpPr>
        <p:spPr>
          <a:xfrm>
            <a:off x="8048176" y="4312201"/>
            <a:ext cx="2634755" cy="1015663"/>
          </a:xfrm>
          <a:prstGeom prst="rect">
            <a:avLst/>
          </a:prstGeom>
          <a:noFill/>
        </p:spPr>
        <p:txBody>
          <a:bodyPr wrap="square" rtlCol="0">
            <a:spAutoFit/>
          </a:bodyPr>
          <a:lstStyle/>
          <a:p>
            <a:pPr lvl="0" algn="just">
              <a:defRPr/>
            </a:pPr>
            <a:r>
              <a:rPr lang="vi-VN" altLang="zh-CN" sz="2000">
                <a:solidFill>
                  <a:srgbClr val="002060"/>
                </a:solidFill>
                <a:latin typeface="Roboto" panose="02000000000000000000" pitchFamily="2" charset="0"/>
                <a:ea typeface="Roboto" panose="02000000000000000000" pitchFamily="2" charset="0"/>
              </a:rPr>
              <a:t>Tổn thương hệ miễn dịch gây ra nhiều căn bệnh nghiêm trọng</a:t>
            </a:r>
          </a:p>
        </p:txBody>
      </p:sp>
      <p:sp>
        <p:nvSpPr>
          <p:cNvPr id="46" name="TextBox 45"/>
          <p:cNvSpPr txBox="1"/>
          <p:nvPr/>
        </p:nvSpPr>
        <p:spPr>
          <a:xfrm>
            <a:off x="1039356" y="1476500"/>
            <a:ext cx="2797170" cy="400110"/>
          </a:xfrm>
          <a:prstGeom prst="rect">
            <a:avLst/>
          </a:prstGeom>
          <a:noFill/>
        </p:spPr>
        <p:txBody>
          <a:bodyPr wrap="square" rtlCol="0">
            <a:spAutoFit/>
          </a:bodyPr>
          <a:lstStyle/>
          <a:p>
            <a:pPr lvl="0" algn="just">
              <a:defRPr/>
            </a:pPr>
            <a:r>
              <a:rPr lang="en-US" altLang="zh-CN" sz="2000">
                <a:solidFill>
                  <a:srgbClr val="002060"/>
                </a:solidFill>
                <a:latin typeface="Roboto" panose="02000000000000000000" pitchFamily="2" charset="0"/>
                <a:ea typeface="Roboto" panose="02000000000000000000" pitchFamily="2" charset="0"/>
                <a:sym typeface="Wingdings" panose="05000000000000000000" pitchFamily="2" charset="2"/>
              </a:rPr>
              <a:t>Mắc các bệnh về phổi</a:t>
            </a:r>
            <a:endParaRPr lang="vi-VN" altLang="zh-CN" sz="2000">
              <a:solidFill>
                <a:srgbClr val="002060"/>
              </a:solidFill>
              <a:latin typeface="Roboto" panose="02000000000000000000" pitchFamily="2" charset="0"/>
              <a:ea typeface="Roboto" panose="02000000000000000000" pitchFamily="2" charset="0"/>
            </a:endParaRPr>
          </a:p>
        </p:txBody>
      </p:sp>
      <p:sp>
        <p:nvSpPr>
          <p:cNvPr id="16" name="TextBox 15"/>
          <p:cNvSpPr txBox="1"/>
          <p:nvPr/>
        </p:nvSpPr>
        <p:spPr>
          <a:xfrm>
            <a:off x="2642973" y="4820032"/>
            <a:ext cx="2198553" cy="707886"/>
          </a:xfrm>
          <a:prstGeom prst="rect">
            <a:avLst/>
          </a:prstGeom>
          <a:noFill/>
        </p:spPr>
        <p:txBody>
          <a:bodyPr wrap="square" rtlCol="0">
            <a:spAutoFit/>
          </a:bodyPr>
          <a:lstStyle/>
          <a:p>
            <a:pPr lvl="0" algn="just">
              <a:defRPr/>
            </a:pPr>
            <a:r>
              <a:rPr lang="vi-VN" altLang="zh-CN" sz="2000">
                <a:solidFill>
                  <a:srgbClr val="002060"/>
                </a:solidFill>
                <a:latin typeface="Roboto" panose="02000000000000000000" pitchFamily="2" charset="0"/>
                <a:ea typeface="Roboto" panose="02000000000000000000" pitchFamily="2" charset="0"/>
                <a:sym typeface="Wingdings" panose="05000000000000000000" pitchFamily="2" charset="2"/>
              </a:rPr>
              <a:t>Tổn thương hệ thống mạch máu</a:t>
            </a:r>
            <a:endParaRPr lang="vi-VN" altLang="zh-CN" sz="2000">
              <a:solidFill>
                <a:srgbClr val="002060"/>
              </a:solidFill>
              <a:latin typeface="Roboto" panose="02000000000000000000" pitchFamily="2" charset="0"/>
              <a:ea typeface="Roboto" panose="02000000000000000000" pitchFamily="2" charset="0"/>
            </a:endParaRPr>
          </a:p>
        </p:txBody>
      </p:sp>
      <p:pic>
        <p:nvPicPr>
          <p:cNvPr id="1026" name="Picture 2" descr="hệ miễn dịch bị suy giả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3358" y="3892982"/>
            <a:ext cx="2781154" cy="1854102"/>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descr="tác hại của chất tẩy rửa làm tổn thương mạch má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9356" y="2094661"/>
            <a:ext cx="2715011" cy="1810007"/>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2" name="Picture 8" descr="Giải đáp thắc mắc: Viêm da cơ địa có di truyền không? | Medlate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23462" y="1240807"/>
            <a:ext cx="2642092" cy="1763596"/>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11184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randombar(horizontal)">
                                      <p:cBhvr>
                                        <p:cTn id="12" dur="500"/>
                                        <p:tgtEl>
                                          <p:spTgt spid="46"/>
                                        </p:tgtEl>
                                      </p:cBhvr>
                                    </p:animEffect>
                                  </p:childTnLst>
                                </p:cTn>
                              </p:par>
                              <p:par>
                                <p:cTn id="13" presetID="22" presetClass="entr" presetSubtype="4" fill="hold" nodeType="with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wipe(down)">
                                      <p:cBhvr>
                                        <p:cTn id="15" dur="500"/>
                                        <p:tgtEl>
                                          <p:spTgt spid="1028"/>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randombar(horizontal)">
                                      <p:cBhvr>
                                        <p:cTn id="20" dur="500"/>
                                        <p:tgtEl>
                                          <p:spTgt spid="24"/>
                                        </p:tgtEl>
                                      </p:cBhvr>
                                    </p:animEffect>
                                  </p:childTnLst>
                                </p:cTn>
                              </p:par>
                              <p:par>
                                <p:cTn id="21" presetID="22" presetClass="entr" presetSubtype="4" fill="hold" nodeType="withEffect">
                                  <p:stCondLst>
                                    <p:cond delay="0"/>
                                  </p:stCondLst>
                                  <p:childTnLst>
                                    <p:set>
                                      <p:cBhvr>
                                        <p:cTn id="22" dur="1" fill="hold">
                                          <p:stCondLst>
                                            <p:cond delay="0"/>
                                          </p:stCondLst>
                                        </p:cTn>
                                        <p:tgtEl>
                                          <p:spTgt spid="1032"/>
                                        </p:tgtEl>
                                        <p:attrNameLst>
                                          <p:attrName>style.visibility</p:attrName>
                                        </p:attrNameLst>
                                      </p:cBhvr>
                                      <p:to>
                                        <p:strVal val="visible"/>
                                      </p:to>
                                    </p:set>
                                    <p:animEffect transition="in" filter="wipe(down)">
                                      <p:cBhvr>
                                        <p:cTn id="23" dur="500"/>
                                        <p:tgtEl>
                                          <p:spTgt spid="103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26"/>
                                        </p:tgtEl>
                                        <p:attrNameLst>
                                          <p:attrName>style.visibility</p:attrName>
                                        </p:attrNameLst>
                                      </p:cBhvr>
                                      <p:to>
                                        <p:strVal val="visible"/>
                                      </p:to>
                                    </p:set>
                                    <p:animEffect transition="in" filter="wipe(down)">
                                      <p:cBhvr>
                                        <p:cTn id="28" dur="500"/>
                                        <p:tgtEl>
                                          <p:spTgt spid="1026"/>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randombar(horizontal)">
                                      <p:cBhvr>
                                        <p:cTn id="31" dur="500"/>
                                        <p:tgtEl>
                                          <p:spTgt spid="25"/>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randombar(horizontal)">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46"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é Quét Nhà - Nhạc Thiếu Nh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630706" y="1872023"/>
            <a:ext cx="4930588" cy="3697941"/>
          </a:xfrm>
          <a:prstGeom prst="rect">
            <a:avLst/>
          </a:prstGeom>
        </p:spPr>
      </p:pic>
      <p:sp>
        <p:nvSpPr>
          <p:cNvPr id="3" name="TextBox 2"/>
          <p:cNvSpPr txBox="1"/>
          <p:nvPr/>
        </p:nvSpPr>
        <p:spPr>
          <a:xfrm>
            <a:off x="2875942" y="470878"/>
            <a:ext cx="644011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CÙNG HÁT VÀ</a:t>
            </a:r>
            <a:r>
              <a:rPr kumimoji="0" lang="en-US" altLang="zh-CN" sz="3200" b="1"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VẬN ĐỘNG </a:t>
            </a:r>
            <a:r>
              <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NÀO!</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38513" y="1771572"/>
            <a:ext cx="5514975" cy="3898842"/>
          </a:xfrm>
          <a:prstGeom prst="rect">
            <a:avLst/>
          </a:prstGeom>
          <a:effectLst>
            <a:outerShdw blurRad="63500" sx="102000" sy="102000" algn="ctr" rotWithShape="0">
              <a:prstClr val="black">
                <a:alpha val="40000"/>
              </a:prstClr>
            </a:outerShdw>
          </a:effectLst>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79445"/>
            <a:ext cx="1563329" cy="1143376"/>
          </a:xfrm>
          <a:prstGeom prst="rect">
            <a:avLst/>
          </a:prstGeom>
          <a:ln>
            <a:noFill/>
          </a:ln>
        </p:spPr>
      </p:pic>
    </p:spTree>
    <p:extLst>
      <p:ext uri="{BB962C8B-B14F-4D97-AF65-F5344CB8AC3E}">
        <p14:creationId xmlns:p14="http://schemas.microsoft.com/office/powerpoint/2010/main" val="3734879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video fullScrn="1">
              <p:cMediaNode vol="80000">
                <p:cTn id="13" fill="hold" display="0">
                  <p:stCondLst>
                    <p:cond delay="indefinite"/>
                  </p:stCondLst>
                </p:cTn>
                <p:tgtEl>
                  <p:spTgt spid="2"/>
                </p:tgtEl>
              </p:cMediaNode>
            </p:video>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9445"/>
            <a:ext cx="1563329" cy="1143376"/>
          </a:xfrm>
          <a:prstGeom prst="rect">
            <a:avLst/>
          </a:prstGeom>
          <a:ln>
            <a:noFill/>
          </a:ln>
        </p:spPr>
      </p:pic>
      <p:sp>
        <p:nvSpPr>
          <p:cNvPr id="6" name="TextBox 5"/>
          <p:cNvSpPr txBox="1"/>
          <p:nvPr/>
        </p:nvSpPr>
        <p:spPr>
          <a:xfrm>
            <a:off x="3781096" y="585440"/>
            <a:ext cx="40709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PHIẾU HỌC TẬP SỐ 3</a:t>
            </a:r>
            <a:endParaRPr kumimoji="0" lang="en-US" altLang="zh-CN" sz="32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endParaRPr>
          </a:p>
        </p:txBody>
      </p:sp>
      <p:pic>
        <p:nvPicPr>
          <p:cNvPr id="3" name="Picture 2"/>
          <p:cNvPicPr>
            <a:picLocks noChangeAspect="1"/>
          </p:cNvPicPr>
          <p:nvPr/>
        </p:nvPicPr>
        <p:blipFill>
          <a:blip r:embed="rId4"/>
          <a:stretch>
            <a:fillRect/>
          </a:stretch>
        </p:blipFill>
        <p:spPr>
          <a:xfrm>
            <a:off x="1717353" y="1640581"/>
            <a:ext cx="8672063" cy="4231409"/>
          </a:xfrm>
          <a:prstGeom prst="rect">
            <a:avLst/>
          </a:prstGeom>
        </p:spPr>
      </p:pic>
      <p:sp>
        <p:nvSpPr>
          <p:cNvPr id="8" name="TextBox 7"/>
          <p:cNvSpPr txBox="1"/>
          <p:nvPr/>
        </p:nvSpPr>
        <p:spPr>
          <a:xfrm>
            <a:off x="2164533" y="2691297"/>
            <a:ext cx="3407278" cy="369332"/>
          </a:xfrm>
          <a:prstGeom prst="rect">
            <a:avLst/>
          </a:prstGeom>
          <a:noFill/>
        </p:spPr>
        <p:txBody>
          <a:bodyPr wrap="square" rtlCol="0">
            <a:spAutoFit/>
          </a:bodyPr>
          <a:lstStyle/>
          <a:p>
            <a:pPr lvl="0" algn="just">
              <a:defRPr/>
            </a:pPr>
            <a:r>
              <a:rPr lang="vi-VN" altLang="zh-CN" dirty="0">
                <a:solidFill>
                  <a:srgbClr val="FF0000"/>
                </a:solidFill>
                <a:latin typeface="Roboto" panose="02000000000000000000" pitchFamily="2" charset="0"/>
                <a:ea typeface="Roboto" panose="02000000000000000000" pitchFamily="2" charset="0"/>
                <a:sym typeface="Wingdings" panose="05000000000000000000" pitchFamily="2" charset="2"/>
              </a:rPr>
              <a:t></a:t>
            </a:r>
            <a:r>
              <a:rPr lang="en-US" altLang="zh-CN" dirty="0">
                <a:solidFill>
                  <a:srgbClr val="FF0000"/>
                </a:solidFill>
                <a:latin typeface="Roboto" panose="02000000000000000000" pitchFamily="2" charset="0"/>
                <a:ea typeface="Roboto" panose="02000000000000000000" pitchFamily="2" charset="0"/>
                <a:sym typeface="Wingdings" panose="05000000000000000000" pitchFamily="2" charset="2"/>
              </a:rPr>
              <a:t> </a:t>
            </a:r>
            <a:r>
              <a:rPr lang="vi-VN" altLang="zh-CN" dirty="0">
                <a:solidFill>
                  <a:srgbClr val="FF0000"/>
                </a:solidFill>
                <a:latin typeface="Roboto" panose="02000000000000000000" pitchFamily="2" charset="0"/>
                <a:ea typeface="Roboto" panose="02000000000000000000" pitchFamily="2" charset="0"/>
              </a:rPr>
              <a:t>Xát </a:t>
            </a:r>
            <a:r>
              <a:rPr lang="en-US" altLang="zh-CN" dirty="0" err="1">
                <a:solidFill>
                  <a:srgbClr val="FF0000"/>
                </a:solidFill>
                <a:latin typeface="Roboto" panose="02000000000000000000" pitchFamily="2" charset="0"/>
                <a:ea typeface="Roboto" panose="02000000000000000000" pitchFamily="2" charset="0"/>
              </a:rPr>
              <a:t>nước</a:t>
            </a:r>
            <a:r>
              <a:rPr lang="en-US" altLang="zh-CN" dirty="0">
                <a:solidFill>
                  <a:srgbClr val="FF0000"/>
                </a:solidFill>
                <a:latin typeface="Roboto" panose="02000000000000000000" pitchFamily="2" charset="0"/>
                <a:ea typeface="Roboto" panose="02000000000000000000" pitchFamily="2" charset="0"/>
              </a:rPr>
              <a:t> </a:t>
            </a:r>
            <a:r>
              <a:rPr lang="en-US" altLang="zh-CN" dirty="0" err="1">
                <a:solidFill>
                  <a:srgbClr val="FF0000"/>
                </a:solidFill>
                <a:latin typeface="Roboto" panose="02000000000000000000" pitchFamily="2" charset="0"/>
                <a:ea typeface="Roboto" panose="02000000000000000000" pitchFamily="2" charset="0"/>
              </a:rPr>
              <a:t>rửa</a:t>
            </a:r>
            <a:r>
              <a:rPr lang="en-US" altLang="zh-CN" dirty="0">
                <a:solidFill>
                  <a:srgbClr val="FF0000"/>
                </a:solidFill>
                <a:latin typeface="Roboto" panose="02000000000000000000" pitchFamily="2" charset="0"/>
                <a:ea typeface="Roboto" panose="02000000000000000000" pitchFamily="2" charset="0"/>
              </a:rPr>
              <a:t> </a:t>
            </a:r>
            <a:r>
              <a:rPr lang="en-US" altLang="zh-CN" dirty="0" err="1">
                <a:solidFill>
                  <a:srgbClr val="FF0000"/>
                </a:solidFill>
                <a:latin typeface="Roboto" panose="02000000000000000000" pitchFamily="2" charset="0"/>
                <a:ea typeface="Roboto" panose="02000000000000000000" pitchFamily="2" charset="0"/>
              </a:rPr>
              <a:t>bát</a:t>
            </a:r>
            <a:r>
              <a:rPr lang="vi-VN" altLang="zh-CN" dirty="0">
                <a:solidFill>
                  <a:srgbClr val="FF0000"/>
                </a:solidFill>
                <a:latin typeface="Roboto" panose="02000000000000000000" pitchFamily="2" charset="0"/>
                <a:ea typeface="Roboto" panose="02000000000000000000" pitchFamily="2" charset="0"/>
              </a:rPr>
              <a:t> lên bát, đĩ</a:t>
            </a:r>
            <a:r>
              <a:rPr lang="en-US" altLang="zh-CN" dirty="0">
                <a:solidFill>
                  <a:srgbClr val="FF0000"/>
                </a:solidFill>
                <a:latin typeface="Roboto" panose="02000000000000000000" pitchFamily="2" charset="0"/>
                <a:ea typeface="Roboto" panose="02000000000000000000" pitchFamily="2" charset="0"/>
              </a:rPr>
              <a:t>a</a:t>
            </a:r>
            <a:endParaRPr lang="vi-VN" altLang="zh-CN" dirty="0">
              <a:solidFill>
                <a:srgbClr val="FF0000"/>
              </a:solidFill>
              <a:latin typeface="Roboto" panose="02000000000000000000" pitchFamily="2" charset="0"/>
              <a:ea typeface="Roboto" panose="02000000000000000000" pitchFamily="2" charset="0"/>
            </a:endParaRPr>
          </a:p>
        </p:txBody>
      </p:sp>
      <p:sp>
        <p:nvSpPr>
          <p:cNvPr id="9" name="TextBox 8"/>
          <p:cNvSpPr txBox="1"/>
          <p:nvPr/>
        </p:nvSpPr>
        <p:spPr>
          <a:xfrm>
            <a:off x="2164533" y="2281449"/>
            <a:ext cx="4218406" cy="369332"/>
          </a:xfrm>
          <a:prstGeom prst="rect">
            <a:avLst/>
          </a:prstGeom>
          <a:noFill/>
        </p:spPr>
        <p:txBody>
          <a:bodyPr wrap="square" rtlCol="0">
            <a:spAutoFit/>
          </a:bodyPr>
          <a:lstStyle/>
          <a:p>
            <a:pPr lvl="0" algn="just">
              <a:defRPr/>
            </a:pPr>
            <a:r>
              <a:rPr lang="vi-VN" altLang="zh-CN">
                <a:solidFill>
                  <a:srgbClr val="FF0000"/>
                </a:solidFill>
                <a:latin typeface="Roboto" panose="02000000000000000000" pitchFamily="2" charset="0"/>
                <a:ea typeface="Roboto" panose="02000000000000000000" pitchFamily="2" charset="0"/>
                <a:sym typeface="Wingdings" panose="05000000000000000000" pitchFamily="2" charset="2"/>
              </a:rPr>
              <a:t> </a:t>
            </a:r>
            <a:r>
              <a:rPr lang="vi-VN" altLang="zh-CN">
                <a:solidFill>
                  <a:srgbClr val="FF0000"/>
                </a:solidFill>
                <a:latin typeface="Roboto" panose="02000000000000000000" pitchFamily="2" charset="0"/>
                <a:ea typeface="Roboto" panose="02000000000000000000" pitchFamily="2" charset="0"/>
              </a:rPr>
              <a:t>Cho nước rửa bát vào giẻ rửa bát</a:t>
            </a:r>
          </a:p>
        </p:txBody>
      </p:sp>
      <p:sp>
        <p:nvSpPr>
          <p:cNvPr id="10" name="TextBox 9"/>
          <p:cNvSpPr txBox="1"/>
          <p:nvPr/>
        </p:nvSpPr>
        <p:spPr>
          <a:xfrm>
            <a:off x="2164533" y="3429961"/>
            <a:ext cx="3847598" cy="369332"/>
          </a:xfrm>
          <a:prstGeom prst="rect">
            <a:avLst/>
          </a:prstGeom>
          <a:noFill/>
        </p:spPr>
        <p:txBody>
          <a:bodyPr wrap="square" rtlCol="0">
            <a:spAutoFit/>
          </a:bodyPr>
          <a:lstStyle/>
          <a:p>
            <a:pPr lvl="0" algn="just">
              <a:defRPr/>
            </a:pPr>
            <a:r>
              <a:rPr lang="vi-VN" altLang="zh-CN">
                <a:solidFill>
                  <a:srgbClr val="FF0000"/>
                </a:solidFill>
                <a:latin typeface="Roboto" panose="02000000000000000000" pitchFamily="2" charset="0"/>
                <a:ea typeface="Roboto" panose="02000000000000000000" pitchFamily="2" charset="0"/>
                <a:sym typeface="Wingdings" panose="05000000000000000000" pitchFamily="2" charset="2"/>
              </a:rPr>
              <a:t> </a:t>
            </a:r>
            <a:r>
              <a:rPr lang="vi-VN" altLang="zh-CN">
                <a:solidFill>
                  <a:srgbClr val="FF0000"/>
                </a:solidFill>
                <a:latin typeface="Roboto" panose="02000000000000000000" pitchFamily="2" charset="0"/>
                <a:ea typeface="Roboto" panose="02000000000000000000" pitchFamily="2" charset="0"/>
              </a:rPr>
              <a:t>Lau bát, đĩa sau khi rửa sạch</a:t>
            </a:r>
          </a:p>
        </p:txBody>
      </p:sp>
      <p:sp>
        <p:nvSpPr>
          <p:cNvPr id="11" name="TextBox 10"/>
          <p:cNvSpPr txBox="1"/>
          <p:nvPr/>
        </p:nvSpPr>
        <p:spPr>
          <a:xfrm>
            <a:off x="2164533" y="3060629"/>
            <a:ext cx="4384130" cy="369332"/>
          </a:xfrm>
          <a:prstGeom prst="rect">
            <a:avLst/>
          </a:prstGeom>
          <a:noFill/>
        </p:spPr>
        <p:txBody>
          <a:bodyPr wrap="square" rtlCol="0">
            <a:spAutoFit/>
          </a:bodyPr>
          <a:lstStyle/>
          <a:p>
            <a:pPr lvl="0" algn="just">
              <a:defRPr/>
            </a:pPr>
            <a:r>
              <a:rPr lang="vi-VN" altLang="zh-CN">
                <a:solidFill>
                  <a:srgbClr val="FF0000"/>
                </a:solidFill>
                <a:latin typeface="Roboto" panose="02000000000000000000" pitchFamily="2" charset="0"/>
                <a:ea typeface="Roboto" panose="02000000000000000000" pitchFamily="2" charset="0"/>
                <a:sym typeface="Wingdings" panose="05000000000000000000" pitchFamily="2" charset="2"/>
              </a:rPr>
              <a:t> </a:t>
            </a:r>
            <a:r>
              <a:rPr lang="vi-VN" altLang="zh-CN">
                <a:solidFill>
                  <a:srgbClr val="FF0000"/>
                </a:solidFill>
                <a:latin typeface="Roboto" panose="02000000000000000000" pitchFamily="2" charset="0"/>
                <a:ea typeface="Roboto" panose="02000000000000000000" pitchFamily="2" charset="0"/>
              </a:rPr>
              <a:t>Tráng bát, đĩa dưới vòi nước sạch</a:t>
            </a:r>
          </a:p>
        </p:txBody>
      </p:sp>
      <p:sp>
        <p:nvSpPr>
          <p:cNvPr id="12" name="TextBox 11"/>
          <p:cNvSpPr txBox="1"/>
          <p:nvPr/>
        </p:nvSpPr>
        <p:spPr>
          <a:xfrm>
            <a:off x="6012131" y="3429961"/>
            <a:ext cx="3100478" cy="369332"/>
          </a:xfrm>
          <a:prstGeom prst="rect">
            <a:avLst/>
          </a:prstGeom>
          <a:noFill/>
        </p:spPr>
        <p:txBody>
          <a:bodyPr wrap="square" rtlCol="0">
            <a:spAutoFit/>
          </a:bodyPr>
          <a:lstStyle/>
          <a:p>
            <a:pPr lvl="0" algn="just">
              <a:defRPr/>
            </a:pPr>
            <a:r>
              <a:rPr lang="vi-VN" altLang="zh-CN">
                <a:solidFill>
                  <a:srgbClr val="FF0000"/>
                </a:solidFill>
                <a:latin typeface="Roboto" panose="02000000000000000000" pitchFamily="2" charset="0"/>
                <a:ea typeface="Roboto" panose="02000000000000000000" pitchFamily="2" charset="0"/>
                <a:sym typeface="Wingdings" panose="05000000000000000000" pitchFamily="2" charset="2"/>
              </a:rPr>
              <a:t></a:t>
            </a:r>
            <a:r>
              <a:rPr lang="en-US" altLang="zh-CN">
                <a:solidFill>
                  <a:srgbClr val="FF0000"/>
                </a:solidFill>
                <a:latin typeface="Roboto" panose="02000000000000000000" pitchFamily="2" charset="0"/>
                <a:ea typeface="Roboto" panose="02000000000000000000" pitchFamily="2" charset="0"/>
                <a:sym typeface="Wingdings" panose="05000000000000000000" pitchFamily="2" charset="2"/>
              </a:rPr>
              <a:t> </a:t>
            </a:r>
            <a:r>
              <a:rPr lang="vi-VN" altLang="zh-CN">
                <a:solidFill>
                  <a:srgbClr val="FF0000"/>
                </a:solidFill>
                <a:latin typeface="Roboto" panose="02000000000000000000" pitchFamily="2" charset="0"/>
                <a:ea typeface="Roboto" panose="02000000000000000000" pitchFamily="2" charset="0"/>
              </a:rPr>
              <a:t>Dùng khăn khô để lau lại</a:t>
            </a:r>
          </a:p>
        </p:txBody>
      </p:sp>
      <p:sp>
        <p:nvSpPr>
          <p:cNvPr id="13" name="TextBox 12"/>
          <p:cNvSpPr txBox="1"/>
          <p:nvPr/>
        </p:nvSpPr>
        <p:spPr>
          <a:xfrm>
            <a:off x="6012131" y="3060629"/>
            <a:ext cx="3331778" cy="369332"/>
          </a:xfrm>
          <a:prstGeom prst="rect">
            <a:avLst/>
          </a:prstGeom>
          <a:noFill/>
        </p:spPr>
        <p:txBody>
          <a:bodyPr wrap="square" rtlCol="0">
            <a:spAutoFit/>
          </a:bodyPr>
          <a:lstStyle/>
          <a:p>
            <a:pPr lvl="0" algn="just">
              <a:defRPr/>
            </a:pPr>
            <a:r>
              <a:rPr lang="vi-VN" altLang="zh-CN">
                <a:solidFill>
                  <a:srgbClr val="FF0000"/>
                </a:solidFill>
                <a:latin typeface="Roboto" panose="02000000000000000000" pitchFamily="2" charset="0"/>
                <a:ea typeface="Roboto" panose="02000000000000000000" pitchFamily="2" charset="0"/>
                <a:sym typeface="Wingdings" panose="05000000000000000000" pitchFamily="2" charset="2"/>
              </a:rPr>
              <a:t> </a:t>
            </a:r>
            <a:r>
              <a:rPr lang="vi-VN" altLang="zh-CN">
                <a:solidFill>
                  <a:srgbClr val="FF0000"/>
                </a:solidFill>
                <a:latin typeface="Roboto" panose="02000000000000000000" pitchFamily="2" charset="0"/>
                <a:ea typeface="Roboto" panose="02000000000000000000" pitchFamily="2" charset="0"/>
              </a:rPr>
              <a:t>Dùng khăn ướt lau bàn</a:t>
            </a:r>
          </a:p>
        </p:txBody>
      </p:sp>
      <p:sp>
        <p:nvSpPr>
          <p:cNvPr id="14" name="TextBox 13"/>
          <p:cNvSpPr txBox="1"/>
          <p:nvPr/>
        </p:nvSpPr>
        <p:spPr>
          <a:xfrm>
            <a:off x="6012131" y="2650781"/>
            <a:ext cx="4095103" cy="369332"/>
          </a:xfrm>
          <a:prstGeom prst="rect">
            <a:avLst/>
          </a:prstGeom>
          <a:noFill/>
        </p:spPr>
        <p:txBody>
          <a:bodyPr wrap="square" rtlCol="0">
            <a:spAutoFit/>
          </a:bodyPr>
          <a:lstStyle/>
          <a:p>
            <a:pPr lvl="0" algn="just">
              <a:defRPr/>
            </a:pPr>
            <a:r>
              <a:rPr lang="vi-VN" altLang="zh-CN">
                <a:solidFill>
                  <a:srgbClr val="FF0000"/>
                </a:solidFill>
                <a:latin typeface="Roboto" panose="02000000000000000000" pitchFamily="2" charset="0"/>
                <a:ea typeface="Roboto" panose="02000000000000000000" pitchFamily="2" charset="0"/>
                <a:sym typeface="Wingdings" panose="05000000000000000000" pitchFamily="2" charset="2"/>
              </a:rPr>
              <a:t> </a:t>
            </a:r>
            <a:r>
              <a:rPr lang="vi-VN" altLang="zh-CN">
                <a:solidFill>
                  <a:srgbClr val="FF0000"/>
                </a:solidFill>
                <a:latin typeface="Roboto" panose="02000000000000000000" pitchFamily="2" charset="0"/>
                <a:ea typeface="Roboto" panose="02000000000000000000" pitchFamily="2" charset="0"/>
              </a:rPr>
              <a:t>Nhúng khăn vào chậu nước lau bàn</a:t>
            </a:r>
          </a:p>
        </p:txBody>
      </p:sp>
      <p:sp>
        <p:nvSpPr>
          <p:cNvPr id="15" name="TextBox 14"/>
          <p:cNvSpPr txBox="1"/>
          <p:nvPr/>
        </p:nvSpPr>
        <p:spPr>
          <a:xfrm>
            <a:off x="5992846" y="2301707"/>
            <a:ext cx="2662583" cy="369332"/>
          </a:xfrm>
          <a:prstGeom prst="rect">
            <a:avLst/>
          </a:prstGeom>
          <a:noFill/>
        </p:spPr>
        <p:txBody>
          <a:bodyPr wrap="square" rtlCol="0">
            <a:spAutoFit/>
          </a:bodyPr>
          <a:lstStyle/>
          <a:p>
            <a:pPr lvl="0" algn="just">
              <a:defRPr/>
            </a:pPr>
            <a:r>
              <a:rPr lang="vi-VN" altLang="zh-CN">
                <a:solidFill>
                  <a:srgbClr val="FF0000"/>
                </a:solidFill>
                <a:latin typeface="Roboto" panose="02000000000000000000" pitchFamily="2" charset="0"/>
                <a:ea typeface="Roboto" panose="02000000000000000000" pitchFamily="2" charset="0"/>
                <a:sym typeface="Wingdings" panose="05000000000000000000" pitchFamily="2" charset="2"/>
              </a:rPr>
              <a:t> </a:t>
            </a:r>
            <a:r>
              <a:rPr lang="vi-VN" altLang="zh-CN">
                <a:solidFill>
                  <a:srgbClr val="FF0000"/>
                </a:solidFill>
                <a:latin typeface="Roboto" panose="02000000000000000000" pitchFamily="2" charset="0"/>
                <a:ea typeface="Roboto" panose="02000000000000000000" pitchFamily="2" charset="0"/>
              </a:rPr>
              <a:t>Pha nước lau bàn</a:t>
            </a:r>
          </a:p>
        </p:txBody>
      </p:sp>
      <p:sp>
        <p:nvSpPr>
          <p:cNvPr id="16" name="TextBox 15"/>
          <p:cNvSpPr txBox="1"/>
          <p:nvPr/>
        </p:nvSpPr>
        <p:spPr>
          <a:xfrm>
            <a:off x="3088764" y="4423019"/>
            <a:ext cx="7018469" cy="369332"/>
          </a:xfrm>
          <a:prstGeom prst="rect">
            <a:avLst/>
          </a:prstGeom>
          <a:noFill/>
        </p:spPr>
        <p:txBody>
          <a:bodyPr wrap="square" rtlCol="0">
            <a:spAutoFit/>
          </a:bodyPr>
          <a:lstStyle/>
          <a:p>
            <a:pPr lvl="0" algn="just">
              <a:defRPr/>
            </a:pPr>
            <a:r>
              <a:rPr lang="vi-VN" altLang="zh-CN">
                <a:solidFill>
                  <a:srgbClr val="FF0000"/>
                </a:solidFill>
                <a:latin typeface="Roboto" panose="02000000000000000000" pitchFamily="2" charset="0"/>
                <a:ea typeface="Roboto" panose="02000000000000000000" pitchFamily="2" charset="0"/>
                <a:sym typeface="Wingdings" panose="05000000000000000000" pitchFamily="2" charset="2"/>
              </a:rPr>
              <a:t>làm sạch mọi các chất liệu, bề mặt, như vải, kim loại, gỗ, sàn nhà…</a:t>
            </a:r>
            <a:endParaRPr lang="vi-VN" altLang="zh-CN">
              <a:solidFill>
                <a:srgbClr val="FF0000"/>
              </a:solidFill>
              <a:latin typeface="Roboto" panose="02000000000000000000" pitchFamily="2" charset="0"/>
              <a:ea typeface="Roboto" panose="02000000000000000000" pitchFamily="2" charset="0"/>
            </a:endParaRPr>
          </a:p>
        </p:txBody>
      </p:sp>
      <p:sp>
        <p:nvSpPr>
          <p:cNvPr id="17" name="TextBox 16"/>
          <p:cNvSpPr txBox="1"/>
          <p:nvPr/>
        </p:nvSpPr>
        <p:spPr>
          <a:xfrm>
            <a:off x="3167423" y="4862363"/>
            <a:ext cx="6360036" cy="646331"/>
          </a:xfrm>
          <a:prstGeom prst="rect">
            <a:avLst/>
          </a:prstGeom>
          <a:noFill/>
        </p:spPr>
        <p:txBody>
          <a:bodyPr wrap="square" rtlCol="0">
            <a:spAutoFit/>
          </a:bodyPr>
          <a:lstStyle/>
          <a:p>
            <a:pPr lvl="0" algn="just">
              <a:defRPr/>
            </a:pPr>
            <a:r>
              <a:rPr lang="vi-VN" altLang="zh-CN">
                <a:solidFill>
                  <a:srgbClr val="FF0000"/>
                </a:solidFill>
                <a:latin typeface="Roboto" panose="02000000000000000000" pitchFamily="2" charset="0"/>
                <a:ea typeface="Roboto" panose="02000000000000000000" pitchFamily="2" charset="0"/>
                <a:sym typeface="Wingdings" panose="05000000000000000000" pitchFamily="2" charset="2"/>
              </a:rPr>
              <a:t>Kích ứng và tổn thương da</a:t>
            </a:r>
            <a:r>
              <a:rPr lang="en-US" altLang="zh-CN">
                <a:solidFill>
                  <a:srgbClr val="FF0000"/>
                </a:solidFill>
                <a:latin typeface="Roboto" panose="02000000000000000000" pitchFamily="2" charset="0"/>
                <a:ea typeface="Roboto" panose="02000000000000000000" pitchFamily="2" charset="0"/>
                <a:sym typeface="Wingdings" panose="05000000000000000000" pitchFamily="2" charset="2"/>
              </a:rPr>
              <a:t>, </a:t>
            </a:r>
            <a:r>
              <a:rPr lang="en-US">
                <a:solidFill>
                  <a:srgbClr val="FF0000"/>
                </a:solidFill>
                <a:latin typeface="Roboto" panose="02000000000000000000" pitchFamily="2" charset="0"/>
                <a:ea typeface="Roboto" panose="02000000000000000000" pitchFamily="2" charset="0"/>
              </a:rPr>
              <a:t>t</a:t>
            </a:r>
            <a:r>
              <a:rPr lang="vi-VN">
                <a:solidFill>
                  <a:srgbClr val="FF0000"/>
                </a:solidFill>
                <a:latin typeface="Roboto" panose="02000000000000000000" pitchFamily="2" charset="0"/>
                <a:ea typeface="Roboto" panose="02000000000000000000" pitchFamily="2" charset="0"/>
              </a:rPr>
              <a:t>ổn thương hệ miễn dịch</a:t>
            </a:r>
            <a:r>
              <a:rPr lang="en-US">
                <a:solidFill>
                  <a:srgbClr val="FF0000"/>
                </a:solidFill>
                <a:latin typeface="Roboto" panose="02000000000000000000" pitchFamily="2" charset="0"/>
                <a:ea typeface="Roboto" panose="02000000000000000000" pitchFamily="2" charset="0"/>
              </a:rPr>
              <a:t>, một số bệnh hô hấp, t</a:t>
            </a:r>
            <a:r>
              <a:rPr lang="vi-VN">
                <a:solidFill>
                  <a:srgbClr val="FF0000"/>
                </a:solidFill>
                <a:latin typeface="Roboto" panose="02000000000000000000" pitchFamily="2" charset="0"/>
                <a:ea typeface="Roboto" panose="02000000000000000000" pitchFamily="2" charset="0"/>
              </a:rPr>
              <a:t>ổn thương hệ thần kinh</a:t>
            </a:r>
            <a:endParaRPr lang="vi-VN" altLang="zh-CN">
              <a:solidFill>
                <a:srgbClr val="FF0000"/>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2190685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randombar(horizontal)">
                                      <p:cBhvr>
                                        <p:cTn id="21" dur="500"/>
                                        <p:tgtEl>
                                          <p:spTgt spid="12"/>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randombar(horizontal)">
                                      <p:cBhvr>
                                        <p:cTn id="24" dur="500"/>
                                        <p:tgtEl>
                                          <p:spTgt spid="15"/>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randombar(horizontal)">
                                      <p:cBhvr>
                                        <p:cTn id="27" dur="500"/>
                                        <p:tgtEl>
                                          <p:spTgt spid="13"/>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randombar(horizontal)">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randombar(horizontal)">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randombar(horizontal)">
                                      <p:cBhvr>
                                        <p:cTn id="4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P spid="15" grpId="0"/>
      <p:bldP spid="16" grpId="0"/>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725248E-A0D6-AD5A-5800-9A78FC7887FD}"/>
              </a:ext>
            </a:extLst>
          </p:cNvPr>
          <p:cNvSpPr txBox="1"/>
          <p:nvPr/>
        </p:nvSpPr>
        <p:spPr>
          <a:xfrm>
            <a:off x="4241960" y="566232"/>
            <a:ext cx="3959186"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rPr>
              <a:t>BÀI TẬP VỀ NHÀ</a:t>
            </a:r>
            <a:endParaRPr kumimoji="0" lang="en-US"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sp>
        <p:nvSpPr>
          <p:cNvPr id="14" name="Rectangle: Rounded Corners 2">
            <a:extLst>
              <a:ext uri="{FF2B5EF4-FFF2-40B4-BE49-F238E27FC236}">
                <a16:creationId xmlns:a16="http://schemas.microsoft.com/office/drawing/2014/main" id="{8D375CCE-294A-4A06-B090-A5CB539AC2CB}"/>
              </a:ext>
            </a:extLst>
          </p:cNvPr>
          <p:cNvSpPr/>
          <p:nvPr/>
        </p:nvSpPr>
        <p:spPr>
          <a:xfrm>
            <a:off x="1464068" y="1623193"/>
            <a:ext cx="8991600" cy="4080757"/>
          </a:xfrm>
          <a:prstGeom prst="roundRect">
            <a:avLst>
              <a:gd name="adj" fmla="val 9417"/>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Roboto" panose="02000000000000000000" pitchFamily="2" charset="0"/>
              <a:ea typeface="+mn-ea"/>
              <a:cs typeface="+mn-cs"/>
            </a:endParaRPr>
          </a:p>
        </p:txBody>
      </p:sp>
      <p:sp>
        <p:nvSpPr>
          <p:cNvPr id="15" name="TextBox 14">
            <a:extLst>
              <a:ext uri="{FF2B5EF4-FFF2-40B4-BE49-F238E27FC236}">
                <a16:creationId xmlns:a16="http://schemas.microsoft.com/office/drawing/2014/main" id="{F47EDC76-93E4-69B2-B3EB-FFBB9F9285CB}"/>
              </a:ext>
            </a:extLst>
          </p:cNvPr>
          <p:cNvSpPr txBox="1"/>
          <p:nvPr/>
        </p:nvSpPr>
        <p:spPr>
          <a:xfrm>
            <a:off x="1828800" y="1944244"/>
            <a:ext cx="6858000"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Chuẩn bị các nguyên, vật liệu cho buổi học sau:</a:t>
            </a:r>
          </a:p>
        </p:txBody>
      </p:sp>
      <p:sp>
        <p:nvSpPr>
          <p:cNvPr id="17" name="TextBox 16">
            <a:extLst>
              <a:ext uri="{FF2B5EF4-FFF2-40B4-BE49-F238E27FC236}">
                <a16:creationId xmlns:a16="http://schemas.microsoft.com/office/drawing/2014/main" id="{C50EEADF-F242-4F8F-96FE-76601BA8159E}"/>
              </a:ext>
            </a:extLst>
          </p:cNvPr>
          <p:cNvSpPr txBox="1"/>
          <p:nvPr/>
        </p:nvSpPr>
        <p:spPr>
          <a:xfrm>
            <a:off x="1845068" y="2440468"/>
            <a:ext cx="8229600"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Sả,</a:t>
            </a:r>
            <a:r>
              <a:rPr kumimoji="0" lang="en-US"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vỏ cam, quả chanh, vỏ quế, khăn và chậu nhỏ</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9445"/>
            <a:ext cx="1563329" cy="1143376"/>
          </a:xfrm>
          <a:prstGeom prst="rect">
            <a:avLst/>
          </a:prstGeom>
          <a:ln>
            <a:noFill/>
          </a:ln>
        </p:spPr>
      </p:pic>
      <p:pic>
        <p:nvPicPr>
          <p:cNvPr id="4" name="Picture 3"/>
          <p:cNvPicPr>
            <a:picLocks noChangeAspect="1"/>
          </p:cNvPicPr>
          <p:nvPr/>
        </p:nvPicPr>
        <p:blipFill rotWithShape="1">
          <a:blip r:embed="rId4" cstate="hqprint">
            <a:extLst>
              <a:ext uri="{28A0092B-C50C-407E-A947-70E740481C1C}">
                <a14:useLocalDpi xmlns:a14="http://schemas.microsoft.com/office/drawing/2010/main" val="0"/>
              </a:ext>
            </a:extLst>
          </a:blip>
          <a:srcRect t="11967"/>
          <a:stretch/>
        </p:blipFill>
        <p:spPr>
          <a:xfrm>
            <a:off x="2779792" y="3931223"/>
            <a:ext cx="2341339" cy="1182281"/>
          </a:xfrm>
          <a:prstGeom prst="rect">
            <a:avLst/>
          </a:prstGeom>
        </p:spPr>
      </p:pic>
      <p:pic>
        <p:nvPicPr>
          <p:cNvPr id="5" name="Picture 4"/>
          <p:cNvPicPr>
            <a:picLocks noChangeAspect="1"/>
          </p:cNvPicPr>
          <p:nvPr/>
        </p:nvPicPr>
        <p:blipFill rotWithShape="1">
          <a:blip r:embed="rId5" cstate="hqprint">
            <a:extLst>
              <a:ext uri="{28A0092B-C50C-407E-A947-70E740481C1C}">
                <a14:useLocalDpi xmlns:a14="http://schemas.microsoft.com/office/drawing/2010/main" val="0"/>
              </a:ext>
            </a:extLst>
          </a:blip>
          <a:srcRect l="7660" t="27940" r="8352" b="11845"/>
          <a:stretch/>
        </p:blipFill>
        <p:spPr>
          <a:xfrm>
            <a:off x="1563329" y="3403994"/>
            <a:ext cx="1966452" cy="953729"/>
          </a:xfrm>
          <a:prstGeom prst="rect">
            <a:avLst/>
          </a:prstGeom>
        </p:spPr>
      </p:pic>
      <p:pic>
        <p:nvPicPr>
          <p:cNvPr id="6" name="Picture 5"/>
          <p:cNvPicPr>
            <a:picLocks noChangeAspect="1"/>
          </p:cNvPicPr>
          <p:nvPr/>
        </p:nvPicPr>
        <p:blipFill rotWithShape="1">
          <a:blip r:embed="rId6" cstate="hqprint">
            <a:extLst>
              <a:ext uri="{28A0092B-C50C-407E-A947-70E740481C1C}">
                <a14:useLocalDpi xmlns:a14="http://schemas.microsoft.com/office/drawing/2010/main" val="0"/>
              </a:ext>
            </a:extLst>
          </a:blip>
          <a:srcRect l="9292" t="13388" r="22257" b="28660"/>
          <a:stretch/>
        </p:blipFill>
        <p:spPr>
          <a:xfrm>
            <a:off x="5900510" y="4357723"/>
            <a:ext cx="1602658" cy="904569"/>
          </a:xfrm>
          <a:prstGeom prst="rect">
            <a:avLst/>
          </a:prstGeom>
        </p:spPr>
      </p:pic>
      <p:pic>
        <p:nvPicPr>
          <p:cNvPr id="7" name="Picture 6"/>
          <p:cNvPicPr>
            <a:picLocks noChangeAspect="1"/>
          </p:cNvPicPr>
          <p:nvPr/>
        </p:nvPicPr>
        <p:blipFill rotWithShape="1">
          <a:blip r:embed="rId7" cstate="hqprint">
            <a:extLst>
              <a:ext uri="{28A0092B-C50C-407E-A947-70E740481C1C}">
                <a14:useLocalDpi xmlns:a14="http://schemas.microsoft.com/office/drawing/2010/main" val="0"/>
              </a:ext>
            </a:extLst>
          </a:blip>
          <a:srcRect l="8398" t="7348" r="5513" b="10794"/>
          <a:stretch/>
        </p:blipFill>
        <p:spPr>
          <a:xfrm>
            <a:off x="4906208" y="3083064"/>
            <a:ext cx="1695070" cy="1058385"/>
          </a:xfrm>
          <a:prstGeom prst="rect">
            <a:avLst/>
          </a:prstGeom>
        </p:spPr>
      </p:pic>
      <p:pic>
        <p:nvPicPr>
          <p:cNvPr id="8" name="Picture 7"/>
          <p:cNvPicPr>
            <a:picLocks noChangeAspect="1"/>
          </p:cNvPicPr>
          <p:nvPr/>
        </p:nvPicPr>
        <p:blipFill rotWithShape="1">
          <a:blip r:embed="rId8" cstate="hqprint">
            <a:extLst>
              <a:ext uri="{28A0092B-C50C-407E-A947-70E740481C1C}">
                <a14:useLocalDpi xmlns:a14="http://schemas.microsoft.com/office/drawing/2010/main" val="0"/>
              </a:ext>
            </a:extLst>
          </a:blip>
          <a:srcRect l="13012" t="33692" r="15161" b="28458"/>
          <a:stretch/>
        </p:blipFill>
        <p:spPr>
          <a:xfrm>
            <a:off x="8682600" y="4416549"/>
            <a:ext cx="1692281" cy="891741"/>
          </a:xfrm>
          <a:prstGeom prst="rect">
            <a:avLst/>
          </a:prstGeom>
        </p:spPr>
      </p:pic>
      <p:pic>
        <p:nvPicPr>
          <p:cNvPr id="9" name="Picture 8"/>
          <p:cNvPicPr>
            <a:picLocks noChangeAspect="1"/>
          </p:cNvPicPr>
          <p:nvPr/>
        </p:nvPicPr>
        <p:blipFill>
          <a:blip r:embed="rId9">
            <a:extLst>
              <a:ext uri="{BEBA8EAE-BF5A-486C-A8C5-ECC9F3942E4B}">
                <a14:imgProps xmlns:a14="http://schemas.microsoft.com/office/drawing/2010/main">
                  <a14:imgLayer r:embed="rId10">
                    <a14:imgEffect>
                      <a14:backgroundRemoval t="9155" b="100000" l="524" r="97906"/>
                    </a14:imgEffect>
                  </a14:imgLayer>
                </a14:imgProps>
              </a:ext>
            </a:extLst>
          </a:blip>
          <a:stretch>
            <a:fillRect/>
          </a:stretch>
        </p:blipFill>
        <p:spPr>
          <a:xfrm>
            <a:off x="6971921" y="3138741"/>
            <a:ext cx="1819048" cy="1352381"/>
          </a:xfrm>
          <a:prstGeom prst="rect">
            <a:avLst/>
          </a:prstGeom>
        </p:spPr>
      </p:pic>
    </p:spTree>
    <p:extLst>
      <p:ext uri="{BB962C8B-B14F-4D97-AF65-F5344CB8AC3E}">
        <p14:creationId xmlns:p14="http://schemas.microsoft.com/office/powerpoint/2010/main" val="13135874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childTnLst>
                                </p:cTn>
                              </p:par>
                              <p:par>
                                <p:cTn id="21" presetID="14" presetClass="entr" presetSubtype="1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randombar(horizontal)">
                                      <p:cBhvr>
                                        <p:cTn id="23" dur="500"/>
                                        <p:tgtEl>
                                          <p:spTgt spid="4"/>
                                        </p:tgtEl>
                                      </p:cBhvr>
                                    </p:animEffect>
                                  </p:childTnLst>
                                </p:cTn>
                              </p:par>
                              <p:par>
                                <p:cTn id="24" presetID="14" presetClass="entr" presetSubtype="10"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randombar(horizontal)">
                                      <p:cBhvr>
                                        <p:cTn id="26" dur="500"/>
                                        <p:tgtEl>
                                          <p:spTgt spid="5"/>
                                        </p:tgtEl>
                                      </p:cBhvr>
                                    </p:animEffect>
                                  </p:childTnLst>
                                </p:cTn>
                              </p:par>
                              <p:par>
                                <p:cTn id="27" presetID="14" presetClass="entr" presetSubtype="1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randombar(horizontal)">
                                      <p:cBhvr>
                                        <p:cTn id="29" dur="500"/>
                                        <p:tgtEl>
                                          <p:spTgt spid="6"/>
                                        </p:tgtEl>
                                      </p:cBhvr>
                                    </p:animEffect>
                                  </p:childTnLst>
                                </p:cTn>
                              </p:par>
                              <p:par>
                                <p:cTn id="30" presetID="14" presetClass="entr" presetSubtype="1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randombar(horizontal)">
                                      <p:cBhvr>
                                        <p:cTn id="32" dur="500"/>
                                        <p:tgtEl>
                                          <p:spTgt spid="7"/>
                                        </p:tgtEl>
                                      </p:cBhvr>
                                    </p:animEffect>
                                  </p:childTnLst>
                                </p:cTn>
                              </p:par>
                              <p:par>
                                <p:cTn id="33" presetID="14" presetClass="entr" presetSubtype="10"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randombar(horizontal)">
                                      <p:cBhvr>
                                        <p:cTn id="35" dur="500"/>
                                        <p:tgtEl>
                                          <p:spTgt spid="8"/>
                                        </p:tgtEl>
                                      </p:cBhvr>
                                    </p:animEffect>
                                  </p:childTnLst>
                                </p:cTn>
                              </p:par>
                              <p:par>
                                <p:cTn id="36" presetID="14" presetClass="entr" presetSubtype="10" fill="hold"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randombar(horizontal)">
                                      <p:cBhvr>
                                        <p:cTn id="3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P spid="15" grpId="0"/>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23034" y="2522362"/>
            <a:ext cx="2398474" cy="3929809"/>
          </a:xfrm>
          <a:prstGeom prst="rect">
            <a:avLst/>
          </a:prstGeom>
        </p:spPr>
      </p:pic>
      <p:sp>
        <p:nvSpPr>
          <p:cNvPr id="4" name="TextBox 3">
            <a:extLst>
              <a:ext uri="{FF2B5EF4-FFF2-40B4-BE49-F238E27FC236}">
                <a16:creationId xmlns:a16="http://schemas.microsoft.com/office/drawing/2014/main" id="{B725248E-A0D6-AD5A-5800-9A78FC7887FD}"/>
              </a:ext>
            </a:extLst>
          </p:cNvPr>
          <p:cNvSpPr txBox="1"/>
          <p:nvPr/>
        </p:nvSpPr>
        <p:spPr>
          <a:xfrm>
            <a:off x="3219791" y="3129188"/>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B050"/>
                </a:solidFill>
                <a:effectLst/>
                <a:uLnTx/>
                <a:uFillTx/>
                <a:latin typeface="Roboto Black" panose="02000000000000000000" pitchFamily="2" charset="0"/>
                <a:ea typeface="Roboto Black" panose="02000000000000000000" pitchFamily="2" charset="0"/>
                <a:cs typeface="+mn-cs"/>
              </a:rPr>
              <a:t>TẠM</a:t>
            </a:r>
            <a:r>
              <a:rPr kumimoji="0" lang="en-US" sz="4800" b="1" i="0" u="none" strike="noStrike" kern="1200" cap="none" spc="0" normalizeH="0" noProof="0">
                <a:ln>
                  <a:noFill/>
                </a:ln>
                <a:solidFill>
                  <a:srgbClr val="00B050"/>
                </a:solidFill>
                <a:effectLst/>
                <a:uLnTx/>
                <a:uFillTx/>
                <a:latin typeface="Roboto Black" panose="02000000000000000000" pitchFamily="2" charset="0"/>
                <a:ea typeface="Roboto Black" panose="02000000000000000000" pitchFamily="2" charset="0"/>
                <a:cs typeface="+mn-cs"/>
              </a:rPr>
              <a:t> BIỆT CÁC EM</a:t>
            </a:r>
            <a:endParaRPr kumimoji="0" lang="en-US" sz="48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cs typeface="+mn-cs"/>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794" y="1031599"/>
            <a:ext cx="2015612" cy="1474163"/>
          </a:xfrm>
          <a:prstGeom prst="rect">
            <a:avLst/>
          </a:prstGeom>
          <a:ln>
            <a:noFill/>
          </a:ln>
        </p:spPr>
      </p:pic>
    </p:spTree>
    <p:extLst>
      <p:ext uri="{BB962C8B-B14F-4D97-AF65-F5344CB8AC3E}">
        <p14:creationId xmlns:p14="http://schemas.microsoft.com/office/powerpoint/2010/main" val="4234782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2"/>
                                        </p:tgtEl>
                                        <p:attrNameLst>
                                          <p:attrName>r</p:attrName>
                                        </p:attrNameLst>
                                      </p:cBhvr>
                                    </p:animRot>
                                    <p:animRot by="-240000">
                                      <p:cBhvr>
                                        <p:cTn id="10" dur="200" fill="hold">
                                          <p:stCondLst>
                                            <p:cond delay="200"/>
                                          </p:stCondLst>
                                        </p:cTn>
                                        <p:tgtEl>
                                          <p:spTgt spid="2"/>
                                        </p:tgtEl>
                                        <p:attrNameLst>
                                          <p:attrName>r</p:attrName>
                                        </p:attrNameLst>
                                      </p:cBhvr>
                                    </p:animRot>
                                    <p:animRot by="240000">
                                      <p:cBhvr>
                                        <p:cTn id="11" dur="200" fill="hold">
                                          <p:stCondLst>
                                            <p:cond delay="400"/>
                                          </p:stCondLst>
                                        </p:cTn>
                                        <p:tgtEl>
                                          <p:spTgt spid="2"/>
                                        </p:tgtEl>
                                        <p:attrNameLst>
                                          <p:attrName>r</p:attrName>
                                        </p:attrNameLst>
                                      </p:cBhvr>
                                    </p:animRot>
                                    <p:animRot by="-240000">
                                      <p:cBhvr>
                                        <p:cTn id="12" dur="200" fill="hold">
                                          <p:stCondLst>
                                            <p:cond delay="600"/>
                                          </p:stCondLst>
                                        </p:cTn>
                                        <p:tgtEl>
                                          <p:spTgt spid="2"/>
                                        </p:tgtEl>
                                        <p:attrNameLst>
                                          <p:attrName>r</p:attrName>
                                        </p:attrNameLst>
                                      </p:cBhvr>
                                    </p:animRot>
                                    <p:animRot by="120000">
                                      <p:cBhvr>
                                        <p:cTn id="13" dur="200" fill="hold">
                                          <p:stCondLst>
                                            <p:cond delay="800"/>
                                          </p:stCondLst>
                                        </p:cTn>
                                        <p:tgtEl>
                                          <p:spTgt spid="2"/>
                                        </p:tgtEl>
                                        <p:attrNameLst>
                                          <p:attrName>r</p:attrName>
                                        </p:attrNameLst>
                                      </p:cBhvr>
                                    </p:animRot>
                                  </p:childTnLst>
                                </p:cTn>
                              </p:par>
                              <p:par>
                                <p:cTn id="14" presetID="2" presetClass="entr" presetSubtype="1" fill="hold" grpId="0" nodeType="withEffect">
                                  <p:stCondLst>
                                    <p:cond delay="0"/>
                                  </p:stCondLst>
                                  <p:iterate type="lt">
                                    <p:tmPct val="0"/>
                                  </p:iterate>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0-#ppt_h/2"/>
                                          </p:val>
                                        </p:tav>
                                        <p:tav tm="100000">
                                          <p:val>
                                            <p:strVal val="#ppt_y"/>
                                          </p:val>
                                        </p:tav>
                                      </p:tavLst>
                                    </p:anim>
                                  </p:childTnLst>
                                </p:cTn>
                              </p:par>
                              <p:par>
                                <p:cTn id="18" presetID="34" presetClass="emph" presetSubtype="0" fill="hold" grpId="1" nodeType="withEffect">
                                  <p:stCondLst>
                                    <p:cond delay="0"/>
                                  </p:stCondLst>
                                  <p:iterate type="lt">
                                    <p:tmPct val="10000"/>
                                  </p:iterate>
                                  <p:childTnLst>
                                    <p:animMotion origin="layout" path="M 0.0 0.0 L 0.0 -0.07213" pathEditMode="relative" ptsTypes="">
                                      <p:cBhvr>
                                        <p:cTn id="19" dur="250" accel="50000" decel="50000" autoRev="1" fill="hold">
                                          <p:stCondLst>
                                            <p:cond delay="0"/>
                                          </p:stCondLst>
                                        </p:cTn>
                                        <p:tgtEl>
                                          <p:spTgt spid="4"/>
                                        </p:tgtEl>
                                        <p:attrNameLst>
                                          <p:attrName>ppt_x</p:attrName>
                                          <p:attrName>ppt_y</p:attrName>
                                        </p:attrNameLst>
                                      </p:cBhvr>
                                    </p:animMotion>
                                    <p:animRot by="1500000">
                                      <p:cBhvr>
                                        <p:cTn id="20" dur="125" fill="hold">
                                          <p:stCondLst>
                                            <p:cond delay="0"/>
                                          </p:stCondLst>
                                        </p:cTn>
                                        <p:tgtEl>
                                          <p:spTgt spid="4"/>
                                        </p:tgtEl>
                                        <p:attrNameLst>
                                          <p:attrName>r</p:attrName>
                                        </p:attrNameLst>
                                      </p:cBhvr>
                                    </p:animRot>
                                    <p:animRot by="-1500000">
                                      <p:cBhvr>
                                        <p:cTn id="21" dur="125" fill="hold">
                                          <p:stCondLst>
                                            <p:cond delay="125"/>
                                          </p:stCondLst>
                                        </p:cTn>
                                        <p:tgtEl>
                                          <p:spTgt spid="4"/>
                                        </p:tgtEl>
                                        <p:attrNameLst>
                                          <p:attrName>r</p:attrName>
                                        </p:attrNameLst>
                                      </p:cBhvr>
                                    </p:animRot>
                                    <p:animRot by="-1500000">
                                      <p:cBhvr>
                                        <p:cTn id="22" dur="125" fill="hold">
                                          <p:stCondLst>
                                            <p:cond delay="250"/>
                                          </p:stCondLst>
                                        </p:cTn>
                                        <p:tgtEl>
                                          <p:spTgt spid="4"/>
                                        </p:tgtEl>
                                        <p:attrNameLst>
                                          <p:attrName>r</p:attrName>
                                        </p:attrNameLst>
                                      </p:cBhvr>
                                    </p:animRot>
                                    <p:animRot by="1500000">
                                      <p:cBhvr>
                                        <p:cTn id="23"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a:off x="669435" y="5616897"/>
            <a:ext cx="1538188" cy="77288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163035" y="1103916"/>
            <a:ext cx="9809181" cy="572355"/>
          </a:xfrm>
          <a:prstGeom prst="rect">
            <a:avLst/>
          </a:prstGeom>
          <a:noFill/>
        </p:spPr>
        <p:txBody>
          <a:bodyPr wrap="square" rtlCol="0">
            <a:prstTxWarp prst="textArchUp">
              <a:avLst/>
            </a:prstTxWarp>
            <a:spAutoFit/>
          </a:bodyPr>
          <a:lstStyle/>
          <a:p>
            <a:pPr lvl="0" algn="ctr">
              <a:defRPr/>
            </a:pPr>
            <a:r>
              <a:rPr lang="vi-VN" altLang="zh-CN" sz="4800" b="1">
                <a:solidFill>
                  <a:srgbClr val="002060"/>
                </a:solidFill>
                <a:latin typeface="Roboto Black" panose="02000000000000000000" pitchFamily="2" charset="0"/>
                <a:ea typeface="Roboto Black" panose="02000000000000000000" pitchFamily="2" charset="0"/>
              </a:rPr>
              <a:t>GIỮ GÌN VỆ SINH NHÀ Ở</a:t>
            </a:r>
          </a:p>
        </p:txBody>
      </p:sp>
      <p:sp>
        <p:nvSpPr>
          <p:cNvPr id="40" name="TextBox 39">
            <a:extLst>
              <a:ext uri="{FF2B5EF4-FFF2-40B4-BE49-F238E27FC236}">
                <a16:creationId xmlns:a16="http://schemas.microsoft.com/office/drawing/2014/main" id="{DA14CBFD-2C6F-E4A0-F468-3C5C731B2275}"/>
              </a:ext>
            </a:extLst>
          </p:cNvPr>
          <p:cNvSpPr txBox="1"/>
          <p:nvPr/>
        </p:nvSpPr>
        <p:spPr>
          <a:xfrm>
            <a:off x="4997255" y="2441411"/>
            <a:ext cx="1281320"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BÀI 3</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435" y="0"/>
            <a:ext cx="1778202" cy="1300529"/>
          </a:xfrm>
          <a:prstGeom prst="rect">
            <a:avLst/>
          </a:prstGeom>
          <a:ln>
            <a:noFill/>
          </a:ln>
        </p:spPr>
      </p:pic>
      <p:sp>
        <p:nvSpPr>
          <p:cNvPr id="43" name="TextBox 42">
            <a:extLst>
              <a:ext uri="{FF2B5EF4-FFF2-40B4-BE49-F238E27FC236}">
                <a16:creationId xmlns:a16="http://schemas.microsoft.com/office/drawing/2014/main" id="{5B1500B4-2A13-B105-884B-9C3A22343CC6}"/>
              </a:ext>
            </a:extLst>
          </p:cNvPr>
          <p:cNvSpPr txBox="1"/>
          <p:nvPr/>
        </p:nvSpPr>
        <p:spPr>
          <a:xfrm>
            <a:off x="10536984" y="5502181"/>
            <a:ext cx="1261301" cy="461665"/>
          </a:xfrm>
          <a:prstGeom prst="rect">
            <a:avLst/>
          </a:prstGeom>
          <a:noFill/>
          <a:scene3d>
            <a:camera prst="orthographicFront"/>
            <a:lightRig rig="threePt" dir="t"/>
          </a:scene3d>
          <a:sp3d>
            <a:bevelT prst="angle"/>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Tiết </a:t>
            </a:r>
            <a:r>
              <a:rPr kumimoji="0" lang="en-US" sz="24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2</a:t>
            </a:r>
            <a:endParaRPr kumimoji="0" lang="vi-VN" sz="24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endParaRPr>
          </a:p>
        </p:txBody>
      </p:sp>
      <p:pic>
        <p:nvPicPr>
          <p:cNvPr id="2" name="Picture 1"/>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87118" y="2405788"/>
            <a:ext cx="3418605" cy="2481592"/>
          </a:xfrm>
          <a:prstGeom prst="rect">
            <a:avLst/>
          </a:prstGeom>
          <a:effectLst>
            <a:softEdge rad="317500"/>
          </a:effectLst>
        </p:spPr>
      </p:pic>
      <p:pic>
        <p:nvPicPr>
          <p:cNvPr id="4" name="Picture 3"/>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139389" y="3646584"/>
            <a:ext cx="4054888" cy="2957772"/>
          </a:xfrm>
          <a:prstGeom prst="rect">
            <a:avLst/>
          </a:prstGeom>
          <a:effectLst>
            <a:softEdge rad="317500"/>
          </a:effectLst>
        </p:spPr>
      </p:pic>
      <p:pic>
        <p:nvPicPr>
          <p:cNvPr id="5" name="Picture 4"/>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860787" y="2511861"/>
            <a:ext cx="5087045" cy="3596315"/>
          </a:xfrm>
          <a:prstGeom prst="rect">
            <a:avLst/>
          </a:prstGeom>
          <a:effectLst>
            <a:softEdge rad="317500"/>
          </a:effectLst>
        </p:spPr>
      </p:pic>
      <p:sp>
        <p:nvSpPr>
          <p:cNvPr id="10" name="TextBox 9">
            <a:extLst>
              <a:ext uri="{FF2B5EF4-FFF2-40B4-BE49-F238E27FC236}">
                <a16:creationId xmlns:a16="http://schemas.microsoft.com/office/drawing/2014/main" id="{DA14CBFD-2C6F-E4A0-F468-3C5C731B2275}"/>
              </a:ext>
            </a:extLst>
          </p:cNvPr>
          <p:cNvSpPr txBox="1"/>
          <p:nvPr/>
        </p:nvSpPr>
        <p:spPr>
          <a:xfrm>
            <a:off x="827376" y="5752818"/>
            <a:ext cx="1281320" cy="523220"/>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Tiết</a:t>
            </a:r>
            <a:r>
              <a:rPr kumimoji="0" lang="en-US" sz="2800" b="0" i="0" u="none" strike="noStrike" kern="1200" cap="none" spc="0" normalizeH="0" noProof="0">
                <a:ln>
                  <a:noFill/>
                </a:ln>
                <a:solidFill>
                  <a:srgbClr val="7030A0"/>
                </a:solidFill>
                <a:effectLst/>
                <a:uLnTx/>
                <a:uFillTx/>
                <a:latin typeface="Roboto Black" panose="02000000000000000000" pitchFamily="2" charset="0"/>
                <a:ea typeface="Roboto Black" panose="02000000000000000000" pitchFamily="2" charset="0"/>
                <a:cs typeface="+mn-cs"/>
              </a:rPr>
              <a:t> 2</a:t>
            </a:r>
            <a:endParaRPr kumimoji="0" lang="en-US" sz="2800" b="0"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endParaRPr>
          </a:p>
        </p:txBody>
      </p:sp>
    </p:spTree>
    <p:extLst>
      <p:ext uri="{BB962C8B-B14F-4D97-AF65-F5344CB8AC3E}">
        <p14:creationId xmlns:p14="http://schemas.microsoft.com/office/powerpoint/2010/main" val="44726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0-#ppt_w/2"/>
                                          </p:val>
                                        </p:tav>
                                        <p:tav tm="100000">
                                          <p:val>
                                            <p:strVal val="#ppt_x"/>
                                          </p:val>
                                        </p:tav>
                                      </p:tavLst>
                                    </p:anim>
                                    <p:anim calcmode="lin" valueType="num">
                                      <p:cBhvr additive="base">
                                        <p:cTn id="8" dur="500" fill="hold"/>
                                        <p:tgtEl>
                                          <p:spTgt spid="40"/>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2" presetClass="entr" presetSubtype="8"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0-#ppt_w/2"/>
                                          </p:val>
                                        </p:tav>
                                        <p:tav tm="100000">
                                          <p:val>
                                            <p:strVal val="#ppt_x"/>
                                          </p:val>
                                        </p:tav>
                                      </p:tavLst>
                                    </p:anim>
                                    <p:anim calcmode="lin" valueType="num">
                                      <p:cBhvr additive="base">
                                        <p:cTn id="15"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0"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10034581" y="4311798"/>
            <a:ext cx="1609524" cy="1809524"/>
          </a:xfrm>
          <a:prstGeom prst="rect">
            <a:avLst/>
          </a:prstGeom>
        </p:spPr>
      </p:pic>
      <p:pic>
        <p:nvPicPr>
          <p:cNvPr id="10" name="Picture 9"/>
          <p:cNvPicPr>
            <a:picLocks noChangeAspect="1"/>
          </p:cNvPicPr>
          <p:nvPr/>
        </p:nvPicPr>
        <p:blipFill>
          <a:blip r:embed="rId4"/>
          <a:stretch>
            <a:fillRect/>
          </a:stretch>
        </p:blipFill>
        <p:spPr>
          <a:xfrm>
            <a:off x="8252835" y="4488983"/>
            <a:ext cx="1469351" cy="1455154"/>
          </a:xfrm>
          <a:prstGeom prst="rect">
            <a:avLst/>
          </a:prstGeom>
        </p:spPr>
      </p:pic>
      <p:pic>
        <p:nvPicPr>
          <p:cNvPr id="9" name="Picture 8"/>
          <p:cNvPicPr>
            <a:picLocks noChangeAspect="1"/>
          </p:cNvPicPr>
          <p:nvPr/>
        </p:nvPicPr>
        <p:blipFill>
          <a:blip r:embed="rId5"/>
          <a:stretch>
            <a:fillRect/>
          </a:stretch>
        </p:blipFill>
        <p:spPr>
          <a:xfrm>
            <a:off x="6488605" y="4351383"/>
            <a:ext cx="1323810" cy="1723810"/>
          </a:xfrm>
          <a:prstGeom prst="rect">
            <a:avLst/>
          </a:prstGeom>
        </p:spPr>
      </p:pic>
      <p:pic>
        <p:nvPicPr>
          <p:cNvPr id="71" name="Picture 70">
            <a:extLst>
              <a:ext uri="{FF2B5EF4-FFF2-40B4-BE49-F238E27FC236}">
                <a16:creationId xmlns:a16="http://schemas.microsoft.com/office/drawing/2014/main" id="{2F0B38A0-9C2A-CC9E-621D-1963F69D092A}"/>
              </a:ext>
            </a:extLst>
          </p:cNvPr>
          <p:cNvPicPr>
            <a:picLocks noChangeAspect="1"/>
          </p:cNvPicPr>
          <p:nvPr/>
        </p:nvPicPr>
        <p:blipFill>
          <a:blip r:embed="rId6"/>
          <a:stretch>
            <a:fillRect/>
          </a:stretch>
        </p:blipFill>
        <p:spPr>
          <a:xfrm rot="16200000">
            <a:off x="9819899" y="2002160"/>
            <a:ext cx="1393994" cy="854124"/>
          </a:xfrm>
          <a:prstGeom prst="rect">
            <a:avLst/>
          </a:prstGeom>
          <a:effectLst>
            <a:outerShdw blurRad="63500" sx="102000" sy="102000" algn="ctr" rotWithShape="0">
              <a:prstClr val="black">
                <a:alpha val="40000"/>
              </a:prstClr>
            </a:outerShdw>
          </a:effectLst>
        </p:spPr>
      </p:pic>
      <p:pic>
        <p:nvPicPr>
          <p:cNvPr id="8" name="Picture 7"/>
          <p:cNvPicPr>
            <a:picLocks noChangeAspect="1"/>
          </p:cNvPicPr>
          <p:nvPr/>
        </p:nvPicPr>
        <p:blipFill>
          <a:blip r:embed="rId7"/>
          <a:stretch>
            <a:fillRect/>
          </a:stretch>
        </p:blipFill>
        <p:spPr>
          <a:xfrm>
            <a:off x="8126933" y="1471849"/>
            <a:ext cx="1474886" cy="1771429"/>
          </a:xfrm>
          <a:prstGeom prst="rect">
            <a:avLst/>
          </a:prstGeom>
        </p:spPr>
      </p:pic>
      <p:pic>
        <p:nvPicPr>
          <p:cNvPr id="2" name="Picture 1"/>
          <p:cNvPicPr>
            <a:picLocks noChangeAspect="1"/>
          </p:cNvPicPr>
          <p:nvPr/>
        </p:nvPicPr>
        <p:blipFill>
          <a:blip r:embed="rId8"/>
          <a:stretch>
            <a:fillRect/>
          </a:stretch>
        </p:blipFill>
        <p:spPr>
          <a:xfrm>
            <a:off x="6462013" y="1441717"/>
            <a:ext cx="1457633" cy="1904762"/>
          </a:xfrm>
          <a:prstGeom prst="rect">
            <a:avLst/>
          </a:prstGeom>
        </p:spPr>
      </p:pic>
      <p:sp>
        <p:nvSpPr>
          <p:cNvPr id="26" name="TextBox 25"/>
          <p:cNvSpPr txBox="1"/>
          <p:nvPr/>
        </p:nvSpPr>
        <p:spPr>
          <a:xfrm>
            <a:off x="2997039" y="161716"/>
            <a:ext cx="619792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rPr>
              <a:t>TRÒ CHƠI “CÁI GÌ”</a:t>
            </a:r>
            <a:endParaRPr kumimoji="0" lang="en-US" altLang="zh-CN" sz="4000" b="1"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cs typeface="+mn-cs"/>
            </a:endParaRPr>
          </a:p>
        </p:txBody>
      </p:sp>
      <p:grpSp>
        <p:nvGrpSpPr>
          <p:cNvPr id="31" name="Group 30"/>
          <p:cNvGrpSpPr/>
          <p:nvPr/>
        </p:nvGrpSpPr>
        <p:grpSpPr>
          <a:xfrm>
            <a:off x="6346125" y="3344644"/>
            <a:ext cx="1467804" cy="482885"/>
            <a:chOff x="-92850" y="3770616"/>
            <a:chExt cx="2469008" cy="482885"/>
          </a:xfrm>
        </p:grpSpPr>
        <p:sp>
          <p:nvSpPr>
            <p:cNvPr id="32" name="Rectangle 31"/>
            <p:cNvSpPr/>
            <p:nvPr/>
          </p:nvSpPr>
          <p:spPr>
            <a:xfrm>
              <a:off x="1099335" y="3770616"/>
              <a:ext cx="1238815" cy="482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extBox 32"/>
            <p:cNvSpPr txBox="1"/>
            <p:nvPr/>
          </p:nvSpPr>
          <p:spPr>
            <a:xfrm>
              <a:off x="-92850" y="3799553"/>
              <a:ext cx="246900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Bàn chải đánh răng</a:t>
              </a:r>
              <a:endParaRPr kumimoji="0" lang="en-US"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grpSp>
      <p:grpSp>
        <p:nvGrpSpPr>
          <p:cNvPr id="34" name="Group 33"/>
          <p:cNvGrpSpPr/>
          <p:nvPr/>
        </p:nvGrpSpPr>
        <p:grpSpPr>
          <a:xfrm>
            <a:off x="8140115" y="3493497"/>
            <a:ext cx="1654140" cy="482885"/>
            <a:chOff x="1099335" y="3770616"/>
            <a:chExt cx="1238815" cy="482885"/>
          </a:xfrm>
        </p:grpSpPr>
        <p:sp>
          <p:nvSpPr>
            <p:cNvPr id="35" name="Rectangle 34"/>
            <p:cNvSpPr/>
            <p:nvPr/>
          </p:nvSpPr>
          <p:spPr>
            <a:xfrm>
              <a:off x="1099335" y="3770616"/>
              <a:ext cx="1238815" cy="482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TextBox 35"/>
            <p:cNvSpPr txBox="1"/>
            <p:nvPr/>
          </p:nvSpPr>
          <p:spPr>
            <a:xfrm>
              <a:off x="1105159" y="3778957"/>
              <a:ext cx="123299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Cái lược</a:t>
              </a:r>
              <a:endParaRPr kumimoji="0" lang="en-US"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grpSp>
      <p:grpSp>
        <p:nvGrpSpPr>
          <p:cNvPr id="37" name="Group 36"/>
          <p:cNvGrpSpPr/>
          <p:nvPr/>
        </p:nvGrpSpPr>
        <p:grpSpPr>
          <a:xfrm>
            <a:off x="9939039" y="3493497"/>
            <a:ext cx="1365350" cy="482885"/>
            <a:chOff x="1036067" y="3770616"/>
            <a:chExt cx="1365350" cy="482885"/>
          </a:xfrm>
        </p:grpSpPr>
        <p:sp>
          <p:nvSpPr>
            <p:cNvPr id="38" name="Rectangle 37"/>
            <p:cNvSpPr/>
            <p:nvPr/>
          </p:nvSpPr>
          <p:spPr>
            <a:xfrm>
              <a:off x="1099335" y="3770616"/>
              <a:ext cx="1238815" cy="482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TextBox 38"/>
            <p:cNvSpPr txBox="1"/>
            <p:nvPr/>
          </p:nvSpPr>
          <p:spPr>
            <a:xfrm>
              <a:off x="1036067" y="3790703"/>
              <a:ext cx="136535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Cái kéo</a:t>
              </a:r>
              <a:endParaRPr kumimoji="0" lang="en-US"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grpSp>
      <p:sp>
        <p:nvSpPr>
          <p:cNvPr id="41" name="Rectangle 40"/>
          <p:cNvSpPr/>
          <p:nvPr/>
        </p:nvSpPr>
        <p:spPr>
          <a:xfrm>
            <a:off x="2560678" y="6195969"/>
            <a:ext cx="1662346" cy="482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3" name="Group 42"/>
          <p:cNvGrpSpPr/>
          <p:nvPr/>
        </p:nvGrpSpPr>
        <p:grpSpPr>
          <a:xfrm>
            <a:off x="6436302" y="6280205"/>
            <a:ext cx="1355032" cy="482885"/>
            <a:chOff x="1024038" y="3770616"/>
            <a:chExt cx="1355032" cy="482885"/>
          </a:xfrm>
        </p:grpSpPr>
        <p:sp>
          <p:nvSpPr>
            <p:cNvPr id="44" name="Rectangle 43"/>
            <p:cNvSpPr/>
            <p:nvPr/>
          </p:nvSpPr>
          <p:spPr>
            <a:xfrm>
              <a:off x="1099335" y="3770616"/>
              <a:ext cx="1238815" cy="482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TextBox 44"/>
            <p:cNvSpPr txBox="1"/>
            <p:nvPr/>
          </p:nvSpPr>
          <p:spPr>
            <a:xfrm>
              <a:off x="1024038" y="3821072"/>
              <a:ext cx="135503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Cái gương</a:t>
              </a:r>
              <a:endParaRPr kumimoji="0" lang="en-US"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grpSp>
      <p:grpSp>
        <p:nvGrpSpPr>
          <p:cNvPr id="46" name="Group 45"/>
          <p:cNvGrpSpPr/>
          <p:nvPr/>
        </p:nvGrpSpPr>
        <p:grpSpPr>
          <a:xfrm>
            <a:off x="8214598" y="6292607"/>
            <a:ext cx="1579657" cy="482885"/>
            <a:chOff x="968175" y="3770616"/>
            <a:chExt cx="1477506" cy="482885"/>
          </a:xfrm>
        </p:grpSpPr>
        <p:sp>
          <p:nvSpPr>
            <p:cNvPr id="47" name="Rectangle 46"/>
            <p:cNvSpPr/>
            <p:nvPr/>
          </p:nvSpPr>
          <p:spPr>
            <a:xfrm>
              <a:off x="1099335" y="3770616"/>
              <a:ext cx="1238815" cy="482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TextBox 47"/>
            <p:cNvSpPr txBox="1"/>
            <p:nvPr/>
          </p:nvSpPr>
          <p:spPr>
            <a:xfrm>
              <a:off x="968175" y="3830323"/>
              <a:ext cx="147750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Đồng hồ</a:t>
              </a:r>
              <a:endParaRPr kumimoji="0" lang="en-US"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grpSp>
      <p:grpSp>
        <p:nvGrpSpPr>
          <p:cNvPr id="50" name="Group 49"/>
          <p:cNvGrpSpPr/>
          <p:nvPr/>
        </p:nvGrpSpPr>
        <p:grpSpPr>
          <a:xfrm>
            <a:off x="10239977" y="6272039"/>
            <a:ext cx="1252068" cy="482885"/>
            <a:chOff x="1086082" y="3770616"/>
            <a:chExt cx="1252068" cy="482885"/>
          </a:xfrm>
        </p:grpSpPr>
        <p:sp>
          <p:nvSpPr>
            <p:cNvPr id="51" name="Rectangle 50"/>
            <p:cNvSpPr/>
            <p:nvPr/>
          </p:nvSpPr>
          <p:spPr>
            <a:xfrm>
              <a:off x="1099335" y="3770616"/>
              <a:ext cx="1238815" cy="482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TextBox 51"/>
            <p:cNvSpPr txBox="1"/>
            <p:nvPr/>
          </p:nvSpPr>
          <p:spPr>
            <a:xfrm>
              <a:off x="1086082" y="3808571"/>
              <a:ext cx="123299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Chổi rơm</a:t>
              </a:r>
              <a:endParaRPr kumimoji="0" lang="en-US"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grpSp>
      <p:pic>
        <p:nvPicPr>
          <p:cNvPr id="49" name="Picture 4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79446"/>
            <a:ext cx="1990316" cy="1455663"/>
          </a:xfrm>
          <a:prstGeom prst="rect">
            <a:avLst/>
          </a:prstGeom>
          <a:ln>
            <a:noFill/>
          </a:ln>
        </p:spPr>
      </p:pic>
      <p:sp>
        <p:nvSpPr>
          <p:cNvPr id="56" name="TextBox 55"/>
          <p:cNvSpPr txBox="1"/>
          <p:nvPr/>
        </p:nvSpPr>
        <p:spPr>
          <a:xfrm>
            <a:off x="987158" y="2906558"/>
            <a:ext cx="3251656" cy="1831271"/>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Vài hàng cước trắng</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Có cán cầm tay</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Giúp bé hàng ngày</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Đánh răng sạch bóng</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61" name="TextBox 60"/>
          <p:cNvSpPr txBox="1"/>
          <p:nvPr/>
        </p:nvSpPr>
        <p:spPr>
          <a:xfrm>
            <a:off x="61593" y="3227250"/>
            <a:ext cx="5464092" cy="978729"/>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Có răng mà chẳng có mồm</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Giúp bé chải tóc sớm hôm đến trường</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70" name="TextBox 69"/>
          <p:cNvSpPr txBox="1"/>
          <p:nvPr/>
        </p:nvSpPr>
        <p:spPr>
          <a:xfrm>
            <a:off x="283231" y="3228679"/>
            <a:ext cx="4659509" cy="978729"/>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Cái gì hai lưỡi không răng</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Mà nhai giấy vải băng băng lạ kì</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72" name="TextBox 71"/>
          <p:cNvSpPr txBox="1"/>
          <p:nvPr/>
        </p:nvSpPr>
        <p:spPr>
          <a:xfrm>
            <a:off x="1035529" y="2889630"/>
            <a:ext cx="3251656" cy="1865126"/>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Lấp la lấp lánh</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Treo ở trên tường</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Trước khi đến trường</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Bé soi chải tóc</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73" name="TextBox 72"/>
          <p:cNvSpPr txBox="1"/>
          <p:nvPr/>
        </p:nvSpPr>
        <p:spPr>
          <a:xfrm>
            <a:off x="-88913" y="2906558"/>
            <a:ext cx="6180711" cy="1865126"/>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Không mắt, không tai, không mũi,…</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Hễ đâu có mặt, ai ai cũng nhìn!</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Chẳng nói mà ai cũng tin</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Sáng, chiều, sớm, muộn cứ nhìn biết ngay</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74" name="TextBox 73"/>
          <p:cNvSpPr txBox="1"/>
          <p:nvPr/>
        </p:nvSpPr>
        <p:spPr>
          <a:xfrm>
            <a:off x="-160848" y="2902813"/>
            <a:ext cx="6180711" cy="1865126"/>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Toàn thân vàng tựa kén tằm</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Khi đứng xó xỉnh, khi nằm góc sân</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Thế mà chịu khó chịu thương</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Có tôi rác rưởi tìm đường chạy ngay</a:t>
            </a:r>
          </a:p>
        </p:txBody>
      </p:sp>
      <p:sp>
        <p:nvSpPr>
          <p:cNvPr id="3" name="Rectangle 2"/>
          <p:cNvSpPr/>
          <p:nvPr/>
        </p:nvSpPr>
        <p:spPr>
          <a:xfrm>
            <a:off x="61593" y="1484006"/>
            <a:ext cx="11815775" cy="53799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p:cNvSpPr txBox="1"/>
          <p:nvPr/>
        </p:nvSpPr>
        <p:spPr>
          <a:xfrm>
            <a:off x="302332" y="1466076"/>
            <a:ext cx="531306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Em hãy đoán xem đây là cái gì nhé</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53" name="Rectangle 52"/>
          <p:cNvSpPr/>
          <p:nvPr/>
        </p:nvSpPr>
        <p:spPr>
          <a:xfrm>
            <a:off x="6248798" y="1333928"/>
            <a:ext cx="1679240" cy="2683221"/>
          </a:xfrm>
          <a:prstGeom prst="rect">
            <a:avLst/>
          </a:prstGeom>
          <a:solidFill>
            <a:srgbClr val="00B0F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Rectangle 53"/>
          <p:cNvSpPr/>
          <p:nvPr/>
        </p:nvSpPr>
        <p:spPr>
          <a:xfrm>
            <a:off x="8106016" y="1322605"/>
            <a:ext cx="1664413" cy="2677514"/>
          </a:xfrm>
          <a:prstGeom prst="rect">
            <a:avLst/>
          </a:prstGeom>
          <a:solidFill>
            <a:srgbClr val="00B0F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Rectangle 54"/>
          <p:cNvSpPr/>
          <p:nvPr/>
        </p:nvSpPr>
        <p:spPr>
          <a:xfrm>
            <a:off x="9938022" y="1320411"/>
            <a:ext cx="1664304" cy="2689815"/>
          </a:xfrm>
          <a:prstGeom prst="rect">
            <a:avLst/>
          </a:prstGeom>
          <a:solidFill>
            <a:srgbClr val="00B0F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Rectangle 57"/>
          <p:cNvSpPr/>
          <p:nvPr/>
        </p:nvSpPr>
        <p:spPr>
          <a:xfrm>
            <a:off x="6272467" y="4168111"/>
            <a:ext cx="1664413" cy="2645826"/>
          </a:xfrm>
          <a:prstGeom prst="rect">
            <a:avLst/>
          </a:prstGeom>
          <a:solidFill>
            <a:srgbClr val="00B0F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Rectangle 58"/>
          <p:cNvSpPr/>
          <p:nvPr/>
        </p:nvSpPr>
        <p:spPr>
          <a:xfrm>
            <a:off x="8106016" y="4175298"/>
            <a:ext cx="1664413" cy="2664574"/>
          </a:xfrm>
          <a:prstGeom prst="rect">
            <a:avLst/>
          </a:prstGeom>
          <a:solidFill>
            <a:srgbClr val="00B0F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Rectangle 59"/>
          <p:cNvSpPr/>
          <p:nvPr/>
        </p:nvSpPr>
        <p:spPr>
          <a:xfrm>
            <a:off x="9921161" y="4175298"/>
            <a:ext cx="1700059" cy="2638639"/>
          </a:xfrm>
          <a:prstGeom prst="rect">
            <a:avLst/>
          </a:prstGeom>
          <a:solidFill>
            <a:srgbClr val="00B0F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Oval 1"/>
          <p:cNvSpPr/>
          <p:nvPr/>
        </p:nvSpPr>
        <p:spPr>
          <a:xfrm>
            <a:off x="6627820" y="726547"/>
            <a:ext cx="750197" cy="669030"/>
          </a:xfrm>
          <a:custGeom>
            <a:avLst/>
            <a:gdLst>
              <a:gd name="connsiteX0" fmla="*/ 0 w 1065947"/>
              <a:gd name="connsiteY0" fmla="*/ 475309 h 950617"/>
              <a:gd name="connsiteX1" fmla="*/ 532974 w 1065947"/>
              <a:gd name="connsiteY1" fmla="*/ 0 h 950617"/>
              <a:gd name="connsiteX2" fmla="*/ 1065948 w 1065947"/>
              <a:gd name="connsiteY2" fmla="*/ 475309 h 950617"/>
              <a:gd name="connsiteX3" fmla="*/ 532974 w 1065947"/>
              <a:gd name="connsiteY3" fmla="*/ 950618 h 950617"/>
              <a:gd name="connsiteX4" fmla="*/ 0 w 1065947"/>
              <a:gd name="connsiteY4" fmla="*/ 475309 h 950617"/>
              <a:gd name="connsiteX0" fmla="*/ 0 w 1065948"/>
              <a:gd name="connsiteY0" fmla="*/ 475309 h 950618"/>
              <a:gd name="connsiteX1" fmla="*/ 532974 w 1065948"/>
              <a:gd name="connsiteY1" fmla="*/ 0 h 950618"/>
              <a:gd name="connsiteX2" fmla="*/ 1065948 w 1065948"/>
              <a:gd name="connsiteY2" fmla="*/ 475309 h 950618"/>
              <a:gd name="connsiteX3" fmla="*/ 532974 w 1065948"/>
              <a:gd name="connsiteY3" fmla="*/ 950618 h 950618"/>
              <a:gd name="connsiteX4" fmla="*/ 0 w 1065948"/>
              <a:gd name="connsiteY4" fmla="*/ 475309 h 950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5948" h="950618">
                <a:moveTo>
                  <a:pt x="0" y="475309"/>
                </a:moveTo>
                <a:cubicBezTo>
                  <a:pt x="0" y="212803"/>
                  <a:pt x="355316" y="0"/>
                  <a:pt x="532974" y="0"/>
                </a:cubicBezTo>
                <a:cubicBezTo>
                  <a:pt x="710632" y="0"/>
                  <a:pt x="1065948" y="212803"/>
                  <a:pt x="1065948" y="475309"/>
                </a:cubicBezTo>
                <a:cubicBezTo>
                  <a:pt x="1065948" y="737815"/>
                  <a:pt x="710632" y="950618"/>
                  <a:pt x="532974" y="950618"/>
                </a:cubicBezTo>
                <a:cubicBezTo>
                  <a:pt x="355316" y="950618"/>
                  <a:pt x="0" y="737815"/>
                  <a:pt x="0" y="475309"/>
                </a:cubicBezTo>
                <a:close/>
              </a:path>
            </a:pathLst>
          </a:custGeom>
          <a:solidFill>
            <a:schemeClr val="accent4">
              <a:lumMod val="5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1</a:t>
            </a:r>
          </a:p>
        </p:txBody>
      </p:sp>
      <p:sp>
        <p:nvSpPr>
          <p:cNvPr id="76" name="Oval 2"/>
          <p:cNvSpPr/>
          <p:nvPr/>
        </p:nvSpPr>
        <p:spPr>
          <a:xfrm>
            <a:off x="8535301" y="726547"/>
            <a:ext cx="750197" cy="669030"/>
          </a:xfrm>
          <a:custGeom>
            <a:avLst/>
            <a:gdLst>
              <a:gd name="connsiteX0" fmla="*/ 0 w 1065947"/>
              <a:gd name="connsiteY0" fmla="*/ 475309 h 950617"/>
              <a:gd name="connsiteX1" fmla="*/ 532974 w 1065947"/>
              <a:gd name="connsiteY1" fmla="*/ 0 h 950617"/>
              <a:gd name="connsiteX2" fmla="*/ 1065948 w 1065947"/>
              <a:gd name="connsiteY2" fmla="*/ 475309 h 950617"/>
              <a:gd name="connsiteX3" fmla="*/ 532974 w 1065947"/>
              <a:gd name="connsiteY3" fmla="*/ 950618 h 950617"/>
              <a:gd name="connsiteX4" fmla="*/ 0 w 1065947"/>
              <a:gd name="connsiteY4" fmla="*/ 475309 h 950617"/>
              <a:gd name="connsiteX0" fmla="*/ 0 w 1065948"/>
              <a:gd name="connsiteY0" fmla="*/ 475309 h 950618"/>
              <a:gd name="connsiteX1" fmla="*/ 532974 w 1065948"/>
              <a:gd name="connsiteY1" fmla="*/ 0 h 950618"/>
              <a:gd name="connsiteX2" fmla="*/ 1065948 w 1065948"/>
              <a:gd name="connsiteY2" fmla="*/ 475309 h 950618"/>
              <a:gd name="connsiteX3" fmla="*/ 532974 w 1065948"/>
              <a:gd name="connsiteY3" fmla="*/ 950618 h 950618"/>
              <a:gd name="connsiteX4" fmla="*/ 0 w 1065948"/>
              <a:gd name="connsiteY4" fmla="*/ 475309 h 950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5948" h="950618">
                <a:moveTo>
                  <a:pt x="0" y="475309"/>
                </a:moveTo>
                <a:cubicBezTo>
                  <a:pt x="0" y="212803"/>
                  <a:pt x="355316" y="0"/>
                  <a:pt x="532974" y="0"/>
                </a:cubicBezTo>
                <a:cubicBezTo>
                  <a:pt x="710632" y="0"/>
                  <a:pt x="1065948" y="212803"/>
                  <a:pt x="1065948" y="475309"/>
                </a:cubicBezTo>
                <a:cubicBezTo>
                  <a:pt x="1065948" y="737815"/>
                  <a:pt x="710632" y="950618"/>
                  <a:pt x="532974" y="950618"/>
                </a:cubicBezTo>
                <a:cubicBezTo>
                  <a:pt x="355316" y="950618"/>
                  <a:pt x="0" y="737815"/>
                  <a:pt x="0" y="475309"/>
                </a:cubicBezTo>
                <a:close/>
              </a:path>
            </a:pathLst>
          </a:custGeom>
          <a:solidFill>
            <a:schemeClr val="accent4">
              <a:lumMod val="5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2</a:t>
            </a:r>
          </a:p>
        </p:txBody>
      </p:sp>
      <p:sp>
        <p:nvSpPr>
          <p:cNvPr id="77" name="Oval 3"/>
          <p:cNvSpPr/>
          <p:nvPr/>
        </p:nvSpPr>
        <p:spPr>
          <a:xfrm>
            <a:off x="10442782" y="726547"/>
            <a:ext cx="750197" cy="669030"/>
          </a:xfrm>
          <a:custGeom>
            <a:avLst/>
            <a:gdLst>
              <a:gd name="connsiteX0" fmla="*/ 0 w 1065947"/>
              <a:gd name="connsiteY0" fmla="*/ 475309 h 950617"/>
              <a:gd name="connsiteX1" fmla="*/ 532974 w 1065947"/>
              <a:gd name="connsiteY1" fmla="*/ 0 h 950617"/>
              <a:gd name="connsiteX2" fmla="*/ 1065948 w 1065947"/>
              <a:gd name="connsiteY2" fmla="*/ 475309 h 950617"/>
              <a:gd name="connsiteX3" fmla="*/ 532974 w 1065947"/>
              <a:gd name="connsiteY3" fmla="*/ 950618 h 950617"/>
              <a:gd name="connsiteX4" fmla="*/ 0 w 1065947"/>
              <a:gd name="connsiteY4" fmla="*/ 475309 h 950617"/>
              <a:gd name="connsiteX0" fmla="*/ 0 w 1065948"/>
              <a:gd name="connsiteY0" fmla="*/ 475309 h 950618"/>
              <a:gd name="connsiteX1" fmla="*/ 532974 w 1065948"/>
              <a:gd name="connsiteY1" fmla="*/ 0 h 950618"/>
              <a:gd name="connsiteX2" fmla="*/ 1065948 w 1065948"/>
              <a:gd name="connsiteY2" fmla="*/ 475309 h 950618"/>
              <a:gd name="connsiteX3" fmla="*/ 532974 w 1065948"/>
              <a:gd name="connsiteY3" fmla="*/ 950618 h 950618"/>
              <a:gd name="connsiteX4" fmla="*/ 0 w 1065948"/>
              <a:gd name="connsiteY4" fmla="*/ 475309 h 950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5948" h="950618">
                <a:moveTo>
                  <a:pt x="0" y="475309"/>
                </a:moveTo>
                <a:cubicBezTo>
                  <a:pt x="0" y="212803"/>
                  <a:pt x="355316" y="0"/>
                  <a:pt x="532974" y="0"/>
                </a:cubicBezTo>
                <a:cubicBezTo>
                  <a:pt x="710632" y="0"/>
                  <a:pt x="1065948" y="212803"/>
                  <a:pt x="1065948" y="475309"/>
                </a:cubicBezTo>
                <a:cubicBezTo>
                  <a:pt x="1065948" y="737815"/>
                  <a:pt x="710632" y="950618"/>
                  <a:pt x="532974" y="950618"/>
                </a:cubicBezTo>
                <a:cubicBezTo>
                  <a:pt x="355316" y="950618"/>
                  <a:pt x="0" y="737815"/>
                  <a:pt x="0" y="475309"/>
                </a:cubicBezTo>
                <a:close/>
              </a:path>
            </a:pathLst>
          </a:custGeom>
          <a:solidFill>
            <a:schemeClr val="accent4">
              <a:lumMod val="5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3</a:t>
            </a:r>
          </a:p>
        </p:txBody>
      </p:sp>
      <p:sp>
        <p:nvSpPr>
          <p:cNvPr id="78" name="Oval 4"/>
          <p:cNvSpPr/>
          <p:nvPr/>
        </p:nvSpPr>
        <p:spPr>
          <a:xfrm>
            <a:off x="6627819" y="4058536"/>
            <a:ext cx="750197" cy="669030"/>
          </a:xfrm>
          <a:custGeom>
            <a:avLst/>
            <a:gdLst>
              <a:gd name="connsiteX0" fmla="*/ 0 w 1065947"/>
              <a:gd name="connsiteY0" fmla="*/ 475309 h 950617"/>
              <a:gd name="connsiteX1" fmla="*/ 532974 w 1065947"/>
              <a:gd name="connsiteY1" fmla="*/ 0 h 950617"/>
              <a:gd name="connsiteX2" fmla="*/ 1065948 w 1065947"/>
              <a:gd name="connsiteY2" fmla="*/ 475309 h 950617"/>
              <a:gd name="connsiteX3" fmla="*/ 532974 w 1065947"/>
              <a:gd name="connsiteY3" fmla="*/ 950618 h 950617"/>
              <a:gd name="connsiteX4" fmla="*/ 0 w 1065947"/>
              <a:gd name="connsiteY4" fmla="*/ 475309 h 950617"/>
              <a:gd name="connsiteX0" fmla="*/ 0 w 1065948"/>
              <a:gd name="connsiteY0" fmla="*/ 475309 h 950618"/>
              <a:gd name="connsiteX1" fmla="*/ 532974 w 1065948"/>
              <a:gd name="connsiteY1" fmla="*/ 0 h 950618"/>
              <a:gd name="connsiteX2" fmla="*/ 1065948 w 1065948"/>
              <a:gd name="connsiteY2" fmla="*/ 475309 h 950618"/>
              <a:gd name="connsiteX3" fmla="*/ 532974 w 1065948"/>
              <a:gd name="connsiteY3" fmla="*/ 950618 h 950618"/>
              <a:gd name="connsiteX4" fmla="*/ 0 w 1065948"/>
              <a:gd name="connsiteY4" fmla="*/ 475309 h 950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5948" h="950618">
                <a:moveTo>
                  <a:pt x="0" y="475309"/>
                </a:moveTo>
                <a:cubicBezTo>
                  <a:pt x="0" y="212803"/>
                  <a:pt x="355316" y="0"/>
                  <a:pt x="532974" y="0"/>
                </a:cubicBezTo>
                <a:cubicBezTo>
                  <a:pt x="710632" y="0"/>
                  <a:pt x="1065948" y="212803"/>
                  <a:pt x="1065948" y="475309"/>
                </a:cubicBezTo>
                <a:cubicBezTo>
                  <a:pt x="1065948" y="737815"/>
                  <a:pt x="710632" y="950618"/>
                  <a:pt x="532974" y="950618"/>
                </a:cubicBezTo>
                <a:cubicBezTo>
                  <a:pt x="355316" y="950618"/>
                  <a:pt x="0" y="737815"/>
                  <a:pt x="0" y="475309"/>
                </a:cubicBezTo>
                <a:close/>
              </a:path>
            </a:pathLst>
          </a:custGeom>
          <a:solidFill>
            <a:schemeClr val="accent4">
              <a:lumMod val="5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4</a:t>
            </a:r>
          </a:p>
        </p:txBody>
      </p:sp>
      <p:sp>
        <p:nvSpPr>
          <p:cNvPr id="79" name="Oval 5"/>
          <p:cNvSpPr/>
          <p:nvPr/>
        </p:nvSpPr>
        <p:spPr>
          <a:xfrm>
            <a:off x="8535301" y="4058536"/>
            <a:ext cx="750197" cy="669030"/>
          </a:xfrm>
          <a:custGeom>
            <a:avLst/>
            <a:gdLst>
              <a:gd name="connsiteX0" fmla="*/ 0 w 1065947"/>
              <a:gd name="connsiteY0" fmla="*/ 475309 h 950617"/>
              <a:gd name="connsiteX1" fmla="*/ 532974 w 1065947"/>
              <a:gd name="connsiteY1" fmla="*/ 0 h 950617"/>
              <a:gd name="connsiteX2" fmla="*/ 1065948 w 1065947"/>
              <a:gd name="connsiteY2" fmla="*/ 475309 h 950617"/>
              <a:gd name="connsiteX3" fmla="*/ 532974 w 1065947"/>
              <a:gd name="connsiteY3" fmla="*/ 950618 h 950617"/>
              <a:gd name="connsiteX4" fmla="*/ 0 w 1065947"/>
              <a:gd name="connsiteY4" fmla="*/ 475309 h 950617"/>
              <a:gd name="connsiteX0" fmla="*/ 0 w 1065948"/>
              <a:gd name="connsiteY0" fmla="*/ 475309 h 950618"/>
              <a:gd name="connsiteX1" fmla="*/ 532974 w 1065948"/>
              <a:gd name="connsiteY1" fmla="*/ 0 h 950618"/>
              <a:gd name="connsiteX2" fmla="*/ 1065948 w 1065948"/>
              <a:gd name="connsiteY2" fmla="*/ 475309 h 950618"/>
              <a:gd name="connsiteX3" fmla="*/ 532974 w 1065948"/>
              <a:gd name="connsiteY3" fmla="*/ 950618 h 950618"/>
              <a:gd name="connsiteX4" fmla="*/ 0 w 1065948"/>
              <a:gd name="connsiteY4" fmla="*/ 475309 h 950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5948" h="950618">
                <a:moveTo>
                  <a:pt x="0" y="475309"/>
                </a:moveTo>
                <a:cubicBezTo>
                  <a:pt x="0" y="212803"/>
                  <a:pt x="355316" y="0"/>
                  <a:pt x="532974" y="0"/>
                </a:cubicBezTo>
                <a:cubicBezTo>
                  <a:pt x="710632" y="0"/>
                  <a:pt x="1065948" y="212803"/>
                  <a:pt x="1065948" y="475309"/>
                </a:cubicBezTo>
                <a:cubicBezTo>
                  <a:pt x="1065948" y="737815"/>
                  <a:pt x="710632" y="950618"/>
                  <a:pt x="532974" y="950618"/>
                </a:cubicBezTo>
                <a:cubicBezTo>
                  <a:pt x="355316" y="950618"/>
                  <a:pt x="0" y="737815"/>
                  <a:pt x="0" y="475309"/>
                </a:cubicBezTo>
                <a:close/>
              </a:path>
            </a:pathLst>
          </a:custGeom>
          <a:solidFill>
            <a:schemeClr val="accent4">
              <a:lumMod val="5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5</a:t>
            </a:r>
          </a:p>
        </p:txBody>
      </p:sp>
      <p:sp>
        <p:nvSpPr>
          <p:cNvPr id="80" name="Oval 6"/>
          <p:cNvSpPr/>
          <p:nvPr/>
        </p:nvSpPr>
        <p:spPr>
          <a:xfrm>
            <a:off x="10413814" y="4065241"/>
            <a:ext cx="750197" cy="669030"/>
          </a:xfrm>
          <a:custGeom>
            <a:avLst/>
            <a:gdLst>
              <a:gd name="connsiteX0" fmla="*/ 0 w 1065947"/>
              <a:gd name="connsiteY0" fmla="*/ 475309 h 950617"/>
              <a:gd name="connsiteX1" fmla="*/ 532974 w 1065947"/>
              <a:gd name="connsiteY1" fmla="*/ 0 h 950617"/>
              <a:gd name="connsiteX2" fmla="*/ 1065948 w 1065947"/>
              <a:gd name="connsiteY2" fmla="*/ 475309 h 950617"/>
              <a:gd name="connsiteX3" fmla="*/ 532974 w 1065947"/>
              <a:gd name="connsiteY3" fmla="*/ 950618 h 950617"/>
              <a:gd name="connsiteX4" fmla="*/ 0 w 1065947"/>
              <a:gd name="connsiteY4" fmla="*/ 475309 h 950617"/>
              <a:gd name="connsiteX0" fmla="*/ 0 w 1065948"/>
              <a:gd name="connsiteY0" fmla="*/ 475309 h 950618"/>
              <a:gd name="connsiteX1" fmla="*/ 532974 w 1065948"/>
              <a:gd name="connsiteY1" fmla="*/ 0 h 950618"/>
              <a:gd name="connsiteX2" fmla="*/ 1065948 w 1065948"/>
              <a:gd name="connsiteY2" fmla="*/ 475309 h 950618"/>
              <a:gd name="connsiteX3" fmla="*/ 532974 w 1065948"/>
              <a:gd name="connsiteY3" fmla="*/ 950618 h 950618"/>
              <a:gd name="connsiteX4" fmla="*/ 0 w 1065948"/>
              <a:gd name="connsiteY4" fmla="*/ 475309 h 950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5948" h="950618">
                <a:moveTo>
                  <a:pt x="0" y="475309"/>
                </a:moveTo>
                <a:cubicBezTo>
                  <a:pt x="0" y="212803"/>
                  <a:pt x="355316" y="0"/>
                  <a:pt x="532974" y="0"/>
                </a:cubicBezTo>
                <a:cubicBezTo>
                  <a:pt x="710632" y="0"/>
                  <a:pt x="1065948" y="212803"/>
                  <a:pt x="1065948" y="475309"/>
                </a:cubicBezTo>
                <a:cubicBezTo>
                  <a:pt x="1065948" y="737815"/>
                  <a:pt x="710632" y="950618"/>
                  <a:pt x="532974" y="950618"/>
                </a:cubicBezTo>
                <a:cubicBezTo>
                  <a:pt x="355316" y="950618"/>
                  <a:pt x="0" y="737815"/>
                  <a:pt x="0" y="475309"/>
                </a:cubicBezTo>
                <a:close/>
              </a:path>
            </a:pathLst>
          </a:custGeom>
          <a:solidFill>
            <a:schemeClr val="accent4">
              <a:lumMod val="5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6</a:t>
            </a:r>
          </a:p>
        </p:txBody>
      </p:sp>
    </p:spTree>
    <p:extLst>
      <p:ext uri="{BB962C8B-B14F-4D97-AF65-F5344CB8AC3E}">
        <p14:creationId xmlns:p14="http://schemas.microsoft.com/office/powerpoint/2010/main" val="20230901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500"/>
                                        <p:tgtEl>
                                          <p:spTgt spid="5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4"/>
                                        </p:tgtEl>
                                        <p:attrNameLst>
                                          <p:attrName>style.visibility</p:attrName>
                                        </p:attrNameLst>
                                      </p:cBhvr>
                                      <p:to>
                                        <p:strVal val="visible"/>
                                      </p:to>
                                    </p:set>
                                    <p:animEffect transition="in" filter="fade">
                                      <p:cBhvr>
                                        <p:cTn id="16" dur="500"/>
                                        <p:tgtEl>
                                          <p:spTgt spid="5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fade">
                                      <p:cBhvr>
                                        <p:cTn id="19" dur="500"/>
                                        <p:tgtEl>
                                          <p:spTgt spid="5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8"/>
                                        </p:tgtEl>
                                        <p:attrNameLst>
                                          <p:attrName>style.visibility</p:attrName>
                                        </p:attrNameLst>
                                      </p:cBhvr>
                                      <p:to>
                                        <p:strVal val="visible"/>
                                      </p:to>
                                    </p:set>
                                    <p:animEffect transition="in" filter="fade">
                                      <p:cBhvr>
                                        <p:cTn id="22" dur="500"/>
                                        <p:tgtEl>
                                          <p:spTgt spid="5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9"/>
                                        </p:tgtEl>
                                        <p:attrNameLst>
                                          <p:attrName>style.visibility</p:attrName>
                                        </p:attrNameLst>
                                      </p:cBhvr>
                                      <p:to>
                                        <p:strVal val="visible"/>
                                      </p:to>
                                    </p:set>
                                    <p:animEffect transition="in" filter="fade">
                                      <p:cBhvr>
                                        <p:cTn id="25" dur="500"/>
                                        <p:tgtEl>
                                          <p:spTgt spid="5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0"/>
                                        </p:tgtEl>
                                        <p:attrNameLst>
                                          <p:attrName>style.visibility</p:attrName>
                                        </p:attrNameLst>
                                      </p:cBhvr>
                                      <p:to>
                                        <p:strVal val="visible"/>
                                      </p:to>
                                    </p:set>
                                    <p:animEffect transition="in" filter="fade">
                                      <p:cBhvr>
                                        <p:cTn id="28" dur="500"/>
                                        <p:tgtEl>
                                          <p:spTgt spid="60"/>
                                        </p:tgtEl>
                                      </p:cBhvr>
                                    </p:animEffect>
                                  </p:childTnLst>
                                </p:cTn>
                              </p:par>
                              <p:par>
                                <p:cTn id="29" presetID="10" presetClass="entr" presetSubtype="0" fill="hold"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par>
                                <p:cTn id="32" presetID="10" presetClass="entr" presetSubtype="0" fill="hold"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par>
                                <p:cTn id="35" presetID="10" presetClass="entr" presetSubtype="0" fill="hold" nodeType="withEffect">
                                  <p:stCondLst>
                                    <p:cond delay="0"/>
                                  </p:stCondLst>
                                  <p:childTnLst>
                                    <p:set>
                                      <p:cBhvr>
                                        <p:cTn id="36" dur="1" fill="hold">
                                          <p:stCondLst>
                                            <p:cond delay="0"/>
                                          </p:stCondLst>
                                        </p:cTn>
                                        <p:tgtEl>
                                          <p:spTgt spid="71"/>
                                        </p:tgtEl>
                                        <p:attrNameLst>
                                          <p:attrName>style.visibility</p:attrName>
                                        </p:attrNameLst>
                                      </p:cBhvr>
                                      <p:to>
                                        <p:strVal val="visible"/>
                                      </p:to>
                                    </p:set>
                                    <p:animEffect transition="in" filter="fade">
                                      <p:cBhvr>
                                        <p:cTn id="37" dur="500"/>
                                        <p:tgtEl>
                                          <p:spTgt spid="71"/>
                                        </p:tgtEl>
                                      </p:cBhvr>
                                    </p:animEffect>
                                  </p:childTnLst>
                                </p:cTn>
                              </p:par>
                              <p:par>
                                <p:cTn id="38" presetID="10"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par>
                                <p:cTn id="41" presetID="10" presetClass="entr" presetSubtype="0"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par>
                                <p:cTn id="44" presetID="10" presetClass="entr" presetSubtype="0" fill="hold"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500"/>
                                        <p:tgtEl>
                                          <p:spTgt spid="11"/>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76"/>
                                        </p:tgtEl>
                                        <p:attrNameLst>
                                          <p:attrName>style.visibility</p:attrName>
                                        </p:attrNameLst>
                                      </p:cBhvr>
                                      <p:to>
                                        <p:strVal val="visible"/>
                                      </p:to>
                                    </p:set>
                                    <p:animEffect transition="in" filter="fade">
                                      <p:cBhvr>
                                        <p:cTn id="49" dur="500"/>
                                        <p:tgtEl>
                                          <p:spTgt spid="76"/>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77"/>
                                        </p:tgtEl>
                                        <p:attrNameLst>
                                          <p:attrName>style.visibility</p:attrName>
                                        </p:attrNameLst>
                                      </p:cBhvr>
                                      <p:to>
                                        <p:strVal val="visible"/>
                                      </p:to>
                                    </p:set>
                                    <p:animEffect transition="in" filter="fade">
                                      <p:cBhvr>
                                        <p:cTn id="52" dur="500"/>
                                        <p:tgtEl>
                                          <p:spTgt spid="77"/>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78"/>
                                        </p:tgtEl>
                                        <p:attrNameLst>
                                          <p:attrName>style.visibility</p:attrName>
                                        </p:attrNameLst>
                                      </p:cBhvr>
                                      <p:to>
                                        <p:strVal val="visible"/>
                                      </p:to>
                                    </p:set>
                                    <p:animEffect transition="in" filter="fade">
                                      <p:cBhvr>
                                        <p:cTn id="55" dur="500"/>
                                        <p:tgtEl>
                                          <p:spTgt spid="78"/>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79"/>
                                        </p:tgtEl>
                                        <p:attrNameLst>
                                          <p:attrName>style.visibility</p:attrName>
                                        </p:attrNameLst>
                                      </p:cBhvr>
                                      <p:to>
                                        <p:strVal val="visible"/>
                                      </p:to>
                                    </p:set>
                                    <p:animEffect transition="in" filter="fade">
                                      <p:cBhvr>
                                        <p:cTn id="58" dur="500"/>
                                        <p:tgtEl>
                                          <p:spTgt spid="79"/>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80"/>
                                        </p:tgtEl>
                                        <p:attrNameLst>
                                          <p:attrName>style.visibility</p:attrName>
                                        </p:attrNameLst>
                                      </p:cBhvr>
                                      <p:to>
                                        <p:strVal val="visible"/>
                                      </p:to>
                                    </p:set>
                                    <p:animEffect transition="in" filter="fade">
                                      <p:cBhvr>
                                        <p:cTn id="61" dur="500"/>
                                        <p:tgtEl>
                                          <p:spTgt spid="80"/>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75"/>
                                        </p:tgtEl>
                                        <p:attrNameLst>
                                          <p:attrName>style.visibility</p:attrName>
                                        </p:attrNameLst>
                                      </p:cBhvr>
                                      <p:to>
                                        <p:strVal val="visible"/>
                                      </p:to>
                                    </p:set>
                                    <p:animEffect transition="in" filter="fade">
                                      <p:cBhvr>
                                        <p:cTn id="64" dur="500"/>
                                        <p:tgtEl>
                                          <p:spTgt spid="75"/>
                                        </p:tgtEl>
                                      </p:cBhvr>
                                    </p:animEffect>
                                  </p:childTnLst>
                                </p:cTn>
                              </p:par>
                              <p:par>
                                <p:cTn id="65" presetID="1" presetClass="exit" presetSubtype="0" fill="hold" grpId="2" nodeType="withEffect">
                                  <p:stCondLst>
                                    <p:cond delay="0"/>
                                  </p:stCondLst>
                                  <p:childTnLst>
                                    <p:set>
                                      <p:cBhvr>
                                        <p:cTn id="66" dur="1" fill="hold">
                                          <p:stCondLst>
                                            <p:cond delay="0"/>
                                          </p:stCondLst>
                                        </p:cTn>
                                        <p:tgtEl>
                                          <p:spTgt spid="56"/>
                                        </p:tgtEl>
                                        <p:attrNameLst>
                                          <p:attrName>style.visibility</p:attrName>
                                        </p:attrNameLst>
                                      </p:cBhvr>
                                      <p:to>
                                        <p:strVal val="hidden"/>
                                      </p:to>
                                    </p:set>
                                  </p:childTnLst>
                                </p:cTn>
                              </p:par>
                              <p:par>
                                <p:cTn id="67" presetID="1" presetClass="exit" presetSubtype="0" fill="hold" grpId="2" nodeType="withEffect">
                                  <p:stCondLst>
                                    <p:cond delay="0"/>
                                  </p:stCondLst>
                                  <p:childTnLst>
                                    <p:set>
                                      <p:cBhvr>
                                        <p:cTn id="68" dur="1" fill="hold">
                                          <p:stCondLst>
                                            <p:cond delay="0"/>
                                          </p:stCondLst>
                                        </p:cTn>
                                        <p:tgtEl>
                                          <p:spTgt spid="61"/>
                                        </p:tgtEl>
                                        <p:attrNameLst>
                                          <p:attrName>style.visibility</p:attrName>
                                        </p:attrNameLst>
                                      </p:cBhvr>
                                      <p:to>
                                        <p:strVal val="hidden"/>
                                      </p:to>
                                    </p:set>
                                  </p:childTnLst>
                                </p:cTn>
                              </p:par>
                              <p:par>
                                <p:cTn id="69" presetID="1" presetClass="exit" presetSubtype="0" fill="hold" grpId="2" nodeType="withEffect">
                                  <p:stCondLst>
                                    <p:cond delay="0"/>
                                  </p:stCondLst>
                                  <p:childTnLst>
                                    <p:set>
                                      <p:cBhvr>
                                        <p:cTn id="70" dur="1" fill="hold">
                                          <p:stCondLst>
                                            <p:cond delay="0"/>
                                          </p:stCondLst>
                                        </p:cTn>
                                        <p:tgtEl>
                                          <p:spTgt spid="70"/>
                                        </p:tgtEl>
                                        <p:attrNameLst>
                                          <p:attrName>style.visibility</p:attrName>
                                        </p:attrNameLst>
                                      </p:cBhvr>
                                      <p:to>
                                        <p:strVal val="hidden"/>
                                      </p:to>
                                    </p:set>
                                  </p:childTnLst>
                                </p:cTn>
                              </p:par>
                              <p:par>
                                <p:cTn id="71" presetID="1" presetClass="exit" presetSubtype="0" fill="hold" grpId="2" nodeType="withEffect">
                                  <p:stCondLst>
                                    <p:cond delay="0"/>
                                  </p:stCondLst>
                                  <p:childTnLst>
                                    <p:set>
                                      <p:cBhvr>
                                        <p:cTn id="72" dur="1" fill="hold">
                                          <p:stCondLst>
                                            <p:cond delay="0"/>
                                          </p:stCondLst>
                                        </p:cTn>
                                        <p:tgtEl>
                                          <p:spTgt spid="72"/>
                                        </p:tgtEl>
                                        <p:attrNameLst>
                                          <p:attrName>style.visibility</p:attrName>
                                        </p:attrNameLst>
                                      </p:cBhvr>
                                      <p:to>
                                        <p:strVal val="hidden"/>
                                      </p:to>
                                    </p:set>
                                  </p:childTnLst>
                                </p:cTn>
                              </p:par>
                              <p:par>
                                <p:cTn id="73" presetID="1" presetClass="exit" presetSubtype="0" fill="hold" grpId="2" nodeType="withEffect">
                                  <p:stCondLst>
                                    <p:cond delay="0"/>
                                  </p:stCondLst>
                                  <p:childTnLst>
                                    <p:set>
                                      <p:cBhvr>
                                        <p:cTn id="74" dur="1" fill="hold">
                                          <p:stCondLst>
                                            <p:cond delay="0"/>
                                          </p:stCondLst>
                                        </p:cTn>
                                        <p:tgtEl>
                                          <p:spTgt spid="73"/>
                                        </p:tgtEl>
                                        <p:attrNameLst>
                                          <p:attrName>style.visibility</p:attrName>
                                        </p:attrNameLst>
                                      </p:cBhvr>
                                      <p:to>
                                        <p:strVal val="hidden"/>
                                      </p:to>
                                    </p:set>
                                  </p:childTnLst>
                                </p:cTn>
                              </p:par>
                              <p:par>
                                <p:cTn id="75" presetID="1" presetClass="exit" presetSubtype="0" fill="hold" grpId="2" nodeType="withEffect">
                                  <p:stCondLst>
                                    <p:cond delay="0"/>
                                  </p:stCondLst>
                                  <p:childTnLst>
                                    <p:set>
                                      <p:cBhvr>
                                        <p:cTn id="76" dur="1" fill="hold">
                                          <p:stCondLst>
                                            <p:cond delay="0"/>
                                          </p:stCondLst>
                                        </p:cTn>
                                        <p:tgtEl>
                                          <p:spTgt spid="74"/>
                                        </p:tgtEl>
                                        <p:attrNameLst>
                                          <p:attrName>style.visibility</p:attrName>
                                        </p:attrNameLst>
                                      </p:cBhvr>
                                      <p:to>
                                        <p:strVal val="hidden"/>
                                      </p:to>
                                    </p:set>
                                  </p:childTnLst>
                                </p:cTn>
                              </p:par>
                              <p:par>
                                <p:cTn id="77" presetID="1" presetClass="exit" presetSubtype="0" fill="hold" grpId="0" nodeType="withEffect">
                                  <p:stCondLst>
                                    <p:cond delay="0"/>
                                  </p:stCondLst>
                                  <p:childTnLst>
                                    <p:set>
                                      <p:cBhvr>
                                        <p:cTn id="78"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9" restart="whenNotActive" fill="hold" evtFilter="cancelBubble" nodeType="interactiveSeq">
                <p:stCondLst>
                  <p:cond evt="onClick" delay="0">
                    <p:tgtEl>
                      <p:spTgt spid="53"/>
                    </p:tgtEl>
                  </p:cond>
                </p:stCondLst>
                <p:endSync evt="end" delay="0">
                  <p:rtn val="all"/>
                </p:endSync>
                <p:childTnLst>
                  <p:par>
                    <p:cTn id="80" fill="hold">
                      <p:stCondLst>
                        <p:cond delay="0"/>
                      </p:stCondLst>
                      <p:childTnLst>
                        <p:par>
                          <p:cTn id="81" fill="hold">
                            <p:stCondLst>
                              <p:cond delay="0"/>
                            </p:stCondLst>
                            <p:childTnLst>
                              <p:par>
                                <p:cTn id="82" presetID="1" presetClass="exit" presetSubtype="0" fill="hold" grpId="1" nodeType="withEffect">
                                  <p:stCondLst>
                                    <p:cond delay="0"/>
                                  </p:stCondLst>
                                  <p:childTnLst>
                                    <p:set>
                                      <p:cBhvr>
                                        <p:cTn id="83" dur="1" fill="hold">
                                          <p:stCondLst>
                                            <p:cond delay="0"/>
                                          </p:stCondLst>
                                        </p:cTn>
                                        <p:tgtEl>
                                          <p:spTgt spid="53"/>
                                        </p:tgtEl>
                                        <p:attrNameLst>
                                          <p:attrName>style.visibility</p:attrName>
                                        </p:attrNameLst>
                                      </p:cBhvr>
                                      <p:to>
                                        <p:strVal val="hidden"/>
                                      </p:to>
                                    </p:set>
                                  </p:childTnLst>
                                </p:cTn>
                              </p:par>
                              <p:par>
                                <p:cTn id="84" presetID="1" presetClass="exit" presetSubtype="0" fill="hold" grpId="1" nodeType="withEffect">
                                  <p:stCondLst>
                                    <p:cond delay="0"/>
                                  </p:stCondLst>
                                  <p:childTnLst>
                                    <p:set>
                                      <p:cBhvr>
                                        <p:cTn id="85" dur="1" fill="hold">
                                          <p:stCondLst>
                                            <p:cond delay="0"/>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86" restart="whenNotActive" fill="hold" evtFilter="cancelBubble" nodeType="interactiveSeq">
                <p:stCondLst>
                  <p:cond evt="onClick" delay="0">
                    <p:tgtEl>
                      <p:spTgt spid="54"/>
                    </p:tgtEl>
                  </p:cond>
                </p:stCondLst>
                <p:endSync evt="end" delay="0">
                  <p:rtn val="all"/>
                </p:endSync>
                <p:childTnLst>
                  <p:par>
                    <p:cTn id="87" fill="hold">
                      <p:stCondLst>
                        <p:cond delay="0"/>
                      </p:stCondLst>
                      <p:childTnLst>
                        <p:par>
                          <p:cTn id="88" fill="hold">
                            <p:stCondLst>
                              <p:cond delay="0"/>
                            </p:stCondLst>
                            <p:childTnLst>
                              <p:par>
                                <p:cTn id="89" presetID="1" presetClass="exit" presetSubtype="0" fill="hold" grpId="1" nodeType="withEffect">
                                  <p:stCondLst>
                                    <p:cond delay="0"/>
                                  </p:stCondLst>
                                  <p:childTnLst>
                                    <p:set>
                                      <p:cBhvr>
                                        <p:cTn id="90" dur="1" fill="hold">
                                          <p:stCondLst>
                                            <p:cond delay="0"/>
                                          </p:stCondLst>
                                        </p:cTn>
                                        <p:tgtEl>
                                          <p:spTgt spid="54"/>
                                        </p:tgtEl>
                                        <p:attrNameLst>
                                          <p:attrName>style.visibility</p:attrName>
                                        </p:attrNameLst>
                                      </p:cBhvr>
                                      <p:to>
                                        <p:strVal val="hidden"/>
                                      </p:to>
                                    </p:set>
                                  </p:childTnLst>
                                </p:cTn>
                              </p:par>
                              <p:par>
                                <p:cTn id="91" presetID="1" presetClass="exit" presetSubtype="0" fill="hold" grpId="1" nodeType="withEffect">
                                  <p:stCondLst>
                                    <p:cond delay="0"/>
                                  </p:stCondLst>
                                  <p:childTnLst>
                                    <p:set>
                                      <p:cBhvr>
                                        <p:cTn id="92" dur="1" fill="hold">
                                          <p:stCondLst>
                                            <p:cond delay="0"/>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93" restart="whenNotActive" fill="hold" evtFilter="cancelBubble" nodeType="interactiveSeq">
                <p:stCondLst>
                  <p:cond evt="onClick" delay="0">
                    <p:tgtEl>
                      <p:spTgt spid="55"/>
                    </p:tgtEl>
                  </p:cond>
                </p:stCondLst>
                <p:endSync evt="end" delay="0">
                  <p:rtn val="all"/>
                </p:endSync>
                <p:childTnLst>
                  <p:par>
                    <p:cTn id="94" fill="hold">
                      <p:stCondLst>
                        <p:cond delay="0"/>
                      </p:stCondLst>
                      <p:childTnLst>
                        <p:par>
                          <p:cTn id="95" fill="hold">
                            <p:stCondLst>
                              <p:cond delay="0"/>
                            </p:stCondLst>
                            <p:childTnLst>
                              <p:par>
                                <p:cTn id="96" presetID="1" presetClass="exit" presetSubtype="0" fill="hold" grpId="1" nodeType="withEffect">
                                  <p:stCondLst>
                                    <p:cond delay="0"/>
                                  </p:stCondLst>
                                  <p:childTnLst>
                                    <p:set>
                                      <p:cBhvr>
                                        <p:cTn id="97" dur="1" fill="hold">
                                          <p:stCondLst>
                                            <p:cond delay="0"/>
                                          </p:stCondLst>
                                        </p:cTn>
                                        <p:tgtEl>
                                          <p:spTgt spid="55"/>
                                        </p:tgtEl>
                                        <p:attrNameLst>
                                          <p:attrName>style.visibility</p:attrName>
                                        </p:attrNameLst>
                                      </p:cBhvr>
                                      <p:to>
                                        <p:strVal val="hidden"/>
                                      </p:to>
                                    </p:set>
                                  </p:childTnLst>
                                </p:cTn>
                              </p:par>
                              <p:par>
                                <p:cTn id="98" presetID="1" presetClass="exit" presetSubtype="0" fill="hold" grpId="1" nodeType="withEffect">
                                  <p:stCondLst>
                                    <p:cond delay="0"/>
                                  </p:stCondLst>
                                  <p:childTnLst>
                                    <p:set>
                                      <p:cBhvr>
                                        <p:cTn id="99" dur="1" fill="hold">
                                          <p:stCondLst>
                                            <p:cond delay="0"/>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100" restart="whenNotActive" fill="hold" evtFilter="cancelBubble" nodeType="interactiveSeq">
                <p:stCondLst>
                  <p:cond evt="onClick" delay="0">
                    <p:tgtEl>
                      <p:spTgt spid="58"/>
                    </p:tgtEl>
                  </p:cond>
                </p:stCondLst>
                <p:endSync evt="end" delay="0">
                  <p:rtn val="all"/>
                </p:endSync>
                <p:childTnLst>
                  <p:par>
                    <p:cTn id="101" fill="hold">
                      <p:stCondLst>
                        <p:cond delay="0"/>
                      </p:stCondLst>
                      <p:childTnLst>
                        <p:par>
                          <p:cTn id="102" fill="hold">
                            <p:stCondLst>
                              <p:cond delay="0"/>
                            </p:stCondLst>
                            <p:childTnLst>
                              <p:par>
                                <p:cTn id="103" presetID="1" presetClass="exit" presetSubtype="0" fill="hold" grpId="1" nodeType="withEffect">
                                  <p:stCondLst>
                                    <p:cond delay="0"/>
                                  </p:stCondLst>
                                  <p:childTnLst>
                                    <p:set>
                                      <p:cBhvr>
                                        <p:cTn id="104" dur="1" fill="hold">
                                          <p:stCondLst>
                                            <p:cond delay="0"/>
                                          </p:stCondLst>
                                        </p:cTn>
                                        <p:tgtEl>
                                          <p:spTgt spid="58"/>
                                        </p:tgtEl>
                                        <p:attrNameLst>
                                          <p:attrName>style.visibility</p:attrName>
                                        </p:attrNameLst>
                                      </p:cBhvr>
                                      <p:to>
                                        <p:strVal val="hidden"/>
                                      </p:to>
                                    </p:set>
                                  </p:childTnLst>
                                </p:cTn>
                              </p:par>
                              <p:par>
                                <p:cTn id="105" presetID="1" presetClass="exit" presetSubtype="0" fill="hold" grpId="1" nodeType="withEffect">
                                  <p:stCondLst>
                                    <p:cond delay="0"/>
                                  </p:stCondLst>
                                  <p:childTnLst>
                                    <p:set>
                                      <p:cBhvr>
                                        <p:cTn id="106" dur="1" fill="hold">
                                          <p:stCondLst>
                                            <p:cond delay="0"/>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107" restart="whenNotActive" fill="hold" evtFilter="cancelBubble" nodeType="interactiveSeq">
                <p:stCondLst>
                  <p:cond evt="onClick" delay="0">
                    <p:tgtEl>
                      <p:spTgt spid="59"/>
                    </p:tgtEl>
                  </p:cond>
                </p:stCondLst>
                <p:endSync evt="end" delay="0">
                  <p:rtn val="all"/>
                </p:endSync>
                <p:childTnLst>
                  <p:par>
                    <p:cTn id="108" fill="hold">
                      <p:stCondLst>
                        <p:cond delay="0"/>
                      </p:stCondLst>
                      <p:childTnLst>
                        <p:par>
                          <p:cTn id="109" fill="hold">
                            <p:stCondLst>
                              <p:cond delay="0"/>
                            </p:stCondLst>
                            <p:childTnLst>
                              <p:par>
                                <p:cTn id="110" presetID="1" presetClass="exit" presetSubtype="0" fill="hold" grpId="1" nodeType="withEffect">
                                  <p:stCondLst>
                                    <p:cond delay="0"/>
                                  </p:stCondLst>
                                  <p:childTnLst>
                                    <p:set>
                                      <p:cBhvr>
                                        <p:cTn id="111" dur="1" fill="hold">
                                          <p:stCondLst>
                                            <p:cond delay="0"/>
                                          </p:stCondLst>
                                        </p:cTn>
                                        <p:tgtEl>
                                          <p:spTgt spid="59"/>
                                        </p:tgtEl>
                                        <p:attrNameLst>
                                          <p:attrName>style.visibility</p:attrName>
                                        </p:attrNameLst>
                                      </p:cBhvr>
                                      <p:to>
                                        <p:strVal val="hidden"/>
                                      </p:to>
                                    </p:set>
                                  </p:childTnLst>
                                </p:cTn>
                              </p:par>
                              <p:par>
                                <p:cTn id="112" presetID="1" presetClass="exit" presetSubtype="0" fill="hold" grpId="1" nodeType="withEffect">
                                  <p:stCondLst>
                                    <p:cond delay="0"/>
                                  </p:stCondLst>
                                  <p:childTnLst>
                                    <p:set>
                                      <p:cBhvr>
                                        <p:cTn id="113" dur="1" fill="hold">
                                          <p:stCondLst>
                                            <p:cond delay="0"/>
                                          </p:stCondLst>
                                        </p:cTn>
                                        <p:tgtEl>
                                          <p:spTgt spid="73"/>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114" restart="whenNotActive" fill="hold" evtFilter="cancelBubble" nodeType="interactiveSeq">
                <p:stCondLst>
                  <p:cond evt="onClick" delay="0">
                    <p:tgtEl>
                      <p:spTgt spid="60"/>
                    </p:tgtEl>
                  </p:cond>
                </p:stCondLst>
                <p:endSync evt="end" delay="0">
                  <p:rtn val="all"/>
                </p:endSync>
                <p:childTnLst>
                  <p:par>
                    <p:cTn id="115" fill="hold">
                      <p:stCondLst>
                        <p:cond delay="0"/>
                      </p:stCondLst>
                      <p:childTnLst>
                        <p:par>
                          <p:cTn id="116" fill="hold">
                            <p:stCondLst>
                              <p:cond delay="0"/>
                            </p:stCondLst>
                            <p:childTnLst>
                              <p:par>
                                <p:cTn id="117" presetID="1" presetClass="exit" presetSubtype="0" fill="hold" grpId="1" nodeType="withEffect">
                                  <p:stCondLst>
                                    <p:cond delay="0"/>
                                  </p:stCondLst>
                                  <p:childTnLst>
                                    <p:set>
                                      <p:cBhvr>
                                        <p:cTn id="118" dur="1" fill="hold">
                                          <p:stCondLst>
                                            <p:cond delay="0"/>
                                          </p:stCondLst>
                                        </p:cTn>
                                        <p:tgtEl>
                                          <p:spTgt spid="60"/>
                                        </p:tgtEl>
                                        <p:attrNameLst>
                                          <p:attrName>style.visibility</p:attrName>
                                        </p:attrNameLst>
                                      </p:cBhvr>
                                      <p:to>
                                        <p:strVal val="hidden"/>
                                      </p:to>
                                    </p:set>
                                  </p:childTnLst>
                                </p:cTn>
                              </p:par>
                              <p:par>
                                <p:cTn id="119" presetID="1" presetClass="exit" presetSubtype="0" fill="hold" grpId="1" nodeType="withEffect">
                                  <p:stCondLst>
                                    <p:cond delay="0"/>
                                  </p:stCondLst>
                                  <p:childTnLst>
                                    <p:set>
                                      <p:cBhvr>
                                        <p:cTn id="120" dur="1" fill="hold">
                                          <p:stCondLst>
                                            <p:cond delay="0"/>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121" restart="whenNotActive" fill="hold" evtFilter="cancelBubble" nodeType="interactiveSeq">
                <p:stCondLst>
                  <p:cond evt="onClick" delay="0">
                    <p:tgtEl>
                      <p:spTgt spid="75"/>
                    </p:tgtEl>
                  </p:cond>
                </p:stCondLst>
                <p:endSync evt="end" delay="0">
                  <p:rtn val="all"/>
                </p:endSync>
                <p:childTnLst>
                  <p:par>
                    <p:cTn id="122" fill="hold">
                      <p:stCondLst>
                        <p:cond delay="0"/>
                      </p:stCondLst>
                      <p:childTnLst>
                        <p:par>
                          <p:cTn id="123" fill="hold">
                            <p:stCondLst>
                              <p:cond delay="0"/>
                            </p:stCondLst>
                            <p:childTnLst>
                              <p:par>
                                <p:cTn id="124" presetID="10" presetClass="entr" presetSubtype="0" fill="hold" grpId="0" nodeType="withEffect">
                                  <p:stCondLst>
                                    <p:cond delay="0"/>
                                  </p:stCondLst>
                                  <p:childTnLst>
                                    <p:set>
                                      <p:cBhvr>
                                        <p:cTn id="125" dur="1" fill="hold">
                                          <p:stCondLst>
                                            <p:cond delay="0"/>
                                          </p:stCondLst>
                                        </p:cTn>
                                        <p:tgtEl>
                                          <p:spTgt spid="56"/>
                                        </p:tgtEl>
                                        <p:attrNameLst>
                                          <p:attrName>style.visibility</p:attrName>
                                        </p:attrNameLst>
                                      </p:cBhvr>
                                      <p:to>
                                        <p:strVal val="visible"/>
                                      </p:to>
                                    </p:set>
                                    <p:animEffect transition="in" filter="fade">
                                      <p:cBhvr>
                                        <p:cTn id="126" dur="500"/>
                                        <p:tgtEl>
                                          <p:spTgt spid="56"/>
                                        </p:tgtEl>
                                      </p:cBhvr>
                                    </p:animEffect>
                                  </p:childTnLst>
                                </p:cTn>
                              </p:par>
                            </p:childTnLst>
                          </p:cTn>
                        </p:par>
                      </p:childTnLst>
                    </p:cTn>
                  </p:par>
                </p:childTnLst>
              </p:cTn>
              <p:nextCondLst>
                <p:cond evt="onClick" delay="0">
                  <p:tgtEl>
                    <p:spTgt spid="75"/>
                  </p:tgtEl>
                </p:cond>
              </p:nextCondLst>
            </p:seq>
            <p:seq concurrent="1" nextAc="seek">
              <p:cTn id="127" restart="whenNotActive" fill="hold" evtFilter="cancelBubble" nodeType="interactiveSeq">
                <p:stCondLst>
                  <p:cond evt="onClick" delay="0">
                    <p:tgtEl>
                      <p:spTgt spid="76"/>
                    </p:tgtEl>
                  </p:cond>
                </p:stCondLst>
                <p:endSync evt="end" delay="0">
                  <p:rtn val="all"/>
                </p:endSync>
                <p:childTnLst>
                  <p:par>
                    <p:cTn id="128" fill="hold">
                      <p:stCondLst>
                        <p:cond delay="0"/>
                      </p:stCondLst>
                      <p:childTnLst>
                        <p:par>
                          <p:cTn id="129" fill="hold">
                            <p:stCondLst>
                              <p:cond delay="0"/>
                            </p:stCondLst>
                            <p:childTnLst>
                              <p:par>
                                <p:cTn id="130" presetID="10" presetClass="entr" presetSubtype="0" fill="hold" grpId="0" nodeType="withEffect">
                                  <p:stCondLst>
                                    <p:cond delay="0"/>
                                  </p:stCondLst>
                                  <p:childTnLst>
                                    <p:set>
                                      <p:cBhvr>
                                        <p:cTn id="131" dur="1" fill="hold">
                                          <p:stCondLst>
                                            <p:cond delay="0"/>
                                          </p:stCondLst>
                                        </p:cTn>
                                        <p:tgtEl>
                                          <p:spTgt spid="61"/>
                                        </p:tgtEl>
                                        <p:attrNameLst>
                                          <p:attrName>style.visibility</p:attrName>
                                        </p:attrNameLst>
                                      </p:cBhvr>
                                      <p:to>
                                        <p:strVal val="visible"/>
                                      </p:to>
                                    </p:set>
                                    <p:animEffect transition="in" filter="fade">
                                      <p:cBhvr>
                                        <p:cTn id="132" dur="500"/>
                                        <p:tgtEl>
                                          <p:spTgt spid="61"/>
                                        </p:tgtEl>
                                      </p:cBhvr>
                                    </p:animEffect>
                                  </p:childTnLst>
                                </p:cTn>
                              </p:par>
                            </p:childTnLst>
                          </p:cTn>
                        </p:par>
                      </p:childTnLst>
                    </p:cTn>
                  </p:par>
                </p:childTnLst>
              </p:cTn>
              <p:nextCondLst>
                <p:cond evt="onClick" delay="0">
                  <p:tgtEl>
                    <p:spTgt spid="76"/>
                  </p:tgtEl>
                </p:cond>
              </p:nextCondLst>
            </p:seq>
            <p:seq concurrent="1" nextAc="seek">
              <p:cTn id="133" restart="whenNotActive" fill="hold" evtFilter="cancelBubble" nodeType="interactiveSeq">
                <p:stCondLst>
                  <p:cond evt="onClick" delay="0">
                    <p:tgtEl>
                      <p:spTgt spid="77"/>
                    </p:tgtEl>
                  </p:cond>
                </p:stCondLst>
                <p:endSync evt="end" delay="0">
                  <p:rtn val="all"/>
                </p:endSync>
                <p:childTnLst>
                  <p:par>
                    <p:cTn id="134" fill="hold">
                      <p:stCondLst>
                        <p:cond delay="0"/>
                      </p:stCondLst>
                      <p:childTnLst>
                        <p:par>
                          <p:cTn id="135" fill="hold">
                            <p:stCondLst>
                              <p:cond delay="0"/>
                            </p:stCondLst>
                            <p:childTnLst>
                              <p:par>
                                <p:cTn id="136" presetID="10" presetClass="entr" presetSubtype="0" fill="hold" grpId="0" nodeType="withEffect">
                                  <p:stCondLst>
                                    <p:cond delay="0"/>
                                  </p:stCondLst>
                                  <p:childTnLst>
                                    <p:set>
                                      <p:cBhvr>
                                        <p:cTn id="137" dur="1" fill="hold">
                                          <p:stCondLst>
                                            <p:cond delay="0"/>
                                          </p:stCondLst>
                                        </p:cTn>
                                        <p:tgtEl>
                                          <p:spTgt spid="70"/>
                                        </p:tgtEl>
                                        <p:attrNameLst>
                                          <p:attrName>style.visibility</p:attrName>
                                        </p:attrNameLst>
                                      </p:cBhvr>
                                      <p:to>
                                        <p:strVal val="visible"/>
                                      </p:to>
                                    </p:set>
                                    <p:animEffect transition="in" filter="fade">
                                      <p:cBhvr>
                                        <p:cTn id="138" dur="500"/>
                                        <p:tgtEl>
                                          <p:spTgt spid="70"/>
                                        </p:tgtEl>
                                      </p:cBhvr>
                                    </p:animEffect>
                                  </p:childTnLst>
                                </p:cTn>
                              </p:par>
                            </p:childTnLst>
                          </p:cTn>
                        </p:par>
                      </p:childTnLst>
                    </p:cTn>
                  </p:par>
                </p:childTnLst>
              </p:cTn>
              <p:nextCondLst>
                <p:cond evt="onClick" delay="0">
                  <p:tgtEl>
                    <p:spTgt spid="77"/>
                  </p:tgtEl>
                </p:cond>
              </p:nextCondLst>
            </p:seq>
            <p:seq concurrent="1" nextAc="seek">
              <p:cTn id="139" restart="whenNotActive" fill="hold" evtFilter="cancelBubble" nodeType="interactiveSeq">
                <p:stCondLst>
                  <p:cond evt="onClick" delay="0">
                    <p:tgtEl>
                      <p:spTgt spid="78"/>
                    </p:tgtEl>
                  </p:cond>
                </p:stCondLst>
                <p:endSync evt="end" delay="0">
                  <p:rtn val="all"/>
                </p:endSync>
                <p:childTnLst>
                  <p:par>
                    <p:cTn id="140" fill="hold">
                      <p:stCondLst>
                        <p:cond delay="0"/>
                      </p:stCondLst>
                      <p:childTnLst>
                        <p:par>
                          <p:cTn id="141" fill="hold">
                            <p:stCondLst>
                              <p:cond delay="0"/>
                            </p:stCondLst>
                            <p:childTnLst>
                              <p:par>
                                <p:cTn id="142" presetID="10" presetClass="entr" presetSubtype="0" fill="hold" grpId="0" nodeType="withEffect">
                                  <p:stCondLst>
                                    <p:cond delay="0"/>
                                  </p:stCondLst>
                                  <p:childTnLst>
                                    <p:set>
                                      <p:cBhvr>
                                        <p:cTn id="143" dur="1" fill="hold">
                                          <p:stCondLst>
                                            <p:cond delay="0"/>
                                          </p:stCondLst>
                                        </p:cTn>
                                        <p:tgtEl>
                                          <p:spTgt spid="72"/>
                                        </p:tgtEl>
                                        <p:attrNameLst>
                                          <p:attrName>style.visibility</p:attrName>
                                        </p:attrNameLst>
                                      </p:cBhvr>
                                      <p:to>
                                        <p:strVal val="visible"/>
                                      </p:to>
                                    </p:set>
                                    <p:animEffect transition="in" filter="fade">
                                      <p:cBhvr>
                                        <p:cTn id="144" dur="500"/>
                                        <p:tgtEl>
                                          <p:spTgt spid="72"/>
                                        </p:tgtEl>
                                      </p:cBhvr>
                                    </p:animEffect>
                                  </p:childTnLst>
                                </p:cTn>
                              </p:par>
                            </p:childTnLst>
                          </p:cTn>
                        </p:par>
                      </p:childTnLst>
                    </p:cTn>
                  </p:par>
                </p:childTnLst>
              </p:cTn>
              <p:nextCondLst>
                <p:cond evt="onClick" delay="0">
                  <p:tgtEl>
                    <p:spTgt spid="78"/>
                  </p:tgtEl>
                </p:cond>
              </p:nextCondLst>
            </p:seq>
            <p:seq concurrent="1" nextAc="seek">
              <p:cTn id="145" restart="whenNotActive" fill="hold" evtFilter="cancelBubble" nodeType="interactiveSeq">
                <p:stCondLst>
                  <p:cond evt="onClick" delay="0">
                    <p:tgtEl>
                      <p:spTgt spid="79"/>
                    </p:tgtEl>
                  </p:cond>
                </p:stCondLst>
                <p:endSync evt="end" delay="0">
                  <p:rtn val="all"/>
                </p:endSync>
                <p:childTnLst>
                  <p:par>
                    <p:cTn id="146" fill="hold">
                      <p:stCondLst>
                        <p:cond delay="0"/>
                      </p:stCondLst>
                      <p:childTnLst>
                        <p:par>
                          <p:cTn id="147" fill="hold">
                            <p:stCondLst>
                              <p:cond delay="0"/>
                            </p:stCondLst>
                            <p:childTnLst>
                              <p:par>
                                <p:cTn id="148" presetID="10" presetClass="entr" presetSubtype="0" fill="hold" grpId="0" nodeType="withEffect">
                                  <p:stCondLst>
                                    <p:cond delay="0"/>
                                  </p:stCondLst>
                                  <p:childTnLst>
                                    <p:set>
                                      <p:cBhvr>
                                        <p:cTn id="149" dur="1" fill="hold">
                                          <p:stCondLst>
                                            <p:cond delay="0"/>
                                          </p:stCondLst>
                                        </p:cTn>
                                        <p:tgtEl>
                                          <p:spTgt spid="73"/>
                                        </p:tgtEl>
                                        <p:attrNameLst>
                                          <p:attrName>style.visibility</p:attrName>
                                        </p:attrNameLst>
                                      </p:cBhvr>
                                      <p:to>
                                        <p:strVal val="visible"/>
                                      </p:to>
                                    </p:set>
                                    <p:animEffect transition="in" filter="fade">
                                      <p:cBhvr>
                                        <p:cTn id="150" dur="500"/>
                                        <p:tgtEl>
                                          <p:spTgt spid="73"/>
                                        </p:tgtEl>
                                      </p:cBhvr>
                                    </p:animEffect>
                                  </p:childTnLst>
                                </p:cTn>
                              </p:par>
                            </p:childTnLst>
                          </p:cTn>
                        </p:par>
                      </p:childTnLst>
                    </p:cTn>
                  </p:par>
                </p:childTnLst>
              </p:cTn>
              <p:nextCondLst>
                <p:cond evt="onClick" delay="0">
                  <p:tgtEl>
                    <p:spTgt spid="79"/>
                  </p:tgtEl>
                </p:cond>
              </p:nextCondLst>
            </p:seq>
            <p:seq concurrent="1" nextAc="seek">
              <p:cTn id="151" restart="whenNotActive" fill="hold" evtFilter="cancelBubble" nodeType="interactiveSeq">
                <p:stCondLst>
                  <p:cond evt="onClick" delay="0">
                    <p:tgtEl>
                      <p:spTgt spid="80"/>
                    </p:tgtEl>
                  </p:cond>
                </p:stCondLst>
                <p:endSync evt="end" delay="0">
                  <p:rtn val="all"/>
                </p:endSync>
                <p:childTnLst>
                  <p:par>
                    <p:cTn id="152" fill="hold">
                      <p:stCondLst>
                        <p:cond delay="0"/>
                      </p:stCondLst>
                      <p:childTnLst>
                        <p:par>
                          <p:cTn id="153" fill="hold">
                            <p:stCondLst>
                              <p:cond delay="0"/>
                            </p:stCondLst>
                            <p:childTnLst>
                              <p:par>
                                <p:cTn id="154" presetID="10" presetClass="entr" presetSubtype="0" fill="hold" grpId="0" nodeType="clickEffect">
                                  <p:stCondLst>
                                    <p:cond delay="0"/>
                                  </p:stCondLst>
                                  <p:childTnLst>
                                    <p:set>
                                      <p:cBhvr>
                                        <p:cTn id="155" dur="1" fill="hold">
                                          <p:stCondLst>
                                            <p:cond delay="0"/>
                                          </p:stCondLst>
                                        </p:cTn>
                                        <p:tgtEl>
                                          <p:spTgt spid="74"/>
                                        </p:tgtEl>
                                        <p:attrNameLst>
                                          <p:attrName>style.visibility</p:attrName>
                                        </p:attrNameLst>
                                      </p:cBhvr>
                                      <p:to>
                                        <p:strVal val="visible"/>
                                      </p:to>
                                    </p:set>
                                    <p:animEffect transition="in" filter="fade">
                                      <p:cBhvr>
                                        <p:cTn id="156" dur="500"/>
                                        <p:tgtEl>
                                          <p:spTgt spid="74"/>
                                        </p:tgtEl>
                                      </p:cBhvr>
                                    </p:animEffect>
                                  </p:childTnLst>
                                </p:cTn>
                              </p:par>
                            </p:childTnLst>
                          </p:cTn>
                        </p:par>
                      </p:childTnLst>
                    </p:cTn>
                  </p:par>
                </p:childTnLst>
              </p:cTn>
              <p:nextCondLst>
                <p:cond evt="onClick" delay="0">
                  <p:tgtEl>
                    <p:spTgt spid="80"/>
                  </p:tgtEl>
                </p:cond>
              </p:nextCondLst>
            </p:seq>
          </p:childTnLst>
        </p:cTn>
      </p:par>
    </p:tnLst>
    <p:bldLst>
      <p:bldP spid="26" grpId="0"/>
      <p:bldP spid="56" grpId="0"/>
      <p:bldP spid="56" grpId="1"/>
      <p:bldP spid="56" grpId="2"/>
      <p:bldP spid="61" grpId="0"/>
      <p:bldP spid="61" grpId="1"/>
      <p:bldP spid="61" grpId="2"/>
      <p:bldP spid="70" grpId="0"/>
      <p:bldP spid="70" grpId="1"/>
      <p:bldP spid="70" grpId="2"/>
      <p:bldP spid="72" grpId="0"/>
      <p:bldP spid="72" grpId="1"/>
      <p:bldP spid="72" grpId="2"/>
      <p:bldP spid="73" grpId="0"/>
      <p:bldP spid="73" grpId="1"/>
      <p:bldP spid="73" grpId="2"/>
      <p:bldP spid="74" grpId="0"/>
      <p:bldP spid="74" grpId="1"/>
      <p:bldP spid="74" grpId="2"/>
      <p:bldP spid="3" grpId="0" animBg="1"/>
      <p:bldP spid="22" grpId="0"/>
      <p:bldP spid="53" grpId="0" animBg="1"/>
      <p:bldP spid="53" grpId="1" animBg="1"/>
      <p:bldP spid="54" grpId="0" animBg="1"/>
      <p:bldP spid="54" grpId="1" animBg="1"/>
      <p:bldP spid="55" grpId="0" animBg="1"/>
      <p:bldP spid="55" grpId="1" animBg="1"/>
      <p:bldP spid="58" grpId="0" animBg="1"/>
      <p:bldP spid="58" grpId="1" animBg="1"/>
      <p:bldP spid="59" grpId="0" animBg="1"/>
      <p:bldP spid="59" grpId="1" animBg="1"/>
      <p:bldP spid="60" grpId="0" animBg="1"/>
      <p:bldP spid="60" grpId="1" animBg="1"/>
      <p:bldP spid="75" grpId="0" animBg="1"/>
      <p:bldP spid="76" grpId="0" animBg="1"/>
      <p:bldP spid="77" grpId="0" animBg="1"/>
      <p:bldP spid="78" grpId="0" animBg="1"/>
      <p:bldP spid="79" grpId="0" animBg="1"/>
      <p:bldP spid="8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1936" y="593891"/>
            <a:ext cx="10790341"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TÌM HIỂU VỀ MỘT SỐ LOẠI NƯỚC LAU BÀN KHÁC NHAU</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9" name="TextBox 8"/>
          <p:cNvSpPr txBox="1"/>
          <p:nvPr/>
        </p:nvSpPr>
        <p:spPr>
          <a:xfrm>
            <a:off x="843128" y="1276685"/>
            <a:ext cx="9781065" cy="461665"/>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Xác định những thành</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phần của nước lau bàn</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trong hình</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0" name="TextBox 9"/>
          <p:cNvSpPr txBox="1"/>
          <p:nvPr/>
        </p:nvSpPr>
        <p:spPr>
          <a:xfrm>
            <a:off x="1480854" y="4487809"/>
            <a:ext cx="116211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Sả</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4" name="TextBox 13"/>
          <p:cNvSpPr txBox="1"/>
          <p:nvPr/>
        </p:nvSpPr>
        <p:spPr>
          <a:xfrm>
            <a:off x="7677546" y="3020088"/>
            <a:ext cx="340497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Nước</a:t>
            </a:r>
            <a:r>
              <a:rPr kumimoji="0" lang="en-US" altLang="zh-CN"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pha chất tẩy rửa</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20516" y="0"/>
            <a:ext cx="1563329" cy="1143376"/>
          </a:xfrm>
          <a:prstGeom prst="rect">
            <a:avLst/>
          </a:prstGeom>
          <a:ln>
            <a:noFill/>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3219" y="1941027"/>
            <a:ext cx="2724150" cy="4381500"/>
          </a:xfrm>
          <a:prstGeom prst="rect">
            <a:avLst/>
          </a:prstGeom>
        </p:spPr>
      </p:pic>
      <p:sp>
        <p:nvSpPr>
          <p:cNvPr id="17" name="TextBox 16"/>
          <p:cNvSpPr txBox="1"/>
          <p:nvPr/>
        </p:nvSpPr>
        <p:spPr>
          <a:xfrm>
            <a:off x="7794609" y="4227463"/>
            <a:ext cx="102673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Quế</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8" name="TextBox 17"/>
          <p:cNvSpPr txBox="1"/>
          <p:nvPr/>
        </p:nvSpPr>
        <p:spPr>
          <a:xfrm>
            <a:off x="7478291" y="5248812"/>
            <a:ext cx="190174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Chanh</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3" name="Oval 2"/>
          <p:cNvSpPr/>
          <p:nvPr/>
        </p:nvSpPr>
        <p:spPr>
          <a:xfrm rot="1682994">
            <a:off x="4282689" y="3574934"/>
            <a:ext cx="952870" cy="234659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a:off x="2324559" y="4689128"/>
            <a:ext cx="2192357" cy="33456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Oval 20"/>
          <p:cNvSpPr/>
          <p:nvPr/>
        </p:nvSpPr>
        <p:spPr>
          <a:xfrm rot="3147966">
            <a:off x="5114228" y="3858573"/>
            <a:ext cx="952870" cy="14842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p:cNvCxnSpPr>
            <a:stCxn id="17" idx="1"/>
          </p:cNvCxnSpPr>
          <p:nvPr/>
        </p:nvCxnSpPr>
        <p:spPr>
          <a:xfrm flipH="1">
            <a:off x="5966098" y="4458296"/>
            <a:ext cx="1828511" cy="23083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6093697" y="3209062"/>
            <a:ext cx="1555616" cy="49507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Oval 24"/>
          <p:cNvSpPr/>
          <p:nvPr/>
        </p:nvSpPr>
        <p:spPr>
          <a:xfrm rot="1682994">
            <a:off x="4709669" y="4896043"/>
            <a:ext cx="1209266" cy="116542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Arrow Connector 25"/>
          <p:cNvCxnSpPr/>
          <p:nvPr/>
        </p:nvCxnSpPr>
        <p:spPr>
          <a:xfrm flipH="1" flipV="1">
            <a:off x="5731328" y="5479645"/>
            <a:ext cx="2063281" cy="4663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8499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par>
                                <p:cTn id="17" presetID="26" presetClass="emph" presetSubtype="0" repeatCount="3000" fill="hold" grpId="1" nodeType="withEffect">
                                  <p:stCondLst>
                                    <p:cond delay="0"/>
                                  </p:stCondLst>
                                  <p:childTnLst>
                                    <p:animEffect transition="out" filter="fade">
                                      <p:cBhvr>
                                        <p:cTn id="18" dur="1000" tmFilter="0, 0; .2, .5; .8, .5; 1, 0"/>
                                        <p:tgtEl>
                                          <p:spTgt spid="3"/>
                                        </p:tgtEl>
                                      </p:cBhvr>
                                    </p:animEffect>
                                    <p:animScale>
                                      <p:cBhvr>
                                        <p:cTn id="19" dur="500" autoRev="1" fill="hold"/>
                                        <p:tgtEl>
                                          <p:spTgt spid="3"/>
                                        </p:tgtEl>
                                      </p:cBhvr>
                                      <p:by x="105000" y="105000"/>
                                    </p:animScale>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par>
                                <p:cTn id="28" presetID="1" presetClass="exit" presetSubtype="0" fill="hold" grpId="2" nodeType="withEffect">
                                  <p:stCondLst>
                                    <p:cond delay="0"/>
                                  </p:stCondLst>
                                  <p:childTnLst>
                                    <p:set>
                                      <p:cBhvr>
                                        <p:cTn id="29" dur="1" fill="hold">
                                          <p:stCondLst>
                                            <p:cond delay="0"/>
                                          </p:stCondLst>
                                        </p:cTn>
                                        <p:tgtEl>
                                          <p:spTgt spid="3"/>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par>
                                <p:cTn id="35" presetID="26" presetClass="emph" presetSubtype="0" repeatCount="3000" fill="hold" grpId="1" nodeType="withEffect">
                                  <p:stCondLst>
                                    <p:cond delay="0"/>
                                  </p:stCondLst>
                                  <p:childTnLst>
                                    <p:animEffect transition="out" filter="fade">
                                      <p:cBhvr>
                                        <p:cTn id="36" dur="1000" tmFilter="0, 0; .2, .5; .8, .5; 1, 0"/>
                                        <p:tgtEl>
                                          <p:spTgt spid="21"/>
                                        </p:tgtEl>
                                      </p:cBhvr>
                                    </p:animEffect>
                                    <p:animScale>
                                      <p:cBhvr>
                                        <p:cTn id="37" dur="500" autoRev="1" fill="hold"/>
                                        <p:tgtEl>
                                          <p:spTgt spid="21"/>
                                        </p:tgtEl>
                                      </p:cBhvr>
                                      <p:by x="105000" y="105000"/>
                                    </p:animScale>
                                  </p:childTnLst>
                                </p:cTn>
                              </p:par>
                            </p:childTnLst>
                          </p:cTn>
                        </p:par>
                      </p:childTnLst>
                    </p:cTn>
                  </p:par>
                  <p:par>
                    <p:cTn id="38" fill="hold">
                      <p:stCondLst>
                        <p:cond delay="indefinite"/>
                      </p:stCondLst>
                      <p:childTnLst>
                        <p:par>
                          <p:cTn id="39" fill="hold">
                            <p:stCondLst>
                              <p:cond delay="0"/>
                            </p:stCondLst>
                            <p:childTnLst>
                              <p:par>
                                <p:cTn id="40" presetID="22" presetClass="entr" presetSubtype="2" fill="hold"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wipe(right)">
                                      <p:cBhvr>
                                        <p:cTn id="42" dur="500"/>
                                        <p:tgtEl>
                                          <p:spTgt spid="22"/>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wipe(down)">
                                      <p:cBhvr>
                                        <p:cTn id="45" dur="500"/>
                                        <p:tgtEl>
                                          <p:spTgt spid="17"/>
                                        </p:tgtEl>
                                      </p:cBhvr>
                                    </p:animEffect>
                                  </p:childTnLst>
                                </p:cTn>
                              </p:par>
                              <p:par>
                                <p:cTn id="46" presetID="1" presetClass="exit" presetSubtype="0" fill="hold" grpId="2" nodeType="withEffect">
                                  <p:stCondLst>
                                    <p:cond delay="0"/>
                                  </p:stCondLst>
                                  <p:childTnLst>
                                    <p:set>
                                      <p:cBhvr>
                                        <p:cTn id="47" dur="1" fill="hold">
                                          <p:stCondLst>
                                            <p:cond delay="0"/>
                                          </p:stCondLst>
                                        </p:cTn>
                                        <p:tgtEl>
                                          <p:spTgt spid="21"/>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childTnLst>
                                </p:cTn>
                              </p:par>
                              <p:par>
                                <p:cTn id="53" presetID="26" presetClass="emph" presetSubtype="0" repeatCount="3000" fill="hold" grpId="1" nodeType="withEffect">
                                  <p:stCondLst>
                                    <p:cond delay="0"/>
                                  </p:stCondLst>
                                  <p:childTnLst>
                                    <p:animEffect transition="out" filter="fade">
                                      <p:cBhvr>
                                        <p:cTn id="54" dur="1000" tmFilter="0, 0; .2, .5; .8, .5; 1, 0"/>
                                        <p:tgtEl>
                                          <p:spTgt spid="25"/>
                                        </p:tgtEl>
                                      </p:cBhvr>
                                    </p:animEffect>
                                    <p:animScale>
                                      <p:cBhvr>
                                        <p:cTn id="55" dur="500" autoRev="1" fill="hold"/>
                                        <p:tgtEl>
                                          <p:spTgt spid="25"/>
                                        </p:tgtEl>
                                      </p:cBhvr>
                                      <p:by x="105000" y="105000"/>
                                    </p:animScale>
                                  </p:childTnLst>
                                </p:cTn>
                              </p:par>
                            </p:childTnLst>
                          </p:cTn>
                        </p:par>
                      </p:childTnLst>
                    </p:cTn>
                  </p:par>
                  <p:par>
                    <p:cTn id="56" fill="hold">
                      <p:stCondLst>
                        <p:cond delay="indefinite"/>
                      </p:stCondLst>
                      <p:childTnLst>
                        <p:par>
                          <p:cTn id="57" fill="hold">
                            <p:stCondLst>
                              <p:cond delay="0"/>
                            </p:stCondLst>
                            <p:childTnLst>
                              <p:par>
                                <p:cTn id="58" presetID="22" presetClass="entr" presetSubtype="2" fill="hold" nodeType="click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wipe(right)">
                                      <p:cBhvr>
                                        <p:cTn id="60" dur="500"/>
                                        <p:tgtEl>
                                          <p:spTgt spid="26"/>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wipe(down)">
                                      <p:cBhvr>
                                        <p:cTn id="63" dur="500"/>
                                        <p:tgtEl>
                                          <p:spTgt spid="18"/>
                                        </p:tgtEl>
                                      </p:cBhvr>
                                    </p:animEffect>
                                  </p:childTnLst>
                                </p:cTn>
                              </p:par>
                              <p:par>
                                <p:cTn id="64" presetID="1" presetClass="exit" presetSubtype="0" fill="hold" grpId="2" nodeType="withEffect">
                                  <p:stCondLst>
                                    <p:cond delay="0"/>
                                  </p:stCondLst>
                                  <p:childTnLst>
                                    <p:set>
                                      <p:cBhvr>
                                        <p:cTn id="65" dur="1" fill="hold">
                                          <p:stCondLst>
                                            <p:cond delay="0"/>
                                          </p:stCondLst>
                                        </p:cTn>
                                        <p:tgtEl>
                                          <p:spTgt spid="25"/>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22" presetClass="entr" presetSubtype="2" fill="hold" nodeType="clickEffect">
                                  <p:stCondLst>
                                    <p:cond delay="0"/>
                                  </p:stCondLst>
                                  <p:childTnLst>
                                    <p:set>
                                      <p:cBhvr>
                                        <p:cTn id="69" dur="1" fill="hold">
                                          <p:stCondLst>
                                            <p:cond delay="0"/>
                                          </p:stCondLst>
                                        </p:cTn>
                                        <p:tgtEl>
                                          <p:spTgt spid="24"/>
                                        </p:tgtEl>
                                        <p:attrNameLst>
                                          <p:attrName>style.visibility</p:attrName>
                                        </p:attrNameLst>
                                      </p:cBhvr>
                                      <p:to>
                                        <p:strVal val="visible"/>
                                      </p:to>
                                    </p:set>
                                    <p:animEffect transition="in" filter="wipe(right)">
                                      <p:cBhvr>
                                        <p:cTn id="70" dur="500"/>
                                        <p:tgtEl>
                                          <p:spTgt spid="24"/>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grpId="0" nodeType="clickEffect">
                                  <p:stCondLst>
                                    <p:cond delay="0"/>
                                  </p:stCondLst>
                                  <p:childTnLst>
                                    <p:set>
                                      <p:cBhvr>
                                        <p:cTn id="74" dur="1" fill="hold">
                                          <p:stCondLst>
                                            <p:cond delay="0"/>
                                          </p:stCondLst>
                                        </p:cTn>
                                        <p:tgtEl>
                                          <p:spTgt spid="14"/>
                                        </p:tgtEl>
                                        <p:attrNameLst>
                                          <p:attrName>style.visibility</p:attrName>
                                        </p:attrNameLst>
                                      </p:cBhvr>
                                      <p:to>
                                        <p:strVal val="visible"/>
                                      </p:to>
                                    </p:set>
                                    <p:animEffect transition="in" filter="wipe(down)">
                                      <p:cBhvr>
                                        <p:cTn id="7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9" grpId="0"/>
      <p:bldP spid="10" grpId="0"/>
      <p:bldP spid="14" grpId="0"/>
      <p:bldP spid="17" grpId="0"/>
      <p:bldP spid="18" grpId="0"/>
      <p:bldP spid="3" grpId="0" animBg="1"/>
      <p:bldP spid="3" grpId="1" animBg="1"/>
      <p:bldP spid="3" grpId="2" animBg="1"/>
      <p:bldP spid="21" grpId="0" animBg="1"/>
      <p:bldP spid="21" grpId="1" animBg="1"/>
      <p:bldP spid="21" grpId="2" animBg="1"/>
      <p:bldP spid="25" grpId="0" animBg="1"/>
      <p:bldP spid="25" grpId="1" animBg="1"/>
      <p:bldP spid="25" grpId="2"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1936" y="593891"/>
            <a:ext cx="10790341"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TÌM HIỂU VỀ MỘT SỐ LOẠI NƯỚC LAU BÀN KHÁC NHAU</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9" name="TextBox 8"/>
          <p:cNvSpPr txBox="1"/>
          <p:nvPr/>
        </p:nvSpPr>
        <p:spPr>
          <a:xfrm>
            <a:off x="2169257" y="1411316"/>
            <a:ext cx="6226066" cy="461665"/>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Những thành phần này</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có tác dụng gì?</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20516" y="0"/>
            <a:ext cx="1563329" cy="1143376"/>
          </a:xfrm>
          <a:prstGeom prst="rect">
            <a:avLst/>
          </a:prstGeom>
          <a:ln>
            <a:noFill/>
          </a:ln>
        </p:spPr>
      </p:pic>
      <p:sp>
        <p:nvSpPr>
          <p:cNvPr id="10" name="TextBox 9"/>
          <p:cNvSpPr txBox="1"/>
          <p:nvPr/>
        </p:nvSpPr>
        <p:spPr>
          <a:xfrm>
            <a:off x="6815602" y="2354653"/>
            <a:ext cx="4671151" cy="461665"/>
          </a:xfrm>
          <a:prstGeom prst="rect">
            <a:avLst/>
          </a:prstGeom>
          <a:noFill/>
        </p:spPr>
        <p:txBody>
          <a:bodyPr wrap="square" rtlCol="0">
            <a:spAutoFit/>
          </a:bodyPr>
          <a:lstStyle/>
          <a:p>
            <a:pPr lvl="0">
              <a:defRPr/>
            </a:pPr>
            <a:r>
              <a:rPr lang="vi-VN" altLang="zh-CN" sz="2400">
                <a:solidFill>
                  <a:srgbClr val="002060"/>
                </a:solidFill>
                <a:latin typeface="Roboto" panose="02000000000000000000" pitchFamily="2" charset="0"/>
                <a:ea typeface="Roboto" panose="02000000000000000000" pitchFamily="2" charset="0"/>
              </a:rPr>
              <a:t> Kháng khuẩ</a:t>
            </a:r>
            <a:r>
              <a:rPr lang="en-US" altLang="zh-CN" sz="2400">
                <a:solidFill>
                  <a:srgbClr val="002060"/>
                </a:solidFill>
                <a:latin typeface="Roboto" panose="02000000000000000000" pitchFamily="2" charset="0"/>
                <a:ea typeface="Roboto" panose="02000000000000000000" pitchFamily="2" charset="0"/>
              </a:rPr>
              <a:t>n, chống nấm mốc</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7" name="TextBox 16"/>
          <p:cNvSpPr txBox="1"/>
          <p:nvPr/>
        </p:nvSpPr>
        <p:spPr>
          <a:xfrm>
            <a:off x="6929609" y="5016778"/>
            <a:ext cx="2584477" cy="461665"/>
          </a:xfrm>
          <a:prstGeom prst="rect">
            <a:avLst/>
          </a:prstGeom>
          <a:noFill/>
        </p:spPr>
        <p:txBody>
          <a:bodyPr wrap="square" rtlCol="0">
            <a:spAutoFit/>
          </a:bodyPr>
          <a:lstStyle/>
          <a:p>
            <a:pPr lvl="0">
              <a:defRPr/>
            </a:pPr>
            <a:r>
              <a:rPr lang="en-US" altLang="zh-CN" sz="2400">
                <a:solidFill>
                  <a:srgbClr val="002060"/>
                </a:solidFill>
                <a:latin typeface="Roboto" panose="02000000000000000000" pitchFamily="2" charset="0"/>
                <a:ea typeface="Roboto" panose="02000000000000000000" pitchFamily="2" charset="0"/>
              </a:rPr>
              <a:t>Giảm căng thẳng</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44" name="TextBox 43"/>
          <p:cNvSpPr txBox="1"/>
          <p:nvPr/>
        </p:nvSpPr>
        <p:spPr>
          <a:xfrm>
            <a:off x="6929609" y="4129475"/>
            <a:ext cx="3106954" cy="461665"/>
          </a:xfrm>
          <a:prstGeom prst="rect">
            <a:avLst/>
          </a:prstGeom>
          <a:noFill/>
        </p:spPr>
        <p:txBody>
          <a:bodyPr wrap="square" rtlCol="0">
            <a:spAutoFit/>
          </a:bodyPr>
          <a:lstStyle/>
          <a:p>
            <a:pPr lvl="0">
              <a:defRPr/>
            </a:pPr>
            <a:r>
              <a:rPr lang="en-US" altLang="zh-CN" sz="2400">
                <a:solidFill>
                  <a:srgbClr val="002060"/>
                </a:solidFill>
                <a:latin typeface="Roboto" panose="02000000000000000000" pitchFamily="2" charset="0"/>
                <a:ea typeface="Roboto" panose="02000000000000000000" pitchFamily="2" charset="0"/>
              </a:rPr>
              <a:t>Xua đuổi côn trùng</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47" name="TextBox 46"/>
          <p:cNvSpPr txBox="1"/>
          <p:nvPr/>
        </p:nvSpPr>
        <p:spPr>
          <a:xfrm>
            <a:off x="6929609" y="5904079"/>
            <a:ext cx="2221569" cy="461665"/>
          </a:xfrm>
          <a:prstGeom prst="rect">
            <a:avLst/>
          </a:prstGeom>
          <a:noFill/>
        </p:spPr>
        <p:txBody>
          <a:bodyPr wrap="square" rtlCol="0">
            <a:spAutoFit/>
          </a:bodyPr>
          <a:lstStyle/>
          <a:p>
            <a:pPr lvl="0">
              <a:defRPr/>
            </a:pPr>
            <a:r>
              <a:rPr lang="en-US" altLang="zh-CN" sz="2400">
                <a:solidFill>
                  <a:srgbClr val="002060"/>
                </a:solidFill>
                <a:latin typeface="Roboto" panose="02000000000000000000" pitchFamily="2" charset="0"/>
                <a:ea typeface="Roboto" panose="02000000000000000000" pitchFamily="2" charset="0"/>
              </a:rPr>
              <a:t>Chăm sóc da</a:t>
            </a:r>
          </a:p>
        </p:txBody>
      </p:sp>
      <p:pic>
        <p:nvPicPr>
          <p:cNvPr id="48" name="Picture 4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603" y="2998331"/>
            <a:ext cx="1706231" cy="2744288"/>
          </a:xfrm>
          <a:prstGeom prst="rect">
            <a:avLst/>
          </a:prstGeom>
        </p:spPr>
      </p:pic>
      <p:pic>
        <p:nvPicPr>
          <p:cNvPr id="49" name="Picture 48"/>
          <p:cNvPicPr>
            <a:picLocks noChangeAspect="1"/>
          </p:cNvPicPr>
          <p:nvPr/>
        </p:nvPicPr>
        <p:blipFill rotWithShape="1">
          <a:blip r:embed="rId5" cstate="hqprint">
            <a:extLst>
              <a:ext uri="{28A0092B-C50C-407E-A947-70E740481C1C}">
                <a14:useLocalDpi xmlns:a14="http://schemas.microsoft.com/office/drawing/2010/main" val="0"/>
              </a:ext>
            </a:extLst>
          </a:blip>
          <a:srcRect l="7660" t="27940" r="8352" b="11845"/>
          <a:stretch/>
        </p:blipFill>
        <p:spPr>
          <a:xfrm>
            <a:off x="2169257" y="2384737"/>
            <a:ext cx="1966452" cy="953729"/>
          </a:xfrm>
          <a:prstGeom prst="rect">
            <a:avLst/>
          </a:prstGeom>
        </p:spPr>
      </p:pic>
      <p:pic>
        <p:nvPicPr>
          <p:cNvPr id="50" name="Picture 49"/>
          <p:cNvPicPr>
            <a:picLocks noChangeAspect="1"/>
          </p:cNvPicPr>
          <p:nvPr/>
        </p:nvPicPr>
        <p:blipFill rotWithShape="1">
          <a:blip r:embed="rId6" cstate="hqprint">
            <a:extLst>
              <a:ext uri="{28A0092B-C50C-407E-A947-70E740481C1C}">
                <a14:useLocalDpi xmlns:a14="http://schemas.microsoft.com/office/drawing/2010/main" val="0"/>
              </a:ext>
            </a:extLst>
          </a:blip>
          <a:srcRect l="9292" t="13388" r="22257" b="28660"/>
          <a:stretch/>
        </p:blipFill>
        <p:spPr>
          <a:xfrm>
            <a:off x="2351154" y="3465906"/>
            <a:ext cx="1602658" cy="904569"/>
          </a:xfrm>
          <a:prstGeom prst="rect">
            <a:avLst/>
          </a:prstGeom>
        </p:spPr>
      </p:pic>
      <p:pic>
        <p:nvPicPr>
          <p:cNvPr id="46" name="Picture 45"/>
          <p:cNvPicPr>
            <a:picLocks noChangeAspect="1"/>
          </p:cNvPicPr>
          <p:nvPr/>
        </p:nvPicPr>
        <p:blipFill>
          <a:blip r:embed="rId7">
            <a:extLst>
              <a:ext uri="{BEBA8EAE-BF5A-486C-A8C5-ECC9F3942E4B}">
                <a14:imgProps xmlns:a14="http://schemas.microsoft.com/office/drawing/2010/main">
                  <a14:imgLayer r:embed="rId8">
                    <a14:imgEffect>
                      <a14:backgroundRemoval t="4167" b="97619" l="3627" r="100000"/>
                    </a14:imgEffect>
                  </a14:imgLayer>
                </a14:imgProps>
              </a:ext>
            </a:extLst>
          </a:blip>
          <a:stretch>
            <a:fillRect/>
          </a:stretch>
        </p:blipFill>
        <p:spPr>
          <a:xfrm>
            <a:off x="2429817" y="4569138"/>
            <a:ext cx="1838095" cy="1600000"/>
          </a:xfrm>
          <a:prstGeom prst="rect">
            <a:avLst/>
          </a:prstGeom>
        </p:spPr>
      </p:pic>
      <p:sp>
        <p:nvSpPr>
          <p:cNvPr id="52" name="TextBox 51"/>
          <p:cNvSpPr txBox="1"/>
          <p:nvPr/>
        </p:nvSpPr>
        <p:spPr>
          <a:xfrm>
            <a:off x="3525050" y="2969752"/>
            <a:ext cx="929082" cy="461665"/>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Sả</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53" name="TextBox 52"/>
          <p:cNvSpPr txBox="1"/>
          <p:nvPr/>
        </p:nvSpPr>
        <p:spPr>
          <a:xfrm>
            <a:off x="3951700" y="4016432"/>
            <a:ext cx="929082" cy="461665"/>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Quế</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54" name="TextBox 53"/>
          <p:cNvSpPr txBox="1"/>
          <p:nvPr/>
        </p:nvSpPr>
        <p:spPr>
          <a:xfrm>
            <a:off x="4135709" y="5691654"/>
            <a:ext cx="1302240" cy="461665"/>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Chanh</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55" name="TextBox 54"/>
          <p:cNvSpPr txBox="1"/>
          <p:nvPr/>
        </p:nvSpPr>
        <p:spPr>
          <a:xfrm>
            <a:off x="6929609" y="3242172"/>
            <a:ext cx="1343552" cy="461665"/>
          </a:xfrm>
          <a:prstGeom prst="rect">
            <a:avLst/>
          </a:prstGeom>
          <a:noFill/>
        </p:spPr>
        <p:txBody>
          <a:bodyPr wrap="square" rtlCol="0">
            <a:spAutoFit/>
          </a:bodyPr>
          <a:lstStyle/>
          <a:p>
            <a:pPr lvl="0">
              <a:defRPr/>
            </a:pPr>
            <a:r>
              <a:rPr lang="en-US" altLang="zh-CN" sz="2400">
                <a:solidFill>
                  <a:srgbClr val="002060"/>
                </a:solidFill>
                <a:latin typeface="Roboto" panose="02000000000000000000" pitchFamily="2" charset="0"/>
                <a:ea typeface="Roboto" panose="02000000000000000000" pitchFamily="2" charset="0"/>
              </a:rPr>
              <a:t>K</a:t>
            </a:r>
            <a:r>
              <a:rPr lang="vi-VN" altLang="zh-CN" sz="2400">
                <a:solidFill>
                  <a:srgbClr val="002060"/>
                </a:solidFill>
                <a:latin typeface="Roboto" panose="02000000000000000000" pitchFamily="2" charset="0"/>
                <a:ea typeface="Roboto" panose="02000000000000000000" pitchFamily="2" charset="0"/>
              </a:rPr>
              <a:t>hử mùi</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37838792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par>
                                <p:cTn id="12" presetID="14" presetClass="entr" presetSubtype="10" fill="hold" nodeType="with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randombar(horizontal)">
                                      <p:cBhvr>
                                        <p:cTn id="14" dur="500"/>
                                        <p:tgtEl>
                                          <p:spTgt spid="49"/>
                                        </p:tgtEl>
                                      </p:cBhvr>
                                    </p:animEffect>
                                  </p:childTnLst>
                                </p:cTn>
                              </p:par>
                              <p:par>
                                <p:cTn id="15" presetID="14" presetClass="entr" presetSubtype="10" fill="hold" nodeType="with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randombar(horizontal)">
                                      <p:cBhvr>
                                        <p:cTn id="17" dur="500"/>
                                        <p:tgtEl>
                                          <p:spTgt spid="50"/>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52"/>
                                        </p:tgtEl>
                                        <p:attrNameLst>
                                          <p:attrName>style.visibility</p:attrName>
                                        </p:attrNameLst>
                                      </p:cBhvr>
                                      <p:to>
                                        <p:strVal val="visible"/>
                                      </p:to>
                                    </p:set>
                                    <p:animEffect transition="in" filter="wipe(down)">
                                      <p:cBhvr>
                                        <p:cTn id="20" dur="500"/>
                                        <p:tgtEl>
                                          <p:spTgt spid="52"/>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53"/>
                                        </p:tgtEl>
                                        <p:attrNameLst>
                                          <p:attrName>style.visibility</p:attrName>
                                        </p:attrNameLst>
                                      </p:cBhvr>
                                      <p:to>
                                        <p:strVal val="visible"/>
                                      </p:to>
                                    </p:set>
                                    <p:animEffect transition="in" filter="wipe(down)">
                                      <p:cBhvr>
                                        <p:cTn id="23" dur="500"/>
                                        <p:tgtEl>
                                          <p:spTgt spid="53"/>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54"/>
                                        </p:tgtEl>
                                        <p:attrNameLst>
                                          <p:attrName>style.visibility</p:attrName>
                                        </p:attrNameLst>
                                      </p:cBhvr>
                                      <p:to>
                                        <p:strVal val="visible"/>
                                      </p:to>
                                    </p:set>
                                    <p:animEffect transition="in" filter="wipe(down)">
                                      <p:cBhvr>
                                        <p:cTn id="26" dur="500"/>
                                        <p:tgtEl>
                                          <p:spTgt spid="5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55"/>
                                        </p:tgtEl>
                                        <p:attrNameLst>
                                          <p:attrName>style.visibility</p:attrName>
                                        </p:attrNameLst>
                                      </p:cBhvr>
                                      <p:to>
                                        <p:strVal val="visible"/>
                                      </p:to>
                                    </p:set>
                                    <p:animEffect transition="in" filter="wipe(down)">
                                      <p:cBhvr>
                                        <p:cTn id="36" dur="500"/>
                                        <p:tgtEl>
                                          <p:spTgt spid="5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wipe(down)">
                                      <p:cBhvr>
                                        <p:cTn id="41" dur="500"/>
                                        <p:tgtEl>
                                          <p:spTgt spid="44"/>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wipe(down)">
                                      <p:cBhvr>
                                        <p:cTn id="46" dur="50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47"/>
                                        </p:tgtEl>
                                        <p:attrNameLst>
                                          <p:attrName>style.visibility</p:attrName>
                                        </p:attrNameLst>
                                      </p:cBhvr>
                                      <p:to>
                                        <p:strVal val="visible"/>
                                      </p:to>
                                    </p:set>
                                    <p:animEffect transition="in" filter="wipe(down)">
                                      <p:cBhvr>
                                        <p:cTn id="51"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9" grpId="0"/>
      <p:bldP spid="10" grpId="0"/>
      <p:bldP spid="17" grpId="0"/>
      <p:bldP spid="44" grpId="0"/>
      <p:bldP spid="47" grpId="0"/>
      <p:bldP spid="52" grpId="0"/>
      <p:bldP spid="53" grpId="0"/>
      <p:bldP spid="54" grpId="0"/>
      <p:bldP spid="5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1936" y="593891"/>
            <a:ext cx="10790341"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TÌM HIỂU VỀ MỘT SỐ LOẠI NƯỚC LAU BÀN KHÁC NHAU</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9" name="TextBox 8"/>
          <p:cNvSpPr txBox="1"/>
          <p:nvPr/>
        </p:nvSpPr>
        <p:spPr>
          <a:xfrm>
            <a:off x="2047095" y="1246873"/>
            <a:ext cx="7813001" cy="830997"/>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Kể tên những thành phần khác thường có trong các loại nước lau bàn và</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tác dụng của nó mà em biết</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20516" y="0"/>
            <a:ext cx="1563329" cy="1143376"/>
          </a:xfrm>
          <a:prstGeom prst="rect">
            <a:avLst/>
          </a:prstGeom>
          <a:ln>
            <a:noFill/>
          </a:ln>
        </p:spPr>
      </p:pic>
      <p:sp>
        <p:nvSpPr>
          <p:cNvPr id="12" name="TextBox 11"/>
          <p:cNvSpPr txBox="1"/>
          <p:nvPr/>
        </p:nvSpPr>
        <p:spPr>
          <a:xfrm>
            <a:off x="-21936" y="593891"/>
            <a:ext cx="10790341"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TÌM HIỂU VỀ MỘT SỐ LOẠI NƯỚC LAU BÀN KHÁC NHAU</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3" name="TextBox 12"/>
          <p:cNvSpPr txBox="1"/>
          <p:nvPr/>
        </p:nvSpPr>
        <p:spPr>
          <a:xfrm>
            <a:off x="2047095" y="1246873"/>
            <a:ext cx="7813001" cy="830997"/>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Kể tên những thành phần khác thường có trong các loại nước lau bàn và</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tác dụng của nó mà em biết</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4" name="TextBox 13"/>
          <p:cNvSpPr txBox="1"/>
          <p:nvPr/>
        </p:nvSpPr>
        <p:spPr>
          <a:xfrm>
            <a:off x="2417235" y="2648597"/>
            <a:ext cx="5746264" cy="461665"/>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V</a:t>
            </a:r>
            <a:r>
              <a:rPr lang="vi-VN" altLang="zh-CN" sz="2400">
                <a:solidFill>
                  <a:srgbClr val="002060"/>
                </a:solidFill>
                <a:latin typeface="Roboto" panose="02000000000000000000" pitchFamily="2" charset="0"/>
                <a:ea typeface="Roboto" panose="02000000000000000000" pitchFamily="2" charset="0"/>
              </a:rPr>
              <a:t>ỏ bưởi</a:t>
            </a:r>
            <a:r>
              <a:rPr lang="en-US" altLang="zh-CN" sz="2400">
                <a:solidFill>
                  <a:srgbClr val="002060"/>
                </a:solidFill>
                <a:latin typeface="Roboto" panose="02000000000000000000" pitchFamily="2" charset="0"/>
                <a:ea typeface="Roboto" panose="02000000000000000000" pitchFamily="2" charset="0"/>
              </a:rPr>
              <a:t>: kháng khuẩn, bảo vệ da</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5" name="TextBox 14"/>
          <p:cNvSpPr txBox="1"/>
          <p:nvPr/>
        </p:nvSpPr>
        <p:spPr>
          <a:xfrm>
            <a:off x="2876527" y="4749655"/>
            <a:ext cx="542677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Bạc</a:t>
            </a:r>
            <a:r>
              <a:rPr kumimoji="0" lang="en-US" altLang="zh-CN"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hà: khử mùi, làm đầu óc thư giãn</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6" name="TextBox 15"/>
          <p:cNvSpPr txBox="1"/>
          <p:nvPr/>
        </p:nvSpPr>
        <p:spPr>
          <a:xfrm>
            <a:off x="2695626" y="3756055"/>
            <a:ext cx="4561180" cy="461665"/>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B</a:t>
            </a:r>
            <a:r>
              <a:rPr lang="vi-VN" altLang="zh-CN" sz="2400">
                <a:solidFill>
                  <a:srgbClr val="002060"/>
                </a:solidFill>
                <a:latin typeface="Roboto" panose="02000000000000000000" pitchFamily="2" charset="0"/>
                <a:ea typeface="Roboto" panose="02000000000000000000" pitchFamily="2" charset="0"/>
              </a:rPr>
              <a:t>ồ kết</a:t>
            </a:r>
            <a:r>
              <a:rPr lang="en-US" altLang="zh-CN" sz="2400">
                <a:solidFill>
                  <a:srgbClr val="002060"/>
                </a:solidFill>
                <a:latin typeface="Roboto" panose="02000000000000000000" pitchFamily="2" charset="0"/>
                <a:ea typeface="Roboto" panose="02000000000000000000" pitchFamily="2" charset="0"/>
              </a:rPr>
              <a:t>: khử mùi, diệt khuẩn</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8" name="Picture 17"/>
          <p:cNvPicPr>
            <a:picLocks noChangeAspect="1"/>
          </p:cNvPicPr>
          <p:nvPr/>
        </p:nvPicPr>
        <p:blipFill>
          <a:blip r:embed="rId4">
            <a:extLst>
              <a:ext uri="{BEBA8EAE-BF5A-486C-A8C5-ECC9F3942E4B}">
                <a14:imgProps xmlns:a14="http://schemas.microsoft.com/office/drawing/2010/main">
                  <a14:imgLayer r:embed="rId5">
                    <a14:imgEffect>
                      <a14:backgroundRemoval t="0" b="99432" l="6533" r="100000"/>
                    </a14:imgEffect>
                  </a14:imgLayer>
                </a14:imgProps>
              </a:ext>
            </a:extLst>
          </a:blip>
          <a:stretch>
            <a:fillRect/>
          </a:stretch>
        </p:blipFill>
        <p:spPr>
          <a:xfrm>
            <a:off x="988345" y="1925447"/>
            <a:ext cx="1428890" cy="1263742"/>
          </a:xfrm>
          <a:prstGeom prst="rect">
            <a:avLst/>
          </a:prstGeom>
        </p:spPr>
      </p:pic>
      <p:pic>
        <p:nvPicPr>
          <p:cNvPr id="19" name="Picture 18"/>
          <p:cNvPicPr>
            <a:picLocks noChangeAspect="1"/>
          </p:cNvPicPr>
          <p:nvPr/>
        </p:nvPicPr>
        <p:blipFill>
          <a:blip r:embed="rId6">
            <a:extLst>
              <a:ext uri="{BEBA8EAE-BF5A-486C-A8C5-ECC9F3942E4B}">
                <a14:imgProps xmlns:a14="http://schemas.microsoft.com/office/drawing/2010/main">
                  <a14:imgLayer r:embed="rId7">
                    <a14:imgEffect>
                      <a14:backgroundRemoval t="0" b="97315" l="957" r="89474"/>
                    </a14:imgEffect>
                  </a14:imgLayer>
                </a14:imgProps>
              </a:ext>
            </a:extLst>
          </a:blip>
          <a:stretch>
            <a:fillRect/>
          </a:stretch>
        </p:blipFill>
        <p:spPr>
          <a:xfrm>
            <a:off x="842839" y="3423863"/>
            <a:ext cx="1990476" cy="1419048"/>
          </a:xfrm>
          <a:prstGeom prst="rect">
            <a:avLst/>
          </a:prstGeom>
        </p:spPr>
      </p:pic>
      <p:sp>
        <p:nvSpPr>
          <p:cNvPr id="20" name="TextBox 19"/>
          <p:cNvSpPr txBox="1"/>
          <p:nvPr/>
        </p:nvSpPr>
        <p:spPr>
          <a:xfrm>
            <a:off x="2876527" y="5626280"/>
            <a:ext cx="531013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Vỏ</a:t>
            </a:r>
            <a:r>
              <a:rPr kumimoji="0" lang="en-US" altLang="zh-CN"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c</a:t>
            </a: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am</a:t>
            </a:r>
            <a:r>
              <a:rPr kumimoji="0" lang="en-US" altLang="zh-CN"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chống vi khuẩn, làm đẹp da</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2" name="Picture 1"/>
          <p:cNvPicPr>
            <a:picLocks noChangeAspect="1"/>
          </p:cNvPicPr>
          <p:nvPr/>
        </p:nvPicPr>
        <p:blipFill>
          <a:blip r:embed="rId8"/>
          <a:stretch>
            <a:fillRect/>
          </a:stretch>
        </p:blipFill>
        <p:spPr>
          <a:xfrm>
            <a:off x="9349799" y="4018996"/>
            <a:ext cx="1952381" cy="1133333"/>
          </a:xfrm>
          <a:prstGeom prst="rect">
            <a:avLst/>
          </a:prstGeom>
        </p:spPr>
      </p:pic>
      <p:pic>
        <p:nvPicPr>
          <p:cNvPr id="21" name="Picture 20"/>
          <p:cNvPicPr>
            <a:picLocks noChangeAspect="1"/>
          </p:cNvPicPr>
          <p:nvPr/>
        </p:nvPicPr>
        <p:blipFill rotWithShape="1">
          <a:blip r:embed="rId9" cstate="hqprint">
            <a:extLst>
              <a:ext uri="{28A0092B-C50C-407E-A947-70E740481C1C}">
                <a14:useLocalDpi xmlns:a14="http://schemas.microsoft.com/office/drawing/2010/main" val="0"/>
              </a:ext>
            </a:extLst>
          </a:blip>
          <a:srcRect t="11967"/>
          <a:stretch/>
        </p:blipFill>
        <p:spPr>
          <a:xfrm>
            <a:off x="8989764" y="5293083"/>
            <a:ext cx="2341339" cy="1182281"/>
          </a:xfrm>
          <a:prstGeom prst="rect">
            <a:avLst/>
          </a:prstGeom>
        </p:spPr>
      </p:pic>
    </p:spTree>
    <p:extLst>
      <p:ext uri="{BB962C8B-B14F-4D97-AF65-F5344CB8AC3E}">
        <p14:creationId xmlns:p14="http://schemas.microsoft.com/office/powerpoint/2010/main" val="12094695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par>
                          <p:cTn id="15" fill="hold">
                            <p:stCondLst>
                              <p:cond delay="1000"/>
                            </p:stCondLst>
                            <p:childTnLst>
                              <p:par>
                                <p:cTn id="16" presetID="22" presetClass="entr" presetSubtype="4"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down)">
                                      <p:cBhvr>
                                        <p:cTn id="30" dur="500"/>
                                        <p:tgtEl>
                                          <p:spTgt spid="20"/>
                                        </p:tgtEl>
                                      </p:cBhvr>
                                    </p:animEffect>
                                  </p:childTnLst>
                                </p:cTn>
                              </p:par>
                              <p:par>
                                <p:cTn id="31" presetID="14" presetClass="entr" presetSubtype="10"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randombar(horizontal)">
                                      <p:cBhvr>
                                        <p:cTn id="33" dur="500"/>
                                        <p:tgtEl>
                                          <p:spTgt spid="21"/>
                                        </p:tgtEl>
                                      </p:cBhvr>
                                    </p:animEffect>
                                  </p:childTnLst>
                                </p:cTn>
                              </p:par>
                              <p:par>
                                <p:cTn id="34" presetID="10" presetClass="entr" presetSubtype="0"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par>
                                <p:cTn id="37" presetID="10" presetClass="entr" presetSubtype="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par>
                                <p:cTn id="40" presetID="10" presetClass="entr" presetSubtype="0" fill="hold" nodeType="with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9" grpId="0"/>
      <p:bldP spid="12" grpId="0"/>
      <p:bldP spid="13" grpId="0"/>
      <p:bldP spid="14" grpId="0"/>
      <p:bldP spid="15" grpId="0"/>
      <p:bldP spid="16" grpId="0"/>
      <p:bldP spid="2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700252" y="409544"/>
            <a:ext cx="9942042"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ĐỀ XUẤT Ý TƯỞNG VÀ CÁCH LÀM NƯỚC LAU BÀN</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9" name="TextBox 8"/>
          <p:cNvSpPr txBox="1"/>
          <p:nvPr/>
        </p:nvSpPr>
        <p:spPr>
          <a:xfrm>
            <a:off x="2446479" y="1403863"/>
            <a:ext cx="7000360" cy="461665"/>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Thảo luận và chia sẻ ý tưởng làm nước lau bàn </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20516" y="0"/>
            <a:ext cx="1563329" cy="1143376"/>
          </a:xfrm>
          <a:prstGeom prst="rect">
            <a:avLst/>
          </a:prstGeom>
          <a:ln>
            <a:noFill/>
          </a:ln>
        </p:spPr>
      </p:pic>
      <p:pic>
        <p:nvPicPr>
          <p:cNvPr id="3" name="Picture 2"/>
          <p:cNvPicPr>
            <a:picLocks noChangeAspect="1"/>
          </p:cNvPicPr>
          <p:nvPr/>
        </p:nvPicPr>
        <p:blipFill>
          <a:blip r:embed="rId4"/>
          <a:stretch>
            <a:fillRect/>
          </a:stretch>
        </p:blipFill>
        <p:spPr>
          <a:xfrm>
            <a:off x="3348602" y="2316882"/>
            <a:ext cx="5196115" cy="3466973"/>
          </a:xfrm>
          <a:prstGeom prst="rect">
            <a:avLst/>
          </a:prstGeom>
          <a:effectLst>
            <a:outerShdw blurRad="63500" sx="102000" sy="102000" algn="ctr" rotWithShape="0">
              <a:prstClr val="black">
                <a:alpha val="40000"/>
              </a:prstClr>
            </a:outerShdw>
          </a:effectLst>
        </p:spPr>
      </p:pic>
      <p:pic>
        <p:nvPicPr>
          <p:cNvPr id="18" name="Picture 17"/>
          <p:cNvPicPr>
            <a:picLocks noChangeAspect="1"/>
          </p:cNvPicPr>
          <p:nvPr/>
        </p:nvPicPr>
        <p:blipFill rotWithShape="1">
          <a:blip r:embed="rId5" cstate="hqprint">
            <a:extLst>
              <a:ext uri="{BEBA8EAE-BF5A-486C-A8C5-ECC9F3942E4B}">
                <a14:imgProps xmlns:a14="http://schemas.microsoft.com/office/drawing/2010/main">
                  <a14:imgLayer r:embed="rId6">
                    <a14:imgEffect>
                      <a14:backgroundRemoval t="19184" b="65545" l="16137" r="70898"/>
                    </a14:imgEffect>
                  </a14:imgLayer>
                </a14:imgProps>
              </a:ext>
              <a:ext uri="{28A0092B-C50C-407E-A947-70E740481C1C}">
                <a14:useLocalDpi xmlns:a14="http://schemas.microsoft.com/office/drawing/2010/main" val="0"/>
              </a:ext>
            </a:extLst>
          </a:blip>
          <a:srcRect l="9292" t="13388" r="22257" b="28660"/>
          <a:stretch/>
        </p:blipFill>
        <p:spPr>
          <a:xfrm rot="19456700">
            <a:off x="3171665" y="4706704"/>
            <a:ext cx="1842516" cy="1039949"/>
          </a:xfrm>
          <a:prstGeom prst="rect">
            <a:avLst/>
          </a:prstGeom>
        </p:spPr>
      </p:pic>
      <p:pic>
        <p:nvPicPr>
          <p:cNvPr id="19" name="Picture 18"/>
          <p:cNvPicPr>
            <a:picLocks noChangeAspect="1"/>
          </p:cNvPicPr>
          <p:nvPr/>
        </p:nvPicPr>
        <p:blipFill>
          <a:blip r:embed="rId7">
            <a:extLst>
              <a:ext uri="{BEBA8EAE-BF5A-486C-A8C5-ECC9F3942E4B}">
                <a14:imgProps xmlns:a14="http://schemas.microsoft.com/office/drawing/2010/main">
                  <a14:imgLayer r:embed="rId8">
                    <a14:imgEffect>
                      <a14:backgroundRemoval t="4167" b="97619" l="3627" r="100000"/>
                    </a14:imgEffect>
                  </a14:imgLayer>
                </a14:imgProps>
              </a:ext>
            </a:extLst>
          </a:blip>
          <a:stretch>
            <a:fillRect/>
          </a:stretch>
        </p:blipFill>
        <p:spPr>
          <a:xfrm>
            <a:off x="6023812" y="4590393"/>
            <a:ext cx="1167802" cy="1016533"/>
          </a:xfrm>
          <a:prstGeom prst="rect">
            <a:avLst/>
          </a:prstGeom>
        </p:spPr>
      </p:pic>
    </p:spTree>
    <p:extLst>
      <p:ext uri="{BB962C8B-B14F-4D97-AF65-F5344CB8AC3E}">
        <p14:creationId xmlns:p14="http://schemas.microsoft.com/office/powerpoint/2010/main" val="20910453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par>
                                <p:cTn id="11" presetID="14" presetClass="entr" presetSubtype="1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randombar(horizontal)">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Freeform 50"/>
          <p:cNvSpPr/>
          <p:nvPr/>
        </p:nvSpPr>
        <p:spPr>
          <a:xfrm rot="5400000">
            <a:off x="2081663" y="1624518"/>
            <a:ext cx="4885644" cy="4964486"/>
          </a:xfrm>
          <a:custGeom>
            <a:avLst/>
            <a:gdLst>
              <a:gd name="connsiteX0" fmla="*/ 0 w 4494882"/>
              <a:gd name="connsiteY0" fmla="*/ 0 h 4494882"/>
              <a:gd name="connsiteX1" fmla="*/ 4494882 w 4494882"/>
              <a:gd name="connsiteY1" fmla="*/ 0 h 4494882"/>
              <a:gd name="connsiteX2" fmla="*/ 4494882 w 4494882"/>
              <a:gd name="connsiteY2" fmla="*/ 4494882 h 4494882"/>
              <a:gd name="connsiteX3" fmla="*/ 0 w 4494882"/>
              <a:gd name="connsiteY3" fmla="*/ 4494882 h 4494882"/>
              <a:gd name="connsiteX4" fmla="*/ 0 w 4494882"/>
              <a:gd name="connsiteY4" fmla="*/ 0 h 4494882"/>
              <a:gd name="connsiteX5" fmla="*/ 271318 w 4494882"/>
              <a:gd name="connsiteY5" fmla="*/ 141803 h 4494882"/>
              <a:gd name="connsiteX6" fmla="*/ 168061 w 4494882"/>
              <a:gd name="connsiteY6" fmla="*/ 245060 h 4494882"/>
              <a:gd name="connsiteX7" fmla="*/ 271318 w 4494882"/>
              <a:gd name="connsiteY7" fmla="*/ 348317 h 4494882"/>
              <a:gd name="connsiteX8" fmla="*/ 374575 w 4494882"/>
              <a:gd name="connsiteY8" fmla="*/ 245060 h 4494882"/>
              <a:gd name="connsiteX9" fmla="*/ 271318 w 4494882"/>
              <a:gd name="connsiteY9" fmla="*/ 141803 h 4494882"/>
              <a:gd name="connsiteX10" fmla="*/ 271318 w 4494882"/>
              <a:gd name="connsiteY10" fmla="*/ 709028 h 4494882"/>
              <a:gd name="connsiteX11" fmla="*/ 168061 w 4494882"/>
              <a:gd name="connsiteY11" fmla="*/ 812285 h 4494882"/>
              <a:gd name="connsiteX12" fmla="*/ 271318 w 4494882"/>
              <a:gd name="connsiteY12" fmla="*/ 915542 h 4494882"/>
              <a:gd name="connsiteX13" fmla="*/ 374575 w 4494882"/>
              <a:gd name="connsiteY13" fmla="*/ 812285 h 4494882"/>
              <a:gd name="connsiteX14" fmla="*/ 271318 w 4494882"/>
              <a:gd name="connsiteY14" fmla="*/ 709028 h 4494882"/>
              <a:gd name="connsiteX15" fmla="*/ 271318 w 4494882"/>
              <a:gd name="connsiteY15" fmla="*/ 1276253 h 4494882"/>
              <a:gd name="connsiteX16" fmla="*/ 168061 w 4494882"/>
              <a:gd name="connsiteY16" fmla="*/ 1379510 h 4494882"/>
              <a:gd name="connsiteX17" fmla="*/ 271318 w 4494882"/>
              <a:gd name="connsiteY17" fmla="*/ 1482767 h 4494882"/>
              <a:gd name="connsiteX18" fmla="*/ 374575 w 4494882"/>
              <a:gd name="connsiteY18" fmla="*/ 1379510 h 4494882"/>
              <a:gd name="connsiteX19" fmla="*/ 271318 w 4494882"/>
              <a:gd name="connsiteY19" fmla="*/ 1276253 h 4494882"/>
              <a:gd name="connsiteX20" fmla="*/ 271318 w 4494882"/>
              <a:gd name="connsiteY20" fmla="*/ 1843478 h 4494882"/>
              <a:gd name="connsiteX21" fmla="*/ 168061 w 4494882"/>
              <a:gd name="connsiteY21" fmla="*/ 1946735 h 4494882"/>
              <a:gd name="connsiteX22" fmla="*/ 271318 w 4494882"/>
              <a:gd name="connsiteY22" fmla="*/ 2049992 h 4494882"/>
              <a:gd name="connsiteX23" fmla="*/ 374575 w 4494882"/>
              <a:gd name="connsiteY23" fmla="*/ 1946735 h 4494882"/>
              <a:gd name="connsiteX24" fmla="*/ 271318 w 4494882"/>
              <a:gd name="connsiteY24" fmla="*/ 1843478 h 4494882"/>
              <a:gd name="connsiteX25" fmla="*/ 271318 w 4494882"/>
              <a:gd name="connsiteY25" fmla="*/ 2410703 h 4494882"/>
              <a:gd name="connsiteX26" fmla="*/ 168061 w 4494882"/>
              <a:gd name="connsiteY26" fmla="*/ 2513960 h 4494882"/>
              <a:gd name="connsiteX27" fmla="*/ 271318 w 4494882"/>
              <a:gd name="connsiteY27" fmla="*/ 2617217 h 4494882"/>
              <a:gd name="connsiteX28" fmla="*/ 374575 w 4494882"/>
              <a:gd name="connsiteY28" fmla="*/ 2513960 h 4494882"/>
              <a:gd name="connsiteX29" fmla="*/ 271318 w 4494882"/>
              <a:gd name="connsiteY29" fmla="*/ 2410703 h 4494882"/>
              <a:gd name="connsiteX30" fmla="*/ 271318 w 4494882"/>
              <a:gd name="connsiteY30" fmla="*/ 2977928 h 4494882"/>
              <a:gd name="connsiteX31" fmla="*/ 168061 w 4494882"/>
              <a:gd name="connsiteY31" fmla="*/ 3081185 h 4494882"/>
              <a:gd name="connsiteX32" fmla="*/ 271318 w 4494882"/>
              <a:gd name="connsiteY32" fmla="*/ 3184442 h 4494882"/>
              <a:gd name="connsiteX33" fmla="*/ 374575 w 4494882"/>
              <a:gd name="connsiteY33" fmla="*/ 3081185 h 4494882"/>
              <a:gd name="connsiteX34" fmla="*/ 271318 w 4494882"/>
              <a:gd name="connsiteY34" fmla="*/ 2977928 h 4494882"/>
              <a:gd name="connsiteX35" fmla="*/ 271318 w 4494882"/>
              <a:gd name="connsiteY35" fmla="*/ 3545153 h 4494882"/>
              <a:gd name="connsiteX36" fmla="*/ 168061 w 4494882"/>
              <a:gd name="connsiteY36" fmla="*/ 3648410 h 4494882"/>
              <a:gd name="connsiteX37" fmla="*/ 271318 w 4494882"/>
              <a:gd name="connsiteY37" fmla="*/ 3751667 h 4494882"/>
              <a:gd name="connsiteX38" fmla="*/ 374575 w 4494882"/>
              <a:gd name="connsiteY38" fmla="*/ 3648410 h 4494882"/>
              <a:gd name="connsiteX39" fmla="*/ 271318 w 4494882"/>
              <a:gd name="connsiteY39" fmla="*/ 3545153 h 4494882"/>
              <a:gd name="connsiteX40" fmla="*/ 271318 w 4494882"/>
              <a:gd name="connsiteY40" fmla="*/ 4112379 h 4494882"/>
              <a:gd name="connsiteX41" fmla="*/ 168061 w 4494882"/>
              <a:gd name="connsiteY41" fmla="*/ 4215636 h 4494882"/>
              <a:gd name="connsiteX42" fmla="*/ 271318 w 4494882"/>
              <a:gd name="connsiteY42" fmla="*/ 4318893 h 4494882"/>
              <a:gd name="connsiteX43" fmla="*/ 374575 w 4494882"/>
              <a:gd name="connsiteY43" fmla="*/ 4215636 h 4494882"/>
              <a:gd name="connsiteX44" fmla="*/ 271318 w 4494882"/>
              <a:gd name="connsiteY44" fmla="*/ 4112379 h 4494882"/>
              <a:gd name="connsiteX0" fmla="*/ 0 w 5056742"/>
              <a:gd name="connsiteY0" fmla="*/ 561860 h 5056742"/>
              <a:gd name="connsiteX1" fmla="*/ 4494882 w 5056742"/>
              <a:gd name="connsiteY1" fmla="*/ 561860 h 5056742"/>
              <a:gd name="connsiteX2" fmla="*/ 4494882 w 5056742"/>
              <a:gd name="connsiteY2" fmla="*/ 5056742 h 5056742"/>
              <a:gd name="connsiteX3" fmla="*/ 0 w 5056742"/>
              <a:gd name="connsiteY3" fmla="*/ 5056742 h 5056742"/>
              <a:gd name="connsiteX4" fmla="*/ 0 w 5056742"/>
              <a:gd name="connsiteY4" fmla="*/ 561860 h 5056742"/>
              <a:gd name="connsiteX5" fmla="*/ 271318 w 5056742"/>
              <a:gd name="connsiteY5" fmla="*/ 703663 h 5056742"/>
              <a:gd name="connsiteX6" fmla="*/ 168061 w 5056742"/>
              <a:gd name="connsiteY6" fmla="*/ 806920 h 5056742"/>
              <a:gd name="connsiteX7" fmla="*/ 271318 w 5056742"/>
              <a:gd name="connsiteY7" fmla="*/ 910177 h 5056742"/>
              <a:gd name="connsiteX8" fmla="*/ 374575 w 5056742"/>
              <a:gd name="connsiteY8" fmla="*/ 806920 h 5056742"/>
              <a:gd name="connsiteX9" fmla="*/ 271318 w 5056742"/>
              <a:gd name="connsiteY9" fmla="*/ 703663 h 5056742"/>
              <a:gd name="connsiteX10" fmla="*/ 271318 w 5056742"/>
              <a:gd name="connsiteY10" fmla="*/ 1270888 h 5056742"/>
              <a:gd name="connsiteX11" fmla="*/ 168061 w 5056742"/>
              <a:gd name="connsiteY11" fmla="*/ 1374145 h 5056742"/>
              <a:gd name="connsiteX12" fmla="*/ 271318 w 5056742"/>
              <a:gd name="connsiteY12" fmla="*/ 1477402 h 5056742"/>
              <a:gd name="connsiteX13" fmla="*/ 374575 w 5056742"/>
              <a:gd name="connsiteY13" fmla="*/ 1374145 h 5056742"/>
              <a:gd name="connsiteX14" fmla="*/ 271318 w 5056742"/>
              <a:gd name="connsiteY14" fmla="*/ 1270888 h 5056742"/>
              <a:gd name="connsiteX15" fmla="*/ 271318 w 5056742"/>
              <a:gd name="connsiteY15" fmla="*/ 1838113 h 5056742"/>
              <a:gd name="connsiteX16" fmla="*/ 168061 w 5056742"/>
              <a:gd name="connsiteY16" fmla="*/ 1941370 h 5056742"/>
              <a:gd name="connsiteX17" fmla="*/ 271318 w 5056742"/>
              <a:gd name="connsiteY17" fmla="*/ 2044627 h 5056742"/>
              <a:gd name="connsiteX18" fmla="*/ 374575 w 5056742"/>
              <a:gd name="connsiteY18" fmla="*/ 1941370 h 5056742"/>
              <a:gd name="connsiteX19" fmla="*/ 271318 w 5056742"/>
              <a:gd name="connsiteY19" fmla="*/ 1838113 h 5056742"/>
              <a:gd name="connsiteX20" fmla="*/ 271318 w 5056742"/>
              <a:gd name="connsiteY20" fmla="*/ 2405338 h 5056742"/>
              <a:gd name="connsiteX21" fmla="*/ 168061 w 5056742"/>
              <a:gd name="connsiteY21" fmla="*/ 2508595 h 5056742"/>
              <a:gd name="connsiteX22" fmla="*/ 271318 w 5056742"/>
              <a:gd name="connsiteY22" fmla="*/ 2611852 h 5056742"/>
              <a:gd name="connsiteX23" fmla="*/ 374575 w 5056742"/>
              <a:gd name="connsiteY23" fmla="*/ 2508595 h 5056742"/>
              <a:gd name="connsiteX24" fmla="*/ 271318 w 5056742"/>
              <a:gd name="connsiteY24" fmla="*/ 2405338 h 5056742"/>
              <a:gd name="connsiteX25" fmla="*/ 271318 w 5056742"/>
              <a:gd name="connsiteY25" fmla="*/ 2972563 h 5056742"/>
              <a:gd name="connsiteX26" fmla="*/ 168061 w 5056742"/>
              <a:gd name="connsiteY26" fmla="*/ 3075820 h 5056742"/>
              <a:gd name="connsiteX27" fmla="*/ 271318 w 5056742"/>
              <a:gd name="connsiteY27" fmla="*/ 3179077 h 5056742"/>
              <a:gd name="connsiteX28" fmla="*/ 374575 w 5056742"/>
              <a:gd name="connsiteY28" fmla="*/ 3075820 h 5056742"/>
              <a:gd name="connsiteX29" fmla="*/ 271318 w 5056742"/>
              <a:gd name="connsiteY29" fmla="*/ 2972563 h 5056742"/>
              <a:gd name="connsiteX30" fmla="*/ 271318 w 5056742"/>
              <a:gd name="connsiteY30" fmla="*/ 3539788 h 5056742"/>
              <a:gd name="connsiteX31" fmla="*/ 168061 w 5056742"/>
              <a:gd name="connsiteY31" fmla="*/ 3643045 h 5056742"/>
              <a:gd name="connsiteX32" fmla="*/ 271318 w 5056742"/>
              <a:gd name="connsiteY32" fmla="*/ 3746302 h 5056742"/>
              <a:gd name="connsiteX33" fmla="*/ 374575 w 5056742"/>
              <a:gd name="connsiteY33" fmla="*/ 3643045 h 5056742"/>
              <a:gd name="connsiteX34" fmla="*/ 271318 w 5056742"/>
              <a:gd name="connsiteY34" fmla="*/ 3539788 h 5056742"/>
              <a:gd name="connsiteX35" fmla="*/ 271318 w 5056742"/>
              <a:gd name="connsiteY35" fmla="*/ 4107013 h 5056742"/>
              <a:gd name="connsiteX36" fmla="*/ 168061 w 5056742"/>
              <a:gd name="connsiteY36" fmla="*/ 4210270 h 5056742"/>
              <a:gd name="connsiteX37" fmla="*/ 271318 w 5056742"/>
              <a:gd name="connsiteY37" fmla="*/ 4313527 h 5056742"/>
              <a:gd name="connsiteX38" fmla="*/ 374575 w 5056742"/>
              <a:gd name="connsiteY38" fmla="*/ 4210270 h 5056742"/>
              <a:gd name="connsiteX39" fmla="*/ 271318 w 5056742"/>
              <a:gd name="connsiteY39" fmla="*/ 4107013 h 5056742"/>
              <a:gd name="connsiteX40" fmla="*/ 271318 w 5056742"/>
              <a:gd name="connsiteY40" fmla="*/ 4674239 h 5056742"/>
              <a:gd name="connsiteX41" fmla="*/ 168061 w 5056742"/>
              <a:gd name="connsiteY41" fmla="*/ 4777496 h 5056742"/>
              <a:gd name="connsiteX42" fmla="*/ 271318 w 5056742"/>
              <a:gd name="connsiteY42" fmla="*/ 4880753 h 5056742"/>
              <a:gd name="connsiteX43" fmla="*/ 374575 w 5056742"/>
              <a:gd name="connsiteY43" fmla="*/ 4777496 h 5056742"/>
              <a:gd name="connsiteX44" fmla="*/ 271318 w 5056742"/>
              <a:gd name="connsiteY44" fmla="*/ 4674239 h 5056742"/>
              <a:gd name="connsiteX0" fmla="*/ 865040 w 5921782"/>
              <a:gd name="connsiteY0" fmla="*/ 561860 h 5056742"/>
              <a:gd name="connsiteX1" fmla="*/ 5359922 w 5921782"/>
              <a:gd name="connsiteY1" fmla="*/ 561860 h 5056742"/>
              <a:gd name="connsiteX2" fmla="*/ 5359922 w 5921782"/>
              <a:gd name="connsiteY2" fmla="*/ 5056742 h 5056742"/>
              <a:gd name="connsiteX3" fmla="*/ 865040 w 5921782"/>
              <a:gd name="connsiteY3" fmla="*/ 5056742 h 5056742"/>
              <a:gd name="connsiteX4" fmla="*/ 865040 w 5921782"/>
              <a:gd name="connsiteY4" fmla="*/ 561860 h 5056742"/>
              <a:gd name="connsiteX5" fmla="*/ 1136358 w 5921782"/>
              <a:gd name="connsiteY5" fmla="*/ 703663 h 5056742"/>
              <a:gd name="connsiteX6" fmla="*/ 1033101 w 5921782"/>
              <a:gd name="connsiteY6" fmla="*/ 806920 h 5056742"/>
              <a:gd name="connsiteX7" fmla="*/ 1136358 w 5921782"/>
              <a:gd name="connsiteY7" fmla="*/ 910177 h 5056742"/>
              <a:gd name="connsiteX8" fmla="*/ 1239615 w 5921782"/>
              <a:gd name="connsiteY8" fmla="*/ 806920 h 5056742"/>
              <a:gd name="connsiteX9" fmla="*/ 1136358 w 5921782"/>
              <a:gd name="connsiteY9" fmla="*/ 703663 h 5056742"/>
              <a:gd name="connsiteX10" fmla="*/ 1136358 w 5921782"/>
              <a:gd name="connsiteY10" fmla="*/ 1270888 h 5056742"/>
              <a:gd name="connsiteX11" fmla="*/ 1033101 w 5921782"/>
              <a:gd name="connsiteY11" fmla="*/ 1374145 h 5056742"/>
              <a:gd name="connsiteX12" fmla="*/ 1136358 w 5921782"/>
              <a:gd name="connsiteY12" fmla="*/ 1477402 h 5056742"/>
              <a:gd name="connsiteX13" fmla="*/ 1239615 w 5921782"/>
              <a:gd name="connsiteY13" fmla="*/ 1374145 h 5056742"/>
              <a:gd name="connsiteX14" fmla="*/ 1136358 w 5921782"/>
              <a:gd name="connsiteY14" fmla="*/ 1270888 h 5056742"/>
              <a:gd name="connsiteX15" fmla="*/ 1136358 w 5921782"/>
              <a:gd name="connsiteY15" fmla="*/ 1838113 h 5056742"/>
              <a:gd name="connsiteX16" fmla="*/ 1033101 w 5921782"/>
              <a:gd name="connsiteY16" fmla="*/ 1941370 h 5056742"/>
              <a:gd name="connsiteX17" fmla="*/ 1136358 w 5921782"/>
              <a:gd name="connsiteY17" fmla="*/ 2044627 h 5056742"/>
              <a:gd name="connsiteX18" fmla="*/ 1239615 w 5921782"/>
              <a:gd name="connsiteY18" fmla="*/ 1941370 h 5056742"/>
              <a:gd name="connsiteX19" fmla="*/ 1136358 w 5921782"/>
              <a:gd name="connsiteY19" fmla="*/ 1838113 h 5056742"/>
              <a:gd name="connsiteX20" fmla="*/ 1136358 w 5921782"/>
              <a:gd name="connsiteY20" fmla="*/ 2405338 h 5056742"/>
              <a:gd name="connsiteX21" fmla="*/ 1033101 w 5921782"/>
              <a:gd name="connsiteY21" fmla="*/ 2508595 h 5056742"/>
              <a:gd name="connsiteX22" fmla="*/ 1136358 w 5921782"/>
              <a:gd name="connsiteY22" fmla="*/ 2611852 h 5056742"/>
              <a:gd name="connsiteX23" fmla="*/ 1239615 w 5921782"/>
              <a:gd name="connsiteY23" fmla="*/ 2508595 h 5056742"/>
              <a:gd name="connsiteX24" fmla="*/ 1136358 w 5921782"/>
              <a:gd name="connsiteY24" fmla="*/ 2405338 h 5056742"/>
              <a:gd name="connsiteX25" fmla="*/ 1136358 w 5921782"/>
              <a:gd name="connsiteY25" fmla="*/ 2972563 h 5056742"/>
              <a:gd name="connsiteX26" fmla="*/ 1033101 w 5921782"/>
              <a:gd name="connsiteY26" fmla="*/ 3075820 h 5056742"/>
              <a:gd name="connsiteX27" fmla="*/ 1136358 w 5921782"/>
              <a:gd name="connsiteY27" fmla="*/ 3179077 h 5056742"/>
              <a:gd name="connsiteX28" fmla="*/ 1239615 w 5921782"/>
              <a:gd name="connsiteY28" fmla="*/ 3075820 h 5056742"/>
              <a:gd name="connsiteX29" fmla="*/ 1136358 w 5921782"/>
              <a:gd name="connsiteY29" fmla="*/ 2972563 h 5056742"/>
              <a:gd name="connsiteX30" fmla="*/ 1136358 w 5921782"/>
              <a:gd name="connsiteY30" fmla="*/ 3539788 h 5056742"/>
              <a:gd name="connsiteX31" fmla="*/ 1033101 w 5921782"/>
              <a:gd name="connsiteY31" fmla="*/ 3643045 h 5056742"/>
              <a:gd name="connsiteX32" fmla="*/ 1136358 w 5921782"/>
              <a:gd name="connsiteY32" fmla="*/ 3746302 h 5056742"/>
              <a:gd name="connsiteX33" fmla="*/ 1239615 w 5921782"/>
              <a:gd name="connsiteY33" fmla="*/ 3643045 h 5056742"/>
              <a:gd name="connsiteX34" fmla="*/ 1136358 w 5921782"/>
              <a:gd name="connsiteY34" fmla="*/ 3539788 h 5056742"/>
              <a:gd name="connsiteX35" fmla="*/ 1136358 w 5921782"/>
              <a:gd name="connsiteY35" fmla="*/ 4107013 h 5056742"/>
              <a:gd name="connsiteX36" fmla="*/ 1033101 w 5921782"/>
              <a:gd name="connsiteY36" fmla="*/ 4210270 h 5056742"/>
              <a:gd name="connsiteX37" fmla="*/ 1136358 w 5921782"/>
              <a:gd name="connsiteY37" fmla="*/ 4313527 h 5056742"/>
              <a:gd name="connsiteX38" fmla="*/ 1239615 w 5921782"/>
              <a:gd name="connsiteY38" fmla="*/ 4210270 h 5056742"/>
              <a:gd name="connsiteX39" fmla="*/ 1136358 w 5921782"/>
              <a:gd name="connsiteY39" fmla="*/ 4107013 h 5056742"/>
              <a:gd name="connsiteX40" fmla="*/ 1136358 w 5921782"/>
              <a:gd name="connsiteY40" fmla="*/ 4674239 h 5056742"/>
              <a:gd name="connsiteX41" fmla="*/ 1033101 w 5921782"/>
              <a:gd name="connsiteY41" fmla="*/ 4777496 h 5056742"/>
              <a:gd name="connsiteX42" fmla="*/ 1136358 w 5921782"/>
              <a:gd name="connsiteY42" fmla="*/ 4880753 h 5056742"/>
              <a:gd name="connsiteX43" fmla="*/ 1239615 w 5921782"/>
              <a:gd name="connsiteY43" fmla="*/ 4777496 h 5056742"/>
              <a:gd name="connsiteX44" fmla="*/ 1136358 w 5921782"/>
              <a:gd name="connsiteY44" fmla="*/ 4674239 h 5056742"/>
              <a:gd name="connsiteX0" fmla="*/ 865040 w 6224962"/>
              <a:gd name="connsiteY0" fmla="*/ 561860 h 5056742"/>
              <a:gd name="connsiteX1" fmla="*/ 5359922 w 6224962"/>
              <a:gd name="connsiteY1" fmla="*/ 561860 h 5056742"/>
              <a:gd name="connsiteX2" fmla="*/ 5359922 w 6224962"/>
              <a:gd name="connsiteY2" fmla="*/ 5056742 h 5056742"/>
              <a:gd name="connsiteX3" fmla="*/ 865040 w 6224962"/>
              <a:gd name="connsiteY3" fmla="*/ 5056742 h 5056742"/>
              <a:gd name="connsiteX4" fmla="*/ 865040 w 6224962"/>
              <a:gd name="connsiteY4" fmla="*/ 561860 h 5056742"/>
              <a:gd name="connsiteX5" fmla="*/ 1136358 w 6224962"/>
              <a:gd name="connsiteY5" fmla="*/ 703663 h 5056742"/>
              <a:gd name="connsiteX6" fmla="*/ 1033101 w 6224962"/>
              <a:gd name="connsiteY6" fmla="*/ 806920 h 5056742"/>
              <a:gd name="connsiteX7" fmla="*/ 1136358 w 6224962"/>
              <a:gd name="connsiteY7" fmla="*/ 910177 h 5056742"/>
              <a:gd name="connsiteX8" fmla="*/ 1239615 w 6224962"/>
              <a:gd name="connsiteY8" fmla="*/ 806920 h 5056742"/>
              <a:gd name="connsiteX9" fmla="*/ 1136358 w 6224962"/>
              <a:gd name="connsiteY9" fmla="*/ 703663 h 5056742"/>
              <a:gd name="connsiteX10" fmla="*/ 1136358 w 6224962"/>
              <a:gd name="connsiteY10" fmla="*/ 1270888 h 5056742"/>
              <a:gd name="connsiteX11" fmla="*/ 1033101 w 6224962"/>
              <a:gd name="connsiteY11" fmla="*/ 1374145 h 5056742"/>
              <a:gd name="connsiteX12" fmla="*/ 1136358 w 6224962"/>
              <a:gd name="connsiteY12" fmla="*/ 1477402 h 5056742"/>
              <a:gd name="connsiteX13" fmla="*/ 1239615 w 6224962"/>
              <a:gd name="connsiteY13" fmla="*/ 1374145 h 5056742"/>
              <a:gd name="connsiteX14" fmla="*/ 1136358 w 6224962"/>
              <a:gd name="connsiteY14" fmla="*/ 1270888 h 5056742"/>
              <a:gd name="connsiteX15" fmla="*/ 1136358 w 6224962"/>
              <a:gd name="connsiteY15" fmla="*/ 1838113 h 5056742"/>
              <a:gd name="connsiteX16" fmla="*/ 1033101 w 6224962"/>
              <a:gd name="connsiteY16" fmla="*/ 1941370 h 5056742"/>
              <a:gd name="connsiteX17" fmla="*/ 1136358 w 6224962"/>
              <a:gd name="connsiteY17" fmla="*/ 2044627 h 5056742"/>
              <a:gd name="connsiteX18" fmla="*/ 1239615 w 6224962"/>
              <a:gd name="connsiteY18" fmla="*/ 1941370 h 5056742"/>
              <a:gd name="connsiteX19" fmla="*/ 1136358 w 6224962"/>
              <a:gd name="connsiteY19" fmla="*/ 1838113 h 5056742"/>
              <a:gd name="connsiteX20" fmla="*/ 1136358 w 6224962"/>
              <a:gd name="connsiteY20" fmla="*/ 2405338 h 5056742"/>
              <a:gd name="connsiteX21" fmla="*/ 1033101 w 6224962"/>
              <a:gd name="connsiteY21" fmla="*/ 2508595 h 5056742"/>
              <a:gd name="connsiteX22" fmla="*/ 1136358 w 6224962"/>
              <a:gd name="connsiteY22" fmla="*/ 2611852 h 5056742"/>
              <a:gd name="connsiteX23" fmla="*/ 1239615 w 6224962"/>
              <a:gd name="connsiteY23" fmla="*/ 2508595 h 5056742"/>
              <a:gd name="connsiteX24" fmla="*/ 1136358 w 6224962"/>
              <a:gd name="connsiteY24" fmla="*/ 2405338 h 5056742"/>
              <a:gd name="connsiteX25" fmla="*/ 1136358 w 6224962"/>
              <a:gd name="connsiteY25" fmla="*/ 2972563 h 5056742"/>
              <a:gd name="connsiteX26" fmla="*/ 1033101 w 6224962"/>
              <a:gd name="connsiteY26" fmla="*/ 3075820 h 5056742"/>
              <a:gd name="connsiteX27" fmla="*/ 1136358 w 6224962"/>
              <a:gd name="connsiteY27" fmla="*/ 3179077 h 5056742"/>
              <a:gd name="connsiteX28" fmla="*/ 1239615 w 6224962"/>
              <a:gd name="connsiteY28" fmla="*/ 3075820 h 5056742"/>
              <a:gd name="connsiteX29" fmla="*/ 1136358 w 6224962"/>
              <a:gd name="connsiteY29" fmla="*/ 2972563 h 5056742"/>
              <a:gd name="connsiteX30" fmla="*/ 1136358 w 6224962"/>
              <a:gd name="connsiteY30" fmla="*/ 3539788 h 5056742"/>
              <a:gd name="connsiteX31" fmla="*/ 1033101 w 6224962"/>
              <a:gd name="connsiteY31" fmla="*/ 3643045 h 5056742"/>
              <a:gd name="connsiteX32" fmla="*/ 1136358 w 6224962"/>
              <a:gd name="connsiteY32" fmla="*/ 3746302 h 5056742"/>
              <a:gd name="connsiteX33" fmla="*/ 1239615 w 6224962"/>
              <a:gd name="connsiteY33" fmla="*/ 3643045 h 5056742"/>
              <a:gd name="connsiteX34" fmla="*/ 1136358 w 6224962"/>
              <a:gd name="connsiteY34" fmla="*/ 3539788 h 5056742"/>
              <a:gd name="connsiteX35" fmla="*/ 1136358 w 6224962"/>
              <a:gd name="connsiteY35" fmla="*/ 4107013 h 5056742"/>
              <a:gd name="connsiteX36" fmla="*/ 1033101 w 6224962"/>
              <a:gd name="connsiteY36" fmla="*/ 4210270 h 5056742"/>
              <a:gd name="connsiteX37" fmla="*/ 1136358 w 6224962"/>
              <a:gd name="connsiteY37" fmla="*/ 4313527 h 5056742"/>
              <a:gd name="connsiteX38" fmla="*/ 1239615 w 6224962"/>
              <a:gd name="connsiteY38" fmla="*/ 4210270 h 5056742"/>
              <a:gd name="connsiteX39" fmla="*/ 1136358 w 6224962"/>
              <a:gd name="connsiteY39" fmla="*/ 4107013 h 5056742"/>
              <a:gd name="connsiteX40" fmla="*/ 1136358 w 6224962"/>
              <a:gd name="connsiteY40" fmla="*/ 4674239 h 5056742"/>
              <a:gd name="connsiteX41" fmla="*/ 1033101 w 6224962"/>
              <a:gd name="connsiteY41" fmla="*/ 4777496 h 5056742"/>
              <a:gd name="connsiteX42" fmla="*/ 1136358 w 6224962"/>
              <a:gd name="connsiteY42" fmla="*/ 4880753 h 5056742"/>
              <a:gd name="connsiteX43" fmla="*/ 1239615 w 6224962"/>
              <a:gd name="connsiteY43" fmla="*/ 4777496 h 5056742"/>
              <a:gd name="connsiteX44" fmla="*/ 1136358 w 6224962"/>
              <a:gd name="connsiteY44" fmla="*/ 4674239 h 5056742"/>
              <a:gd name="connsiteX0" fmla="*/ 561861 w 5921783"/>
              <a:gd name="connsiteY0" fmla="*/ 561860 h 5056742"/>
              <a:gd name="connsiteX1" fmla="*/ 5056743 w 5921783"/>
              <a:gd name="connsiteY1" fmla="*/ 561860 h 5056742"/>
              <a:gd name="connsiteX2" fmla="*/ 5056743 w 5921783"/>
              <a:gd name="connsiteY2" fmla="*/ 5056742 h 5056742"/>
              <a:gd name="connsiteX3" fmla="*/ 561861 w 5921783"/>
              <a:gd name="connsiteY3" fmla="*/ 5056742 h 5056742"/>
              <a:gd name="connsiteX4" fmla="*/ 561861 w 5921783"/>
              <a:gd name="connsiteY4" fmla="*/ 561860 h 5056742"/>
              <a:gd name="connsiteX5" fmla="*/ 833179 w 5921783"/>
              <a:gd name="connsiteY5" fmla="*/ 703663 h 5056742"/>
              <a:gd name="connsiteX6" fmla="*/ 729922 w 5921783"/>
              <a:gd name="connsiteY6" fmla="*/ 806920 h 5056742"/>
              <a:gd name="connsiteX7" fmla="*/ 833179 w 5921783"/>
              <a:gd name="connsiteY7" fmla="*/ 910177 h 5056742"/>
              <a:gd name="connsiteX8" fmla="*/ 936436 w 5921783"/>
              <a:gd name="connsiteY8" fmla="*/ 806920 h 5056742"/>
              <a:gd name="connsiteX9" fmla="*/ 833179 w 5921783"/>
              <a:gd name="connsiteY9" fmla="*/ 703663 h 5056742"/>
              <a:gd name="connsiteX10" fmla="*/ 833179 w 5921783"/>
              <a:gd name="connsiteY10" fmla="*/ 1270888 h 5056742"/>
              <a:gd name="connsiteX11" fmla="*/ 729922 w 5921783"/>
              <a:gd name="connsiteY11" fmla="*/ 1374145 h 5056742"/>
              <a:gd name="connsiteX12" fmla="*/ 833179 w 5921783"/>
              <a:gd name="connsiteY12" fmla="*/ 1477402 h 5056742"/>
              <a:gd name="connsiteX13" fmla="*/ 936436 w 5921783"/>
              <a:gd name="connsiteY13" fmla="*/ 1374145 h 5056742"/>
              <a:gd name="connsiteX14" fmla="*/ 833179 w 5921783"/>
              <a:gd name="connsiteY14" fmla="*/ 1270888 h 5056742"/>
              <a:gd name="connsiteX15" fmla="*/ 833179 w 5921783"/>
              <a:gd name="connsiteY15" fmla="*/ 1838113 h 5056742"/>
              <a:gd name="connsiteX16" fmla="*/ 729922 w 5921783"/>
              <a:gd name="connsiteY16" fmla="*/ 1941370 h 5056742"/>
              <a:gd name="connsiteX17" fmla="*/ 833179 w 5921783"/>
              <a:gd name="connsiteY17" fmla="*/ 2044627 h 5056742"/>
              <a:gd name="connsiteX18" fmla="*/ 936436 w 5921783"/>
              <a:gd name="connsiteY18" fmla="*/ 1941370 h 5056742"/>
              <a:gd name="connsiteX19" fmla="*/ 833179 w 5921783"/>
              <a:gd name="connsiteY19" fmla="*/ 1838113 h 5056742"/>
              <a:gd name="connsiteX20" fmla="*/ 833179 w 5921783"/>
              <a:gd name="connsiteY20" fmla="*/ 2405338 h 5056742"/>
              <a:gd name="connsiteX21" fmla="*/ 729922 w 5921783"/>
              <a:gd name="connsiteY21" fmla="*/ 2508595 h 5056742"/>
              <a:gd name="connsiteX22" fmla="*/ 833179 w 5921783"/>
              <a:gd name="connsiteY22" fmla="*/ 2611852 h 5056742"/>
              <a:gd name="connsiteX23" fmla="*/ 936436 w 5921783"/>
              <a:gd name="connsiteY23" fmla="*/ 2508595 h 5056742"/>
              <a:gd name="connsiteX24" fmla="*/ 833179 w 5921783"/>
              <a:gd name="connsiteY24" fmla="*/ 2405338 h 5056742"/>
              <a:gd name="connsiteX25" fmla="*/ 833179 w 5921783"/>
              <a:gd name="connsiteY25" fmla="*/ 2972563 h 5056742"/>
              <a:gd name="connsiteX26" fmla="*/ 729922 w 5921783"/>
              <a:gd name="connsiteY26" fmla="*/ 3075820 h 5056742"/>
              <a:gd name="connsiteX27" fmla="*/ 833179 w 5921783"/>
              <a:gd name="connsiteY27" fmla="*/ 3179077 h 5056742"/>
              <a:gd name="connsiteX28" fmla="*/ 936436 w 5921783"/>
              <a:gd name="connsiteY28" fmla="*/ 3075820 h 5056742"/>
              <a:gd name="connsiteX29" fmla="*/ 833179 w 5921783"/>
              <a:gd name="connsiteY29" fmla="*/ 2972563 h 5056742"/>
              <a:gd name="connsiteX30" fmla="*/ 833179 w 5921783"/>
              <a:gd name="connsiteY30" fmla="*/ 3539788 h 5056742"/>
              <a:gd name="connsiteX31" fmla="*/ 729922 w 5921783"/>
              <a:gd name="connsiteY31" fmla="*/ 3643045 h 5056742"/>
              <a:gd name="connsiteX32" fmla="*/ 833179 w 5921783"/>
              <a:gd name="connsiteY32" fmla="*/ 3746302 h 5056742"/>
              <a:gd name="connsiteX33" fmla="*/ 936436 w 5921783"/>
              <a:gd name="connsiteY33" fmla="*/ 3643045 h 5056742"/>
              <a:gd name="connsiteX34" fmla="*/ 833179 w 5921783"/>
              <a:gd name="connsiteY34" fmla="*/ 3539788 h 5056742"/>
              <a:gd name="connsiteX35" fmla="*/ 833179 w 5921783"/>
              <a:gd name="connsiteY35" fmla="*/ 4107013 h 5056742"/>
              <a:gd name="connsiteX36" fmla="*/ 729922 w 5921783"/>
              <a:gd name="connsiteY36" fmla="*/ 4210270 h 5056742"/>
              <a:gd name="connsiteX37" fmla="*/ 833179 w 5921783"/>
              <a:gd name="connsiteY37" fmla="*/ 4313527 h 5056742"/>
              <a:gd name="connsiteX38" fmla="*/ 936436 w 5921783"/>
              <a:gd name="connsiteY38" fmla="*/ 4210270 h 5056742"/>
              <a:gd name="connsiteX39" fmla="*/ 833179 w 5921783"/>
              <a:gd name="connsiteY39" fmla="*/ 4107013 h 5056742"/>
              <a:gd name="connsiteX40" fmla="*/ 833179 w 5921783"/>
              <a:gd name="connsiteY40" fmla="*/ 4674239 h 5056742"/>
              <a:gd name="connsiteX41" fmla="*/ 729922 w 5921783"/>
              <a:gd name="connsiteY41" fmla="*/ 4777496 h 5056742"/>
              <a:gd name="connsiteX42" fmla="*/ 833179 w 5921783"/>
              <a:gd name="connsiteY42" fmla="*/ 4880753 h 5056742"/>
              <a:gd name="connsiteX43" fmla="*/ 936436 w 5921783"/>
              <a:gd name="connsiteY43" fmla="*/ 4777496 h 5056742"/>
              <a:gd name="connsiteX44" fmla="*/ 833179 w 5921783"/>
              <a:gd name="connsiteY44" fmla="*/ 4674239 h 5056742"/>
              <a:gd name="connsiteX0" fmla="*/ 561861 w 5921783"/>
              <a:gd name="connsiteY0" fmla="*/ 561860 h 5056742"/>
              <a:gd name="connsiteX1" fmla="*/ 5056743 w 5921783"/>
              <a:gd name="connsiteY1" fmla="*/ 561860 h 5056742"/>
              <a:gd name="connsiteX2" fmla="*/ 5056743 w 5921783"/>
              <a:gd name="connsiteY2" fmla="*/ 5056742 h 5056742"/>
              <a:gd name="connsiteX3" fmla="*/ 561861 w 5921783"/>
              <a:gd name="connsiteY3" fmla="*/ 5056742 h 5056742"/>
              <a:gd name="connsiteX4" fmla="*/ 561861 w 5921783"/>
              <a:gd name="connsiteY4" fmla="*/ 561860 h 5056742"/>
              <a:gd name="connsiteX5" fmla="*/ 833179 w 5921783"/>
              <a:gd name="connsiteY5" fmla="*/ 703663 h 5056742"/>
              <a:gd name="connsiteX6" fmla="*/ 729922 w 5921783"/>
              <a:gd name="connsiteY6" fmla="*/ 806920 h 5056742"/>
              <a:gd name="connsiteX7" fmla="*/ 833179 w 5921783"/>
              <a:gd name="connsiteY7" fmla="*/ 910177 h 5056742"/>
              <a:gd name="connsiteX8" fmla="*/ 936436 w 5921783"/>
              <a:gd name="connsiteY8" fmla="*/ 806920 h 5056742"/>
              <a:gd name="connsiteX9" fmla="*/ 833179 w 5921783"/>
              <a:gd name="connsiteY9" fmla="*/ 703663 h 5056742"/>
              <a:gd name="connsiteX10" fmla="*/ 833179 w 5921783"/>
              <a:gd name="connsiteY10" fmla="*/ 1270888 h 5056742"/>
              <a:gd name="connsiteX11" fmla="*/ 729922 w 5921783"/>
              <a:gd name="connsiteY11" fmla="*/ 1374145 h 5056742"/>
              <a:gd name="connsiteX12" fmla="*/ 833179 w 5921783"/>
              <a:gd name="connsiteY12" fmla="*/ 1477402 h 5056742"/>
              <a:gd name="connsiteX13" fmla="*/ 936436 w 5921783"/>
              <a:gd name="connsiteY13" fmla="*/ 1374145 h 5056742"/>
              <a:gd name="connsiteX14" fmla="*/ 833179 w 5921783"/>
              <a:gd name="connsiteY14" fmla="*/ 1270888 h 5056742"/>
              <a:gd name="connsiteX15" fmla="*/ 833179 w 5921783"/>
              <a:gd name="connsiteY15" fmla="*/ 1838113 h 5056742"/>
              <a:gd name="connsiteX16" fmla="*/ 729922 w 5921783"/>
              <a:gd name="connsiteY16" fmla="*/ 1941370 h 5056742"/>
              <a:gd name="connsiteX17" fmla="*/ 833179 w 5921783"/>
              <a:gd name="connsiteY17" fmla="*/ 2044627 h 5056742"/>
              <a:gd name="connsiteX18" fmla="*/ 936436 w 5921783"/>
              <a:gd name="connsiteY18" fmla="*/ 1941370 h 5056742"/>
              <a:gd name="connsiteX19" fmla="*/ 833179 w 5921783"/>
              <a:gd name="connsiteY19" fmla="*/ 1838113 h 5056742"/>
              <a:gd name="connsiteX20" fmla="*/ 833179 w 5921783"/>
              <a:gd name="connsiteY20" fmla="*/ 2405338 h 5056742"/>
              <a:gd name="connsiteX21" fmla="*/ 729922 w 5921783"/>
              <a:gd name="connsiteY21" fmla="*/ 2508595 h 5056742"/>
              <a:gd name="connsiteX22" fmla="*/ 833179 w 5921783"/>
              <a:gd name="connsiteY22" fmla="*/ 2611852 h 5056742"/>
              <a:gd name="connsiteX23" fmla="*/ 936436 w 5921783"/>
              <a:gd name="connsiteY23" fmla="*/ 2508595 h 5056742"/>
              <a:gd name="connsiteX24" fmla="*/ 833179 w 5921783"/>
              <a:gd name="connsiteY24" fmla="*/ 2405338 h 5056742"/>
              <a:gd name="connsiteX25" fmla="*/ 833179 w 5921783"/>
              <a:gd name="connsiteY25" fmla="*/ 2972563 h 5056742"/>
              <a:gd name="connsiteX26" fmla="*/ 729922 w 5921783"/>
              <a:gd name="connsiteY26" fmla="*/ 3075820 h 5056742"/>
              <a:gd name="connsiteX27" fmla="*/ 833179 w 5921783"/>
              <a:gd name="connsiteY27" fmla="*/ 3179077 h 5056742"/>
              <a:gd name="connsiteX28" fmla="*/ 936436 w 5921783"/>
              <a:gd name="connsiteY28" fmla="*/ 3075820 h 5056742"/>
              <a:gd name="connsiteX29" fmla="*/ 833179 w 5921783"/>
              <a:gd name="connsiteY29" fmla="*/ 2972563 h 5056742"/>
              <a:gd name="connsiteX30" fmla="*/ 833179 w 5921783"/>
              <a:gd name="connsiteY30" fmla="*/ 3539788 h 5056742"/>
              <a:gd name="connsiteX31" fmla="*/ 729922 w 5921783"/>
              <a:gd name="connsiteY31" fmla="*/ 3643045 h 5056742"/>
              <a:gd name="connsiteX32" fmla="*/ 833179 w 5921783"/>
              <a:gd name="connsiteY32" fmla="*/ 3746302 h 5056742"/>
              <a:gd name="connsiteX33" fmla="*/ 936436 w 5921783"/>
              <a:gd name="connsiteY33" fmla="*/ 3643045 h 5056742"/>
              <a:gd name="connsiteX34" fmla="*/ 833179 w 5921783"/>
              <a:gd name="connsiteY34" fmla="*/ 3539788 h 5056742"/>
              <a:gd name="connsiteX35" fmla="*/ 833179 w 5921783"/>
              <a:gd name="connsiteY35" fmla="*/ 4107013 h 5056742"/>
              <a:gd name="connsiteX36" fmla="*/ 729922 w 5921783"/>
              <a:gd name="connsiteY36" fmla="*/ 4210270 h 5056742"/>
              <a:gd name="connsiteX37" fmla="*/ 833179 w 5921783"/>
              <a:gd name="connsiteY37" fmla="*/ 4313527 h 5056742"/>
              <a:gd name="connsiteX38" fmla="*/ 936436 w 5921783"/>
              <a:gd name="connsiteY38" fmla="*/ 4210270 h 5056742"/>
              <a:gd name="connsiteX39" fmla="*/ 833179 w 5921783"/>
              <a:gd name="connsiteY39" fmla="*/ 4107013 h 5056742"/>
              <a:gd name="connsiteX40" fmla="*/ 833179 w 5921783"/>
              <a:gd name="connsiteY40" fmla="*/ 4674239 h 5056742"/>
              <a:gd name="connsiteX41" fmla="*/ 729922 w 5921783"/>
              <a:gd name="connsiteY41" fmla="*/ 4777496 h 5056742"/>
              <a:gd name="connsiteX42" fmla="*/ 833179 w 5921783"/>
              <a:gd name="connsiteY42" fmla="*/ 4880753 h 5056742"/>
              <a:gd name="connsiteX43" fmla="*/ 936436 w 5921783"/>
              <a:gd name="connsiteY43" fmla="*/ 4777496 h 5056742"/>
              <a:gd name="connsiteX44" fmla="*/ 833179 w 5921783"/>
              <a:gd name="connsiteY44" fmla="*/ 4674239 h 5056742"/>
              <a:gd name="connsiteX0" fmla="*/ 561861 w 5639443"/>
              <a:gd name="connsiteY0" fmla="*/ 561860 h 5580655"/>
              <a:gd name="connsiteX1" fmla="*/ 5056743 w 5639443"/>
              <a:gd name="connsiteY1" fmla="*/ 561860 h 5580655"/>
              <a:gd name="connsiteX2" fmla="*/ 5056743 w 5639443"/>
              <a:gd name="connsiteY2" fmla="*/ 5056742 h 5580655"/>
              <a:gd name="connsiteX3" fmla="*/ 561861 w 5639443"/>
              <a:gd name="connsiteY3" fmla="*/ 5056742 h 5580655"/>
              <a:gd name="connsiteX4" fmla="*/ 561861 w 5639443"/>
              <a:gd name="connsiteY4" fmla="*/ 561860 h 5580655"/>
              <a:gd name="connsiteX5" fmla="*/ 833179 w 5639443"/>
              <a:gd name="connsiteY5" fmla="*/ 703663 h 5580655"/>
              <a:gd name="connsiteX6" fmla="*/ 729922 w 5639443"/>
              <a:gd name="connsiteY6" fmla="*/ 806920 h 5580655"/>
              <a:gd name="connsiteX7" fmla="*/ 833179 w 5639443"/>
              <a:gd name="connsiteY7" fmla="*/ 910177 h 5580655"/>
              <a:gd name="connsiteX8" fmla="*/ 936436 w 5639443"/>
              <a:gd name="connsiteY8" fmla="*/ 806920 h 5580655"/>
              <a:gd name="connsiteX9" fmla="*/ 833179 w 5639443"/>
              <a:gd name="connsiteY9" fmla="*/ 703663 h 5580655"/>
              <a:gd name="connsiteX10" fmla="*/ 833179 w 5639443"/>
              <a:gd name="connsiteY10" fmla="*/ 1270888 h 5580655"/>
              <a:gd name="connsiteX11" fmla="*/ 729922 w 5639443"/>
              <a:gd name="connsiteY11" fmla="*/ 1374145 h 5580655"/>
              <a:gd name="connsiteX12" fmla="*/ 833179 w 5639443"/>
              <a:gd name="connsiteY12" fmla="*/ 1477402 h 5580655"/>
              <a:gd name="connsiteX13" fmla="*/ 936436 w 5639443"/>
              <a:gd name="connsiteY13" fmla="*/ 1374145 h 5580655"/>
              <a:gd name="connsiteX14" fmla="*/ 833179 w 5639443"/>
              <a:gd name="connsiteY14" fmla="*/ 1270888 h 5580655"/>
              <a:gd name="connsiteX15" fmla="*/ 833179 w 5639443"/>
              <a:gd name="connsiteY15" fmla="*/ 1838113 h 5580655"/>
              <a:gd name="connsiteX16" fmla="*/ 729922 w 5639443"/>
              <a:gd name="connsiteY16" fmla="*/ 1941370 h 5580655"/>
              <a:gd name="connsiteX17" fmla="*/ 833179 w 5639443"/>
              <a:gd name="connsiteY17" fmla="*/ 2044627 h 5580655"/>
              <a:gd name="connsiteX18" fmla="*/ 936436 w 5639443"/>
              <a:gd name="connsiteY18" fmla="*/ 1941370 h 5580655"/>
              <a:gd name="connsiteX19" fmla="*/ 833179 w 5639443"/>
              <a:gd name="connsiteY19" fmla="*/ 1838113 h 5580655"/>
              <a:gd name="connsiteX20" fmla="*/ 833179 w 5639443"/>
              <a:gd name="connsiteY20" fmla="*/ 2405338 h 5580655"/>
              <a:gd name="connsiteX21" fmla="*/ 729922 w 5639443"/>
              <a:gd name="connsiteY21" fmla="*/ 2508595 h 5580655"/>
              <a:gd name="connsiteX22" fmla="*/ 833179 w 5639443"/>
              <a:gd name="connsiteY22" fmla="*/ 2611852 h 5580655"/>
              <a:gd name="connsiteX23" fmla="*/ 936436 w 5639443"/>
              <a:gd name="connsiteY23" fmla="*/ 2508595 h 5580655"/>
              <a:gd name="connsiteX24" fmla="*/ 833179 w 5639443"/>
              <a:gd name="connsiteY24" fmla="*/ 2405338 h 5580655"/>
              <a:gd name="connsiteX25" fmla="*/ 833179 w 5639443"/>
              <a:gd name="connsiteY25" fmla="*/ 2972563 h 5580655"/>
              <a:gd name="connsiteX26" fmla="*/ 729922 w 5639443"/>
              <a:gd name="connsiteY26" fmla="*/ 3075820 h 5580655"/>
              <a:gd name="connsiteX27" fmla="*/ 833179 w 5639443"/>
              <a:gd name="connsiteY27" fmla="*/ 3179077 h 5580655"/>
              <a:gd name="connsiteX28" fmla="*/ 936436 w 5639443"/>
              <a:gd name="connsiteY28" fmla="*/ 3075820 h 5580655"/>
              <a:gd name="connsiteX29" fmla="*/ 833179 w 5639443"/>
              <a:gd name="connsiteY29" fmla="*/ 2972563 h 5580655"/>
              <a:gd name="connsiteX30" fmla="*/ 833179 w 5639443"/>
              <a:gd name="connsiteY30" fmla="*/ 3539788 h 5580655"/>
              <a:gd name="connsiteX31" fmla="*/ 729922 w 5639443"/>
              <a:gd name="connsiteY31" fmla="*/ 3643045 h 5580655"/>
              <a:gd name="connsiteX32" fmla="*/ 833179 w 5639443"/>
              <a:gd name="connsiteY32" fmla="*/ 3746302 h 5580655"/>
              <a:gd name="connsiteX33" fmla="*/ 936436 w 5639443"/>
              <a:gd name="connsiteY33" fmla="*/ 3643045 h 5580655"/>
              <a:gd name="connsiteX34" fmla="*/ 833179 w 5639443"/>
              <a:gd name="connsiteY34" fmla="*/ 3539788 h 5580655"/>
              <a:gd name="connsiteX35" fmla="*/ 833179 w 5639443"/>
              <a:gd name="connsiteY35" fmla="*/ 4107013 h 5580655"/>
              <a:gd name="connsiteX36" fmla="*/ 729922 w 5639443"/>
              <a:gd name="connsiteY36" fmla="*/ 4210270 h 5580655"/>
              <a:gd name="connsiteX37" fmla="*/ 833179 w 5639443"/>
              <a:gd name="connsiteY37" fmla="*/ 4313527 h 5580655"/>
              <a:gd name="connsiteX38" fmla="*/ 936436 w 5639443"/>
              <a:gd name="connsiteY38" fmla="*/ 4210270 h 5580655"/>
              <a:gd name="connsiteX39" fmla="*/ 833179 w 5639443"/>
              <a:gd name="connsiteY39" fmla="*/ 4107013 h 5580655"/>
              <a:gd name="connsiteX40" fmla="*/ 833179 w 5639443"/>
              <a:gd name="connsiteY40" fmla="*/ 4674239 h 5580655"/>
              <a:gd name="connsiteX41" fmla="*/ 729922 w 5639443"/>
              <a:gd name="connsiteY41" fmla="*/ 4777496 h 5580655"/>
              <a:gd name="connsiteX42" fmla="*/ 833179 w 5639443"/>
              <a:gd name="connsiteY42" fmla="*/ 4880753 h 5580655"/>
              <a:gd name="connsiteX43" fmla="*/ 936436 w 5639443"/>
              <a:gd name="connsiteY43" fmla="*/ 4777496 h 5580655"/>
              <a:gd name="connsiteX44" fmla="*/ 833179 w 5639443"/>
              <a:gd name="connsiteY44" fmla="*/ 4674239 h 5580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639443" h="5580655">
                <a:moveTo>
                  <a:pt x="561861" y="561860"/>
                </a:moveTo>
                <a:cubicBezTo>
                  <a:pt x="1311008" y="-187287"/>
                  <a:pt x="4307596" y="-187287"/>
                  <a:pt x="5056743" y="561860"/>
                </a:cubicBezTo>
                <a:cubicBezTo>
                  <a:pt x="5805890" y="1311007"/>
                  <a:pt x="5860977" y="3877937"/>
                  <a:pt x="5056743" y="5056742"/>
                </a:cubicBezTo>
                <a:cubicBezTo>
                  <a:pt x="4252509" y="6235547"/>
                  <a:pt x="2060155" y="5056742"/>
                  <a:pt x="561861" y="5056742"/>
                </a:cubicBezTo>
                <a:cubicBezTo>
                  <a:pt x="-187286" y="4307595"/>
                  <a:pt x="-187286" y="1311007"/>
                  <a:pt x="561861" y="561860"/>
                </a:cubicBezTo>
                <a:close/>
                <a:moveTo>
                  <a:pt x="833179" y="703663"/>
                </a:moveTo>
                <a:cubicBezTo>
                  <a:pt x="776152" y="703663"/>
                  <a:pt x="729922" y="749893"/>
                  <a:pt x="729922" y="806920"/>
                </a:cubicBezTo>
                <a:cubicBezTo>
                  <a:pt x="729922" y="863947"/>
                  <a:pt x="776152" y="910177"/>
                  <a:pt x="833179" y="910177"/>
                </a:cubicBezTo>
                <a:cubicBezTo>
                  <a:pt x="890206" y="910177"/>
                  <a:pt x="936436" y="863947"/>
                  <a:pt x="936436" y="806920"/>
                </a:cubicBezTo>
                <a:cubicBezTo>
                  <a:pt x="936436" y="749893"/>
                  <a:pt x="890206" y="703663"/>
                  <a:pt x="833179" y="703663"/>
                </a:cubicBezTo>
                <a:close/>
                <a:moveTo>
                  <a:pt x="833179" y="1270888"/>
                </a:moveTo>
                <a:cubicBezTo>
                  <a:pt x="776152" y="1270888"/>
                  <a:pt x="729922" y="1317118"/>
                  <a:pt x="729922" y="1374145"/>
                </a:cubicBezTo>
                <a:cubicBezTo>
                  <a:pt x="729922" y="1431172"/>
                  <a:pt x="776152" y="1477402"/>
                  <a:pt x="833179" y="1477402"/>
                </a:cubicBezTo>
                <a:cubicBezTo>
                  <a:pt x="890206" y="1477402"/>
                  <a:pt x="936436" y="1431172"/>
                  <a:pt x="936436" y="1374145"/>
                </a:cubicBezTo>
                <a:cubicBezTo>
                  <a:pt x="936436" y="1317118"/>
                  <a:pt x="890206" y="1270888"/>
                  <a:pt x="833179" y="1270888"/>
                </a:cubicBezTo>
                <a:close/>
                <a:moveTo>
                  <a:pt x="833179" y="1838113"/>
                </a:moveTo>
                <a:cubicBezTo>
                  <a:pt x="776152" y="1838113"/>
                  <a:pt x="729922" y="1884343"/>
                  <a:pt x="729922" y="1941370"/>
                </a:cubicBezTo>
                <a:cubicBezTo>
                  <a:pt x="729922" y="1998397"/>
                  <a:pt x="776152" y="2044627"/>
                  <a:pt x="833179" y="2044627"/>
                </a:cubicBezTo>
                <a:cubicBezTo>
                  <a:pt x="890206" y="2044627"/>
                  <a:pt x="936436" y="1998397"/>
                  <a:pt x="936436" y="1941370"/>
                </a:cubicBezTo>
                <a:cubicBezTo>
                  <a:pt x="936436" y="1884343"/>
                  <a:pt x="890206" y="1838113"/>
                  <a:pt x="833179" y="1838113"/>
                </a:cubicBezTo>
                <a:close/>
                <a:moveTo>
                  <a:pt x="833179" y="2405338"/>
                </a:moveTo>
                <a:cubicBezTo>
                  <a:pt x="776152" y="2405338"/>
                  <a:pt x="729922" y="2451568"/>
                  <a:pt x="729922" y="2508595"/>
                </a:cubicBezTo>
                <a:cubicBezTo>
                  <a:pt x="729922" y="2565622"/>
                  <a:pt x="776152" y="2611852"/>
                  <a:pt x="833179" y="2611852"/>
                </a:cubicBezTo>
                <a:cubicBezTo>
                  <a:pt x="890206" y="2611852"/>
                  <a:pt x="936436" y="2565622"/>
                  <a:pt x="936436" y="2508595"/>
                </a:cubicBezTo>
                <a:cubicBezTo>
                  <a:pt x="936436" y="2451568"/>
                  <a:pt x="890206" y="2405338"/>
                  <a:pt x="833179" y="2405338"/>
                </a:cubicBezTo>
                <a:close/>
                <a:moveTo>
                  <a:pt x="833179" y="2972563"/>
                </a:moveTo>
                <a:cubicBezTo>
                  <a:pt x="776152" y="2972563"/>
                  <a:pt x="729922" y="3018793"/>
                  <a:pt x="729922" y="3075820"/>
                </a:cubicBezTo>
                <a:cubicBezTo>
                  <a:pt x="729922" y="3132847"/>
                  <a:pt x="776152" y="3179077"/>
                  <a:pt x="833179" y="3179077"/>
                </a:cubicBezTo>
                <a:cubicBezTo>
                  <a:pt x="890206" y="3179077"/>
                  <a:pt x="936436" y="3132847"/>
                  <a:pt x="936436" y="3075820"/>
                </a:cubicBezTo>
                <a:cubicBezTo>
                  <a:pt x="936436" y="3018793"/>
                  <a:pt x="890206" y="2972563"/>
                  <a:pt x="833179" y="2972563"/>
                </a:cubicBezTo>
                <a:close/>
                <a:moveTo>
                  <a:pt x="833179" y="3539788"/>
                </a:moveTo>
                <a:cubicBezTo>
                  <a:pt x="776152" y="3539788"/>
                  <a:pt x="729922" y="3586018"/>
                  <a:pt x="729922" y="3643045"/>
                </a:cubicBezTo>
                <a:cubicBezTo>
                  <a:pt x="729922" y="3700072"/>
                  <a:pt x="776152" y="3746302"/>
                  <a:pt x="833179" y="3746302"/>
                </a:cubicBezTo>
                <a:cubicBezTo>
                  <a:pt x="890206" y="3746302"/>
                  <a:pt x="936436" y="3700072"/>
                  <a:pt x="936436" y="3643045"/>
                </a:cubicBezTo>
                <a:cubicBezTo>
                  <a:pt x="936436" y="3586018"/>
                  <a:pt x="890206" y="3539788"/>
                  <a:pt x="833179" y="3539788"/>
                </a:cubicBezTo>
                <a:close/>
                <a:moveTo>
                  <a:pt x="833179" y="4107013"/>
                </a:moveTo>
                <a:cubicBezTo>
                  <a:pt x="776152" y="4107013"/>
                  <a:pt x="729922" y="4153243"/>
                  <a:pt x="729922" y="4210270"/>
                </a:cubicBezTo>
                <a:cubicBezTo>
                  <a:pt x="729922" y="4267297"/>
                  <a:pt x="776152" y="4313527"/>
                  <a:pt x="833179" y="4313527"/>
                </a:cubicBezTo>
                <a:cubicBezTo>
                  <a:pt x="890206" y="4313527"/>
                  <a:pt x="936436" y="4267297"/>
                  <a:pt x="936436" y="4210270"/>
                </a:cubicBezTo>
                <a:cubicBezTo>
                  <a:pt x="936436" y="4153243"/>
                  <a:pt x="890206" y="4107013"/>
                  <a:pt x="833179" y="4107013"/>
                </a:cubicBezTo>
                <a:close/>
                <a:moveTo>
                  <a:pt x="833179" y="4674239"/>
                </a:moveTo>
                <a:cubicBezTo>
                  <a:pt x="776152" y="4674239"/>
                  <a:pt x="729922" y="4720469"/>
                  <a:pt x="729922" y="4777496"/>
                </a:cubicBezTo>
                <a:cubicBezTo>
                  <a:pt x="729922" y="4834523"/>
                  <a:pt x="776152" y="4880753"/>
                  <a:pt x="833179" y="4880753"/>
                </a:cubicBezTo>
                <a:cubicBezTo>
                  <a:pt x="890206" y="4880753"/>
                  <a:pt x="936436" y="4834523"/>
                  <a:pt x="936436" y="4777496"/>
                </a:cubicBezTo>
                <a:cubicBezTo>
                  <a:pt x="936436" y="4720469"/>
                  <a:pt x="890206" y="4674239"/>
                  <a:pt x="833179" y="4674239"/>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extBox 116"/>
          <p:cNvSpPr txBox="1"/>
          <p:nvPr/>
        </p:nvSpPr>
        <p:spPr>
          <a:xfrm>
            <a:off x="700252" y="409544"/>
            <a:ext cx="9942042"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ĐỀ XUẤT Ý TƯỞNG VÀ CÁCH LÀM NƯỚC LAU BÀN</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9" name="TextBox 8"/>
          <p:cNvSpPr txBox="1"/>
          <p:nvPr/>
        </p:nvSpPr>
        <p:spPr>
          <a:xfrm>
            <a:off x="2772427" y="1814657"/>
            <a:ext cx="3599765" cy="461665"/>
          </a:xfrm>
          <a:prstGeom prst="rect">
            <a:avLst/>
          </a:prstGeom>
          <a:noFill/>
        </p:spPr>
        <p:txBody>
          <a:bodyPr wrap="square" rtlCol="0">
            <a:spAutoFit/>
          </a:bodyPr>
          <a:lstStyle/>
          <a:p>
            <a:pPr lvl="0" algn="ctr">
              <a:defRPr/>
            </a:pPr>
            <a:r>
              <a:rPr lang="en-US" altLang="zh-CN" sz="2400">
                <a:solidFill>
                  <a:schemeClr val="bg1"/>
                </a:solidFill>
                <a:latin typeface="Roboto Black" panose="02000000000000000000" pitchFamily="2" charset="0"/>
                <a:ea typeface="Roboto Black" panose="02000000000000000000" pitchFamily="2" charset="0"/>
              </a:rPr>
              <a:t>Tiêu chí sản phẩm</a:t>
            </a:r>
            <a:endParaRPr kumimoji="0" lang="vi-VN" altLang="zh-CN" sz="2400" b="0"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endParaRPr>
          </a:p>
        </p:txBody>
      </p:sp>
      <p:sp>
        <p:nvSpPr>
          <p:cNvPr id="10" name="TextBox 9"/>
          <p:cNvSpPr txBox="1"/>
          <p:nvPr/>
        </p:nvSpPr>
        <p:spPr>
          <a:xfrm>
            <a:off x="2521847" y="4509437"/>
            <a:ext cx="4232159" cy="461665"/>
          </a:xfrm>
          <a:prstGeom prst="rect">
            <a:avLst/>
          </a:prstGeom>
          <a:noFill/>
        </p:spPr>
        <p:txBody>
          <a:bodyPr wrap="square" rtlCol="0">
            <a:spAutoFit/>
          </a:bodyPr>
          <a:lstStyle/>
          <a:p>
            <a:pPr lvl="0" algn="ctr">
              <a:defRPr/>
            </a:pPr>
            <a:r>
              <a:rPr lang="vi-VN" altLang="zh-CN" sz="2400">
                <a:solidFill>
                  <a:schemeClr val="bg1"/>
                </a:solidFill>
                <a:latin typeface="Roboto" panose="02000000000000000000" pitchFamily="2" charset="0"/>
                <a:ea typeface="Roboto" panose="02000000000000000000" pitchFamily="2" charset="0"/>
                <a:sym typeface="Wingdings" panose="05000000000000000000" pitchFamily="2" charset="2"/>
              </a:rPr>
              <a:t>An toàn với con người</a:t>
            </a:r>
            <a:endParaRPr kumimoji="0" lang="vi-VN" altLang="zh-CN" sz="2400" b="0"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endParaRPr>
          </a:p>
        </p:txBody>
      </p:sp>
      <p:sp>
        <p:nvSpPr>
          <p:cNvPr id="14" name="TextBox 13"/>
          <p:cNvSpPr txBox="1"/>
          <p:nvPr/>
        </p:nvSpPr>
        <p:spPr>
          <a:xfrm>
            <a:off x="2772427" y="3227434"/>
            <a:ext cx="3731000" cy="830997"/>
          </a:xfrm>
          <a:prstGeom prst="rect">
            <a:avLst/>
          </a:prstGeom>
          <a:noFill/>
        </p:spPr>
        <p:txBody>
          <a:bodyPr wrap="square" rtlCol="0">
            <a:spAutoFit/>
          </a:bodyPr>
          <a:lstStyle/>
          <a:p>
            <a:pPr lvl="0" algn="ctr">
              <a:defRPr/>
            </a:pPr>
            <a:r>
              <a:rPr lang="vi-VN" altLang="zh-CN" sz="2400">
                <a:solidFill>
                  <a:schemeClr val="bg1"/>
                </a:solidFill>
                <a:latin typeface="Roboto" panose="02000000000000000000" pitchFamily="2" charset="0"/>
                <a:ea typeface="Roboto" panose="02000000000000000000" pitchFamily="2" charset="0"/>
                <a:sym typeface="Wingdings" panose="05000000000000000000" pitchFamily="2" charset="2"/>
              </a:rPr>
              <a:t>Nguyên liệu dễ tìm, có nguồn gốc từ</a:t>
            </a:r>
            <a:r>
              <a:rPr lang="en-US" altLang="zh-CN" sz="2400">
                <a:solidFill>
                  <a:schemeClr val="bg1"/>
                </a:solidFill>
                <a:latin typeface="Roboto" panose="02000000000000000000" pitchFamily="2" charset="0"/>
                <a:ea typeface="Roboto" panose="02000000000000000000" pitchFamily="2" charset="0"/>
                <a:sym typeface="Wingdings" panose="05000000000000000000" pitchFamily="2" charset="2"/>
              </a:rPr>
              <a:t> </a:t>
            </a:r>
            <a:r>
              <a:rPr lang="vi-VN" altLang="zh-CN" sz="2400">
                <a:solidFill>
                  <a:schemeClr val="bg1"/>
                </a:solidFill>
                <a:latin typeface="Roboto" panose="02000000000000000000" pitchFamily="2" charset="0"/>
                <a:ea typeface="Roboto" panose="02000000000000000000" pitchFamily="2" charset="0"/>
                <a:sym typeface="Wingdings" panose="05000000000000000000" pitchFamily="2" charset="2"/>
              </a:rPr>
              <a:t>thiên nhiên</a:t>
            </a:r>
          </a:p>
        </p:txBody>
      </p:sp>
      <p:sp>
        <p:nvSpPr>
          <p:cNvPr id="11" name="TextBox 10"/>
          <p:cNvSpPr txBox="1"/>
          <p:nvPr/>
        </p:nvSpPr>
        <p:spPr>
          <a:xfrm>
            <a:off x="2816447" y="5441396"/>
            <a:ext cx="4072079" cy="461665"/>
          </a:xfrm>
          <a:prstGeom prst="rect">
            <a:avLst/>
          </a:prstGeom>
          <a:noFill/>
        </p:spPr>
        <p:txBody>
          <a:bodyPr wrap="square" rtlCol="0">
            <a:spAutoFit/>
          </a:bodyPr>
          <a:lstStyle/>
          <a:p>
            <a:pPr lvl="0">
              <a:defRPr/>
            </a:pPr>
            <a:r>
              <a:rPr kumimoji="0" lang="vi-VN" altLang="zh-CN" sz="2400" b="0"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mn-cs"/>
              </a:rPr>
              <a:t> </a:t>
            </a:r>
            <a:r>
              <a:rPr lang="vi-VN" altLang="zh-CN" sz="2400">
                <a:solidFill>
                  <a:schemeClr val="bg1"/>
                </a:solidFill>
                <a:latin typeface="Roboto" panose="02000000000000000000" pitchFamily="2" charset="0"/>
                <a:ea typeface="Roboto" panose="02000000000000000000" pitchFamily="2" charset="0"/>
                <a:sym typeface="Wingdings" panose="05000000000000000000" pitchFamily="2" charset="2"/>
              </a:rPr>
              <a:t>Làm sạch được vết bẩn</a:t>
            </a:r>
            <a:endParaRPr kumimoji="0" lang="vi-VN" altLang="zh-CN" sz="2400" b="0"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endParaRPr>
          </a:p>
        </p:txBody>
      </p:sp>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20516" y="0"/>
            <a:ext cx="1563329" cy="1143376"/>
          </a:xfrm>
          <a:prstGeom prst="rect">
            <a:avLst/>
          </a:prstGeom>
          <a:ln>
            <a:noFill/>
          </a:ln>
        </p:spPr>
      </p:pic>
      <p:pic>
        <p:nvPicPr>
          <p:cNvPr id="6" name="Picture 5"/>
          <p:cNvPicPr>
            <a:picLocks noChangeAspect="1"/>
          </p:cNvPicPr>
          <p:nvPr/>
        </p:nvPicPr>
        <p:blipFill>
          <a:blip r:embed="rId4" cstate="hq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233611" y="2751686"/>
            <a:ext cx="3613363" cy="2710149"/>
          </a:xfrm>
          <a:prstGeom prst="rect">
            <a:avLst/>
          </a:prstGeom>
        </p:spPr>
      </p:pic>
    </p:spTree>
    <p:extLst>
      <p:ext uri="{BB962C8B-B14F-4D97-AF65-F5344CB8AC3E}">
        <p14:creationId xmlns:p14="http://schemas.microsoft.com/office/powerpoint/2010/main" val="855284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par>
                                <p:cTn id="11" presetID="6" presetClass="entr" presetSubtype="16"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9" grpId="0"/>
      <p:bldP spid="10" grpId="0"/>
      <p:bldP spid="14"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787479" y="494099"/>
            <a:ext cx="6617042"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HÁT VÀ VẬN ĐỘNG THEO NHẠC</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3710" y="1294509"/>
            <a:ext cx="4544649" cy="3212865"/>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48" name="Picture 4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9445"/>
            <a:ext cx="1563329" cy="1143376"/>
          </a:xfrm>
          <a:prstGeom prst="rect">
            <a:avLst/>
          </a:prstGeom>
          <a:ln>
            <a:noFill/>
          </a:ln>
        </p:spPr>
      </p:pic>
      <p:pic>
        <p:nvPicPr>
          <p:cNvPr id="47" name="Picture 4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48594" y="4206014"/>
            <a:ext cx="1436365" cy="2039707"/>
          </a:xfrm>
          <a:prstGeom prst="rect">
            <a:avLst/>
          </a:prstGeom>
        </p:spPr>
      </p:pic>
      <p:grpSp>
        <p:nvGrpSpPr>
          <p:cNvPr id="49" name="Group 48"/>
          <p:cNvGrpSpPr/>
          <p:nvPr/>
        </p:nvGrpSpPr>
        <p:grpSpPr>
          <a:xfrm>
            <a:off x="7973701" y="3355334"/>
            <a:ext cx="3183077" cy="1412410"/>
            <a:chOff x="7567301" y="3110163"/>
            <a:chExt cx="3183077" cy="1412410"/>
          </a:xfrm>
        </p:grpSpPr>
        <p:sp>
          <p:nvSpPr>
            <p:cNvPr id="50" name="Rounded Rectangle 11"/>
            <p:cNvSpPr/>
            <p:nvPr/>
          </p:nvSpPr>
          <p:spPr>
            <a:xfrm flipH="1">
              <a:off x="7669085" y="3110163"/>
              <a:ext cx="3081293" cy="1412410"/>
            </a:xfrm>
            <a:custGeom>
              <a:avLst/>
              <a:gdLst>
                <a:gd name="connsiteX0" fmla="*/ 0 w 1756916"/>
                <a:gd name="connsiteY0" fmla="*/ 179751 h 1078483"/>
                <a:gd name="connsiteX1" fmla="*/ 179751 w 1756916"/>
                <a:gd name="connsiteY1" fmla="*/ 0 h 1078483"/>
                <a:gd name="connsiteX2" fmla="*/ 1577165 w 1756916"/>
                <a:gd name="connsiteY2" fmla="*/ 0 h 1078483"/>
                <a:gd name="connsiteX3" fmla="*/ 1756916 w 1756916"/>
                <a:gd name="connsiteY3" fmla="*/ 179751 h 1078483"/>
                <a:gd name="connsiteX4" fmla="*/ 1756916 w 1756916"/>
                <a:gd name="connsiteY4" fmla="*/ 898732 h 1078483"/>
                <a:gd name="connsiteX5" fmla="*/ 1577165 w 1756916"/>
                <a:gd name="connsiteY5" fmla="*/ 1078483 h 1078483"/>
                <a:gd name="connsiteX6" fmla="*/ 179751 w 1756916"/>
                <a:gd name="connsiteY6" fmla="*/ 1078483 h 1078483"/>
                <a:gd name="connsiteX7" fmla="*/ 0 w 1756916"/>
                <a:gd name="connsiteY7" fmla="*/ 898732 h 1078483"/>
                <a:gd name="connsiteX8" fmla="*/ 0 w 1756916"/>
                <a:gd name="connsiteY8" fmla="*/ 179751 h 1078483"/>
                <a:gd name="connsiteX0" fmla="*/ 98943 w 1855859"/>
                <a:gd name="connsiteY0" fmla="*/ 179751 h 1090839"/>
                <a:gd name="connsiteX1" fmla="*/ 278694 w 1855859"/>
                <a:gd name="connsiteY1" fmla="*/ 0 h 1090839"/>
                <a:gd name="connsiteX2" fmla="*/ 1676108 w 1855859"/>
                <a:gd name="connsiteY2" fmla="*/ 0 h 1090839"/>
                <a:gd name="connsiteX3" fmla="*/ 1855859 w 1855859"/>
                <a:gd name="connsiteY3" fmla="*/ 179751 h 1090839"/>
                <a:gd name="connsiteX4" fmla="*/ 1855859 w 1855859"/>
                <a:gd name="connsiteY4" fmla="*/ 898732 h 1090839"/>
                <a:gd name="connsiteX5" fmla="*/ 1676108 w 1855859"/>
                <a:gd name="connsiteY5" fmla="*/ 1078483 h 1090839"/>
                <a:gd name="connsiteX6" fmla="*/ 31559 w 1855859"/>
                <a:gd name="connsiteY6" fmla="*/ 1090839 h 1090839"/>
                <a:gd name="connsiteX7" fmla="*/ 98943 w 1855859"/>
                <a:gd name="connsiteY7" fmla="*/ 898732 h 1090839"/>
                <a:gd name="connsiteX8" fmla="*/ 98943 w 1855859"/>
                <a:gd name="connsiteY8" fmla="*/ 179751 h 1090839"/>
                <a:gd name="connsiteX0" fmla="*/ 188460 w 1945376"/>
                <a:gd name="connsiteY0" fmla="*/ 179751 h 1127909"/>
                <a:gd name="connsiteX1" fmla="*/ 368211 w 1945376"/>
                <a:gd name="connsiteY1" fmla="*/ 0 h 1127909"/>
                <a:gd name="connsiteX2" fmla="*/ 1765625 w 1945376"/>
                <a:gd name="connsiteY2" fmla="*/ 0 h 1127909"/>
                <a:gd name="connsiteX3" fmla="*/ 1945376 w 1945376"/>
                <a:gd name="connsiteY3" fmla="*/ 179751 h 1127909"/>
                <a:gd name="connsiteX4" fmla="*/ 1945376 w 1945376"/>
                <a:gd name="connsiteY4" fmla="*/ 898732 h 1127909"/>
                <a:gd name="connsiteX5" fmla="*/ 1765625 w 1945376"/>
                <a:gd name="connsiteY5" fmla="*/ 1078483 h 1127909"/>
                <a:gd name="connsiteX6" fmla="*/ 22222 w 1945376"/>
                <a:gd name="connsiteY6" fmla="*/ 1127909 h 1127909"/>
                <a:gd name="connsiteX7" fmla="*/ 188460 w 1945376"/>
                <a:gd name="connsiteY7" fmla="*/ 898732 h 1127909"/>
                <a:gd name="connsiteX8" fmla="*/ 188460 w 1945376"/>
                <a:gd name="connsiteY8" fmla="*/ 179751 h 1127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5376" h="1127909">
                  <a:moveTo>
                    <a:pt x="188460" y="179751"/>
                  </a:moveTo>
                  <a:cubicBezTo>
                    <a:pt x="188460" y="80477"/>
                    <a:pt x="268937" y="0"/>
                    <a:pt x="368211" y="0"/>
                  </a:cubicBezTo>
                  <a:lnTo>
                    <a:pt x="1765625" y="0"/>
                  </a:lnTo>
                  <a:cubicBezTo>
                    <a:pt x="1864899" y="0"/>
                    <a:pt x="1945376" y="80477"/>
                    <a:pt x="1945376" y="179751"/>
                  </a:cubicBezTo>
                  <a:lnTo>
                    <a:pt x="1945376" y="898732"/>
                  </a:lnTo>
                  <a:cubicBezTo>
                    <a:pt x="1945376" y="998006"/>
                    <a:pt x="1864899" y="1078483"/>
                    <a:pt x="1765625" y="1078483"/>
                  </a:cubicBezTo>
                  <a:lnTo>
                    <a:pt x="22222" y="1127909"/>
                  </a:lnTo>
                  <a:cubicBezTo>
                    <a:pt x="-77052" y="1127909"/>
                    <a:pt x="188460" y="998006"/>
                    <a:pt x="188460" y="898732"/>
                  </a:cubicBezTo>
                  <a:lnTo>
                    <a:pt x="188460" y="179751"/>
                  </a:lnTo>
                  <a:close/>
                </a:path>
              </a:pathLst>
            </a:custGeom>
            <a:solidFill>
              <a:srgbClr val="F4A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p:cNvSpPr txBox="1"/>
            <p:nvPr/>
          </p:nvSpPr>
          <p:spPr>
            <a:xfrm>
              <a:off x="7567301" y="3216203"/>
              <a:ext cx="2727767" cy="1200329"/>
            </a:xfrm>
            <a:prstGeom prst="rect">
              <a:avLst/>
            </a:prstGeom>
            <a:noFill/>
          </p:spPr>
          <p:txBody>
            <a:bodyPr wrap="square" rtlCol="0">
              <a:spAutoFit/>
            </a:bodyPr>
            <a:lstStyle/>
            <a:p>
              <a:pPr lvl="0" algn="ctr">
                <a:defRPr/>
              </a:pPr>
              <a:r>
                <a:rPr lang="en-US" sz="2400" dirty="0" err="1">
                  <a:solidFill>
                    <a:srgbClr val="002060"/>
                  </a:solidFill>
                  <a:latin typeface="Roboto" panose="02000000000000000000" pitchFamily="2" charset="0"/>
                  <a:ea typeface="Roboto" panose="02000000000000000000" pitchFamily="2" charset="0"/>
                </a:rPr>
                <a:t>Bạn</a:t>
              </a:r>
              <a:r>
                <a:rPr lang="en-US" sz="2400" dirty="0">
                  <a:solidFill>
                    <a:srgbClr val="002060"/>
                  </a:solidFill>
                  <a:latin typeface="Roboto" panose="02000000000000000000" pitchFamily="2" charset="0"/>
                  <a:ea typeface="Roboto" panose="02000000000000000000" pitchFamily="2" charset="0"/>
                </a:rPr>
                <a:t> </a:t>
              </a:r>
              <a:r>
                <a:rPr lang="en-US" sz="2400" dirty="0" err="1">
                  <a:solidFill>
                    <a:srgbClr val="002060"/>
                  </a:solidFill>
                  <a:latin typeface="Roboto" panose="02000000000000000000" pitchFamily="2" charset="0"/>
                  <a:ea typeface="Roboto" panose="02000000000000000000" pitchFamily="2" charset="0"/>
                </a:rPr>
                <a:t>nhỏ</a:t>
              </a:r>
              <a:r>
                <a:rPr lang="en-US" sz="2400" dirty="0">
                  <a:solidFill>
                    <a:srgbClr val="002060"/>
                  </a:solidFill>
                  <a:latin typeface="Roboto" panose="02000000000000000000" pitchFamily="2" charset="0"/>
                  <a:ea typeface="Roboto" panose="02000000000000000000" pitchFamily="2" charset="0"/>
                </a:rPr>
                <a:t> </a:t>
              </a:r>
              <a:r>
                <a:rPr lang="en-US" sz="2400" dirty="0" err="1">
                  <a:solidFill>
                    <a:srgbClr val="002060"/>
                  </a:solidFill>
                  <a:latin typeface="Roboto" panose="02000000000000000000" pitchFamily="2" charset="0"/>
                  <a:ea typeface="Roboto" panose="02000000000000000000" pitchFamily="2" charset="0"/>
                </a:rPr>
                <a:t>trong</a:t>
              </a:r>
              <a:r>
                <a:rPr lang="en-US" sz="2400" dirty="0">
                  <a:solidFill>
                    <a:srgbClr val="002060"/>
                  </a:solidFill>
                  <a:latin typeface="Roboto" panose="02000000000000000000" pitchFamily="2" charset="0"/>
                  <a:ea typeface="Roboto" panose="02000000000000000000" pitchFamily="2" charset="0"/>
                </a:rPr>
                <a:t> </a:t>
              </a:r>
              <a:r>
                <a:rPr lang="en-US" sz="2400" dirty="0" err="1">
                  <a:solidFill>
                    <a:srgbClr val="002060"/>
                  </a:solidFill>
                  <a:latin typeface="Roboto" panose="02000000000000000000" pitchFamily="2" charset="0"/>
                  <a:ea typeface="Roboto" panose="02000000000000000000" pitchFamily="2" charset="0"/>
                </a:rPr>
                <a:t>bài</a:t>
              </a:r>
              <a:r>
                <a:rPr lang="en-US" sz="2400" dirty="0">
                  <a:solidFill>
                    <a:srgbClr val="002060"/>
                  </a:solidFill>
                  <a:latin typeface="Roboto" panose="02000000000000000000" pitchFamily="2" charset="0"/>
                  <a:ea typeface="Roboto" panose="02000000000000000000" pitchFamily="2" charset="0"/>
                </a:rPr>
                <a:t> </a:t>
              </a:r>
              <a:r>
                <a:rPr lang="en-US" sz="2400" dirty="0" err="1">
                  <a:solidFill>
                    <a:srgbClr val="002060"/>
                  </a:solidFill>
                  <a:latin typeface="Roboto" panose="02000000000000000000" pitchFamily="2" charset="0"/>
                  <a:ea typeface="Roboto" panose="02000000000000000000" pitchFamily="2" charset="0"/>
                </a:rPr>
                <a:t>hát</a:t>
              </a:r>
              <a:r>
                <a:rPr lang="en-US" sz="2400" dirty="0">
                  <a:solidFill>
                    <a:srgbClr val="002060"/>
                  </a:solidFill>
                  <a:latin typeface="Roboto" panose="02000000000000000000" pitchFamily="2" charset="0"/>
                  <a:ea typeface="Roboto" panose="02000000000000000000" pitchFamily="2" charset="0"/>
                </a:rPr>
                <a:t> </a:t>
              </a:r>
              <a:r>
                <a:rPr lang="en-US" sz="2400" dirty="0" err="1">
                  <a:solidFill>
                    <a:srgbClr val="002060"/>
                  </a:solidFill>
                  <a:latin typeface="Roboto" panose="02000000000000000000" pitchFamily="2" charset="0"/>
                  <a:ea typeface="Roboto" panose="02000000000000000000" pitchFamily="2" charset="0"/>
                </a:rPr>
                <a:t>đã</a:t>
              </a:r>
              <a:r>
                <a:rPr lang="en-US" sz="2400" dirty="0">
                  <a:solidFill>
                    <a:srgbClr val="002060"/>
                  </a:solidFill>
                  <a:latin typeface="Roboto" panose="02000000000000000000" pitchFamily="2" charset="0"/>
                  <a:ea typeface="Roboto" panose="02000000000000000000" pitchFamily="2" charset="0"/>
                </a:rPr>
                <a:t> </a:t>
              </a:r>
              <a:r>
                <a:rPr lang="en-US" sz="2400" dirty="0" err="1">
                  <a:solidFill>
                    <a:srgbClr val="002060"/>
                  </a:solidFill>
                  <a:latin typeface="Roboto" panose="02000000000000000000" pitchFamily="2" charset="0"/>
                  <a:ea typeface="Roboto" panose="02000000000000000000" pitchFamily="2" charset="0"/>
                </a:rPr>
                <a:t>làm</a:t>
              </a:r>
              <a:r>
                <a:rPr lang="en-US" sz="2400" dirty="0">
                  <a:solidFill>
                    <a:srgbClr val="002060"/>
                  </a:solidFill>
                  <a:latin typeface="Roboto" panose="02000000000000000000" pitchFamily="2" charset="0"/>
                  <a:ea typeface="Roboto" panose="02000000000000000000" pitchFamily="2" charset="0"/>
                </a:rPr>
                <a:t> </a:t>
              </a:r>
              <a:r>
                <a:rPr lang="en-US" sz="2400" dirty="0" err="1">
                  <a:solidFill>
                    <a:srgbClr val="002060"/>
                  </a:solidFill>
                  <a:latin typeface="Roboto" panose="02000000000000000000" pitchFamily="2" charset="0"/>
                  <a:ea typeface="Roboto" panose="02000000000000000000" pitchFamily="2" charset="0"/>
                </a:rPr>
                <a:t>gì</a:t>
              </a:r>
              <a:r>
                <a:rPr lang="en-US" sz="2400" dirty="0">
                  <a:solidFill>
                    <a:srgbClr val="002060"/>
                  </a:solidFill>
                  <a:latin typeface="Roboto" panose="02000000000000000000" pitchFamily="2" charset="0"/>
                  <a:ea typeface="Roboto" panose="02000000000000000000" pitchFamily="2" charset="0"/>
                </a:rPr>
                <a:t> </a:t>
              </a:r>
              <a:r>
                <a:rPr lang="en-US" sz="2400" dirty="0" err="1">
                  <a:solidFill>
                    <a:srgbClr val="002060"/>
                  </a:solidFill>
                  <a:latin typeface="Roboto" panose="02000000000000000000" pitchFamily="2" charset="0"/>
                  <a:ea typeface="Roboto" panose="02000000000000000000" pitchFamily="2" charset="0"/>
                </a:rPr>
                <a:t>để</a:t>
              </a:r>
              <a:r>
                <a:rPr lang="en-US" sz="2400" dirty="0">
                  <a:solidFill>
                    <a:srgbClr val="002060"/>
                  </a:solidFill>
                  <a:latin typeface="Roboto" panose="02000000000000000000" pitchFamily="2" charset="0"/>
                  <a:ea typeface="Roboto" panose="02000000000000000000" pitchFamily="2" charset="0"/>
                </a:rPr>
                <a:t> </a:t>
              </a:r>
              <a:r>
                <a:rPr lang="en-US" sz="2400" dirty="0" err="1">
                  <a:solidFill>
                    <a:srgbClr val="002060"/>
                  </a:solidFill>
                  <a:latin typeface="Roboto" panose="02000000000000000000" pitchFamily="2" charset="0"/>
                  <a:ea typeface="Roboto" panose="02000000000000000000" pitchFamily="2" charset="0"/>
                </a:rPr>
                <a:t>giữ</a:t>
              </a:r>
              <a:r>
                <a:rPr lang="en-US" sz="2400" dirty="0">
                  <a:solidFill>
                    <a:srgbClr val="002060"/>
                  </a:solidFill>
                  <a:latin typeface="Roboto" panose="02000000000000000000" pitchFamily="2" charset="0"/>
                  <a:ea typeface="Roboto" panose="02000000000000000000" pitchFamily="2" charset="0"/>
                </a:rPr>
                <a:t> </a:t>
              </a:r>
              <a:r>
                <a:rPr lang="en-US" sz="2400" dirty="0" err="1">
                  <a:solidFill>
                    <a:srgbClr val="002060"/>
                  </a:solidFill>
                  <a:latin typeface="Roboto" panose="02000000000000000000" pitchFamily="2" charset="0"/>
                  <a:ea typeface="Roboto" panose="02000000000000000000" pitchFamily="2" charset="0"/>
                </a:rPr>
                <a:t>sạch</a:t>
              </a:r>
              <a:r>
                <a:rPr lang="en-US" sz="2400" dirty="0">
                  <a:solidFill>
                    <a:srgbClr val="002060"/>
                  </a:solidFill>
                  <a:latin typeface="Roboto" panose="02000000000000000000" pitchFamily="2" charset="0"/>
                  <a:ea typeface="Roboto" panose="02000000000000000000" pitchFamily="2" charset="0"/>
                </a:rPr>
                <a:t> </a:t>
              </a:r>
              <a:r>
                <a:rPr lang="en-US" sz="2400" dirty="0" err="1">
                  <a:solidFill>
                    <a:srgbClr val="002060"/>
                  </a:solidFill>
                  <a:latin typeface="Roboto" panose="02000000000000000000" pitchFamily="2" charset="0"/>
                  <a:ea typeface="Roboto" panose="02000000000000000000" pitchFamily="2" charset="0"/>
                </a:rPr>
                <a:t>nhà</a:t>
              </a:r>
              <a:r>
                <a:rPr lang="en-US" sz="2400" dirty="0">
                  <a:solidFill>
                    <a:srgbClr val="002060"/>
                  </a:solidFill>
                  <a:latin typeface="Roboto" panose="02000000000000000000" pitchFamily="2" charset="0"/>
                  <a:ea typeface="Roboto" panose="02000000000000000000" pitchFamily="2" charset="0"/>
                </a:rPr>
                <a:t> ở? </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grpSp>
      <p:grpSp>
        <p:nvGrpSpPr>
          <p:cNvPr id="55" name="Group 54"/>
          <p:cNvGrpSpPr/>
          <p:nvPr/>
        </p:nvGrpSpPr>
        <p:grpSpPr>
          <a:xfrm>
            <a:off x="1592571" y="4416132"/>
            <a:ext cx="2976164" cy="1412410"/>
            <a:chOff x="7669085" y="3110163"/>
            <a:chExt cx="3248569" cy="1412410"/>
          </a:xfrm>
        </p:grpSpPr>
        <p:sp>
          <p:nvSpPr>
            <p:cNvPr id="56" name="Rounded Rectangle 11"/>
            <p:cNvSpPr/>
            <p:nvPr/>
          </p:nvSpPr>
          <p:spPr>
            <a:xfrm>
              <a:off x="7669085" y="3110163"/>
              <a:ext cx="3081293" cy="1412410"/>
            </a:xfrm>
            <a:custGeom>
              <a:avLst/>
              <a:gdLst>
                <a:gd name="connsiteX0" fmla="*/ 0 w 1756916"/>
                <a:gd name="connsiteY0" fmla="*/ 179751 h 1078483"/>
                <a:gd name="connsiteX1" fmla="*/ 179751 w 1756916"/>
                <a:gd name="connsiteY1" fmla="*/ 0 h 1078483"/>
                <a:gd name="connsiteX2" fmla="*/ 1577165 w 1756916"/>
                <a:gd name="connsiteY2" fmla="*/ 0 h 1078483"/>
                <a:gd name="connsiteX3" fmla="*/ 1756916 w 1756916"/>
                <a:gd name="connsiteY3" fmla="*/ 179751 h 1078483"/>
                <a:gd name="connsiteX4" fmla="*/ 1756916 w 1756916"/>
                <a:gd name="connsiteY4" fmla="*/ 898732 h 1078483"/>
                <a:gd name="connsiteX5" fmla="*/ 1577165 w 1756916"/>
                <a:gd name="connsiteY5" fmla="*/ 1078483 h 1078483"/>
                <a:gd name="connsiteX6" fmla="*/ 179751 w 1756916"/>
                <a:gd name="connsiteY6" fmla="*/ 1078483 h 1078483"/>
                <a:gd name="connsiteX7" fmla="*/ 0 w 1756916"/>
                <a:gd name="connsiteY7" fmla="*/ 898732 h 1078483"/>
                <a:gd name="connsiteX8" fmla="*/ 0 w 1756916"/>
                <a:gd name="connsiteY8" fmla="*/ 179751 h 1078483"/>
                <a:gd name="connsiteX0" fmla="*/ 98943 w 1855859"/>
                <a:gd name="connsiteY0" fmla="*/ 179751 h 1090839"/>
                <a:gd name="connsiteX1" fmla="*/ 278694 w 1855859"/>
                <a:gd name="connsiteY1" fmla="*/ 0 h 1090839"/>
                <a:gd name="connsiteX2" fmla="*/ 1676108 w 1855859"/>
                <a:gd name="connsiteY2" fmla="*/ 0 h 1090839"/>
                <a:gd name="connsiteX3" fmla="*/ 1855859 w 1855859"/>
                <a:gd name="connsiteY3" fmla="*/ 179751 h 1090839"/>
                <a:gd name="connsiteX4" fmla="*/ 1855859 w 1855859"/>
                <a:gd name="connsiteY4" fmla="*/ 898732 h 1090839"/>
                <a:gd name="connsiteX5" fmla="*/ 1676108 w 1855859"/>
                <a:gd name="connsiteY5" fmla="*/ 1078483 h 1090839"/>
                <a:gd name="connsiteX6" fmla="*/ 31559 w 1855859"/>
                <a:gd name="connsiteY6" fmla="*/ 1090839 h 1090839"/>
                <a:gd name="connsiteX7" fmla="*/ 98943 w 1855859"/>
                <a:gd name="connsiteY7" fmla="*/ 898732 h 1090839"/>
                <a:gd name="connsiteX8" fmla="*/ 98943 w 1855859"/>
                <a:gd name="connsiteY8" fmla="*/ 179751 h 1090839"/>
                <a:gd name="connsiteX0" fmla="*/ 188460 w 1945376"/>
                <a:gd name="connsiteY0" fmla="*/ 179751 h 1127909"/>
                <a:gd name="connsiteX1" fmla="*/ 368211 w 1945376"/>
                <a:gd name="connsiteY1" fmla="*/ 0 h 1127909"/>
                <a:gd name="connsiteX2" fmla="*/ 1765625 w 1945376"/>
                <a:gd name="connsiteY2" fmla="*/ 0 h 1127909"/>
                <a:gd name="connsiteX3" fmla="*/ 1945376 w 1945376"/>
                <a:gd name="connsiteY3" fmla="*/ 179751 h 1127909"/>
                <a:gd name="connsiteX4" fmla="*/ 1945376 w 1945376"/>
                <a:gd name="connsiteY4" fmla="*/ 898732 h 1127909"/>
                <a:gd name="connsiteX5" fmla="*/ 1765625 w 1945376"/>
                <a:gd name="connsiteY5" fmla="*/ 1078483 h 1127909"/>
                <a:gd name="connsiteX6" fmla="*/ 22222 w 1945376"/>
                <a:gd name="connsiteY6" fmla="*/ 1127909 h 1127909"/>
                <a:gd name="connsiteX7" fmla="*/ 188460 w 1945376"/>
                <a:gd name="connsiteY7" fmla="*/ 898732 h 1127909"/>
                <a:gd name="connsiteX8" fmla="*/ 188460 w 1945376"/>
                <a:gd name="connsiteY8" fmla="*/ 179751 h 1127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5376" h="1127909">
                  <a:moveTo>
                    <a:pt x="188460" y="179751"/>
                  </a:moveTo>
                  <a:cubicBezTo>
                    <a:pt x="188460" y="80477"/>
                    <a:pt x="268937" y="0"/>
                    <a:pt x="368211" y="0"/>
                  </a:cubicBezTo>
                  <a:lnTo>
                    <a:pt x="1765625" y="0"/>
                  </a:lnTo>
                  <a:cubicBezTo>
                    <a:pt x="1864899" y="0"/>
                    <a:pt x="1945376" y="80477"/>
                    <a:pt x="1945376" y="179751"/>
                  </a:cubicBezTo>
                  <a:lnTo>
                    <a:pt x="1945376" y="898732"/>
                  </a:lnTo>
                  <a:cubicBezTo>
                    <a:pt x="1945376" y="998006"/>
                    <a:pt x="1864899" y="1078483"/>
                    <a:pt x="1765625" y="1078483"/>
                  </a:cubicBezTo>
                  <a:lnTo>
                    <a:pt x="22222" y="1127909"/>
                  </a:lnTo>
                  <a:cubicBezTo>
                    <a:pt x="-77052" y="1127909"/>
                    <a:pt x="188460" y="998006"/>
                    <a:pt x="188460" y="898732"/>
                  </a:cubicBezTo>
                  <a:lnTo>
                    <a:pt x="188460" y="179751"/>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p:cNvSpPr txBox="1"/>
            <p:nvPr/>
          </p:nvSpPr>
          <p:spPr>
            <a:xfrm>
              <a:off x="7836361" y="3429965"/>
              <a:ext cx="3081293" cy="830997"/>
            </a:xfrm>
            <a:prstGeom prst="rect">
              <a:avLst/>
            </a:prstGeom>
            <a:noFill/>
          </p:spPr>
          <p:txBody>
            <a:bodyPr wrap="square" rtlCol="0">
              <a:spAutoFit/>
            </a:bodyPr>
            <a:lstStyle/>
            <a:p>
              <a:pPr lvl="0" algn="ctr">
                <a:defRPr/>
              </a:pPr>
              <a:r>
                <a:rPr lang="en-US" altLang="zh-CN" sz="2400" noProof="0">
                  <a:solidFill>
                    <a:srgbClr val="002060"/>
                  </a:solidFill>
                  <a:latin typeface="Roboto" panose="02000000000000000000" pitchFamily="2" charset="0"/>
                  <a:ea typeface="Roboto" panose="02000000000000000000" pitchFamily="2" charset="0"/>
                </a:rPr>
                <a:t>Bạn nhỏ quét sân để giữ sạch nhà ở</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grpSp>
      <p:pic>
        <p:nvPicPr>
          <p:cNvPr id="58" name="Picture 5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129816" flipH="1">
            <a:off x="24520" y="4490887"/>
            <a:ext cx="1562100" cy="231079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3384886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42"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anim calcmode="lin" valueType="num">
                                      <p:cBhvr>
                                        <p:cTn id="11" dur="1000" fill="hold"/>
                                        <p:tgtEl>
                                          <p:spTgt spid="5"/>
                                        </p:tgtEl>
                                        <p:attrNameLst>
                                          <p:attrName>ppt_x</p:attrName>
                                        </p:attrNameLst>
                                      </p:cBhvr>
                                      <p:tavLst>
                                        <p:tav tm="0">
                                          <p:val>
                                            <p:strVal val="#ppt_x"/>
                                          </p:val>
                                        </p:tav>
                                        <p:tav tm="100000">
                                          <p:val>
                                            <p:strVal val="#ppt_x"/>
                                          </p:val>
                                        </p:tav>
                                      </p:tavLst>
                                    </p:anim>
                                    <p:anim calcmode="lin" valueType="num">
                                      <p:cBhvr>
                                        <p:cTn id="1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500"/>
                                        <p:tgtEl>
                                          <p:spTgt spid="47"/>
                                        </p:tgtEl>
                                      </p:cBhvr>
                                    </p:animEffect>
                                  </p:childTnLst>
                                </p:cTn>
                              </p:par>
                              <p:par>
                                <p:cTn id="18" presetID="42" presetClass="entr" presetSubtype="0" fill="hold" nodeType="withEffect">
                                  <p:stCondLst>
                                    <p:cond delay="0"/>
                                  </p:stCondLst>
                                  <p:childTnLst>
                                    <p:set>
                                      <p:cBhvr>
                                        <p:cTn id="19" dur="1" fill="hold">
                                          <p:stCondLst>
                                            <p:cond delay="0"/>
                                          </p:stCondLst>
                                        </p:cTn>
                                        <p:tgtEl>
                                          <p:spTgt spid="49"/>
                                        </p:tgtEl>
                                        <p:attrNameLst>
                                          <p:attrName>style.visibility</p:attrName>
                                        </p:attrNameLst>
                                      </p:cBhvr>
                                      <p:to>
                                        <p:strVal val="visible"/>
                                      </p:to>
                                    </p:set>
                                    <p:animEffect transition="in" filter="fade">
                                      <p:cBhvr>
                                        <p:cTn id="20" dur="1000"/>
                                        <p:tgtEl>
                                          <p:spTgt spid="49"/>
                                        </p:tgtEl>
                                      </p:cBhvr>
                                    </p:animEffect>
                                    <p:anim calcmode="lin" valueType="num">
                                      <p:cBhvr>
                                        <p:cTn id="21" dur="1000" fill="hold"/>
                                        <p:tgtEl>
                                          <p:spTgt spid="49"/>
                                        </p:tgtEl>
                                        <p:attrNameLst>
                                          <p:attrName>ppt_x</p:attrName>
                                        </p:attrNameLst>
                                      </p:cBhvr>
                                      <p:tavLst>
                                        <p:tav tm="0">
                                          <p:val>
                                            <p:strVal val="#ppt_x"/>
                                          </p:val>
                                        </p:tav>
                                        <p:tav tm="100000">
                                          <p:val>
                                            <p:strVal val="#ppt_x"/>
                                          </p:val>
                                        </p:tav>
                                      </p:tavLst>
                                    </p:anim>
                                    <p:anim calcmode="lin" valueType="num">
                                      <p:cBhvr>
                                        <p:cTn id="22"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58"/>
                                        </p:tgtEl>
                                        <p:attrNameLst>
                                          <p:attrName>style.visibility</p:attrName>
                                        </p:attrNameLst>
                                      </p:cBhvr>
                                      <p:to>
                                        <p:strVal val="visible"/>
                                      </p:to>
                                    </p:set>
                                    <p:animEffect transition="in" filter="randombar(horizontal)">
                                      <p:cBhvr>
                                        <p:cTn id="27" dur="500"/>
                                        <p:tgtEl>
                                          <p:spTgt spid="58"/>
                                        </p:tgtEl>
                                      </p:cBhvr>
                                    </p:animEffect>
                                  </p:childTnLst>
                                </p:cTn>
                              </p:par>
                              <p:par>
                                <p:cTn id="28" presetID="42" presetClass="entr" presetSubtype="0" fill="hold" nodeType="withEffect">
                                  <p:stCondLst>
                                    <p:cond delay="0"/>
                                  </p:stCondLst>
                                  <p:childTnLst>
                                    <p:set>
                                      <p:cBhvr>
                                        <p:cTn id="29" dur="1" fill="hold">
                                          <p:stCondLst>
                                            <p:cond delay="0"/>
                                          </p:stCondLst>
                                        </p:cTn>
                                        <p:tgtEl>
                                          <p:spTgt spid="55"/>
                                        </p:tgtEl>
                                        <p:attrNameLst>
                                          <p:attrName>style.visibility</p:attrName>
                                        </p:attrNameLst>
                                      </p:cBhvr>
                                      <p:to>
                                        <p:strVal val="visible"/>
                                      </p:to>
                                    </p:set>
                                    <p:animEffect transition="in" filter="fade">
                                      <p:cBhvr>
                                        <p:cTn id="30" dur="1000"/>
                                        <p:tgtEl>
                                          <p:spTgt spid="55"/>
                                        </p:tgtEl>
                                      </p:cBhvr>
                                    </p:animEffect>
                                    <p:anim calcmode="lin" valueType="num">
                                      <p:cBhvr>
                                        <p:cTn id="31" dur="1000" fill="hold"/>
                                        <p:tgtEl>
                                          <p:spTgt spid="55"/>
                                        </p:tgtEl>
                                        <p:attrNameLst>
                                          <p:attrName>ppt_x</p:attrName>
                                        </p:attrNameLst>
                                      </p:cBhvr>
                                      <p:tavLst>
                                        <p:tav tm="0">
                                          <p:val>
                                            <p:strVal val="#ppt_x"/>
                                          </p:val>
                                        </p:tav>
                                        <p:tav tm="100000">
                                          <p:val>
                                            <p:strVal val="#ppt_x"/>
                                          </p:val>
                                        </p:tav>
                                      </p:tavLst>
                                    </p:anim>
                                    <p:anim calcmode="lin" valueType="num">
                                      <p:cBhvr>
                                        <p:cTn id="32"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nip and Round Single Corner Rectangle 1"/>
          <p:cNvSpPr/>
          <p:nvPr/>
        </p:nvSpPr>
        <p:spPr>
          <a:xfrm>
            <a:off x="2875275" y="1681950"/>
            <a:ext cx="5883007" cy="4859340"/>
          </a:xfrm>
          <a:custGeom>
            <a:avLst/>
            <a:gdLst>
              <a:gd name="connsiteX0" fmla="*/ 771196 w 5100810"/>
              <a:gd name="connsiteY0" fmla="*/ 0 h 4627084"/>
              <a:gd name="connsiteX1" fmla="*/ 4329614 w 5100810"/>
              <a:gd name="connsiteY1" fmla="*/ 0 h 4627084"/>
              <a:gd name="connsiteX2" fmla="*/ 5100810 w 5100810"/>
              <a:gd name="connsiteY2" fmla="*/ 771196 h 4627084"/>
              <a:gd name="connsiteX3" fmla="*/ 5100810 w 5100810"/>
              <a:gd name="connsiteY3" fmla="*/ 4627084 h 4627084"/>
              <a:gd name="connsiteX4" fmla="*/ 0 w 5100810"/>
              <a:gd name="connsiteY4" fmla="*/ 4627084 h 4627084"/>
              <a:gd name="connsiteX5" fmla="*/ 0 w 5100810"/>
              <a:gd name="connsiteY5" fmla="*/ 771196 h 4627084"/>
              <a:gd name="connsiteX6" fmla="*/ 771196 w 5100810"/>
              <a:gd name="connsiteY6" fmla="*/ 0 h 4627084"/>
              <a:gd name="connsiteX0" fmla="*/ 771196 w 5508866"/>
              <a:gd name="connsiteY0" fmla="*/ 0 h 5109070"/>
              <a:gd name="connsiteX1" fmla="*/ 4329614 w 5508866"/>
              <a:gd name="connsiteY1" fmla="*/ 0 h 5109070"/>
              <a:gd name="connsiteX2" fmla="*/ 5100810 w 5508866"/>
              <a:gd name="connsiteY2" fmla="*/ 771196 h 5109070"/>
              <a:gd name="connsiteX3" fmla="*/ 5100810 w 5508866"/>
              <a:gd name="connsiteY3" fmla="*/ 4627084 h 5109070"/>
              <a:gd name="connsiteX4" fmla="*/ 0 w 5508866"/>
              <a:gd name="connsiteY4" fmla="*/ 4627084 h 5109070"/>
              <a:gd name="connsiteX5" fmla="*/ 0 w 5508866"/>
              <a:gd name="connsiteY5" fmla="*/ 771196 h 5109070"/>
              <a:gd name="connsiteX6" fmla="*/ 771196 w 5508866"/>
              <a:gd name="connsiteY6" fmla="*/ 0 h 5109070"/>
              <a:gd name="connsiteX0" fmla="*/ 771196 w 5577157"/>
              <a:gd name="connsiteY0" fmla="*/ 0 h 5030630"/>
              <a:gd name="connsiteX1" fmla="*/ 4329614 w 5577157"/>
              <a:gd name="connsiteY1" fmla="*/ 0 h 5030630"/>
              <a:gd name="connsiteX2" fmla="*/ 5100810 w 5577157"/>
              <a:gd name="connsiteY2" fmla="*/ 771196 h 5030630"/>
              <a:gd name="connsiteX3" fmla="*/ 5100810 w 5577157"/>
              <a:gd name="connsiteY3" fmla="*/ 4627084 h 5030630"/>
              <a:gd name="connsiteX4" fmla="*/ 0 w 5577157"/>
              <a:gd name="connsiteY4" fmla="*/ 4627084 h 5030630"/>
              <a:gd name="connsiteX5" fmla="*/ 0 w 5577157"/>
              <a:gd name="connsiteY5" fmla="*/ 771196 h 5030630"/>
              <a:gd name="connsiteX6" fmla="*/ 771196 w 5577157"/>
              <a:gd name="connsiteY6" fmla="*/ 0 h 5030630"/>
              <a:gd name="connsiteX0" fmla="*/ 771196 w 5591801"/>
              <a:gd name="connsiteY0" fmla="*/ 0 h 4888321"/>
              <a:gd name="connsiteX1" fmla="*/ 4329614 w 5591801"/>
              <a:gd name="connsiteY1" fmla="*/ 0 h 4888321"/>
              <a:gd name="connsiteX2" fmla="*/ 5100810 w 5591801"/>
              <a:gd name="connsiteY2" fmla="*/ 771196 h 4888321"/>
              <a:gd name="connsiteX3" fmla="*/ 5100810 w 5591801"/>
              <a:gd name="connsiteY3" fmla="*/ 4627084 h 4888321"/>
              <a:gd name="connsiteX4" fmla="*/ 0 w 5591801"/>
              <a:gd name="connsiteY4" fmla="*/ 4627084 h 4888321"/>
              <a:gd name="connsiteX5" fmla="*/ 0 w 5591801"/>
              <a:gd name="connsiteY5" fmla="*/ 771196 h 4888321"/>
              <a:gd name="connsiteX6" fmla="*/ 771196 w 5591801"/>
              <a:gd name="connsiteY6" fmla="*/ 0 h 4888321"/>
              <a:gd name="connsiteX0" fmla="*/ 771196 w 5533246"/>
              <a:gd name="connsiteY0" fmla="*/ 0 h 4859340"/>
              <a:gd name="connsiteX1" fmla="*/ 4329614 w 5533246"/>
              <a:gd name="connsiteY1" fmla="*/ 0 h 4859340"/>
              <a:gd name="connsiteX2" fmla="*/ 5100810 w 5533246"/>
              <a:gd name="connsiteY2" fmla="*/ 771196 h 4859340"/>
              <a:gd name="connsiteX3" fmla="*/ 5100810 w 5533246"/>
              <a:gd name="connsiteY3" fmla="*/ 4627084 h 4859340"/>
              <a:gd name="connsiteX4" fmla="*/ 0 w 5533246"/>
              <a:gd name="connsiteY4" fmla="*/ 4627084 h 4859340"/>
              <a:gd name="connsiteX5" fmla="*/ 0 w 5533246"/>
              <a:gd name="connsiteY5" fmla="*/ 771196 h 4859340"/>
              <a:gd name="connsiteX6" fmla="*/ 771196 w 5533246"/>
              <a:gd name="connsiteY6" fmla="*/ 0 h 4859340"/>
              <a:gd name="connsiteX0" fmla="*/ 771196 w 5533246"/>
              <a:gd name="connsiteY0" fmla="*/ 0 h 4859340"/>
              <a:gd name="connsiteX1" fmla="*/ 4935542 w 5533246"/>
              <a:gd name="connsiteY1" fmla="*/ 44067 h 4859340"/>
              <a:gd name="connsiteX2" fmla="*/ 5100810 w 5533246"/>
              <a:gd name="connsiteY2" fmla="*/ 771196 h 4859340"/>
              <a:gd name="connsiteX3" fmla="*/ 5100810 w 5533246"/>
              <a:gd name="connsiteY3" fmla="*/ 4627084 h 4859340"/>
              <a:gd name="connsiteX4" fmla="*/ 0 w 5533246"/>
              <a:gd name="connsiteY4" fmla="*/ 4627084 h 4859340"/>
              <a:gd name="connsiteX5" fmla="*/ 0 w 5533246"/>
              <a:gd name="connsiteY5" fmla="*/ 771196 h 4859340"/>
              <a:gd name="connsiteX6" fmla="*/ 771196 w 5533246"/>
              <a:gd name="connsiteY6" fmla="*/ 0 h 4859340"/>
              <a:gd name="connsiteX0" fmla="*/ 771196 w 5591590"/>
              <a:gd name="connsiteY0" fmla="*/ 0 h 4859340"/>
              <a:gd name="connsiteX1" fmla="*/ 4935542 w 5591590"/>
              <a:gd name="connsiteY1" fmla="*/ 44067 h 4859340"/>
              <a:gd name="connsiteX2" fmla="*/ 5100810 w 5591590"/>
              <a:gd name="connsiteY2" fmla="*/ 771196 h 4859340"/>
              <a:gd name="connsiteX3" fmla="*/ 5100810 w 5591590"/>
              <a:gd name="connsiteY3" fmla="*/ 4627084 h 4859340"/>
              <a:gd name="connsiteX4" fmla="*/ 0 w 5591590"/>
              <a:gd name="connsiteY4" fmla="*/ 4627084 h 4859340"/>
              <a:gd name="connsiteX5" fmla="*/ 0 w 5591590"/>
              <a:gd name="connsiteY5" fmla="*/ 771196 h 4859340"/>
              <a:gd name="connsiteX6" fmla="*/ 771196 w 5591590"/>
              <a:gd name="connsiteY6" fmla="*/ 0 h 4859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1590" h="4859340">
                <a:moveTo>
                  <a:pt x="771196" y="0"/>
                </a:moveTo>
                <a:lnTo>
                  <a:pt x="4935542" y="44067"/>
                </a:lnTo>
                <a:cubicBezTo>
                  <a:pt x="6323657" y="58756"/>
                  <a:pt x="5073265" y="7360"/>
                  <a:pt x="5100810" y="771196"/>
                </a:cubicBezTo>
                <a:cubicBezTo>
                  <a:pt x="5229343" y="1542377"/>
                  <a:pt x="6006030" y="4909853"/>
                  <a:pt x="5100810" y="4627084"/>
                </a:cubicBezTo>
                <a:cubicBezTo>
                  <a:pt x="4195590" y="4344315"/>
                  <a:pt x="850135" y="5269732"/>
                  <a:pt x="0" y="4627084"/>
                </a:cubicBezTo>
                <a:lnTo>
                  <a:pt x="0" y="771196"/>
                </a:lnTo>
                <a:cubicBezTo>
                  <a:pt x="0" y="345276"/>
                  <a:pt x="345276" y="0"/>
                  <a:pt x="771196" y="0"/>
                </a:cubicBezTo>
                <a:close/>
              </a:path>
            </a:pathLst>
          </a:custGeom>
          <a:solidFill>
            <a:srgbClr val="FFC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extBox 116"/>
          <p:cNvSpPr txBox="1"/>
          <p:nvPr/>
        </p:nvSpPr>
        <p:spPr>
          <a:xfrm>
            <a:off x="711269" y="311221"/>
            <a:ext cx="9942042"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ĐỀ XUẤT Ý TƯỞNG VÀ CÁCH LÀM NƯỚC LAU BÀN</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0" name="TextBox 9"/>
          <p:cNvSpPr txBox="1"/>
          <p:nvPr/>
        </p:nvSpPr>
        <p:spPr>
          <a:xfrm>
            <a:off x="3095615" y="3361582"/>
            <a:ext cx="5555143" cy="830997"/>
          </a:xfrm>
          <a:prstGeom prst="rect">
            <a:avLst/>
          </a:prstGeom>
          <a:noFill/>
        </p:spPr>
        <p:txBody>
          <a:bodyPr wrap="square" rtlCol="0">
            <a:spAutoFit/>
          </a:bodyPr>
          <a:lstStyle/>
          <a:p>
            <a:pPr lvl="0">
              <a:defRPr/>
            </a:pPr>
            <a:r>
              <a:rPr lang="vi-VN" altLang="zh-CN" sz="2400">
                <a:solidFill>
                  <a:srgbClr val="002060"/>
                </a:solidFill>
                <a:latin typeface="Roboto" panose="02000000000000000000" pitchFamily="2" charset="0"/>
                <a:ea typeface="Roboto" panose="02000000000000000000" pitchFamily="2" charset="0"/>
                <a:sym typeface="Wingdings" panose="05000000000000000000" pitchFamily="2" charset="2"/>
              </a:rPr>
              <a:t>Xác định các nguyên liệu tự nhiên có hương thơm dựa </a:t>
            </a:r>
            <a:r>
              <a:rPr lang="en-US" altLang="zh-CN" sz="2400">
                <a:solidFill>
                  <a:srgbClr val="002060"/>
                </a:solidFill>
                <a:latin typeface="Roboto" panose="02000000000000000000" pitchFamily="2" charset="0"/>
                <a:ea typeface="Roboto" panose="02000000000000000000" pitchFamily="2" charset="0"/>
                <a:sym typeface="Wingdings" panose="05000000000000000000" pitchFamily="2" charset="2"/>
              </a:rPr>
              <a:t>t</a:t>
            </a:r>
            <a:r>
              <a:rPr lang="vi-VN" altLang="zh-CN" sz="2400">
                <a:solidFill>
                  <a:srgbClr val="002060"/>
                </a:solidFill>
                <a:latin typeface="Roboto" panose="02000000000000000000" pitchFamily="2" charset="0"/>
                <a:ea typeface="Roboto" panose="02000000000000000000" pitchFamily="2" charset="0"/>
                <a:sym typeface="Wingdings" panose="05000000000000000000" pitchFamily="2" charset="2"/>
              </a:rPr>
              <a:t>rên ý tưởng</a:t>
            </a:r>
            <a:r>
              <a:rPr lang="en-US" altLang="zh-CN" sz="2400">
                <a:solidFill>
                  <a:srgbClr val="002060"/>
                </a:solidFill>
                <a:latin typeface="Roboto" panose="02000000000000000000" pitchFamily="2" charset="0"/>
                <a:ea typeface="Roboto" panose="02000000000000000000" pitchFamily="2" charset="0"/>
                <a:sym typeface="Wingdings" panose="05000000000000000000" pitchFamily="2" charset="2"/>
              </a:rPr>
              <a:t> </a:t>
            </a:r>
            <a:r>
              <a:rPr lang="vi-VN" altLang="zh-CN" sz="2400">
                <a:solidFill>
                  <a:srgbClr val="002060"/>
                </a:solidFill>
                <a:latin typeface="Roboto" panose="02000000000000000000" pitchFamily="2" charset="0"/>
                <a:ea typeface="Roboto" panose="02000000000000000000" pitchFamily="2" charset="0"/>
                <a:sym typeface="Wingdings" panose="05000000000000000000" pitchFamily="2" charset="2"/>
              </a:rPr>
              <a:t>của em</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sp>
        <p:nvSpPr>
          <p:cNvPr id="14" name="TextBox 13"/>
          <p:cNvSpPr txBox="1"/>
          <p:nvPr/>
        </p:nvSpPr>
        <p:spPr>
          <a:xfrm>
            <a:off x="3095615" y="2076791"/>
            <a:ext cx="5104633" cy="830997"/>
          </a:xfrm>
          <a:prstGeom prst="rect">
            <a:avLst/>
          </a:prstGeom>
          <a:noFill/>
        </p:spPr>
        <p:txBody>
          <a:bodyPr wrap="square" rtlCol="0">
            <a:spAutoFit/>
          </a:bodyPr>
          <a:lstStyle/>
          <a:p>
            <a:pPr lvl="0">
              <a:defRPr/>
            </a:pPr>
            <a:r>
              <a:rPr lang="vi-VN" altLang="zh-CN" sz="2400">
                <a:solidFill>
                  <a:srgbClr val="002060"/>
                </a:solidFill>
                <a:latin typeface="Roboto" panose="02000000000000000000" pitchFamily="2" charset="0"/>
                <a:ea typeface="Roboto" panose="02000000000000000000" pitchFamily="2" charset="0"/>
                <a:sym typeface="Wingdings" panose="05000000000000000000" pitchFamily="2" charset="2"/>
              </a:rPr>
              <a:t>Nêu ý tưởng về màu sắc, mùi hương của nước lau bàn em muốn làm</a:t>
            </a:r>
          </a:p>
        </p:txBody>
      </p:sp>
      <p:sp>
        <p:nvSpPr>
          <p:cNvPr id="11" name="TextBox 10"/>
          <p:cNvSpPr txBox="1"/>
          <p:nvPr/>
        </p:nvSpPr>
        <p:spPr>
          <a:xfrm>
            <a:off x="3095615" y="4646373"/>
            <a:ext cx="4072079" cy="461665"/>
          </a:xfrm>
          <a:prstGeom prst="rect">
            <a:avLst/>
          </a:prstGeom>
          <a:noFill/>
        </p:spPr>
        <p:txBody>
          <a:bodyPr wrap="square" rtlCol="0">
            <a:spAutoFit/>
          </a:bodyPr>
          <a:lstStyle/>
          <a:p>
            <a:pPr lvl="0">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lang="vi-VN" altLang="zh-CN" sz="2400">
                <a:solidFill>
                  <a:srgbClr val="002060"/>
                </a:solidFill>
                <a:latin typeface="Roboto" panose="02000000000000000000" pitchFamily="2" charset="0"/>
                <a:ea typeface="Roboto" panose="02000000000000000000" pitchFamily="2" charset="0"/>
                <a:sym typeface="Wingdings" panose="05000000000000000000" pitchFamily="2" charset="2"/>
              </a:rPr>
              <a:t>Nêu cách làm nước lau bàn</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20516" y="0"/>
            <a:ext cx="1563329" cy="1143376"/>
          </a:xfrm>
          <a:prstGeom prst="rect">
            <a:avLst/>
          </a:prstGeom>
          <a:ln>
            <a:noFill/>
          </a:ln>
        </p:spPr>
      </p:pic>
      <p:sp>
        <p:nvSpPr>
          <p:cNvPr id="12" name="TextBox 11"/>
          <p:cNvSpPr txBox="1"/>
          <p:nvPr/>
        </p:nvSpPr>
        <p:spPr>
          <a:xfrm>
            <a:off x="1862236" y="931616"/>
            <a:ext cx="7507314" cy="461665"/>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Lựa chọn ý tưởng và đề xuất cách làm nước lau bàn</a:t>
            </a:r>
            <a:endParaRPr kumimoji="0" lang="vi-VN" altLang="zh-CN" sz="240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sp>
        <p:nvSpPr>
          <p:cNvPr id="13" name="TextBox 12"/>
          <p:cNvSpPr txBox="1"/>
          <p:nvPr/>
        </p:nvSpPr>
        <p:spPr>
          <a:xfrm>
            <a:off x="3095615" y="5561833"/>
            <a:ext cx="5178055" cy="461665"/>
          </a:xfrm>
          <a:prstGeom prst="rect">
            <a:avLst/>
          </a:prstGeom>
          <a:noFill/>
        </p:spPr>
        <p:txBody>
          <a:bodyPr wrap="square" rtlCol="0">
            <a:spAutoFit/>
          </a:bodyPr>
          <a:lstStyle/>
          <a:p>
            <a:pPr lvl="0">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lang="vi-VN" altLang="zh-CN" sz="2400">
                <a:solidFill>
                  <a:srgbClr val="002060"/>
                </a:solidFill>
                <a:latin typeface="Roboto" panose="02000000000000000000" pitchFamily="2" charset="0"/>
                <a:ea typeface="Roboto" panose="02000000000000000000" pitchFamily="2" charset="0"/>
                <a:sym typeface="Wingdings" panose="05000000000000000000" pitchFamily="2" charset="2"/>
              </a:rPr>
              <a:t>Đưa ra cách sử dụng nước lau bàn</a:t>
            </a:r>
          </a:p>
        </p:txBody>
      </p:sp>
      <p:pic>
        <p:nvPicPr>
          <p:cNvPr id="15" name="Picture 14"/>
          <p:cNvPicPr>
            <a:picLocks noChangeAspect="1"/>
          </p:cNvPicPr>
          <p:nvPr/>
        </p:nvPicPr>
        <p:blipFill rotWithShape="1">
          <a:blip r:embed="rId4" cstate="hqprint">
            <a:extLst>
              <a:ext uri="{28A0092B-C50C-407E-A947-70E740481C1C}">
                <a14:useLocalDpi xmlns:a14="http://schemas.microsoft.com/office/drawing/2010/main" val="0"/>
              </a:ext>
            </a:extLst>
          </a:blip>
          <a:srcRect l="7660" t="27940" r="8352" b="11845"/>
          <a:stretch/>
        </p:blipFill>
        <p:spPr>
          <a:xfrm>
            <a:off x="686094" y="1847033"/>
            <a:ext cx="1966452" cy="953729"/>
          </a:xfrm>
          <a:prstGeom prst="rect">
            <a:avLst/>
          </a:prstGeom>
        </p:spPr>
      </p:pic>
      <p:pic>
        <p:nvPicPr>
          <p:cNvPr id="16" name="Picture 15"/>
          <p:cNvPicPr>
            <a:picLocks noChangeAspect="1"/>
          </p:cNvPicPr>
          <p:nvPr/>
        </p:nvPicPr>
        <p:blipFill rotWithShape="1">
          <a:blip r:embed="rId5" cstate="hqprint">
            <a:extLst>
              <a:ext uri="{28A0092B-C50C-407E-A947-70E740481C1C}">
                <a14:useLocalDpi xmlns:a14="http://schemas.microsoft.com/office/drawing/2010/main" val="0"/>
              </a:ext>
            </a:extLst>
          </a:blip>
          <a:srcRect l="9292" t="13388" r="22257" b="28660"/>
          <a:stretch/>
        </p:blipFill>
        <p:spPr>
          <a:xfrm>
            <a:off x="359924" y="3659335"/>
            <a:ext cx="1602658" cy="904569"/>
          </a:xfrm>
          <a:prstGeom prst="rect">
            <a:avLst/>
          </a:prstGeom>
        </p:spPr>
      </p:pic>
      <p:pic>
        <p:nvPicPr>
          <p:cNvPr id="17" name="Picture 16"/>
          <p:cNvPicPr>
            <a:picLocks noChangeAspect="1"/>
          </p:cNvPicPr>
          <p:nvPr/>
        </p:nvPicPr>
        <p:blipFill>
          <a:blip r:embed="rId6">
            <a:extLst>
              <a:ext uri="{BEBA8EAE-BF5A-486C-A8C5-ECC9F3942E4B}">
                <a14:imgProps xmlns:a14="http://schemas.microsoft.com/office/drawing/2010/main">
                  <a14:imgLayer r:embed="rId7">
                    <a14:imgEffect>
                      <a14:backgroundRemoval t="4167" b="97619" l="3627" r="100000"/>
                    </a14:imgEffect>
                  </a14:imgLayer>
                </a14:imgProps>
              </a:ext>
            </a:extLst>
          </a:blip>
          <a:stretch>
            <a:fillRect/>
          </a:stretch>
        </p:blipFill>
        <p:spPr>
          <a:xfrm>
            <a:off x="580833" y="4761833"/>
            <a:ext cx="1838095" cy="1600000"/>
          </a:xfrm>
          <a:prstGeom prst="rect">
            <a:avLst/>
          </a:prstGeom>
        </p:spPr>
      </p:pic>
      <p:pic>
        <p:nvPicPr>
          <p:cNvPr id="18" name="Picture 17"/>
          <p:cNvPicPr>
            <a:picLocks noChangeAspect="1"/>
          </p:cNvPicPr>
          <p:nvPr/>
        </p:nvPicPr>
        <p:blipFill>
          <a:blip r:embed="rId8">
            <a:extLst>
              <a:ext uri="{BEBA8EAE-BF5A-486C-A8C5-ECC9F3942E4B}">
                <a14:imgProps xmlns:a14="http://schemas.microsoft.com/office/drawing/2010/main">
                  <a14:imgLayer r:embed="rId9">
                    <a14:imgEffect>
                      <a14:backgroundRemoval t="0" b="99432" l="6533" r="100000"/>
                    </a14:imgEffect>
                  </a14:imgLayer>
                </a14:imgProps>
              </a:ext>
            </a:extLst>
          </a:blip>
          <a:stretch>
            <a:fillRect/>
          </a:stretch>
        </p:blipFill>
        <p:spPr>
          <a:xfrm>
            <a:off x="9589890" y="1322616"/>
            <a:ext cx="1428890" cy="1263742"/>
          </a:xfrm>
          <a:prstGeom prst="rect">
            <a:avLst/>
          </a:prstGeom>
        </p:spPr>
      </p:pic>
      <p:pic>
        <p:nvPicPr>
          <p:cNvPr id="19" name="Picture 18"/>
          <p:cNvPicPr>
            <a:picLocks noChangeAspect="1"/>
          </p:cNvPicPr>
          <p:nvPr/>
        </p:nvPicPr>
        <p:blipFill>
          <a:blip r:embed="rId10">
            <a:extLst>
              <a:ext uri="{BEBA8EAE-BF5A-486C-A8C5-ECC9F3942E4B}">
                <a14:imgProps xmlns:a14="http://schemas.microsoft.com/office/drawing/2010/main">
                  <a14:imgLayer r:embed="rId11">
                    <a14:imgEffect>
                      <a14:backgroundRemoval t="0" b="97315" l="957" r="89474"/>
                    </a14:imgEffect>
                  </a14:imgLayer>
                </a14:imgProps>
              </a:ext>
            </a:extLst>
          </a:blip>
          <a:stretch>
            <a:fillRect/>
          </a:stretch>
        </p:blipFill>
        <p:spPr>
          <a:xfrm>
            <a:off x="9028304" y="2727417"/>
            <a:ext cx="1990476" cy="1419048"/>
          </a:xfrm>
          <a:prstGeom prst="rect">
            <a:avLst/>
          </a:prstGeom>
        </p:spPr>
      </p:pic>
      <p:pic>
        <p:nvPicPr>
          <p:cNvPr id="20" name="Picture 19"/>
          <p:cNvPicPr>
            <a:picLocks noChangeAspect="1"/>
          </p:cNvPicPr>
          <p:nvPr/>
        </p:nvPicPr>
        <p:blipFill>
          <a:blip r:embed="rId12"/>
          <a:stretch>
            <a:fillRect/>
          </a:stretch>
        </p:blipFill>
        <p:spPr>
          <a:xfrm>
            <a:off x="9349799" y="4018996"/>
            <a:ext cx="1952381" cy="1133333"/>
          </a:xfrm>
          <a:prstGeom prst="rect">
            <a:avLst/>
          </a:prstGeom>
        </p:spPr>
      </p:pic>
      <p:pic>
        <p:nvPicPr>
          <p:cNvPr id="21" name="Picture 20"/>
          <p:cNvPicPr>
            <a:picLocks noChangeAspect="1"/>
          </p:cNvPicPr>
          <p:nvPr/>
        </p:nvPicPr>
        <p:blipFill rotWithShape="1">
          <a:blip r:embed="rId13" cstate="hqprint">
            <a:extLst>
              <a:ext uri="{28A0092B-C50C-407E-A947-70E740481C1C}">
                <a14:useLocalDpi xmlns:a14="http://schemas.microsoft.com/office/drawing/2010/main" val="0"/>
              </a:ext>
            </a:extLst>
          </a:blip>
          <a:srcRect t="11967"/>
          <a:stretch/>
        </p:blipFill>
        <p:spPr>
          <a:xfrm>
            <a:off x="8989764" y="5293083"/>
            <a:ext cx="2341339" cy="1182281"/>
          </a:xfrm>
          <a:prstGeom prst="rect">
            <a:avLst/>
          </a:prstGeom>
        </p:spPr>
      </p:pic>
    </p:spTree>
    <p:extLst>
      <p:ext uri="{BB962C8B-B14F-4D97-AF65-F5344CB8AC3E}">
        <p14:creationId xmlns:p14="http://schemas.microsoft.com/office/powerpoint/2010/main" val="36786646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4" presetClass="entr" presetSubtype="1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randombar(horizontal)">
                                      <p:cBhvr>
                                        <p:cTn id="13" dur="500"/>
                                        <p:tgtEl>
                                          <p:spTgt spid="15"/>
                                        </p:tgtEl>
                                      </p:cBhvr>
                                    </p:animEffect>
                                  </p:childTnLst>
                                </p:cTn>
                              </p:par>
                              <p:par>
                                <p:cTn id="14" presetID="14" presetClass="entr" presetSubtype="1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randombar(horizontal)">
                                      <p:cBhvr>
                                        <p:cTn id="16" dur="500"/>
                                        <p:tgtEl>
                                          <p:spTgt spid="16"/>
                                        </p:tgtEl>
                                      </p:cBhvr>
                                    </p:animEffect>
                                  </p:childTnLst>
                                </p:cTn>
                              </p:par>
                              <p:par>
                                <p:cTn id="17" presetID="14" presetClass="entr" presetSubtype="1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randombar(horizontal)">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down)">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down)">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0" grpId="0"/>
      <p:bldP spid="14" grpId="0"/>
      <p:bldP spid="11" grpId="0"/>
      <p:bldP spid="12" grpId="0"/>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20516" y="0"/>
            <a:ext cx="1563329" cy="1143376"/>
          </a:xfrm>
          <a:prstGeom prst="rect">
            <a:avLst/>
          </a:prstGeom>
          <a:ln>
            <a:noFill/>
          </a:ln>
        </p:spPr>
      </p:pic>
      <p:sp>
        <p:nvSpPr>
          <p:cNvPr id="5" name="TextBox 4"/>
          <p:cNvSpPr txBox="1"/>
          <p:nvPr/>
        </p:nvSpPr>
        <p:spPr>
          <a:xfrm>
            <a:off x="3781096" y="585440"/>
            <a:ext cx="40709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PHIẾU HỌC TẬP SỐ 4</a:t>
            </a:r>
            <a:endParaRPr kumimoji="0" lang="en-US" altLang="zh-CN" sz="32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endParaRPr>
          </a:p>
        </p:txBody>
      </p:sp>
      <p:pic>
        <p:nvPicPr>
          <p:cNvPr id="2" name="Picture 1"/>
          <p:cNvPicPr>
            <a:picLocks noChangeAspect="1"/>
          </p:cNvPicPr>
          <p:nvPr/>
        </p:nvPicPr>
        <p:blipFill>
          <a:blip r:embed="rId4"/>
          <a:stretch>
            <a:fillRect/>
          </a:stretch>
        </p:blipFill>
        <p:spPr>
          <a:xfrm>
            <a:off x="1839818" y="1343285"/>
            <a:ext cx="8295701" cy="4970612"/>
          </a:xfrm>
          <a:prstGeom prst="rect">
            <a:avLst/>
          </a:prstGeom>
        </p:spPr>
      </p:pic>
    </p:spTree>
    <p:extLst>
      <p:ext uri="{BB962C8B-B14F-4D97-AF65-F5344CB8AC3E}">
        <p14:creationId xmlns:p14="http://schemas.microsoft.com/office/powerpoint/2010/main" val="610884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1641339" y="417932"/>
            <a:ext cx="7927997"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THỰC HIỆN LÀM NƯỚC LAU BÀN</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6" name="TextBox 5">
            <a:extLst>
              <a:ext uri="{FF2B5EF4-FFF2-40B4-BE49-F238E27FC236}">
                <a16:creationId xmlns:a16="http://schemas.microsoft.com/office/drawing/2014/main" id="{F47EDC76-93E4-69B2-B3EB-FFBB9F9285CB}"/>
              </a:ext>
            </a:extLst>
          </p:cNvPr>
          <p:cNvSpPr txBox="1"/>
          <p:nvPr/>
        </p:nvSpPr>
        <p:spPr>
          <a:xfrm>
            <a:off x="1641339" y="1304849"/>
            <a:ext cx="4815746"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Lựa chọn dụng cụ và nguyên liệu:</a:t>
            </a: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20516" y="0"/>
            <a:ext cx="1563329" cy="1143376"/>
          </a:xfrm>
          <a:prstGeom prst="rect">
            <a:avLst/>
          </a:prstGeom>
          <a:ln>
            <a:noFill/>
          </a:ln>
        </p:spPr>
      </p:pic>
      <p:pic>
        <p:nvPicPr>
          <p:cNvPr id="18" name="Picture 17"/>
          <p:cNvPicPr>
            <a:picLocks noChangeAspect="1"/>
          </p:cNvPicPr>
          <p:nvPr/>
        </p:nvPicPr>
        <p:blipFill rotWithShape="1">
          <a:blip r:embed="rId4" cstate="hqprint">
            <a:extLst>
              <a:ext uri="{28A0092B-C50C-407E-A947-70E740481C1C}">
                <a14:useLocalDpi xmlns:a14="http://schemas.microsoft.com/office/drawing/2010/main" val="0"/>
              </a:ext>
            </a:extLst>
          </a:blip>
          <a:srcRect t="11967"/>
          <a:stretch/>
        </p:blipFill>
        <p:spPr>
          <a:xfrm>
            <a:off x="1135644" y="5079893"/>
            <a:ext cx="2341339" cy="1182281"/>
          </a:xfrm>
          <a:prstGeom prst="rect">
            <a:avLst/>
          </a:prstGeom>
        </p:spPr>
      </p:pic>
      <p:pic>
        <p:nvPicPr>
          <p:cNvPr id="19" name="Picture 18"/>
          <p:cNvPicPr>
            <a:picLocks noChangeAspect="1"/>
          </p:cNvPicPr>
          <p:nvPr/>
        </p:nvPicPr>
        <p:blipFill rotWithShape="1">
          <a:blip r:embed="rId5" cstate="hqprint">
            <a:extLst>
              <a:ext uri="{28A0092B-C50C-407E-A947-70E740481C1C}">
                <a14:useLocalDpi xmlns:a14="http://schemas.microsoft.com/office/drawing/2010/main" val="0"/>
              </a:ext>
            </a:extLst>
          </a:blip>
          <a:srcRect l="7660" t="27940" r="8352" b="11845"/>
          <a:stretch/>
        </p:blipFill>
        <p:spPr>
          <a:xfrm>
            <a:off x="8769677" y="2712275"/>
            <a:ext cx="1966452" cy="953729"/>
          </a:xfrm>
          <a:prstGeom prst="rect">
            <a:avLst/>
          </a:prstGeom>
        </p:spPr>
      </p:pic>
      <p:pic>
        <p:nvPicPr>
          <p:cNvPr id="20" name="Picture 19"/>
          <p:cNvPicPr>
            <a:picLocks noChangeAspect="1"/>
          </p:cNvPicPr>
          <p:nvPr/>
        </p:nvPicPr>
        <p:blipFill rotWithShape="1">
          <a:blip r:embed="rId6" cstate="hqprint">
            <a:extLst>
              <a:ext uri="{28A0092B-C50C-407E-A947-70E740481C1C}">
                <a14:useLocalDpi xmlns:a14="http://schemas.microsoft.com/office/drawing/2010/main" val="0"/>
              </a:ext>
            </a:extLst>
          </a:blip>
          <a:srcRect l="9292" t="13388" r="22257" b="28660"/>
          <a:stretch/>
        </p:blipFill>
        <p:spPr>
          <a:xfrm>
            <a:off x="6781996" y="5218537"/>
            <a:ext cx="1602658" cy="904569"/>
          </a:xfrm>
          <a:prstGeom prst="rect">
            <a:avLst/>
          </a:prstGeom>
        </p:spPr>
      </p:pic>
      <p:pic>
        <p:nvPicPr>
          <p:cNvPr id="21" name="Picture 20"/>
          <p:cNvPicPr>
            <a:picLocks noChangeAspect="1"/>
          </p:cNvPicPr>
          <p:nvPr/>
        </p:nvPicPr>
        <p:blipFill rotWithShape="1">
          <a:blip r:embed="rId7" cstate="hqprint">
            <a:extLst>
              <a:ext uri="{28A0092B-C50C-407E-A947-70E740481C1C}">
                <a14:useLocalDpi xmlns:a14="http://schemas.microsoft.com/office/drawing/2010/main" val="0"/>
              </a:ext>
            </a:extLst>
          </a:blip>
          <a:srcRect l="8398" t="7348" r="5513" b="10794"/>
          <a:stretch/>
        </p:blipFill>
        <p:spPr>
          <a:xfrm>
            <a:off x="5867385" y="2922523"/>
            <a:ext cx="1543352" cy="963654"/>
          </a:xfrm>
          <a:prstGeom prst="rect">
            <a:avLst/>
          </a:prstGeom>
        </p:spPr>
      </p:pic>
      <p:pic>
        <p:nvPicPr>
          <p:cNvPr id="22" name="Picture 21"/>
          <p:cNvPicPr>
            <a:picLocks noChangeAspect="1"/>
          </p:cNvPicPr>
          <p:nvPr/>
        </p:nvPicPr>
        <p:blipFill rotWithShape="1">
          <a:blip r:embed="rId8" cstate="hqprint">
            <a:extLst>
              <a:ext uri="{28A0092B-C50C-407E-A947-70E740481C1C}">
                <a14:useLocalDpi xmlns:a14="http://schemas.microsoft.com/office/drawing/2010/main" val="0"/>
              </a:ext>
            </a:extLst>
          </a:blip>
          <a:srcRect l="13012" t="33692" r="15161" b="28458"/>
          <a:stretch/>
        </p:blipFill>
        <p:spPr>
          <a:xfrm>
            <a:off x="519776" y="2922523"/>
            <a:ext cx="1692281" cy="891741"/>
          </a:xfrm>
          <a:prstGeom prst="rect">
            <a:avLst/>
          </a:prstGeom>
        </p:spPr>
      </p:pic>
      <p:sp>
        <p:nvSpPr>
          <p:cNvPr id="24" name="TextBox 23">
            <a:extLst>
              <a:ext uri="{FF2B5EF4-FFF2-40B4-BE49-F238E27FC236}">
                <a16:creationId xmlns:a16="http://schemas.microsoft.com/office/drawing/2014/main" id="{C50EEADF-F242-4F8F-96FE-76601BA8159E}"/>
              </a:ext>
            </a:extLst>
          </p:cNvPr>
          <p:cNvSpPr txBox="1"/>
          <p:nvPr/>
        </p:nvSpPr>
        <p:spPr>
          <a:xfrm>
            <a:off x="368386" y="3969919"/>
            <a:ext cx="2153235" cy="738664"/>
          </a:xfrm>
          <a:prstGeom prst="rect">
            <a:avLst/>
          </a:prstGeom>
          <a:noFill/>
        </p:spPr>
        <p:txBody>
          <a:bodyPr wrap="square" lIns="0" tIns="0" rIns="0" bIns="0" rtlCol="0">
            <a:spAutoFit/>
          </a:bodyPr>
          <a:lstStyle/>
          <a:p>
            <a:pPr lvl="0" algn="just">
              <a:defRPr/>
            </a:pPr>
            <a:r>
              <a:rPr lang="en-US" sz="2400">
                <a:solidFill>
                  <a:srgbClr val="002060"/>
                </a:solidFill>
                <a:latin typeface="Roboto" panose="02000000000000000000" pitchFamily="2" charset="0"/>
                <a:ea typeface="Roboto" panose="02000000000000000000" pitchFamily="2" charset="0"/>
              </a:rPr>
              <a:t>Chậu hoặc cốc đựng sản phẩm</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5" name="TextBox 24">
            <a:extLst>
              <a:ext uri="{FF2B5EF4-FFF2-40B4-BE49-F238E27FC236}">
                <a16:creationId xmlns:a16="http://schemas.microsoft.com/office/drawing/2014/main" id="{C50EEADF-F242-4F8F-96FE-76601BA8159E}"/>
              </a:ext>
            </a:extLst>
          </p:cNvPr>
          <p:cNvSpPr txBox="1"/>
          <p:nvPr/>
        </p:nvSpPr>
        <p:spPr>
          <a:xfrm>
            <a:off x="5577546" y="3925287"/>
            <a:ext cx="1964403" cy="369332"/>
          </a:xfrm>
          <a:prstGeom prst="rect">
            <a:avLst/>
          </a:prstGeom>
          <a:noFill/>
        </p:spPr>
        <p:txBody>
          <a:bodyPr wrap="square" lIns="0" tIns="0" rIns="0" bIns="0" rtlCol="0">
            <a:spAutoFit/>
          </a:bodyPr>
          <a:lstStyle/>
          <a:p>
            <a:pPr lvl="0" algn="just">
              <a:defRPr/>
            </a:pPr>
            <a:r>
              <a:rPr lang="en-US" sz="2400">
                <a:solidFill>
                  <a:srgbClr val="002060"/>
                </a:solidFill>
                <a:latin typeface="Roboto" panose="02000000000000000000" pitchFamily="2" charset="0"/>
                <a:ea typeface="Roboto" panose="02000000000000000000" pitchFamily="2" charset="0"/>
              </a:rPr>
              <a:t>2 quả chanh</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2" name="Picture 1"/>
          <p:cNvPicPr>
            <a:picLocks noChangeAspect="1"/>
          </p:cNvPicPr>
          <p:nvPr/>
        </p:nvPicPr>
        <p:blipFill rotWithShape="1">
          <a:blip r:embed="rId9" cstate="hqprint">
            <a:extLst>
              <a:ext uri="{28A0092B-C50C-407E-A947-70E740481C1C}">
                <a14:useLocalDpi xmlns:a14="http://schemas.microsoft.com/office/drawing/2010/main" val="0"/>
              </a:ext>
            </a:extLst>
          </a:blip>
          <a:srcRect l="29409" t="13680" r="25268" b="9336"/>
          <a:stretch/>
        </p:blipFill>
        <p:spPr>
          <a:xfrm>
            <a:off x="3229331" y="2329554"/>
            <a:ext cx="880552" cy="2115238"/>
          </a:xfrm>
          <a:prstGeom prst="rect">
            <a:avLst/>
          </a:prstGeom>
        </p:spPr>
      </p:pic>
      <p:sp>
        <p:nvSpPr>
          <p:cNvPr id="26" name="TextBox 25">
            <a:extLst>
              <a:ext uri="{FF2B5EF4-FFF2-40B4-BE49-F238E27FC236}">
                <a16:creationId xmlns:a16="http://schemas.microsoft.com/office/drawing/2014/main" id="{C50EEADF-F242-4F8F-96FE-76601BA8159E}"/>
              </a:ext>
            </a:extLst>
          </p:cNvPr>
          <p:cNvSpPr txBox="1"/>
          <p:nvPr/>
        </p:nvSpPr>
        <p:spPr>
          <a:xfrm>
            <a:off x="2845472" y="4606872"/>
            <a:ext cx="1648269" cy="369332"/>
          </a:xfrm>
          <a:prstGeom prst="rect">
            <a:avLst/>
          </a:prstGeom>
          <a:noFill/>
        </p:spPr>
        <p:txBody>
          <a:bodyPr wrap="square" lIns="0" tIns="0" rIns="0" bIns="0" rtlCol="0">
            <a:spAutoFit/>
          </a:bodyPr>
          <a:lstStyle/>
          <a:p>
            <a:pPr lvl="0" algn="just">
              <a:defRPr/>
            </a:pPr>
            <a:r>
              <a:rPr lang="en-US" sz="2400">
                <a:solidFill>
                  <a:srgbClr val="002060"/>
                </a:solidFill>
                <a:latin typeface="Roboto" panose="02000000000000000000" pitchFamily="2" charset="0"/>
                <a:ea typeface="Roboto" panose="02000000000000000000" pitchFamily="2" charset="0"/>
              </a:rPr>
              <a:t>Nước sạch</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7" name="TextBox 26">
            <a:extLst>
              <a:ext uri="{FF2B5EF4-FFF2-40B4-BE49-F238E27FC236}">
                <a16:creationId xmlns:a16="http://schemas.microsoft.com/office/drawing/2014/main" id="{C50EEADF-F242-4F8F-96FE-76601BA8159E}"/>
              </a:ext>
            </a:extLst>
          </p:cNvPr>
          <p:cNvSpPr txBox="1"/>
          <p:nvPr/>
        </p:nvSpPr>
        <p:spPr>
          <a:xfrm>
            <a:off x="8639537" y="3838729"/>
            <a:ext cx="2462803" cy="738664"/>
          </a:xfrm>
          <a:prstGeom prst="rect">
            <a:avLst/>
          </a:prstGeom>
          <a:noFill/>
        </p:spPr>
        <p:txBody>
          <a:bodyPr wrap="square" lIns="0" tIns="0" rIns="0" bIns="0" rtlCol="0">
            <a:spAutoFit/>
          </a:bodyPr>
          <a:lstStyle/>
          <a:p>
            <a:pPr lvl="0" algn="just">
              <a:defRPr/>
            </a:pPr>
            <a:r>
              <a:rPr lang="en-US" sz="2400">
                <a:solidFill>
                  <a:srgbClr val="002060"/>
                </a:solidFill>
                <a:latin typeface="Roboto" panose="02000000000000000000" pitchFamily="2" charset="0"/>
                <a:ea typeface="Roboto" panose="02000000000000000000" pitchFamily="2" charset="0"/>
              </a:rPr>
              <a:t>1 – 2 củ sả hoặc 5 giọt tinh dầu sả</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8" name="TextBox 27">
            <a:extLst>
              <a:ext uri="{FF2B5EF4-FFF2-40B4-BE49-F238E27FC236}">
                <a16:creationId xmlns:a16="http://schemas.microsoft.com/office/drawing/2014/main" id="{C50EEADF-F242-4F8F-96FE-76601BA8159E}"/>
              </a:ext>
            </a:extLst>
          </p:cNvPr>
          <p:cNvSpPr txBox="1"/>
          <p:nvPr/>
        </p:nvSpPr>
        <p:spPr>
          <a:xfrm>
            <a:off x="8769677" y="5384442"/>
            <a:ext cx="2622664" cy="738664"/>
          </a:xfrm>
          <a:prstGeom prst="rect">
            <a:avLst/>
          </a:prstGeom>
          <a:noFill/>
        </p:spPr>
        <p:txBody>
          <a:bodyPr wrap="square" lIns="0" tIns="0" rIns="0" bIns="0" rtlCol="0">
            <a:spAutoFit/>
          </a:bodyPr>
          <a:lstStyle/>
          <a:p>
            <a:pPr lvl="0" algn="just">
              <a:defRPr/>
            </a:pPr>
            <a:r>
              <a:rPr lang="en-US" sz="2400">
                <a:solidFill>
                  <a:srgbClr val="002060"/>
                </a:solidFill>
                <a:latin typeface="Roboto" panose="02000000000000000000" pitchFamily="2" charset="0"/>
                <a:ea typeface="Roboto" panose="02000000000000000000" pitchFamily="2" charset="0"/>
              </a:rPr>
              <a:t>1 – 2 thanh quế</a:t>
            </a:r>
          </a:p>
          <a:p>
            <a:pPr lvl="0" algn="just">
              <a:defRPr/>
            </a:pPr>
            <a:r>
              <a:rPr lang="en-US" sz="2400">
                <a:solidFill>
                  <a:srgbClr val="002060"/>
                </a:solidFill>
                <a:latin typeface="Roboto" panose="02000000000000000000" pitchFamily="2" charset="0"/>
                <a:ea typeface="Roboto" panose="02000000000000000000" pitchFamily="2" charset="0"/>
              </a:rPr>
              <a:t>hoặc 1 thìa bột quế</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9" name="TextBox 28">
            <a:extLst>
              <a:ext uri="{FF2B5EF4-FFF2-40B4-BE49-F238E27FC236}">
                <a16:creationId xmlns:a16="http://schemas.microsoft.com/office/drawing/2014/main" id="{C50EEADF-F242-4F8F-96FE-76601BA8159E}"/>
              </a:ext>
            </a:extLst>
          </p:cNvPr>
          <p:cNvSpPr txBox="1"/>
          <p:nvPr/>
        </p:nvSpPr>
        <p:spPr>
          <a:xfrm>
            <a:off x="4007745" y="5362117"/>
            <a:ext cx="2199374" cy="738664"/>
          </a:xfrm>
          <a:prstGeom prst="rect">
            <a:avLst/>
          </a:prstGeom>
          <a:noFill/>
        </p:spPr>
        <p:txBody>
          <a:bodyPr wrap="square" lIns="0" tIns="0" rIns="0" bIns="0"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Vỏ của một quả bưởi</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hoặc cam</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4492651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childTnLst>
                                </p:cTn>
                              </p:par>
                              <p:par>
                                <p:cTn id="12" presetID="14" presetClass="entr" presetSubtype="1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randombar(horizontal)">
                                      <p:cBhvr>
                                        <p:cTn id="14" dur="500"/>
                                        <p:tgtEl>
                                          <p:spTgt spid="18"/>
                                        </p:tgtEl>
                                      </p:cBhvr>
                                    </p:animEffect>
                                  </p:childTnLst>
                                </p:cTn>
                              </p:par>
                              <p:par>
                                <p:cTn id="15" presetID="14" presetClass="entr" presetSubtype="1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randombar(horizontal)">
                                      <p:cBhvr>
                                        <p:cTn id="17" dur="500"/>
                                        <p:tgtEl>
                                          <p:spTgt spid="19"/>
                                        </p:tgtEl>
                                      </p:cBhvr>
                                    </p:animEffect>
                                  </p:childTnLst>
                                </p:cTn>
                              </p:par>
                              <p:par>
                                <p:cTn id="18" presetID="14" presetClass="entr" presetSubtype="10"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randombar(horizontal)">
                                      <p:cBhvr>
                                        <p:cTn id="20" dur="500"/>
                                        <p:tgtEl>
                                          <p:spTgt spid="20"/>
                                        </p:tgtEl>
                                      </p:cBhvr>
                                    </p:animEffect>
                                  </p:childTnLst>
                                </p:cTn>
                              </p:par>
                              <p:par>
                                <p:cTn id="21" presetID="14" presetClass="entr" presetSubtype="1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randombar(horizontal)">
                                      <p:cBhvr>
                                        <p:cTn id="23" dur="500"/>
                                        <p:tgtEl>
                                          <p:spTgt spid="21"/>
                                        </p:tgtEl>
                                      </p:cBhvr>
                                    </p:animEffect>
                                  </p:childTnLst>
                                </p:cTn>
                              </p:par>
                              <p:par>
                                <p:cTn id="24" presetID="14" presetClass="entr" presetSubtype="1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randombar(horizontal)">
                                      <p:cBhvr>
                                        <p:cTn id="26" dur="500"/>
                                        <p:tgtEl>
                                          <p:spTgt spid="22"/>
                                        </p:tgtEl>
                                      </p:cBhvr>
                                    </p:animEffect>
                                  </p:childTnLst>
                                </p:cTn>
                              </p:par>
                              <p:par>
                                <p:cTn id="27" presetID="23" presetClass="entr" presetSubtype="16"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p:cTn id="29" dur="500" fill="hold"/>
                                        <p:tgtEl>
                                          <p:spTgt spid="24"/>
                                        </p:tgtEl>
                                        <p:attrNameLst>
                                          <p:attrName>ppt_w</p:attrName>
                                        </p:attrNameLst>
                                      </p:cBhvr>
                                      <p:tavLst>
                                        <p:tav tm="0">
                                          <p:val>
                                            <p:fltVal val="0"/>
                                          </p:val>
                                        </p:tav>
                                        <p:tav tm="100000">
                                          <p:val>
                                            <p:strVal val="#ppt_w"/>
                                          </p:val>
                                        </p:tav>
                                      </p:tavLst>
                                    </p:anim>
                                    <p:anim calcmode="lin" valueType="num">
                                      <p:cBhvr>
                                        <p:cTn id="30" dur="500" fill="hold"/>
                                        <p:tgtEl>
                                          <p:spTgt spid="24"/>
                                        </p:tgtEl>
                                        <p:attrNameLst>
                                          <p:attrName>ppt_h</p:attrName>
                                        </p:attrNameLst>
                                      </p:cBhvr>
                                      <p:tavLst>
                                        <p:tav tm="0">
                                          <p:val>
                                            <p:fltVal val="0"/>
                                          </p:val>
                                        </p:tav>
                                        <p:tav tm="100000">
                                          <p:val>
                                            <p:strVal val="#ppt_h"/>
                                          </p:val>
                                        </p:tav>
                                      </p:tavLst>
                                    </p:anim>
                                  </p:childTnLst>
                                </p:cTn>
                              </p:par>
                              <p:par>
                                <p:cTn id="31" presetID="23" presetClass="entr" presetSubtype="16"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p:cTn id="33" dur="500" fill="hold"/>
                                        <p:tgtEl>
                                          <p:spTgt spid="25"/>
                                        </p:tgtEl>
                                        <p:attrNameLst>
                                          <p:attrName>ppt_w</p:attrName>
                                        </p:attrNameLst>
                                      </p:cBhvr>
                                      <p:tavLst>
                                        <p:tav tm="0">
                                          <p:val>
                                            <p:fltVal val="0"/>
                                          </p:val>
                                        </p:tav>
                                        <p:tav tm="100000">
                                          <p:val>
                                            <p:strVal val="#ppt_w"/>
                                          </p:val>
                                        </p:tav>
                                      </p:tavLst>
                                    </p:anim>
                                    <p:anim calcmode="lin" valueType="num">
                                      <p:cBhvr>
                                        <p:cTn id="34" dur="500" fill="hold"/>
                                        <p:tgtEl>
                                          <p:spTgt spid="25"/>
                                        </p:tgtEl>
                                        <p:attrNameLst>
                                          <p:attrName>ppt_h</p:attrName>
                                        </p:attrNameLst>
                                      </p:cBhvr>
                                      <p:tavLst>
                                        <p:tav tm="0">
                                          <p:val>
                                            <p:fltVal val="0"/>
                                          </p:val>
                                        </p:tav>
                                        <p:tav tm="100000">
                                          <p:val>
                                            <p:strVal val="#ppt_h"/>
                                          </p:val>
                                        </p:tav>
                                      </p:tavLst>
                                    </p:anim>
                                  </p:childTnLst>
                                </p:cTn>
                              </p:par>
                              <p:par>
                                <p:cTn id="35" presetID="23" presetClass="entr" presetSubtype="16"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p:cTn id="37" dur="500" fill="hold"/>
                                        <p:tgtEl>
                                          <p:spTgt spid="26"/>
                                        </p:tgtEl>
                                        <p:attrNameLst>
                                          <p:attrName>ppt_w</p:attrName>
                                        </p:attrNameLst>
                                      </p:cBhvr>
                                      <p:tavLst>
                                        <p:tav tm="0">
                                          <p:val>
                                            <p:fltVal val="0"/>
                                          </p:val>
                                        </p:tav>
                                        <p:tav tm="100000">
                                          <p:val>
                                            <p:strVal val="#ppt_w"/>
                                          </p:val>
                                        </p:tav>
                                      </p:tavLst>
                                    </p:anim>
                                    <p:anim calcmode="lin" valueType="num">
                                      <p:cBhvr>
                                        <p:cTn id="38" dur="500" fill="hold"/>
                                        <p:tgtEl>
                                          <p:spTgt spid="26"/>
                                        </p:tgtEl>
                                        <p:attrNameLst>
                                          <p:attrName>ppt_h</p:attrName>
                                        </p:attrNameLst>
                                      </p:cBhvr>
                                      <p:tavLst>
                                        <p:tav tm="0">
                                          <p:val>
                                            <p:fltVal val="0"/>
                                          </p:val>
                                        </p:tav>
                                        <p:tav tm="100000">
                                          <p:val>
                                            <p:strVal val="#ppt_h"/>
                                          </p:val>
                                        </p:tav>
                                      </p:tavLst>
                                    </p:anim>
                                  </p:childTnLst>
                                </p:cTn>
                              </p:par>
                              <p:par>
                                <p:cTn id="39" presetID="23" presetClass="entr" presetSubtype="16"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anim calcmode="lin" valueType="num">
                                      <p:cBhvr>
                                        <p:cTn id="41" dur="500" fill="hold"/>
                                        <p:tgtEl>
                                          <p:spTgt spid="27"/>
                                        </p:tgtEl>
                                        <p:attrNameLst>
                                          <p:attrName>ppt_w</p:attrName>
                                        </p:attrNameLst>
                                      </p:cBhvr>
                                      <p:tavLst>
                                        <p:tav tm="0">
                                          <p:val>
                                            <p:fltVal val="0"/>
                                          </p:val>
                                        </p:tav>
                                        <p:tav tm="100000">
                                          <p:val>
                                            <p:strVal val="#ppt_w"/>
                                          </p:val>
                                        </p:tav>
                                      </p:tavLst>
                                    </p:anim>
                                    <p:anim calcmode="lin" valueType="num">
                                      <p:cBhvr>
                                        <p:cTn id="42" dur="500" fill="hold"/>
                                        <p:tgtEl>
                                          <p:spTgt spid="27"/>
                                        </p:tgtEl>
                                        <p:attrNameLst>
                                          <p:attrName>ppt_h</p:attrName>
                                        </p:attrNameLst>
                                      </p:cBhvr>
                                      <p:tavLst>
                                        <p:tav tm="0">
                                          <p:val>
                                            <p:fltVal val="0"/>
                                          </p:val>
                                        </p:tav>
                                        <p:tav tm="100000">
                                          <p:val>
                                            <p:strVal val="#ppt_h"/>
                                          </p:val>
                                        </p:tav>
                                      </p:tavLst>
                                    </p:anim>
                                  </p:childTnLst>
                                </p:cTn>
                              </p:par>
                              <p:par>
                                <p:cTn id="43" presetID="23" presetClass="entr" presetSubtype="16" fill="hold" grpId="0" nodeType="withEffect">
                                  <p:stCondLst>
                                    <p:cond delay="0"/>
                                  </p:stCondLst>
                                  <p:childTnLst>
                                    <p:set>
                                      <p:cBhvr>
                                        <p:cTn id="44" dur="1" fill="hold">
                                          <p:stCondLst>
                                            <p:cond delay="0"/>
                                          </p:stCondLst>
                                        </p:cTn>
                                        <p:tgtEl>
                                          <p:spTgt spid="28"/>
                                        </p:tgtEl>
                                        <p:attrNameLst>
                                          <p:attrName>style.visibility</p:attrName>
                                        </p:attrNameLst>
                                      </p:cBhvr>
                                      <p:to>
                                        <p:strVal val="visible"/>
                                      </p:to>
                                    </p:set>
                                    <p:anim calcmode="lin" valueType="num">
                                      <p:cBhvr>
                                        <p:cTn id="45" dur="500" fill="hold"/>
                                        <p:tgtEl>
                                          <p:spTgt spid="28"/>
                                        </p:tgtEl>
                                        <p:attrNameLst>
                                          <p:attrName>ppt_w</p:attrName>
                                        </p:attrNameLst>
                                      </p:cBhvr>
                                      <p:tavLst>
                                        <p:tav tm="0">
                                          <p:val>
                                            <p:fltVal val="0"/>
                                          </p:val>
                                        </p:tav>
                                        <p:tav tm="100000">
                                          <p:val>
                                            <p:strVal val="#ppt_w"/>
                                          </p:val>
                                        </p:tav>
                                      </p:tavLst>
                                    </p:anim>
                                    <p:anim calcmode="lin" valueType="num">
                                      <p:cBhvr>
                                        <p:cTn id="46" dur="500" fill="hold"/>
                                        <p:tgtEl>
                                          <p:spTgt spid="28"/>
                                        </p:tgtEl>
                                        <p:attrNameLst>
                                          <p:attrName>ppt_h</p:attrName>
                                        </p:attrNameLst>
                                      </p:cBhvr>
                                      <p:tavLst>
                                        <p:tav tm="0">
                                          <p:val>
                                            <p:fltVal val="0"/>
                                          </p:val>
                                        </p:tav>
                                        <p:tav tm="100000">
                                          <p:val>
                                            <p:strVal val="#ppt_h"/>
                                          </p:val>
                                        </p:tav>
                                      </p:tavLst>
                                    </p:anim>
                                  </p:childTnLst>
                                </p:cTn>
                              </p:par>
                              <p:par>
                                <p:cTn id="47" presetID="23" presetClass="entr" presetSubtype="16" fill="hold" grpId="0" nodeType="withEffect">
                                  <p:stCondLst>
                                    <p:cond delay="0"/>
                                  </p:stCondLst>
                                  <p:childTnLst>
                                    <p:set>
                                      <p:cBhvr>
                                        <p:cTn id="48" dur="1" fill="hold">
                                          <p:stCondLst>
                                            <p:cond delay="0"/>
                                          </p:stCondLst>
                                        </p:cTn>
                                        <p:tgtEl>
                                          <p:spTgt spid="29"/>
                                        </p:tgtEl>
                                        <p:attrNameLst>
                                          <p:attrName>style.visibility</p:attrName>
                                        </p:attrNameLst>
                                      </p:cBhvr>
                                      <p:to>
                                        <p:strVal val="visible"/>
                                      </p:to>
                                    </p:set>
                                    <p:anim calcmode="lin" valueType="num">
                                      <p:cBhvr>
                                        <p:cTn id="49" dur="500" fill="hold"/>
                                        <p:tgtEl>
                                          <p:spTgt spid="29"/>
                                        </p:tgtEl>
                                        <p:attrNameLst>
                                          <p:attrName>ppt_w</p:attrName>
                                        </p:attrNameLst>
                                      </p:cBhvr>
                                      <p:tavLst>
                                        <p:tav tm="0">
                                          <p:val>
                                            <p:fltVal val="0"/>
                                          </p:val>
                                        </p:tav>
                                        <p:tav tm="100000">
                                          <p:val>
                                            <p:strVal val="#ppt_w"/>
                                          </p:val>
                                        </p:tav>
                                      </p:tavLst>
                                    </p:anim>
                                    <p:anim calcmode="lin" valueType="num">
                                      <p:cBhvr>
                                        <p:cTn id="50" dur="500" fill="hold"/>
                                        <p:tgtEl>
                                          <p:spTgt spid="2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6" grpId="0"/>
      <p:bldP spid="24" grpId="0"/>
      <p:bldP spid="25" grpId="0"/>
      <p:bldP spid="26" grpId="0"/>
      <p:bldP spid="27" grpId="0"/>
      <p:bldP spid="28" grpId="0"/>
      <p:bldP spid="2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47EDC76-93E4-69B2-B3EB-FFBB9F9285CB}"/>
              </a:ext>
            </a:extLst>
          </p:cNvPr>
          <p:cNvSpPr txBox="1"/>
          <p:nvPr/>
        </p:nvSpPr>
        <p:spPr>
          <a:xfrm>
            <a:off x="1369497" y="1690310"/>
            <a:ext cx="9023199" cy="1744067"/>
          </a:xfrm>
          <a:prstGeom prst="rect">
            <a:avLst/>
          </a:prstGeom>
          <a:noFill/>
        </p:spPr>
        <p:txBody>
          <a:bodyPr wrap="square" lIns="0" tIns="0" rIns="0" bIns="0" rtlCol="0">
            <a:spAutoFit/>
          </a:bodyPr>
          <a:lstStyle/>
          <a:p>
            <a:pPr lvl="0" algn="just">
              <a:lnSpc>
                <a:spcPct val="150000"/>
              </a:lnSpc>
              <a:defRPr/>
            </a:pPr>
            <a:r>
              <a:rPr lang="vi-VN" sz="4000">
                <a:solidFill>
                  <a:srgbClr val="002060"/>
                </a:solidFill>
                <a:latin typeface="Roboto Black" panose="02000000000000000000" pitchFamily="2" charset="0"/>
                <a:ea typeface="Roboto Black" panose="02000000000000000000" pitchFamily="2" charset="0"/>
              </a:rPr>
              <a:t>TIẾN HÀNH LÀM NƯỚC LAU BÀN THEO CÁCH CỦA EM HOẶC NHÓM EM</a:t>
            </a:r>
            <a:endParaRPr kumimoji="0" lang="en-US" sz="40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20516" y="0"/>
            <a:ext cx="1563329" cy="1143376"/>
          </a:xfrm>
          <a:prstGeom prst="rect">
            <a:avLst/>
          </a:prstGeom>
          <a:ln>
            <a:noFill/>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4865" y="3651839"/>
            <a:ext cx="1421820" cy="2286844"/>
          </a:xfrm>
          <a:prstGeom prst="rect">
            <a:avLst/>
          </a:prstGeom>
        </p:spPr>
      </p:pic>
    </p:spTree>
    <p:extLst>
      <p:ext uri="{BB962C8B-B14F-4D97-AF65-F5344CB8AC3E}">
        <p14:creationId xmlns:p14="http://schemas.microsoft.com/office/powerpoint/2010/main" val="3953522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47EDC76-93E4-69B2-B3EB-FFBB9F9285CB}"/>
              </a:ext>
            </a:extLst>
          </p:cNvPr>
          <p:cNvSpPr txBox="1"/>
          <p:nvPr/>
        </p:nvSpPr>
        <p:spPr>
          <a:xfrm>
            <a:off x="784899" y="1425776"/>
            <a:ext cx="1118330"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 Gợi ý</a:t>
            </a:r>
            <a:endPar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7" name="Rounded Rectangle 6"/>
          <p:cNvSpPr/>
          <p:nvPr/>
        </p:nvSpPr>
        <p:spPr>
          <a:xfrm>
            <a:off x="680484" y="2430536"/>
            <a:ext cx="1095153" cy="950617"/>
          </a:xfrm>
          <a:custGeom>
            <a:avLst/>
            <a:gdLst>
              <a:gd name="connsiteX0" fmla="*/ 0 w 1095153"/>
              <a:gd name="connsiteY0" fmla="*/ 158439 h 950617"/>
              <a:gd name="connsiteX1" fmla="*/ 158439 w 1095153"/>
              <a:gd name="connsiteY1" fmla="*/ 0 h 950617"/>
              <a:gd name="connsiteX2" fmla="*/ 936714 w 1095153"/>
              <a:gd name="connsiteY2" fmla="*/ 0 h 950617"/>
              <a:gd name="connsiteX3" fmla="*/ 1095153 w 1095153"/>
              <a:gd name="connsiteY3" fmla="*/ 158439 h 950617"/>
              <a:gd name="connsiteX4" fmla="*/ 1095153 w 1095153"/>
              <a:gd name="connsiteY4" fmla="*/ 792178 h 950617"/>
              <a:gd name="connsiteX5" fmla="*/ 936714 w 1095153"/>
              <a:gd name="connsiteY5" fmla="*/ 950617 h 950617"/>
              <a:gd name="connsiteX6" fmla="*/ 158439 w 1095153"/>
              <a:gd name="connsiteY6" fmla="*/ 950617 h 950617"/>
              <a:gd name="connsiteX7" fmla="*/ 0 w 1095153"/>
              <a:gd name="connsiteY7" fmla="*/ 792178 h 950617"/>
              <a:gd name="connsiteX8" fmla="*/ 0 w 1095153"/>
              <a:gd name="connsiteY8" fmla="*/ 158439 h 950617"/>
              <a:gd name="connsiteX0" fmla="*/ 0 w 1095153"/>
              <a:gd name="connsiteY0" fmla="*/ 158439 h 950617"/>
              <a:gd name="connsiteX1" fmla="*/ 158439 w 1095153"/>
              <a:gd name="connsiteY1" fmla="*/ 0 h 950617"/>
              <a:gd name="connsiteX2" fmla="*/ 936714 w 1095153"/>
              <a:gd name="connsiteY2" fmla="*/ 0 h 950617"/>
              <a:gd name="connsiteX3" fmla="*/ 1018035 w 1095153"/>
              <a:gd name="connsiteY3" fmla="*/ 367759 h 950617"/>
              <a:gd name="connsiteX4" fmla="*/ 1095153 w 1095153"/>
              <a:gd name="connsiteY4" fmla="*/ 792178 h 950617"/>
              <a:gd name="connsiteX5" fmla="*/ 936714 w 1095153"/>
              <a:gd name="connsiteY5" fmla="*/ 950617 h 950617"/>
              <a:gd name="connsiteX6" fmla="*/ 158439 w 1095153"/>
              <a:gd name="connsiteY6" fmla="*/ 950617 h 950617"/>
              <a:gd name="connsiteX7" fmla="*/ 0 w 1095153"/>
              <a:gd name="connsiteY7" fmla="*/ 792178 h 950617"/>
              <a:gd name="connsiteX8" fmla="*/ 0 w 1095153"/>
              <a:gd name="connsiteY8" fmla="*/ 158439 h 950617"/>
              <a:gd name="connsiteX0" fmla="*/ 121186 w 1095153"/>
              <a:gd name="connsiteY0" fmla="*/ 378776 h 950617"/>
              <a:gd name="connsiteX1" fmla="*/ 158439 w 1095153"/>
              <a:gd name="connsiteY1" fmla="*/ 0 h 950617"/>
              <a:gd name="connsiteX2" fmla="*/ 936714 w 1095153"/>
              <a:gd name="connsiteY2" fmla="*/ 0 h 950617"/>
              <a:gd name="connsiteX3" fmla="*/ 1018035 w 1095153"/>
              <a:gd name="connsiteY3" fmla="*/ 367759 h 950617"/>
              <a:gd name="connsiteX4" fmla="*/ 1095153 w 1095153"/>
              <a:gd name="connsiteY4" fmla="*/ 792178 h 950617"/>
              <a:gd name="connsiteX5" fmla="*/ 936714 w 1095153"/>
              <a:gd name="connsiteY5" fmla="*/ 950617 h 950617"/>
              <a:gd name="connsiteX6" fmla="*/ 158439 w 1095153"/>
              <a:gd name="connsiteY6" fmla="*/ 950617 h 950617"/>
              <a:gd name="connsiteX7" fmla="*/ 0 w 1095153"/>
              <a:gd name="connsiteY7" fmla="*/ 792178 h 950617"/>
              <a:gd name="connsiteX8" fmla="*/ 121186 w 1095153"/>
              <a:gd name="connsiteY8" fmla="*/ 378776 h 950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5153" h="950617">
                <a:moveTo>
                  <a:pt x="121186" y="378776"/>
                </a:moveTo>
                <a:cubicBezTo>
                  <a:pt x="121186" y="291273"/>
                  <a:pt x="70936" y="0"/>
                  <a:pt x="158439" y="0"/>
                </a:cubicBezTo>
                <a:lnTo>
                  <a:pt x="936714" y="0"/>
                </a:lnTo>
                <a:cubicBezTo>
                  <a:pt x="1024217" y="0"/>
                  <a:pt x="1018035" y="280256"/>
                  <a:pt x="1018035" y="367759"/>
                </a:cubicBezTo>
                <a:cubicBezTo>
                  <a:pt x="1018035" y="579005"/>
                  <a:pt x="1095153" y="580932"/>
                  <a:pt x="1095153" y="792178"/>
                </a:cubicBezTo>
                <a:cubicBezTo>
                  <a:pt x="1095153" y="879681"/>
                  <a:pt x="1024217" y="950617"/>
                  <a:pt x="936714" y="950617"/>
                </a:cubicBezTo>
                <a:lnTo>
                  <a:pt x="158439" y="950617"/>
                </a:lnTo>
                <a:cubicBezTo>
                  <a:pt x="70936" y="950617"/>
                  <a:pt x="0" y="879681"/>
                  <a:pt x="0" y="792178"/>
                </a:cubicBezTo>
                <a:lnTo>
                  <a:pt x="121186" y="378776"/>
                </a:lnTo>
                <a:close/>
              </a:path>
            </a:pathLst>
          </a:custGeom>
          <a:solidFill>
            <a:schemeClr val="bg1"/>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rPr>
              <a:t>1</a:t>
            </a:r>
          </a:p>
        </p:txBody>
      </p:sp>
      <p:sp>
        <p:nvSpPr>
          <p:cNvPr id="11" name="TextBox 10">
            <a:extLst>
              <a:ext uri="{FF2B5EF4-FFF2-40B4-BE49-F238E27FC236}">
                <a16:creationId xmlns:a16="http://schemas.microsoft.com/office/drawing/2014/main" id="{F47EDC76-93E4-69B2-B3EB-FFBB9F9285CB}"/>
              </a:ext>
            </a:extLst>
          </p:cNvPr>
          <p:cNvSpPr txBox="1"/>
          <p:nvPr/>
        </p:nvSpPr>
        <p:spPr>
          <a:xfrm>
            <a:off x="2148778" y="2580182"/>
            <a:ext cx="3270886" cy="1107996"/>
          </a:xfrm>
          <a:prstGeom prst="rect">
            <a:avLst/>
          </a:prstGeom>
          <a:noFill/>
        </p:spPr>
        <p:txBody>
          <a:bodyPr wrap="square" lIns="0" tIns="0" rIns="0" bIns="0" rtlCol="0">
            <a:spAutoFit/>
          </a:bodyPr>
          <a:lstStyle/>
          <a:p>
            <a:pPr lvl="0" algn="ju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lang="vi-VN" sz="2400">
                <a:solidFill>
                  <a:srgbClr val="002060"/>
                </a:solidFill>
                <a:latin typeface="Roboto" panose="02000000000000000000" pitchFamily="2" charset="0"/>
                <a:ea typeface="Roboto" panose="02000000000000000000" pitchFamily="2" charset="0"/>
              </a:rPr>
              <a:t>Đổ 1 bát nước sạch vào chậu</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hoặc cốc đựng sản phẩm</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8" name="TextBox 7"/>
          <p:cNvSpPr txBox="1"/>
          <p:nvPr/>
        </p:nvSpPr>
        <p:spPr>
          <a:xfrm>
            <a:off x="2538707" y="409065"/>
            <a:ext cx="6995711"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THỰC HIỆN LÀM NƯỚC LAU BÀN</a:t>
            </a:r>
          </a:p>
        </p:txBody>
      </p:sp>
      <p:pic>
        <p:nvPicPr>
          <p:cNvPr id="9" name="Picture 8"/>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678288" y="2032150"/>
            <a:ext cx="4661739" cy="3496468"/>
          </a:xfrm>
          <a:prstGeom prst="round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0516" y="0"/>
            <a:ext cx="1563329" cy="1143376"/>
          </a:xfrm>
          <a:prstGeom prst="rect">
            <a:avLst/>
          </a:prstGeom>
          <a:ln>
            <a:noFill/>
          </a:ln>
        </p:spPr>
      </p:pic>
    </p:spTree>
    <p:extLst>
      <p:ext uri="{BB962C8B-B14F-4D97-AF65-F5344CB8AC3E}">
        <p14:creationId xmlns:p14="http://schemas.microsoft.com/office/powerpoint/2010/main" val="33246632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childTnLst>
                                </p:cTn>
                              </p:par>
                              <p:par>
                                <p:cTn id="12" presetID="10"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23" presetClass="entr" presetSubtype="16"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childTnLst>
                                </p:cTn>
                              </p:par>
                              <p:par>
                                <p:cTn id="19" presetID="14" presetClass="entr" presetSubtype="1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randombar(horizontal)">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11" grpId="0"/>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47EDC76-93E4-69B2-B3EB-FFBB9F9285CB}"/>
              </a:ext>
            </a:extLst>
          </p:cNvPr>
          <p:cNvSpPr txBox="1"/>
          <p:nvPr/>
        </p:nvSpPr>
        <p:spPr>
          <a:xfrm>
            <a:off x="701298" y="3748772"/>
            <a:ext cx="4518965" cy="1107996"/>
          </a:xfrm>
          <a:prstGeom prst="rect">
            <a:avLst/>
          </a:prstGeom>
          <a:noFill/>
        </p:spPr>
        <p:txBody>
          <a:bodyPr wrap="square" lIns="0" tIns="0" rIns="0" bIns="0" rtlCol="0">
            <a:spAutoFit/>
          </a:bodyPr>
          <a:lstStyle/>
          <a:p>
            <a:pPr lvl="0" algn="ju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lang="vi-VN" sz="2400">
                <a:solidFill>
                  <a:srgbClr val="002060"/>
                </a:solidFill>
                <a:latin typeface="Roboto" panose="02000000000000000000" pitchFamily="2" charset="0"/>
                <a:ea typeface="Roboto" panose="02000000000000000000" pitchFamily="2" charset="0"/>
              </a:rPr>
              <a:t>Cho một số nguyên liệu tự nhiên có</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tác dụng tẩy rửa (chanh, bồ hòn,...)</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vào chậu nước</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2" name="Picture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598164" y="1978469"/>
            <a:ext cx="4720589" cy="3540606"/>
          </a:xfrm>
          <a:prstGeom prst="round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0516" y="0"/>
            <a:ext cx="1563329" cy="1143376"/>
          </a:xfrm>
          <a:prstGeom prst="rect">
            <a:avLst/>
          </a:prstGeom>
          <a:ln>
            <a:noFill/>
          </a:ln>
        </p:spPr>
      </p:pic>
      <p:sp>
        <p:nvSpPr>
          <p:cNvPr id="13" name="TextBox 12"/>
          <p:cNvSpPr txBox="1"/>
          <p:nvPr/>
        </p:nvSpPr>
        <p:spPr>
          <a:xfrm>
            <a:off x="2538707" y="409065"/>
            <a:ext cx="6995711"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THỰC HIỆN LÀM NƯỚC LAU BÀN</a:t>
            </a:r>
          </a:p>
        </p:txBody>
      </p:sp>
      <p:sp>
        <p:nvSpPr>
          <p:cNvPr id="14" name="Rounded Rectangle 6"/>
          <p:cNvSpPr/>
          <p:nvPr/>
        </p:nvSpPr>
        <p:spPr>
          <a:xfrm>
            <a:off x="2123694" y="2404311"/>
            <a:ext cx="1095153" cy="950617"/>
          </a:xfrm>
          <a:custGeom>
            <a:avLst/>
            <a:gdLst>
              <a:gd name="connsiteX0" fmla="*/ 0 w 1095153"/>
              <a:gd name="connsiteY0" fmla="*/ 158439 h 950617"/>
              <a:gd name="connsiteX1" fmla="*/ 158439 w 1095153"/>
              <a:gd name="connsiteY1" fmla="*/ 0 h 950617"/>
              <a:gd name="connsiteX2" fmla="*/ 936714 w 1095153"/>
              <a:gd name="connsiteY2" fmla="*/ 0 h 950617"/>
              <a:gd name="connsiteX3" fmla="*/ 1095153 w 1095153"/>
              <a:gd name="connsiteY3" fmla="*/ 158439 h 950617"/>
              <a:gd name="connsiteX4" fmla="*/ 1095153 w 1095153"/>
              <a:gd name="connsiteY4" fmla="*/ 792178 h 950617"/>
              <a:gd name="connsiteX5" fmla="*/ 936714 w 1095153"/>
              <a:gd name="connsiteY5" fmla="*/ 950617 h 950617"/>
              <a:gd name="connsiteX6" fmla="*/ 158439 w 1095153"/>
              <a:gd name="connsiteY6" fmla="*/ 950617 h 950617"/>
              <a:gd name="connsiteX7" fmla="*/ 0 w 1095153"/>
              <a:gd name="connsiteY7" fmla="*/ 792178 h 950617"/>
              <a:gd name="connsiteX8" fmla="*/ 0 w 1095153"/>
              <a:gd name="connsiteY8" fmla="*/ 158439 h 950617"/>
              <a:gd name="connsiteX0" fmla="*/ 0 w 1095153"/>
              <a:gd name="connsiteY0" fmla="*/ 158439 h 950617"/>
              <a:gd name="connsiteX1" fmla="*/ 158439 w 1095153"/>
              <a:gd name="connsiteY1" fmla="*/ 0 h 950617"/>
              <a:gd name="connsiteX2" fmla="*/ 936714 w 1095153"/>
              <a:gd name="connsiteY2" fmla="*/ 0 h 950617"/>
              <a:gd name="connsiteX3" fmla="*/ 1018035 w 1095153"/>
              <a:gd name="connsiteY3" fmla="*/ 367759 h 950617"/>
              <a:gd name="connsiteX4" fmla="*/ 1095153 w 1095153"/>
              <a:gd name="connsiteY4" fmla="*/ 792178 h 950617"/>
              <a:gd name="connsiteX5" fmla="*/ 936714 w 1095153"/>
              <a:gd name="connsiteY5" fmla="*/ 950617 h 950617"/>
              <a:gd name="connsiteX6" fmla="*/ 158439 w 1095153"/>
              <a:gd name="connsiteY6" fmla="*/ 950617 h 950617"/>
              <a:gd name="connsiteX7" fmla="*/ 0 w 1095153"/>
              <a:gd name="connsiteY7" fmla="*/ 792178 h 950617"/>
              <a:gd name="connsiteX8" fmla="*/ 0 w 1095153"/>
              <a:gd name="connsiteY8" fmla="*/ 158439 h 950617"/>
              <a:gd name="connsiteX0" fmla="*/ 121186 w 1095153"/>
              <a:gd name="connsiteY0" fmla="*/ 378776 h 950617"/>
              <a:gd name="connsiteX1" fmla="*/ 158439 w 1095153"/>
              <a:gd name="connsiteY1" fmla="*/ 0 h 950617"/>
              <a:gd name="connsiteX2" fmla="*/ 936714 w 1095153"/>
              <a:gd name="connsiteY2" fmla="*/ 0 h 950617"/>
              <a:gd name="connsiteX3" fmla="*/ 1018035 w 1095153"/>
              <a:gd name="connsiteY3" fmla="*/ 367759 h 950617"/>
              <a:gd name="connsiteX4" fmla="*/ 1095153 w 1095153"/>
              <a:gd name="connsiteY4" fmla="*/ 792178 h 950617"/>
              <a:gd name="connsiteX5" fmla="*/ 936714 w 1095153"/>
              <a:gd name="connsiteY5" fmla="*/ 950617 h 950617"/>
              <a:gd name="connsiteX6" fmla="*/ 158439 w 1095153"/>
              <a:gd name="connsiteY6" fmla="*/ 950617 h 950617"/>
              <a:gd name="connsiteX7" fmla="*/ 0 w 1095153"/>
              <a:gd name="connsiteY7" fmla="*/ 792178 h 950617"/>
              <a:gd name="connsiteX8" fmla="*/ 121186 w 1095153"/>
              <a:gd name="connsiteY8" fmla="*/ 378776 h 950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5153" h="950617">
                <a:moveTo>
                  <a:pt x="121186" y="378776"/>
                </a:moveTo>
                <a:cubicBezTo>
                  <a:pt x="121186" y="291273"/>
                  <a:pt x="70936" y="0"/>
                  <a:pt x="158439" y="0"/>
                </a:cubicBezTo>
                <a:lnTo>
                  <a:pt x="936714" y="0"/>
                </a:lnTo>
                <a:cubicBezTo>
                  <a:pt x="1024217" y="0"/>
                  <a:pt x="1018035" y="280256"/>
                  <a:pt x="1018035" y="367759"/>
                </a:cubicBezTo>
                <a:cubicBezTo>
                  <a:pt x="1018035" y="579005"/>
                  <a:pt x="1095153" y="580932"/>
                  <a:pt x="1095153" y="792178"/>
                </a:cubicBezTo>
                <a:cubicBezTo>
                  <a:pt x="1095153" y="879681"/>
                  <a:pt x="1024217" y="950617"/>
                  <a:pt x="936714" y="950617"/>
                </a:cubicBezTo>
                <a:lnTo>
                  <a:pt x="158439" y="950617"/>
                </a:lnTo>
                <a:cubicBezTo>
                  <a:pt x="70936" y="950617"/>
                  <a:pt x="0" y="879681"/>
                  <a:pt x="0" y="792178"/>
                </a:cubicBezTo>
                <a:lnTo>
                  <a:pt x="121186" y="378776"/>
                </a:lnTo>
                <a:close/>
              </a:path>
            </a:pathLst>
          </a:custGeom>
          <a:solidFill>
            <a:schemeClr val="bg1"/>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rPr>
              <a:t>2</a:t>
            </a:r>
          </a:p>
        </p:txBody>
      </p:sp>
    </p:spTree>
    <p:extLst>
      <p:ext uri="{BB962C8B-B14F-4D97-AF65-F5344CB8AC3E}">
        <p14:creationId xmlns:p14="http://schemas.microsoft.com/office/powerpoint/2010/main" val="13462048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14" presetClass="entr" presetSubtype="1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500"/>
                                        <p:tgtEl>
                                          <p:spTgt spid="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47EDC76-93E4-69B2-B3EB-FFBB9F9285CB}"/>
              </a:ext>
            </a:extLst>
          </p:cNvPr>
          <p:cNvSpPr txBox="1"/>
          <p:nvPr/>
        </p:nvSpPr>
        <p:spPr>
          <a:xfrm>
            <a:off x="2794632" y="1452782"/>
            <a:ext cx="7142582" cy="738664"/>
          </a:xfrm>
          <a:prstGeom prst="rect">
            <a:avLst/>
          </a:prstGeom>
          <a:noFill/>
        </p:spPr>
        <p:txBody>
          <a:bodyPr wrap="square" lIns="0" tIns="0" rIns="0" bIns="0" rtlCol="0">
            <a:spAutoFit/>
          </a:bodyPr>
          <a:lstStyle/>
          <a:p>
            <a:pPr lvl="0" algn="ju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lang="vi-VN" sz="2400">
                <a:solidFill>
                  <a:srgbClr val="002060"/>
                </a:solidFill>
                <a:latin typeface="Roboto" panose="02000000000000000000" pitchFamily="2" charset="0"/>
                <a:ea typeface="Roboto" panose="02000000000000000000" pitchFamily="2" charset="0"/>
              </a:rPr>
              <a:t>Cho một số nguyên liệu tự</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nhiên có hương thơm (vỏ</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bưởi, sả, tinh dầu bạc hà,...)</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vào chậu nước (nếu có)</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3" name="Picture 1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527972" y="2507168"/>
            <a:ext cx="4445178" cy="3334039"/>
          </a:xfrm>
          <a:prstGeom prst="roundRect">
            <a:avLst/>
          </a:prstGeom>
          <a:effectLst>
            <a:outerShdw blurRad="63500" sx="102000" sy="102000" algn="ctr" rotWithShape="0">
              <a:prstClr val="black">
                <a:alpha val="40000"/>
              </a:prstClr>
            </a:outerShdw>
          </a:effectLst>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0516" y="0"/>
            <a:ext cx="1563329" cy="1143376"/>
          </a:xfrm>
          <a:prstGeom prst="rect">
            <a:avLst/>
          </a:prstGeom>
          <a:ln>
            <a:noFill/>
          </a:ln>
        </p:spPr>
      </p:pic>
      <p:sp>
        <p:nvSpPr>
          <p:cNvPr id="15" name="TextBox 14"/>
          <p:cNvSpPr txBox="1"/>
          <p:nvPr/>
        </p:nvSpPr>
        <p:spPr>
          <a:xfrm>
            <a:off x="2538707" y="409065"/>
            <a:ext cx="6995711"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THỰC HIỆN LÀM NƯỚC LAU BÀN</a:t>
            </a:r>
          </a:p>
        </p:txBody>
      </p:sp>
      <p:sp>
        <p:nvSpPr>
          <p:cNvPr id="16" name="Rounded Rectangle 6"/>
          <p:cNvSpPr/>
          <p:nvPr/>
        </p:nvSpPr>
        <p:spPr>
          <a:xfrm>
            <a:off x="1319462" y="1452782"/>
            <a:ext cx="1095153" cy="950617"/>
          </a:xfrm>
          <a:custGeom>
            <a:avLst/>
            <a:gdLst>
              <a:gd name="connsiteX0" fmla="*/ 0 w 1095153"/>
              <a:gd name="connsiteY0" fmla="*/ 158439 h 950617"/>
              <a:gd name="connsiteX1" fmla="*/ 158439 w 1095153"/>
              <a:gd name="connsiteY1" fmla="*/ 0 h 950617"/>
              <a:gd name="connsiteX2" fmla="*/ 936714 w 1095153"/>
              <a:gd name="connsiteY2" fmla="*/ 0 h 950617"/>
              <a:gd name="connsiteX3" fmla="*/ 1095153 w 1095153"/>
              <a:gd name="connsiteY3" fmla="*/ 158439 h 950617"/>
              <a:gd name="connsiteX4" fmla="*/ 1095153 w 1095153"/>
              <a:gd name="connsiteY4" fmla="*/ 792178 h 950617"/>
              <a:gd name="connsiteX5" fmla="*/ 936714 w 1095153"/>
              <a:gd name="connsiteY5" fmla="*/ 950617 h 950617"/>
              <a:gd name="connsiteX6" fmla="*/ 158439 w 1095153"/>
              <a:gd name="connsiteY6" fmla="*/ 950617 h 950617"/>
              <a:gd name="connsiteX7" fmla="*/ 0 w 1095153"/>
              <a:gd name="connsiteY7" fmla="*/ 792178 h 950617"/>
              <a:gd name="connsiteX8" fmla="*/ 0 w 1095153"/>
              <a:gd name="connsiteY8" fmla="*/ 158439 h 950617"/>
              <a:gd name="connsiteX0" fmla="*/ 0 w 1095153"/>
              <a:gd name="connsiteY0" fmla="*/ 158439 h 950617"/>
              <a:gd name="connsiteX1" fmla="*/ 158439 w 1095153"/>
              <a:gd name="connsiteY1" fmla="*/ 0 h 950617"/>
              <a:gd name="connsiteX2" fmla="*/ 936714 w 1095153"/>
              <a:gd name="connsiteY2" fmla="*/ 0 h 950617"/>
              <a:gd name="connsiteX3" fmla="*/ 1018035 w 1095153"/>
              <a:gd name="connsiteY3" fmla="*/ 367759 h 950617"/>
              <a:gd name="connsiteX4" fmla="*/ 1095153 w 1095153"/>
              <a:gd name="connsiteY4" fmla="*/ 792178 h 950617"/>
              <a:gd name="connsiteX5" fmla="*/ 936714 w 1095153"/>
              <a:gd name="connsiteY5" fmla="*/ 950617 h 950617"/>
              <a:gd name="connsiteX6" fmla="*/ 158439 w 1095153"/>
              <a:gd name="connsiteY6" fmla="*/ 950617 h 950617"/>
              <a:gd name="connsiteX7" fmla="*/ 0 w 1095153"/>
              <a:gd name="connsiteY7" fmla="*/ 792178 h 950617"/>
              <a:gd name="connsiteX8" fmla="*/ 0 w 1095153"/>
              <a:gd name="connsiteY8" fmla="*/ 158439 h 950617"/>
              <a:gd name="connsiteX0" fmla="*/ 121186 w 1095153"/>
              <a:gd name="connsiteY0" fmla="*/ 378776 h 950617"/>
              <a:gd name="connsiteX1" fmla="*/ 158439 w 1095153"/>
              <a:gd name="connsiteY1" fmla="*/ 0 h 950617"/>
              <a:gd name="connsiteX2" fmla="*/ 936714 w 1095153"/>
              <a:gd name="connsiteY2" fmla="*/ 0 h 950617"/>
              <a:gd name="connsiteX3" fmla="*/ 1018035 w 1095153"/>
              <a:gd name="connsiteY3" fmla="*/ 367759 h 950617"/>
              <a:gd name="connsiteX4" fmla="*/ 1095153 w 1095153"/>
              <a:gd name="connsiteY4" fmla="*/ 792178 h 950617"/>
              <a:gd name="connsiteX5" fmla="*/ 936714 w 1095153"/>
              <a:gd name="connsiteY5" fmla="*/ 950617 h 950617"/>
              <a:gd name="connsiteX6" fmla="*/ 158439 w 1095153"/>
              <a:gd name="connsiteY6" fmla="*/ 950617 h 950617"/>
              <a:gd name="connsiteX7" fmla="*/ 0 w 1095153"/>
              <a:gd name="connsiteY7" fmla="*/ 792178 h 950617"/>
              <a:gd name="connsiteX8" fmla="*/ 121186 w 1095153"/>
              <a:gd name="connsiteY8" fmla="*/ 378776 h 950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5153" h="950617">
                <a:moveTo>
                  <a:pt x="121186" y="378776"/>
                </a:moveTo>
                <a:cubicBezTo>
                  <a:pt x="121186" y="291273"/>
                  <a:pt x="70936" y="0"/>
                  <a:pt x="158439" y="0"/>
                </a:cubicBezTo>
                <a:lnTo>
                  <a:pt x="936714" y="0"/>
                </a:lnTo>
                <a:cubicBezTo>
                  <a:pt x="1024217" y="0"/>
                  <a:pt x="1018035" y="280256"/>
                  <a:pt x="1018035" y="367759"/>
                </a:cubicBezTo>
                <a:cubicBezTo>
                  <a:pt x="1018035" y="579005"/>
                  <a:pt x="1095153" y="580932"/>
                  <a:pt x="1095153" y="792178"/>
                </a:cubicBezTo>
                <a:cubicBezTo>
                  <a:pt x="1095153" y="879681"/>
                  <a:pt x="1024217" y="950617"/>
                  <a:pt x="936714" y="950617"/>
                </a:cubicBezTo>
                <a:lnTo>
                  <a:pt x="158439" y="950617"/>
                </a:lnTo>
                <a:cubicBezTo>
                  <a:pt x="70936" y="950617"/>
                  <a:pt x="0" y="879681"/>
                  <a:pt x="0" y="792178"/>
                </a:cubicBezTo>
                <a:lnTo>
                  <a:pt x="121186" y="378776"/>
                </a:lnTo>
                <a:close/>
              </a:path>
            </a:pathLst>
          </a:custGeom>
          <a:solidFill>
            <a:schemeClr val="bg1"/>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rPr>
              <a:t>3</a:t>
            </a:r>
          </a:p>
        </p:txBody>
      </p:sp>
    </p:spTree>
    <p:extLst>
      <p:ext uri="{BB962C8B-B14F-4D97-AF65-F5344CB8AC3E}">
        <p14:creationId xmlns:p14="http://schemas.microsoft.com/office/powerpoint/2010/main" val="38192188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16" presetClass="entr" presetSubtype="37"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outVertical)">
                                      <p:cBhvr>
                                        <p:cTn id="11" dur="500"/>
                                        <p:tgtEl>
                                          <p:spTgt spid="1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1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47EDC76-93E4-69B2-B3EB-FFBB9F9285CB}"/>
              </a:ext>
            </a:extLst>
          </p:cNvPr>
          <p:cNvSpPr txBox="1"/>
          <p:nvPr/>
        </p:nvSpPr>
        <p:spPr>
          <a:xfrm>
            <a:off x="3983800" y="1575552"/>
            <a:ext cx="3915293" cy="369332"/>
          </a:xfrm>
          <a:prstGeom prst="rect">
            <a:avLst/>
          </a:prstGeom>
          <a:noFill/>
        </p:spPr>
        <p:txBody>
          <a:bodyPr wrap="square" lIns="0" tIns="0" rIns="0" bIns="0" rtlCol="0">
            <a:spAutoFit/>
          </a:bodyPr>
          <a:lstStyle/>
          <a:p>
            <a:pPr lvl="0" algn="ju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K</a:t>
            </a:r>
            <a:r>
              <a:rPr lang="en-US" sz="2400">
                <a:solidFill>
                  <a:srgbClr val="002060"/>
                </a:solidFill>
                <a:latin typeface="Roboto" panose="02000000000000000000" pitchFamily="2" charset="0"/>
                <a:ea typeface="Roboto" panose="02000000000000000000" pitchFamily="2" charset="0"/>
              </a:rPr>
              <a:t>huấy đều các nguyên liệu</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2" name="Picture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350382" y="2323662"/>
            <a:ext cx="4824134" cy="3618269"/>
          </a:xfrm>
          <a:prstGeom prst="roundRect">
            <a:avLst/>
          </a:prstGeom>
          <a:effectLst>
            <a:outerShdw blurRad="63500" sx="102000" sy="102000" algn="ctr" rotWithShape="0">
              <a:prstClr val="black">
                <a:alpha val="40000"/>
              </a:prstClr>
            </a:outerShdw>
          </a:effectLst>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0516" y="0"/>
            <a:ext cx="1563329" cy="1143376"/>
          </a:xfrm>
          <a:prstGeom prst="rect">
            <a:avLst/>
          </a:prstGeom>
          <a:ln>
            <a:noFill/>
          </a:ln>
        </p:spPr>
      </p:pic>
      <p:sp>
        <p:nvSpPr>
          <p:cNvPr id="13" name="TextBox 12"/>
          <p:cNvSpPr txBox="1"/>
          <p:nvPr/>
        </p:nvSpPr>
        <p:spPr>
          <a:xfrm>
            <a:off x="2538707" y="409065"/>
            <a:ext cx="6995711"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THỰC HIỆN LÀM NƯỚC LAU BÀN</a:t>
            </a:r>
          </a:p>
        </p:txBody>
      </p:sp>
      <p:sp>
        <p:nvSpPr>
          <p:cNvPr id="14" name="Rounded Rectangle 6"/>
          <p:cNvSpPr/>
          <p:nvPr/>
        </p:nvSpPr>
        <p:spPr>
          <a:xfrm>
            <a:off x="2677443" y="1284909"/>
            <a:ext cx="1095153" cy="950617"/>
          </a:xfrm>
          <a:custGeom>
            <a:avLst/>
            <a:gdLst>
              <a:gd name="connsiteX0" fmla="*/ 0 w 1095153"/>
              <a:gd name="connsiteY0" fmla="*/ 158439 h 950617"/>
              <a:gd name="connsiteX1" fmla="*/ 158439 w 1095153"/>
              <a:gd name="connsiteY1" fmla="*/ 0 h 950617"/>
              <a:gd name="connsiteX2" fmla="*/ 936714 w 1095153"/>
              <a:gd name="connsiteY2" fmla="*/ 0 h 950617"/>
              <a:gd name="connsiteX3" fmla="*/ 1095153 w 1095153"/>
              <a:gd name="connsiteY3" fmla="*/ 158439 h 950617"/>
              <a:gd name="connsiteX4" fmla="*/ 1095153 w 1095153"/>
              <a:gd name="connsiteY4" fmla="*/ 792178 h 950617"/>
              <a:gd name="connsiteX5" fmla="*/ 936714 w 1095153"/>
              <a:gd name="connsiteY5" fmla="*/ 950617 h 950617"/>
              <a:gd name="connsiteX6" fmla="*/ 158439 w 1095153"/>
              <a:gd name="connsiteY6" fmla="*/ 950617 h 950617"/>
              <a:gd name="connsiteX7" fmla="*/ 0 w 1095153"/>
              <a:gd name="connsiteY7" fmla="*/ 792178 h 950617"/>
              <a:gd name="connsiteX8" fmla="*/ 0 w 1095153"/>
              <a:gd name="connsiteY8" fmla="*/ 158439 h 950617"/>
              <a:gd name="connsiteX0" fmla="*/ 0 w 1095153"/>
              <a:gd name="connsiteY0" fmla="*/ 158439 h 950617"/>
              <a:gd name="connsiteX1" fmla="*/ 158439 w 1095153"/>
              <a:gd name="connsiteY1" fmla="*/ 0 h 950617"/>
              <a:gd name="connsiteX2" fmla="*/ 936714 w 1095153"/>
              <a:gd name="connsiteY2" fmla="*/ 0 h 950617"/>
              <a:gd name="connsiteX3" fmla="*/ 1018035 w 1095153"/>
              <a:gd name="connsiteY3" fmla="*/ 367759 h 950617"/>
              <a:gd name="connsiteX4" fmla="*/ 1095153 w 1095153"/>
              <a:gd name="connsiteY4" fmla="*/ 792178 h 950617"/>
              <a:gd name="connsiteX5" fmla="*/ 936714 w 1095153"/>
              <a:gd name="connsiteY5" fmla="*/ 950617 h 950617"/>
              <a:gd name="connsiteX6" fmla="*/ 158439 w 1095153"/>
              <a:gd name="connsiteY6" fmla="*/ 950617 h 950617"/>
              <a:gd name="connsiteX7" fmla="*/ 0 w 1095153"/>
              <a:gd name="connsiteY7" fmla="*/ 792178 h 950617"/>
              <a:gd name="connsiteX8" fmla="*/ 0 w 1095153"/>
              <a:gd name="connsiteY8" fmla="*/ 158439 h 950617"/>
              <a:gd name="connsiteX0" fmla="*/ 121186 w 1095153"/>
              <a:gd name="connsiteY0" fmla="*/ 378776 h 950617"/>
              <a:gd name="connsiteX1" fmla="*/ 158439 w 1095153"/>
              <a:gd name="connsiteY1" fmla="*/ 0 h 950617"/>
              <a:gd name="connsiteX2" fmla="*/ 936714 w 1095153"/>
              <a:gd name="connsiteY2" fmla="*/ 0 h 950617"/>
              <a:gd name="connsiteX3" fmla="*/ 1018035 w 1095153"/>
              <a:gd name="connsiteY3" fmla="*/ 367759 h 950617"/>
              <a:gd name="connsiteX4" fmla="*/ 1095153 w 1095153"/>
              <a:gd name="connsiteY4" fmla="*/ 792178 h 950617"/>
              <a:gd name="connsiteX5" fmla="*/ 936714 w 1095153"/>
              <a:gd name="connsiteY5" fmla="*/ 950617 h 950617"/>
              <a:gd name="connsiteX6" fmla="*/ 158439 w 1095153"/>
              <a:gd name="connsiteY6" fmla="*/ 950617 h 950617"/>
              <a:gd name="connsiteX7" fmla="*/ 0 w 1095153"/>
              <a:gd name="connsiteY7" fmla="*/ 792178 h 950617"/>
              <a:gd name="connsiteX8" fmla="*/ 121186 w 1095153"/>
              <a:gd name="connsiteY8" fmla="*/ 378776 h 950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5153" h="950617">
                <a:moveTo>
                  <a:pt x="121186" y="378776"/>
                </a:moveTo>
                <a:cubicBezTo>
                  <a:pt x="121186" y="291273"/>
                  <a:pt x="70936" y="0"/>
                  <a:pt x="158439" y="0"/>
                </a:cubicBezTo>
                <a:lnTo>
                  <a:pt x="936714" y="0"/>
                </a:lnTo>
                <a:cubicBezTo>
                  <a:pt x="1024217" y="0"/>
                  <a:pt x="1018035" y="280256"/>
                  <a:pt x="1018035" y="367759"/>
                </a:cubicBezTo>
                <a:cubicBezTo>
                  <a:pt x="1018035" y="579005"/>
                  <a:pt x="1095153" y="580932"/>
                  <a:pt x="1095153" y="792178"/>
                </a:cubicBezTo>
                <a:cubicBezTo>
                  <a:pt x="1095153" y="879681"/>
                  <a:pt x="1024217" y="950617"/>
                  <a:pt x="936714" y="950617"/>
                </a:cubicBezTo>
                <a:lnTo>
                  <a:pt x="158439" y="950617"/>
                </a:lnTo>
                <a:cubicBezTo>
                  <a:pt x="70936" y="950617"/>
                  <a:pt x="0" y="879681"/>
                  <a:pt x="0" y="792178"/>
                </a:cubicBezTo>
                <a:lnTo>
                  <a:pt x="121186" y="378776"/>
                </a:lnTo>
                <a:close/>
              </a:path>
            </a:pathLst>
          </a:custGeom>
          <a:solidFill>
            <a:schemeClr val="bg1"/>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rPr>
              <a:t>4</a:t>
            </a:r>
          </a:p>
        </p:txBody>
      </p:sp>
    </p:spTree>
    <p:extLst>
      <p:ext uri="{BB962C8B-B14F-4D97-AF65-F5344CB8AC3E}">
        <p14:creationId xmlns:p14="http://schemas.microsoft.com/office/powerpoint/2010/main" val="3912643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21" presetClass="entr" presetSubtype="1"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heel(1)">
                                      <p:cBhvr>
                                        <p:cTn id="11" dur="2000"/>
                                        <p:tgtEl>
                                          <p:spTgt spid="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47EDC76-93E4-69B2-B3EB-FFBB9F9285CB}"/>
              </a:ext>
            </a:extLst>
          </p:cNvPr>
          <p:cNvSpPr txBox="1"/>
          <p:nvPr/>
        </p:nvSpPr>
        <p:spPr>
          <a:xfrm>
            <a:off x="1306140" y="1129298"/>
            <a:ext cx="8464583"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Kiểm tra và điều chỉnh sản phẩm theo các tiêu chí</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nvGrpSpPr>
          <p:cNvPr id="5" name="Group 4"/>
          <p:cNvGrpSpPr/>
          <p:nvPr/>
        </p:nvGrpSpPr>
        <p:grpSpPr>
          <a:xfrm>
            <a:off x="6328888" y="1874863"/>
            <a:ext cx="4359947" cy="4038194"/>
            <a:chOff x="482809" y="2331393"/>
            <a:chExt cx="1557125" cy="1184236"/>
          </a:xfrm>
        </p:grpSpPr>
        <p:sp>
          <p:nvSpPr>
            <p:cNvPr id="7" name="Rounded Rectangle 6"/>
            <p:cNvSpPr/>
            <p:nvPr/>
          </p:nvSpPr>
          <p:spPr>
            <a:xfrm>
              <a:off x="482809" y="2331393"/>
              <a:ext cx="1557125" cy="1184236"/>
            </a:xfrm>
            <a:prstGeom prst="roundRect">
              <a:avLst/>
            </a:prstGeom>
            <a:solidFill>
              <a:schemeClr val="bg1"/>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F47EDC76-93E4-69B2-B3EB-FFBB9F9285CB}"/>
                </a:ext>
              </a:extLst>
            </p:cNvPr>
            <p:cNvSpPr txBox="1"/>
            <p:nvPr/>
          </p:nvSpPr>
          <p:spPr>
            <a:xfrm>
              <a:off x="585069" y="2606770"/>
              <a:ext cx="1352605" cy="523497"/>
            </a:xfrm>
            <a:prstGeom prst="rect">
              <a:avLst/>
            </a:prstGeom>
            <a:noFill/>
          </p:spPr>
          <p:txBody>
            <a:bodyPr wrap="square" lIns="0" tIns="0" rIns="0" bIns="0" rtlCol="0">
              <a:spAutoFit/>
            </a:bodyPr>
            <a:lstStyle/>
            <a:p>
              <a:pPr lvl="0" algn="just">
                <a:spcBef>
                  <a:spcPts val="600"/>
                </a:spcBef>
                <a:spcAft>
                  <a:spcPts val="600"/>
                </a:spcAft>
                <a:defRPr/>
              </a:pPr>
              <a:r>
                <a:rPr kumimoji="0" lang="pt-BR" sz="24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rPr>
                <a:t> </a:t>
              </a:r>
              <a:r>
                <a:rPr kumimoji="0" lang="pt-BR" sz="24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sym typeface="Wingdings" panose="05000000000000000000" pitchFamily="2" charset="2"/>
                </a:rPr>
                <a:t></a:t>
              </a:r>
              <a:r>
                <a:rPr kumimoji="0" lang="pt-BR" sz="24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Nguyên liệu dễ tìm, có nguồn gốc từ thiên nhiên</a:t>
              </a:r>
            </a:p>
            <a:p>
              <a:pPr lvl="0" algn="just">
                <a:spcBef>
                  <a:spcPts val="600"/>
                </a:spcBef>
                <a:spcAft>
                  <a:spcPts val="600"/>
                </a:spcAft>
                <a:defRPr/>
              </a:pPr>
              <a:r>
                <a:rPr kumimoji="0" lang="pt-BR" sz="24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rPr>
                <a:t> </a:t>
              </a:r>
              <a:r>
                <a:rPr kumimoji="0" lang="pt-BR" sz="24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sym typeface="Wingdings" panose="05000000000000000000" pitchFamily="2" charset="2"/>
                </a:rPr>
                <a:t></a:t>
              </a:r>
              <a:r>
                <a:rPr kumimoji="0" lang="pt-BR" sz="24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An toàn với con người</a:t>
              </a:r>
            </a:p>
            <a:p>
              <a:pPr lvl="0" algn="just">
                <a:spcBef>
                  <a:spcPts val="600"/>
                </a:spcBef>
                <a:spcAft>
                  <a:spcPts val="600"/>
                </a:spcAft>
                <a:defRPr/>
              </a:pPr>
              <a:r>
                <a:rPr kumimoji="0" lang="pt-BR" sz="2400" b="0"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rPr>
                <a:t> </a:t>
              </a:r>
              <a:r>
                <a:rPr kumimoji="0" lang="pt-BR" sz="24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sym typeface="Wingdings" panose="05000000000000000000" pitchFamily="2" charset="2"/>
                </a:rPr>
                <a:t></a:t>
              </a:r>
              <a:r>
                <a:rPr kumimoji="0" lang="pt-BR" sz="2400" b="0"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Làm sạch được vết bẩn</a:t>
              </a:r>
            </a:p>
          </p:txBody>
        </p:sp>
      </p:grpSp>
      <p:sp>
        <p:nvSpPr>
          <p:cNvPr id="11" name="TextBox 10">
            <a:extLst>
              <a:ext uri="{FF2B5EF4-FFF2-40B4-BE49-F238E27FC236}">
                <a16:creationId xmlns:a16="http://schemas.microsoft.com/office/drawing/2014/main" id="{F47EDC76-93E4-69B2-B3EB-FFBB9F9285CB}"/>
              </a:ext>
            </a:extLst>
          </p:cNvPr>
          <p:cNvSpPr txBox="1"/>
          <p:nvPr/>
        </p:nvSpPr>
        <p:spPr>
          <a:xfrm>
            <a:off x="1625159" y="6289290"/>
            <a:ext cx="8777348"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Nếu không đảm bảo theo đúng tiêu chí, em hãy làm lại nhé</a:t>
            </a:r>
          </a:p>
        </p:txBody>
      </p:sp>
      <p:sp>
        <p:nvSpPr>
          <p:cNvPr id="2" name="Left-Right Arrow 1"/>
          <p:cNvSpPr/>
          <p:nvPr/>
        </p:nvSpPr>
        <p:spPr>
          <a:xfrm>
            <a:off x="5243911" y="3533472"/>
            <a:ext cx="818707" cy="552893"/>
          </a:xfrm>
          <a:prstGeom prst="lef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20516" y="0"/>
            <a:ext cx="1563329" cy="1143376"/>
          </a:xfrm>
          <a:prstGeom prst="rect">
            <a:avLst/>
          </a:prstGeom>
          <a:ln>
            <a:noFill/>
          </a:ln>
        </p:spPr>
      </p:pic>
      <p:pic>
        <p:nvPicPr>
          <p:cNvPr id="15" name="Picture 14"/>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86642" y="1874863"/>
            <a:ext cx="4824134" cy="4035673"/>
          </a:xfrm>
          <a:prstGeom prst="roundRect">
            <a:avLst/>
          </a:prstGeom>
          <a:effectLst>
            <a:outerShdw blurRad="63500" sx="102000" sy="102000" algn="ctr" rotWithShape="0">
              <a:prstClr val="black">
                <a:alpha val="40000"/>
              </a:prstClr>
            </a:outerShdw>
          </a:effectLst>
        </p:spPr>
      </p:pic>
      <p:sp>
        <p:nvSpPr>
          <p:cNvPr id="19" name="TextBox 18"/>
          <p:cNvSpPr txBox="1"/>
          <p:nvPr/>
        </p:nvSpPr>
        <p:spPr>
          <a:xfrm>
            <a:off x="2373454" y="313839"/>
            <a:ext cx="6995711"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THỰC HIỆN LÀM NƯỚC LAU BÀN</a:t>
            </a:r>
          </a:p>
        </p:txBody>
      </p:sp>
    </p:spTree>
    <p:extLst>
      <p:ext uri="{BB962C8B-B14F-4D97-AF65-F5344CB8AC3E}">
        <p14:creationId xmlns:p14="http://schemas.microsoft.com/office/powerpoint/2010/main" val="2330215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21" presetClass="entr" presetSubtype="1"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heel(1)">
                                      <p:cBhvr>
                                        <p:cTn id="18" dur="2000"/>
                                        <p:tgtEl>
                                          <p:spTgt spid="1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87268" y="512943"/>
            <a:ext cx="570166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GIỚI THIỆU SẢN PHẨM</a:t>
            </a:r>
          </a:p>
        </p:txBody>
      </p:sp>
      <p:sp>
        <p:nvSpPr>
          <p:cNvPr id="6" name="TextBox 5">
            <a:extLst>
              <a:ext uri="{FF2B5EF4-FFF2-40B4-BE49-F238E27FC236}">
                <a16:creationId xmlns:a16="http://schemas.microsoft.com/office/drawing/2014/main" id="{F47EDC76-93E4-69B2-B3EB-FFBB9F9285CB}"/>
              </a:ext>
            </a:extLst>
          </p:cNvPr>
          <p:cNvSpPr txBox="1"/>
          <p:nvPr/>
        </p:nvSpPr>
        <p:spPr>
          <a:xfrm>
            <a:off x="686661" y="1521268"/>
            <a:ext cx="8842930" cy="369332"/>
          </a:xfrm>
          <a:prstGeom prst="rect">
            <a:avLst/>
          </a:prstGeom>
          <a:noFill/>
        </p:spPr>
        <p:txBody>
          <a:bodyPr wrap="square" lIns="0" tIns="0" rIns="0" bIns="0" rtlCol="0">
            <a:spAutoFit/>
          </a:bodyPr>
          <a:lstStyle/>
          <a:p>
            <a:pPr lvl="0" algn="ju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lang="vi-VN" sz="2400">
                <a:solidFill>
                  <a:srgbClr val="002060"/>
                </a:solidFill>
                <a:latin typeface="Roboto" panose="02000000000000000000" pitchFamily="2" charset="0"/>
                <a:ea typeface="Roboto" panose="02000000000000000000" pitchFamily="2" charset="0"/>
              </a:rPr>
              <a:t>Giới thiệu về sản phẩm “Nước lau bàn” của em hoặc nhóm em </a:t>
            </a:r>
            <a:endParaRPr kumimoji="0" lang="en-US" sz="2800" b="1"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19" name="TextBox 18">
            <a:extLst>
              <a:ext uri="{FF2B5EF4-FFF2-40B4-BE49-F238E27FC236}">
                <a16:creationId xmlns:a16="http://schemas.microsoft.com/office/drawing/2014/main" id="{F47EDC76-93E4-69B2-B3EB-FFBB9F9285CB}"/>
              </a:ext>
            </a:extLst>
          </p:cNvPr>
          <p:cNvSpPr txBox="1"/>
          <p:nvPr/>
        </p:nvSpPr>
        <p:spPr>
          <a:xfrm>
            <a:off x="3044271" y="2860396"/>
            <a:ext cx="4303981" cy="369332"/>
          </a:xfrm>
          <a:prstGeom prst="rect">
            <a:avLst/>
          </a:prstGeom>
          <a:noFill/>
        </p:spPr>
        <p:txBody>
          <a:bodyPr wrap="square" lIns="0" tIns="0" rIns="0" bIns="0" rtlCol="0">
            <a:spAutoFit/>
          </a:bodyPr>
          <a:lstStyle/>
          <a:p>
            <a:pPr lvl="0" algn="ju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lang="vi-VN" sz="2400">
                <a:solidFill>
                  <a:srgbClr val="002060"/>
                </a:solidFill>
                <a:latin typeface="Roboto" panose="02000000000000000000" pitchFamily="2" charset="0"/>
                <a:ea typeface="Roboto" panose="02000000000000000000" pitchFamily="2" charset="0"/>
              </a:rPr>
              <a:t>Nguyên liệu làm nước lau bàn</a:t>
            </a:r>
          </a:p>
        </p:txBody>
      </p:sp>
      <p:sp>
        <p:nvSpPr>
          <p:cNvPr id="20" name="TextBox 19">
            <a:extLst>
              <a:ext uri="{FF2B5EF4-FFF2-40B4-BE49-F238E27FC236}">
                <a16:creationId xmlns:a16="http://schemas.microsoft.com/office/drawing/2014/main" id="{F47EDC76-93E4-69B2-B3EB-FFBB9F9285CB}"/>
              </a:ext>
            </a:extLst>
          </p:cNvPr>
          <p:cNvSpPr txBox="1"/>
          <p:nvPr/>
        </p:nvSpPr>
        <p:spPr>
          <a:xfrm>
            <a:off x="3044271" y="4592119"/>
            <a:ext cx="5642221" cy="738664"/>
          </a:xfrm>
          <a:prstGeom prst="rect">
            <a:avLst/>
          </a:prstGeom>
          <a:noFill/>
        </p:spPr>
        <p:txBody>
          <a:bodyPr wrap="square" lIns="0" tIns="0" rIns="0" bIns="0" rtlCol="0">
            <a:spAutoFit/>
          </a:bodyPr>
          <a:lstStyle/>
          <a:p>
            <a:pPr lvl="0">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lang="vi-VN" sz="2400">
                <a:solidFill>
                  <a:srgbClr val="002060"/>
                </a:solidFill>
                <a:latin typeface="Roboto" panose="02000000000000000000" pitchFamily="2" charset="0"/>
                <a:ea typeface="Roboto" panose="02000000000000000000" pitchFamily="2" charset="0"/>
              </a:rPr>
              <a:t>Ưu điểm của sản phẩm (an toàn, mùi hương tự nhiên,...).</a:t>
            </a:r>
            <a:endParaRPr kumimoji="0" lang="en-US" sz="2800" b="1"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p:txBody>
      </p:sp>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20516" y="0"/>
            <a:ext cx="1563329" cy="1143376"/>
          </a:xfrm>
          <a:prstGeom prst="rect">
            <a:avLst/>
          </a:prstGeom>
          <a:ln>
            <a:noFill/>
          </a:ln>
        </p:spPr>
      </p:pic>
      <p:sp>
        <p:nvSpPr>
          <p:cNvPr id="8" name="TextBox 7">
            <a:extLst>
              <a:ext uri="{FF2B5EF4-FFF2-40B4-BE49-F238E27FC236}">
                <a16:creationId xmlns:a16="http://schemas.microsoft.com/office/drawing/2014/main" id="{F47EDC76-93E4-69B2-B3EB-FFBB9F9285CB}"/>
              </a:ext>
            </a:extLst>
          </p:cNvPr>
          <p:cNvSpPr txBox="1"/>
          <p:nvPr/>
        </p:nvSpPr>
        <p:spPr>
          <a:xfrm>
            <a:off x="3044271" y="3707496"/>
            <a:ext cx="5923460" cy="369332"/>
          </a:xfrm>
          <a:prstGeom prst="rect">
            <a:avLst/>
          </a:prstGeom>
          <a:noFill/>
        </p:spPr>
        <p:txBody>
          <a:bodyPr wrap="square" lIns="0" tIns="0" rIns="0" bIns="0" rtlCol="0">
            <a:spAutoFit/>
          </a:bodyPr>
          <a:lstStyle/>
          <a:p>
            <a:pPr lvl="0">
              <a:defRPr/>
            </a:pPr>
            <a:r>
              <a:rPr lang="vi-VN" sz="2400">
                <a:solidFill>
                  <a:srgbClr val="002060"/>
                </a:solidFill>
                <a:latin typeface="Roboto" panose="02000000000000000000" pitchFamily="2" charset="0"/>
                <a:ea typeface="Roboto" panose="02000000000000000000" pitchFamily="2" charset="0"/>
              </a:rPr>
              <a:t>Công dụng (làm sạch khu vực, đồ dùng,...)</a:t>
            </a:r>
          </a:p>
        </p:txBody>
      </p:sp>
      <p:pic>
        <p:nvPicPr>
          <p:cNvPr id="9" name="Picture 8"/>
          <p:cNvPicPr>
            <a:picLocks noChangeAspect="1"/>
          </p:cNvPicPr>
          <p:nvPr/>
        </p:nvPicPr>
        <p:blipFill>
          <a:blip r:embed="rId4" cstate="hq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02679" y="1908720"/>
            <a:ext cx="3027040" cy="2532298"/>
          </a:xfrm>
          <a:prstGeom prst="roundRect">
            <a:avLst/>
          </a:prstGeom>
          <a:effectLst>
            <a:outerShdw blurRad="63500" sx="102000" sy="102000" algn="ctr" rotWithShape="0">
              <a:prstClr val="black">
                <a:alpha val="40000"/>
              </a:prstClr>
            </a:outerShdw>
          </a:effectLst>
        </p:spPr>
      </p:pic>
      <p:pic>
        <p:nvPicPr>
          <p:cNvPr id="5" name="Picture 4"/>
          <p:cNvPicPr>
            <a:picLocks noChangeAspect="1"/>
          </p:cNvPicPr>
          <p:nvPr/>
        </p:nvPicPr>
        <p:blipFill>
          <a:blip r:embed="rId6"/>
          <a:stretch>
            <a:fillRect/>
          </a:stretch>
        </p:blipFill>
        <p:spPr>
          <a:xfrm>
            <a:off x="8967731" y="4459139"/>
            <a:ext cx="2398931" cy="1656769"/>
          </a:xfrm>
          <a:prstGeom prst="rect">
            <a:avLst/>
          </a:prstGeom>
        </p:spPr>
      </p:pic>
    </p:spTree>
    <p:extLst>
      <p:ext uri="{BB962C8B-B14F-4D97-AF65-F5344CB8AC3E}">
        <p14:creationId xmlns:p14="http://schemas.microsoft.com/office/powerpoint/2010/main" val="21698764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childTnLst>
                                </p:cTn>
                              </p:par>
                              <p:par>
                                <p:cTn id="12" presetID="23" presetClass="entr" presetSubtype="16"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fltVal val="0"/>
                                          </p:val>
                                        </p:tav>
                                        <p:tav tm="100000">
                                          <p:val>
                                            <p:strVal val="#ppt_w"/>
                                          </p:val>
                                        </p:tav>
                                      </p:tavLst>
                                    </p:anim>
                                    <p:anim calcmode="lin" valueType="num">
                                      <p:cBhvr>
                                        <p:cTn id="15" dur="500" fill="hold"/>
                                        <p:tgtEl>
                                          <p:spTgt spid="19"/>
                                        </p:tgtEl>
                                        <p:attrNameLst>
                                          <p:attrName>ppt_h</p:attrName>
                                        </p:attrNameLst>
                                      </p:cBhvr>
                                      <p:tavLst>
                                        <p:tav tm="0">
                                          <p:val>
                                            <p:fltVal val="0"/>
                                          </p:val>
                                        </p:tav>
                                        <p:tav tm="100000">
                                          <p:val>
                                            <p:strVal val="#ppt_h"/>
                                          </p:val>
                                        </p:tav>
                                      </p:tavLst>
                                    </p:anim>
                                  </p:childTnLst>
                                </p:cTn>
                              </p:par>
                              <p:par>
                                <p:cTn id="16" presetID="23" presetClass="entr" presetSubtype="16"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p:cTn id="18" dur="500" fill="hold"/>
                                        <p:tgtEl>
                                          <p:spTgt spid="20"/>
                                        </p:tgtEl>
                                        <p:attrNameLst>
                                          <p:attrName>ppt_w</p:attrName>
                                        </p:attrNameLst>
                                      </p:cBhvr>
                                      <p:tavLst>
                                        <p:tav tm="0">
                                          <p:val>
                                            <p:fltVal val="0"/>
                                          </p:val>
                                        </p:tav>
                                        <p:tav tm="100000">
                                          <p:val>
                                            <p:strVal val="#ppt_w"/>
                                          </p:val>
                                        </p:tav>
                                      </p:tavLst>
                                    </p:anim>
                                    <p:anim calcmode="lin" valueType="num">
                                      <p:cBhvr>
                                        <p:cTn id="19" dur="500" fill="hold"/>
                                        <p:tgtEl>
                                          <p:spTgt spid="20"/>
                                        </p:tgtEl>
                                        <p:attrNameLst>
                                          <p:attrName>ppt_h</p:attrName>
                                        </p:attrNameLst>
                                      </p:cBhvr>
                                      <p:tavLst>
                                        <p:tav tm="0">
                                          <p:val>
                                            <p:fltVal val="0"/>
                                          </p:val>
                                        </p:tav>
                                        <p:tav tm="100000">
                                          <p:val>
                                            <p:strVal val="#ppt_h"/>
                                          </p:val>
                                        </p:tav>
                                      </p:tavLst>
                                    </p:anim>
                                  </p:childTnLst>
                                </p:cTn>
                              </p:par>
                              <p:par>
                                <p:cTn id="20" presetID="23" presetClass="entr" presetSubtype="16"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childTnLst>
                                </p:cTn>
                              </p:par>
                              <p:par>
                                <p:cTn id="24" presetID="21" presetClass="entr" presetSubtype="1"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heel(1)">
                                      <p:cBhvr>
                                        <p:cTn id="26"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19" grpId="0"/>
      <p:bldP spid="20"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206937" y="477688"/>
            <a:ext cx="3631877" cy="2636408"/>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48" name="Picture 4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9445"/>
            <a:ext cx="1563329" cy="1143376"/>
          </a:xfrm>
          <a:prstGeom prst="rect">
            <a:avLst/>
          </a:prstGeom>
          <a:ln>
            <a:noFill/>
          </a:ln>
        </p:spPr>
      </p:pic>
      <p:pic>
        <p:nvPicPr>
          <p:cNvPr id="47" name="Picture 4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48594" y="4206014"/>
            <a:ext cx="1436365" cy="2039707"/>
          </a:xfrm>
          <a:prstGeom prst="rect">
            <a:avLst/>
          </a:prstGeom>
        </p:spPr>
      </p:pic>
      <p:grpSp>
        <p:nvGrpSpPr>
          <p:cNvPr id="49" name="Group 48"/>
          <p:cNvGrpSpPr/>
          <p:nvPr/>
        </p:nvGrpSpPr>
        <p:grpSpPr>
          <a:xfrm>
            <a:off x="7601806" y="2850805"/>
            <a:ext cx="3183077" cy="1412410"/>
            <a:chOff x="7567301" y="3110163"/>
            <a:chExt cx="3183077" cy="1412410"/>
          </a:xfrm>
        </p:grpSpPr>
        <p:sp>
          <p:nvSpPr>
            <p:cNvPr id="50" name="Rounded Rectangle 11"/>
            <p:cNvSpPr/>
            <p:nvPr/>
          </p:nvSpPr>
          <p:spPr>
            <a:xfrm flipH="1">
              <a:off x="7669085" y="3110163"/>
              <a:ext cx="3081293" cy="1412410"/>
            </a:xfrm>
            <a:custGeom>
              <a:avLst/>
              <a:gdLst>
                <a:gd name="connsiteX0" fmla="*/ 0 w 1756916"/>
                <a:gd name="connsiteY0" fmla="*/ 179751 h 1078483"/>
                <a:gd name="connsiteX1" fmla="*/ 179751 w 1756916"/>
                <a:gd name="connsiteY1" fmla="*/ 0 h 1078483"/>
                <a:gd name="connsiteX2" fmla="*/ 1577165 w 1756916"/>
                <a:gd name="connsiteY2" fmla="*/ 0 h 1078483"/>
                <a:gd name="connsiteX3" fmla="*/ 1756916 w 1756916"/>
                <a:gd name="connsiteY3" fmla="*/ 179751 h 1078483"/>
                <a:gd name="connsiteX4" fmla="*/ 1756916 w 1756916"/>
                <a:gd name="connsiteY4" fmla="*/ 898732 h 1078483"/>
                <a:gd name="connsiteX5" fmla="*/ 1577165 w 1756916"/>
                <a:gd name="connsiteY5" fmla="*/ 1078483 h 1078483"/>
                <a:gd name="connsiteX6" fmla="*/ 179751 w 1756916"/>
                <a:gd name="connsiteY6" fmla="*/ 1078483 h 1078483"/>
                <a:gd name="connsiteX7" fmla="*/ 0 w 1756916"/>
                <a:gd name="connsiteY7" fmla="*/ 898732 h 1078483"/>
                <a:gd name="connsiteX8" fmla="*/ 0 w 1756916"/>
                <a:gd name="connsiteY8" fmla="*/ 179751 h 1078483"/>
                <a:gd name="connsiteX0" fmla="*/ 98943 w 1855859"/>
                <a:gd name="connsiteY0" fmla="*/ 179751 h 1090839"/>
                <a:gd name="connsiteX1" fmla="*/ 278694 w 1855859"/>
                <a:gd name="connsiteY1" fmla="*/ 0 h 1090839"/>
                <a:gd name="connsiteX2" fmla="*/ 1676108 w 1855859"/>
                <a:gd name="connsiteY2" fmla="*/ 0 h 1090839"/>
                <a:gd name="connsiteX3" fmla="*/ 1855859 w 1855859"/>
                <a:gd name="connsiteY3" fmla="*/ 179751 h 1090839"/>
                <a:gd name="connsiteX4" fmla="*/ 1855859 w 1855859"/>
                <a:gd name="connsiteY4" fmla="*/ 898732 h 1090839"/>
                <a:gd name="connsiteX5" fmla="*/ 1676108 w 1855859"/>
                <a:gd name="connsiteY5" fmla="*/ 1078483 h 1090839"/>
                <a:gd name="connsiteX6" fmla="*/ 31559 w 1855859"/>
                <a:gd name="connsiteY6" fmla="*/ 1090839 h 1090839"/>
                <a:gd name="connsiteX7" fmla="*/ 98943 w 1855859"/>
                <a:gd name="connsiteY7" fmla="*/ 898732 h 1090839"/>
                <a:gd name="connsiteX8" fmla="*/ 98943 w 1855859"/>
                <a:gd name="connsiteY8" fmla="*/ 179751 h 1090839"/>
                <a:gd name="connsiteX0" fmla="*/ 188460 w 1945376"/>
                <a:gd name="connsiteY0" fmla="*/ 179751 h 1127909"/>
                <a:gd name="connsiteX1" fmla="*/ 368211 w 1945376"/>
                <a:gd name="connsiteY1" fmla="*/ 0 h 1127909"/>
                <a:gd name="connsiteX2" fmla="*/ 1765625 w 1945376"/>
                <a:gd name="connsiteY2" fmla="*/ 0 h 1127909"/>
                <a:gd name="connsiteX3" fmla="*/ 1945376 w 1945376"/>
                <a:gd name="connsiteY3" fmla="*/ 179751 h 1127909"/>
                <a:gd name="connsiteX4" fmla="*/ 1945376 w 1945376"/>
                <a:gd name="connsiteY4" fmla="*/ 898732 h 1127909"/>
                <a:gd name="connsiteX5" fmla="*/ 1765625 w 1945376"/>
                <a:gd name="connsiteY5" fmla="*/ 1078483 h 1127909"/>
                <a:gd name="connsiteX6" fmla="*/ 22222 w 1945376"/>
                <a:gd name="connsiteY6" fmla="*/ 1127909 h 1127909"/>
                <a:gd name="connsiteX7" fmla="*/ 188460 w 1945376"/>
                <a:gd name="connsiteY7" fmla="*/ 898732 h 1127909"/>
                <a:gd name="connsiteX8" fmla="*/ 188460 w 1945376"/>
                <a:gd name="connsiteY8" fmla="*/ 179751 h 1127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5376" h="1127909">
                  <a:moveTo>
                    <a:pt x="188460" y="179751"/>
                  </a:moveTo>
                  <a:cubicBezTo>
                    <a:pt x="188460" y="80477"/>
                    <a:pt x="268937" y="0"/>
                    <a:pt x="368211" y="0"/>
                  </a:cubicBezTo>
                  <a:lnTo>
                    <a:pt x="1765625" y="0"/>
                  </a:lnTo>
                  <a:cubicBezTo>
                    <a:pt x="1864899" y="0"/>
                    <a:pt x="1945376" y="80477"/>
                    <a:pt x="1945376" y="179751"/>
                  </a:cubicBezTo>
                  <a:lnTo>
                    <a:pt x="1945376" y="898732"/>
                  </a:lnTo>
                  <a:cubicBezTo>
                    <a:pt x="1945376" y="998006"/>
                    <a:pt x="1864899" y="1078483"/>
                    <a:pt x="1765625" y="1078483"/>
                  </a:cubicBezTo>
                  <a:lnTo>
                    <a:pt x="22222" y="1127909"/>
                  </a:lnTo>
                  <a:cubicBezTo>
                    <a:pt x="-77052" y="1127909"/>
                    <a:pt x="188460" y="998006"/>
                    <a:pt x="188460" y="898732"/>
                  </a:cubicBezTo>
                  <a:lnTo>
                    <a:pt x="188460" y="179751"/>
                  </a:lnTo>
                  <a:close/>
                </a:path>
              </a:pathLst>
            </a:custGeom>
            <a:solidFill>
              <a:srgbClr val="F4A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p:cNvSpPr txBox="1"/>
            <p:nvPr/>
          </p:nvSpPr>
          <p:spPr>
            <a:xfrm>
              <a:off x="7567301" y="3216203"/>
              <a:ext cx="2930273" cy="1200329"/>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Em thường làm gì để giữ vệ sinh</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nhà ở của mình?</a:t>
              </a:r>
              <a:r>
                <a:rPr lang="en-US" sz="2400">
                  <a:solidFill>
                    <a:srgbClr val="002060"/>
                  </a:solidFill>
                  <a:latin typeface="Roboto" panose="02000000000000000000" pitchFamily="2" charset="0"/>
                  <a:ea typeface="Roboto" panose="02000000000000000000" pitchFamily="2" charset="0"/>
                </a:rPr>
                <a:t> </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grpSp>
      <p:grpSp>
        <p:nvGrpSpPr>
          <p:cNvPr id="55" name="Group 54"/>
          <p:cNvGrpSpPr/>
          <p:nvPr/>
        </p:nvGrpSpPr>
        <p:grpSpPr>
          <a:xfrm>
            <a:off x="1517786" y="3588856"/>
            <a:ext cx="3180064" cy="1675700"/>
            <a:chOff x="7669085" y="3110163"/>
            <a:chExt cx="3219262" cy="1675700"/>
          </a:xfrm>
        </p:grpSpPr>
        <p:sp>
          <p:nvSpPr>
            <p:cNvPr id="56" name="Rounded Rectangle 11"/>
            <p:cNvSpPr/>
            <p:nvPr/>
          </p:nvSpPr>
          <p:spPr>
            <a:xfrm>
              <a:off x="7669085" y="3110163"/>
              <a:ext cx="3081293" cy="1412410"/>
            </a:xfrm>
            <a:custGeom>
              <a:avLst/>
              <a:gdLst>
                <a:gd name="connsiteX0" fmla="*/ 0 w 1756916"/>
                <a:gd name="connsiteY0" fmla="*/ 179751 h 1078483"/>
                <a:gd name="connsiteX1" fmla="*/ 179751 w 1756916"/>
                <a:gd name="connsiteY1" fmla="*/ 0 h 1078483"/>
                <a:gd name="connsiteX2" fmla="*/ 1577165 w 1756916"/>
                <a:gd name="connsiteY2" fmla="*/ 0 h 1078483"/>
                <a:gd name="connsiteX3" fmla="*/ 1756916 w 1756916"/>
                <a:gd name="connsiteY3" fmla="*/ 179751 h 1078483"/>
                <a:gd name="connsiteX4" fmla="*/ 1756916 w 1756916"/>
                <a:gd name="connsiteY4" fmla="*/ 898732 h 1078483"/>
                <a:gd name="connsiteX5" fmla="*/ 1577165 w 1756916"/>
                <a:gd name="connsiteY5" fmla="*/ 1078483 h 1078483"/>
                <a:gd name="connsiteX6" fmla="*/ 179751 w 1756916"/>
                <a:gd name="connsiteY6" fmla="*/ 1078483 h 1078483"/>
                <a:gd name="connsiteX7" fmla="*/ 0 w 1756916"/>
                <a:gd name="connsiteY7" fmla="*/ 898732 h 1078483"/>
                <a:gd name="connsiteX8" fmla="*/ 0 w 1756916"/>
                <a:gd name="connsiteY8" fmla="*/ 179751 h 1078483"/>
                <a:gd name="connsiteX0" fmla="*/ 98943 w 1855859"/>
                <a:gd name="connsiteY0" fmla="*/ 179751 h 1090839"/>
                <a:gd name="connsiteX1" fmla="*/ 278694 w 1855859"/>
                <a:gd name="connsiteY1" fmla="*/ 0 h 1090839"/>
                <a:gd name="connsiteX2" fmla="*/ 1676108 w 1855859"/>
                <a:gd name="connsiteY2" fmla="*/ 0 h 1090839"/>
                <a:gd name="connsiteX3" fmla="*/ 1855859 w 1855859"/>
                <a:gd name="connsiteY3" fmla="*/ 179751 h 1090839"/>
                <a:gd name="connsiteX4" fmla="*/ 1855859 w 1855859"/>
                <a:gd name="connsiteY4" fmla="*/ 898732 h 1090839"/>
                <a:gd name="connsiteX5" fmla="*/ 1676108 w 1855859"/>
                <a:gd name="connsiteY5" fmla="*/ 1078483 h 1090839"/>
                <a:gd name="connsiteX6" fmla="*/ 31559 w 1855859"/>
                <a:gd name="connsiteY6" fmla="*/ 1090839 h 1090839"/>
                <a:gd name="connsiteX7" fmla="*/ 98943 w 1855859"/>
                <a:gd name="connsiteY7" fmla="*/ 898732 h 1090839"/>
                <a:gd name="connsiteX8" fmla="*/ 98943 w 1855859"/>
                <a:gd name="connsiteY8" fmla="*/ 179751 h 1090839"/>
                <a:gd name="connsiteX0" fmla="*/ 188460 w 1945376"/>
                <a:gd name="connsiteY0" fmla="*/ 179751 h 1127909"/>
                <a:gd name="connsiteX1" fmla="*/ 368211 w 1945376"/>
                <a:gd name="connsiteY1" fmla="*/ 0 h 1127909"/>
                <a:gd name="connsiteX2" fmla="*/ 1765625 w 1945376"/>
                <a:gd name="connsiteY2" fmla="*/ 0 h 1127909"/>
                <a:gd name="connsiteX3" fmla="*/ 1945376 w 1945376"/>
                <a:gd name="connsiteY3" fmla="*/ 179751 h 1127909"/>
                <a:gd name="connsiteX4" fmla="*/ 1945376 w 1945376"/>
                <a:gd name="connsiteY4" fmla="*/ 898732 h 1127909"/>
                <a:gd name="connsiteX5" fmla="*/ 1765625 w 1945376"/>
                <a:gd name="connsiteY5" fmla="*/ 1078483 h 1127909"/>
                <a:gd name="connsiteX6" fmla="*/ 22222 w 1945376"/>
                <a:gd name="connsiteY6" fmla="*/ 1127909 h 1127909"/>
                <a:gd name="connsiteX7" fmla="*/ 188460 w 1945376"/>
                <a:gd name="connsiteY7" fmla="*/ 898732 h 1127909"/>
                <a:gd name="connsiteX8" fmla="*/ 188460 w 1945376"/>
                <a:gd name="connsiteY8" fmla="*/ 179751 h 1127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5376" h="1127909">
                  <a:moveTo>
                    <a:pt x="188460" y="179751"/>
                  </a:moveTo>
                  <a:cubicBezTo>
                    <a:pt x="188460" y="80477"/>
                    <a:pt x="268937" y="0"/>
                    <a:pt x="368211" y="0"/>
                  </a:cubicBezTo>
                  <a:lnTo>
                    <a:pt x="1765625" y="0"/>
                  </a:lnTo>
                  <a:cubicBezTo>
                    <a:pt x="1864899" y="0"/>
                    <a:pt x="1945376" y="80477"/>
                    <a:pt x="1945376" y="179751"/>
                  </a:cubicBezTo>
                  <a:lnTo>
                    <a:pt x="1945376" y="898732"/>
                  </a:lnTo>
                  <a:cubicBezTo>
                    <a:pt x="1945376" y="998006"/>
                    <a:pt x="1864899" y="1078483"/>
                    <a:pt x="1765625" y="1078483"/>
                  </a:cubicBezTo>
                  <a:lnTo>
                    <a:pt x="22222" y="1127909"/>
                  </a:lnTo>
                  <a:cubicBezTo>
                    <a:pt x="-77052" y="1127909"/>
                    <a:pt x="188460" y="998006"/>
                    <a:pt x="188460" y="898732"/>
                  </a:cubicBezTo>
                  <a:lnTo>
                    <a:pt x="188460" y="179751"/>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p:cNvSpPr txBox="1"/>
            <p:nvPr/>
          </p:nvSpPr>
          <p:spPr>
            <a:xfrm>
              <a:off x="7807055" y="3216203"/>
              <a:ext cx="3081292" cy="1569660"/>
            </a:xfrm>
            <a:prstGeom prst="rect">
              <a:avLst/>
            </a:prstGeom>
            <a:noFill/>
          </p:spPr>
          <p:txBody>
            <a:bodyPr wrap="square" rtlCol="0">
              <a:spAutoFit/>
            </a:bodyPr>
            <a:lstStyle/>
            <a:p>
              <a:pPr lvl="0" algn="ctr">
                <a:defRPr/>
              </a:pPr>
              <a:r>
                <a:rPr lang="en-US" altLang="zh-CN" sz="2400" noProof="0" dirty="0">
                  <a:solidFill>
                    <a:srgbClr val="002060"/>
                  </a:solidFill>
                  <a:latin typeface="Roboto" panose="02000000000000000000" pitchFamily="2" charset="0"/>
                  <a:ea typeface="Roboto" panose="02000000000000000000" pitchFamily="2" charset="0"/>
                </a:rPr>
                <a:t>Ở </a:t>
              </a:r>
              <a:r>
                <a:rPr lang="en-US" altLang="zh-CN" sz="2400" noProof="0" dirty="0" err="1">
                  <a:solidFill>
                    <a:srgbClr val="002060"/>
                  </a:solidFill>
                  <a:latin typeface="Roboto" panose="02000000000000000000" pitchFamily="2" charset="0"/>
                  <a:ea typeface="Roboto" panose="02000000000000000000" pitchFamily="2" charset="0"/>
                </a:rPr>
                <a:t>nhà</a:t>
              </a:r>
              <a:r>
                <a:rPr lang="en-US" altLang="zh-CN" sz="2400" noProof="0" dirty="0">
                  <a:solidFill>
                    <a:srgbClr val="002060"/>
                  </a:solidFill>
                  <a:latin typeface="Roboto" panose="02000000000000000000" pitchFamily="2" charset="0"/>
                  <a:ea typeface="Roboto" panose="02000000000000000000" pitchFamily="2" charset="0"/>
                </a:rPr>
                <a:t>, </a:t>
              </a:r>
              <a:r>
                <a:rPr lang="en-US" altLang="zh-CN" sz="2400" noProof="0" dirty="0" err="1">
                  <a:solidFill>
                    <a:srgbClr val="002060"/>
                  </a:solidFill>
                  <a:latin typeface="Roboto" panose="02000000000000000000" pitchFamily="2" charset="0"/>
                  <a:ea typeface="Roboto" panose="02000000000000000000" pitchFamily="2" charset="0"/>
                </a:rPr>
                <a:t>em</a:t>
              </a:r>
              <a:r>
                <a:rPr lang="en-US" altLang="zh-CN" sz="2400" noProof="0" dirty="0">
                  <a:solidFill>
                    <a:srgbClr val="002060"/>
                  </a:solidFill>
                  <a:latin typeface="Roboto" panose="02000000000000000000" pitchFamily="2" charset="0"/>
                  <a:ea typeface="Roboto" panose="02000000000000000000" pitchFamily="2" charset="0"/>
                </a:rPr>
                <a:t> </a:t>
              </a:r>
              <a:r>
                <a:rPr lang="en-US" altLang="zh-CN" sz="2400" noProof="0" dirty="0" err="1">
                  <a:solidFill>
                    <a:srgbClr val="002060"/>
                  </a:solidFill>
                  <a:latin typeface="Roboto" panose="02000000000000000000" pitchFamily="2" charset="0"/>
                  <a:ea typeface="Roboto" panose="02000000000000000000" pitchFamily="2" charset="0"/>
                </a:rPr>
                <a:t>thường</a:t>
              </a:r>
              <a:r>
                <a:rPr lang="en-US" altLang="zh-CN" sz="2400" noProof="0" dirty="0">
                  <a:solidFill>
                    <a:srgbClr val="002060"/>
                  </a:solidFill>
                  <a:latin typeface="Roboto" panose="02000000000000000000" pitchFamily="2" charset="0"/>
                  <a:ea typeface="Roboto" panose="02000000000000000000" pitchFamily="2" charset="0"/>
                </a:rPr>
                <a:t> </a:t>
              </a:r>
              <a:r>
                <a:rPr lang="en-US" altLang="zh-CN" sz="2400" noProof="0" dirty="0" err="1">
                  <a:solidFill>
                    <a:srgbClr val="002060"/>
                  </a:solidFill>
                  <a:latin typeface="Roboto" panose="02000000000000000000" pitchFamily="2" charset="0"/>
                  <a:ea typeface="Roboto" panose="02000000000000000000" pitchFamily="2" charset="0"/>
                </a:rPr>
                <a:t>quét</a:t>
              </a:r>
              <a:r>
                <a:rPr lang="en-US" altLang="zh-CN" sz="2400" noProof="0" dirty="0">
                  <a:solidFill>
                    <a:srgbClr val="002060"/>
                  </a:solidFill>
                  <a:latin typeface="Roboto" panose="02000000000000000000" pitchFamily="2" charset="0"/>
                  <a:ea typeface="Roboto" panose="02000000000000000000" pitchFamily="2" charset="0"/>
                </a:rPr>
                <a:t> </a:t>
              </a:r>
              <a:r>
                <a:rPr lang="en-US" altLang="zh-CN" sz="2400" noProof="0" dirty="0" err="1">
                  <a:solidFill>
                    <a:srgbClr val="002060"/>
                  </a:solidFill>
                  <a:latin typeface="Roboto" panose="02000000000000000000" pitchFamily="2" charset="0"/>
                  <a:ea typeface="Roboto" panose="02000000000000000000" pitchFamily="2" charset="0"/>
                </a:rPr>
                <a:t>nhà</a:t>
              </a:r>
              <a:r>
                <a:rPr lang="en-US" altLang="zh-CN" sz="2400" noProof="0" dirty="0">
                  <a:solidFill>
                    <a:srgbClr val="002060"/>
                  </a:solidFill>
                  <a:latin typeface="Roboto" panose="02000000000000000000" pitchFamily="2" charset="0"/>
                  <a:ea typeface="Roboto" panose="02000000000000000000" pitchFamily="2" charset="0"/>
                </a:rPr>
                <a:t>, </a:t>
              </a:r>
              <a:r>
                <a:rPr lang="en-US" altLang="zh-CN" sz="2400" noProof="0" dirty="0" err="1">
                  <a:solidFill>
                    <a:srgbClr val="002060"/>
                  </a:solidFill>
                  <a:latin typeface="Roboto" panose="02000000000000000000" pitchFamily="2" charset="0"/>
                  <a:ea typeface="Roboto" panose="02000000000000000000" pitchFamily="2" charset="0"/>
                </a:rPr>
                <a:t>quét</a:t>
              </a:r>
              <a:r>
                <a:rPr lang="en-US" altLang="zh-CN" sz="2400" noProof="0" dirty="0">
                  <a:solidFill>
                    <a:srgbClr val="002060"/>
                  </a:solidFill>
                  <a:latin typeface="Roboto" panose="02000000000000000000" pitchFamily="2" charset="0"/>
                  <a:ea typeface="Roboto" panose="02000000000000000000" pitchFamily="2" charset="0"/>
                </a:rPr>
                <a:t> </a:t>
              </a:r>
              <a:r>
                <a:rPr lang="en-US" altLang="zh-CN" sz="2400" noProof="0" dirty="0" err="1">
                  <a:solidFill>
                    <a:srgbClr val="002060"/>
                  </a:solidFill>
                  <a:latin typeface="Roboto" panose="02000000000000000000" pitchFamily="2" charset="0"/>
                  <a:ea typeface="Roboto" panose="02000000000000000000" pitchFamily="2" charset="0"/>
                </a:rPr>
                <a:t>sân</a:t>
              </a:r>
              <a:r>
                <a:rPr lang="en-US" altLang="zh-CN" sz="2400" noProof="0" dirty="0">
                  <a:solidFill>
                    <a:srgbClr val="002060"/>
                  </a:solidFill>
                  <a:latin typeface="Roboto" panose="02000000000000000000" pitchFamily="2" charset="0"/>
                  <a:ea typeface="Roboto" panose="02000000000000000000" pitchFamily="2" charset="0"/>
                </a:rPr>
                <a:t>, </a:t>
              </a:r>
              <a:r>
                <a:rPr lang="en-US" altLang="zh-CN" sz="2400" noProof="0" dirty="0" err="1">
                  <a:solidFill>
                    <a:srgbClr val="002060"/>
                  </a:solidFill>
                  <a:latin typeface="Roboto" panose="02000000000000000000" pitchFamily="2" charset="0"/>
                  <a:ea typeface="Roboto" panose="02000000000000000000" pitchFamily="2" charset="0"/>
                </a:rPr>
                <a:t>lau</a:t>
              </a:r>
              <a:r>
                <a:rPr lang="en-US" altLang="zh-CN" sz="2400" noProof="0" dirty="0">
                  <a:solidFill>
                    <a:srgbClr val="002060"/>
                  </a:solidFill>
                  <a:latin typeface="Roboto" panose="02000000000000000000" pitchFamily="2" charset="0"/>
                  <a:ea typeface="Roboto" panose="02000000000000000000" pitchFamily="2" charset="0"/>
                </a:rPr>
                <a:t> </a:t>
              </a:r>
              <a:r>
                <a:rPr lang="en-US" altLang="zh-CN" sz="2400" noProof="0" dirty="0" err="1">
                  <a:solidFill>
                    <a:srgbClr val="002060"/>
                  </a:solidFill>
                  <a:latin typeface="Roboto" panose="02000000000000000000" pitchFamily="2" charset="0"/>
                  <a:ea typeface="Roboto" panose="02000000000000000000" pitchFamily="2" charset="0"/>
                </a:rPr>
                <a:t>bàn</a:t>
              </a:r>
              <a:r>
                <a:rPr lang="en-US" altLang="zh-CN" sz="2400" noProof="0" dirty="0">
                  <a:solidFill>
                    <a:srgbClr val="002060"/>
                  </a:solidFill>
                  <a:latin typeface="Roboto" panose="02000000000000000000" pitchFamily="2" charset="0"/>
                  <a:ea typeface="Roboto" panose="02000000000000000000" pitchFamily="2" charset="0"/>
                </a:rPr>
                <a:t>, </a:t>
              </a:r>
              <a:r>
                <a:rPr lang="en-US" altLang="zh-CN" sz="2400" noProof="0" dirty="0" err="1">
                  <a:solidFill>
                    <a:srgbClr val="002060"/>
                  </a:solidFill>
                  <a:latin typeface="Roboto" panose="02000000000000000000" pitchFamily="2" charset="0"/>
                  <a:ea typeface="Roboto" panose="02000000000000000000" pitchFamily="2" charset="0"/>
                </a:rPr>
                <a:t>ghế</a:t>
              </a:r>
              <a:r>
                <a:rPr lang="en-US" altLang="zh-CN" sz="2400" noProof="0" dirty="0">
                  <a:solidFill>
                    <a:srgbClr val="002060"/>
                  </a:solidFill>
                  <a:latin typeface="Roboto" panose="02000000000000000000" pitchFamily="2" charset="0"/>
                  <a:ea typeface="Roboto" panose="02000000000000000000" pitchFamily="2" charset="0"/>
                </a:rPr>
                <a:t>, </a:t>
              </a:r>
              <a:r>
                <a:rPr lang="en-US" altLang="zh-CN" sz="2400" noProof="0" dirty="0" err="1">
                  <a:solidFill>
                    <a:srgbClr val="002060"/>
                  </a:solidFill>
                  <a:latin typeface="Roboto" panose="02000000000000000000" pitchFamily="2" charset="0"/>
                  <a:ea typeface="Roboto" panose="02000000000000000000" pitchFamily="2" charset="0"/>
                </a:rPr>
                <a:t>rửa</a:t>
              </a:r>
              <a:r>
                <a:rPr lang="en-US" altLang="zh-CN" sz="2400" noProof="0" dirty="0">
                  <a:solidFill>
                    <a:srgbClr val="002060"/>
                  </a:solidFill>
                  <a:latin typeface="Roboto" panose="02000000000000000000" pitchFamily="2" charset="0"/>
                  <a:ea typeface="Roboto" panose="02000000000000000000" pitchFamily="2" charset="0"/>
                </a:rPr>
                <a:t> </a:t>
              </a:r>
              <a:r>
                <a:rPr lang="en-US" altLang="zh-CN" sz="2400" noProof="0" dirty="0" err="1">
                  <a:solidFill>
                    <a:srgbClr val="002060"/>
                  </a:solidFill>
                  <a:latin typeface="Roboto" panose="02000000000000000000" pitchFamily="2" charset="0"/>
                  <a:ea typeface="Roboto" panose="02000000000000000000" pitchFamily="2" charset="0"/>
                </a:rPr>
                <a:t>bát</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grpSp>
      <p:pic>
        <p:nvPicPr>
          <p:cNvPr id="58" name="Picture 5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129816" flipH="1">
            <a:off x="319677" y="4522409"/>
            <a:ext cx="1562100" cy="2310798"/>
          </a:xfrm>
          <a:prstGeom prst="rect">
            <a:avLst/>
          </a:prstGeom>
          <a:effectLst>
            <a:outerShdw blurRad="63500" sx="102000" sy="102000" algn="ctr" rotWithShape="0">
              <a:prstClr val="black">
                <a:alpha val="40000"/>
              </a:prstClr>
            </a:outerShdw>
          </a:effectLst>
        </p:spPr>
      </p:pic>
      <p:pic>
        <p:nvPicPr>
          <p:cNvPr id="14" name="Picture 13"/>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4865113" y="4263215"/>
            <a:ext cx="3631877" cy="2567575"/>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19643906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par>
                                <p:cTn id="8" presetID="42" presetClass="entr" presetSubtype="0" fill="hold"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fade">
                                      <p:cBhvr>
                                        <p:cTn id="10" dur="1000"/>
                                        <p:tgtEl>
                                          <p:spTgt spid="49"/>
                                        </p:tgtEl>
                                      </p:cBhvr>
                                    </p:animEffect>
                                    <p:anim calcmode="lin" valueType="num">
                                      <p:cBhvr>
                                        <p:cTn id="11" dur="1000" fill="hold"/>
                                        <p:tgtEl>
                                          <p:spTgt spid="49"/>
                                        </p:tgtEl>
                                        <p:attrNameLst>
                                          <p:attrName>ppt_x</p:attrName>
                                        </p:attrNameLst>
                                      </p:cBhvr>
                                      <p:tavLst>
                                        <p:tav tm="0">
                                          <p:val>
                                            <p:strVal val="#ppt_x"/>
                                          </p:val>
                                        </p:tav>
                                        <p:tav tm="100000">
                                          <p:val>
                                            <p:strVal val="#ppt_x"/>
                                          </p:val>
                                        </p:tav>
                                      </p:tavLst>
                                    </p:anim>
                                    <p:anim calcmode="lin" valueType="num">
                                      <p:cBhvr>
                                        <p:cTn id="12"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8"/>
                                        </p:tgtEl>
                                        <p:attrNameLst>
                                          <p:attrName>style.visibility</p:attrName>
                                        </p:attrNameLst>
                                      </p:cBhvr>
                                      <p:to>
                                        <p:strVal val="visible"/>
                                      </p:to>
                                    </p:set>
                                    <p:animEffect transition="in" filter="wipe(down)">
                                      <p:cBhvr>
                                        <p:cTn id="17" dur="500"/>
                                        <p:tgtEl>
                                          <p:spTgt spid="58"/>
                                        </p:tgtEl>
                                      </p:cBhvr>
                                    </p:animEffect>
                                  </p:childTnLst>
                                </p:cTn>
                              </p:par>
                              <p:par>
                                <p:cTn id="18" presetID="22" presetClass="entr" presetSubtype="4" fill="hold" nodeType="withEffect">
                                  <p:stCondLst>
                                    <p:cond delay="0"/>
                                  </p:stCondLst>
                                  <p:childTnLst>
                                    <p:set>
                                      <p:cBhvr>
                                        <p:cTn id="19" dur="1" fill="hold">
                                          <p:stCondLst>
                                            <p:cond delay="0"/>
                                          </p:stCondLst>
                                        </p:cTn>
                                        <p:tgtEl>
                                          <p:spTgt spid="55"/>
                                        </p:tgtEl>
                                        <p:attrNameLst>
                                          <p:attrName>style.visibility</p:attrName>
                                        </p:attrNameLst>
                                      </p:cBhvr>
                                      <p:to>
                                        <p:strVal val="visible"/>
                                      </p:to>
                                    </p:set>
                                    <p:animEffect transition="in" filter="wipe(down)">
                                      <p:cBhvr>
                                        <p:cTn id="20" dur="500"/>
                                        <p:tgtEl>
                                          <p:spTgt spid="55"/>
                                        </p:tgtEl>
                                      </p:cBhvr>
                                    </p:animEffect>
                                  </p:childTnLst>
                                </p:cTn>
                              </p:par>
                              <p:par>
                                <p:cTn id="21" presetID="42"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ppt_x"/>
                                          </p:val>
                                        </p:tav>
                                        <p:tav tm="100000">
                                          <p:val>
                                            <p:strVal val="#ppt_x"/>
                                          </p:val>
                                        </p:tav>
                                      </p:tavLst>
                                    </p:anim>
                                    <p:anim calcmode="lin" valueType="num">
                                      <p:cBhvr additive="base">
                                        <p:cTn id="2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29495" y="517679"/>
            <a:ext cx="783061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GIỚI THIỆU SẢN PHẨM</a:t>
            </a:r>
          </a:p>
        </p:txBody>
      </p:sp>
      <p:sp>
        <p:nvSpPr>
          <p:cNvPr id="6" name="TextBox 5">
            <a:extLst>
              <a:ext uri="{FF2B5EF4-FFF2-40B4-BE49-F238E27FC236}">
                <a16:creationId xmlns:a16="http://schemas.microsoft.com/office/drawing/2014/main" id="{F47EDC76-93E4-69B2-B3EB-FFBB9F9285CB}"/>
              </a:ext>
            </a:extLst>
          </p:cNvPr>
          <p:cNvSpPr txBox="1"/>
          <p:nvPr/>
        </p:nvSpPr>
        <p:spPr>
          <a:xfrm>
            <a:off x="1656146" y="1950926"/>
            <a:ext cx="7851412" cy="369332"/>
          </a:xfrm>
          <a:prstGeom prst="rect">
            <a:avLst/>
          </a:prstGeom>
          <a:noFill/>
        </p:spPr>
        <p:txBody>
          <a:bodyPr wrap="square" lIns="0" tIns="0" rIns="0" bIns="0" rtlCol="0">
            <a:spAutoFit/>
          </a:bodyPr>
          <a:lstStyle/>
          <a:p>
            <a:pPr lvl="0" algn="ju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lang="vi-VN" sz="2400">
                <a:solidFill>
                  <a:srgbClr val="002060"/>
                </a:solidFill>
                <a:latin typeface="Roboto" panose="02000000000000000000" pitchFamily="2" charset="0"/>
                <a:ea typeface="Roboto" panose="02000000000000000000" pitchFamily="2" charset="0"/>
              </a:rPr>
              <a:t>Lựa chọn sản phẩm mà em thích nhất và giải thích lí do</a:t>
            </a:r>
            <a:endParaRPr kumimoji="0" lang="en-US" sz="2800" b="1"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p:txBody>
      </p:sp>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20516" y="0"/>
            <a:ext cx="1563329" cy="1143376"/>
          </a:xfrm>
          <a:prstGeom prst="rect">
            <a:avLst/>
          </a:prstGeom>
          <a:ln>
            <a:noFill/>
          </a:ln>
        </p:spPr>
      </p:pic>
      <p:sp>
        <p:nvSpPr>
          <p:cNvPr id="11" name="TextBox 10">
            <a:extLst>
              <a:ext uri="{FF2B5EF4-FFF2-40B4-BE49-F238E27FC236}">
                <a16:creationId xmlns:a16="http://schemas.microsoft.com/office/drawing/2014/main" id="{F47EDC76-93E4-69B2-B3EB-FFBB9F9285CB}"/>
              </a:ext>
            </a:extLst>
          </p:cNvPr>
          <p:cNvSpPr txBox="1"/>
          <p:nvPr/>
        </p:nvSpPr>
        <p:spPr>
          <a:xfrm>
            <a:off x="1656146" y="2856648"/>
            <a:ext cx="7851412" cy="738664"/>
          </a:xfrm>
          <a:prstGeom prst="rect">
            <a:avLst/>
          </a:prstGeom>
          <a:noFill/>
        </p:spPr>
        <p:txBody>
          <a:bodyPr wrap="square" lIns="0" tIns="0" rIns="0" bIns="0" rtlCol="0">
            <a:spAutoFit/>
          </a:bodyPr>
          <a:lstStyle/>
          <a:p>
            <a:pPr lvl="0" algn="ju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lang="vi-VN" sz="2400">
                <a:solidFill>
                  <a:srgbClr val="002060"/>
                </a:solidFill>
                <a:latin typeface="Roboto" panose="02000000000000000000" pitchFamily="2" charset="0"/>
                <a:ea typeface="Roboto" panose="02000000000000000000" pitchFamily="2" charset="0"/>
              </a:rPr>
              <a:t>Ngoài việc sử dụng để lau bàn, em có thể sử dụng để vệ sinh những nơi</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nào hoặc vật dụng nào trong nhà?</a:t>
            </a:r>
            <a:endParaRPr kumimoji="0" lang="en-US" sz="2800" b="1"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12" name="TextBox 11">
            <a:extLst>
              <a:ext uri="{FF2B5EF4-FFF2-40B4-BE49-F238E27FC236}">
                <a16:creationId xmlns:a16="http://schemas.microsoft.com/office/drawing/2014/main" id="{F47EDC76-93E4-69B2-B3EB-FFBB9F9285CB}"/>
              </a:ext>
            </a:extLst>
          </p:cNvPr>
          <p:cNvSpPr txBox="1"/>
          <p:nvPr/>
        </p:nvSpPr>
        <p:spPr>
          <a:xfrm>
            <a:off x="1762615" y="3762370"/>
            <a:ext cx="3819237" cy="369332"/>
          </a:xfrm>
          <a:prstGeom prst="rect">
            <a:avLst/>
          </a:prstGeom>
          <a:noFill/>
        </p:spPr>
        <p:txBody>
          <a:bodyPr wrap="square" lIns="0" tIns="0" rIns="0" bIns="0" rtlCol="0">
            <a:spAutoFit/>
          </a:bodyPr>
          <a:lstStyle/>
          <a:p>
            <a:pPr lvl="0" algn="just">
              <a:defRPr/>
            </a:pPr>
            <a:r>
              <a:rPr kumimoji="0" lang="pt-BR"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 </a:t>
            </a:r>
            <a:r>
              <a:rPr lang="en-US" sz="2400">
                <a:solidFill>
                  <a:srgbClr val="FF0000"/>
                </a:solidFill>
                <a:latin typeface="Roboto" panose="02000000000000000000" pitchFamily="2" charset="0"/>
                <a:ea typeface="Roboto" panose="02000000000000000000" pitchFamily="2" charset="0"/>
              </a:rPr>
              <a:t>Lau ghế, tủ, cửa, sàn nhà…</a:t>
            </a:r>
            <a:endParaRPr kumimoji="0" lang="en-US" sz="2800" b="1"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13" name="TextBox 12">
            <a:extLst>
              <a:ext uri="{FF2B5EF4-FFF2-40B4-BE49-F238E27FC236}">
                <a16:creationId xmlns:a16="http://schemas.microsoft.com/office/drawing/2014/main" id="{F47EDC76-93E4-69B2-B3EB-FFBB9F9285CB}"/>
              </a:ext>
            </a:extLst>
          </p:cNvPr>
          <p:cNvSpPr txBox="1"/>
          <p:nvPr/>
        </p:nvSpPr>
        <p:spPr>
          <a:xfrm>
            <a:off x="1656146" y="4707482"/>
            <a:ext cx="7851412" cy="738664"/>
          </a:xfrm>
          <a:prstGeom prst="rect">
            <a:avLst/>
          </a:prstGeom>
          <a:noFill/>
        </p:spPr>
        <p:txBody>
          <a:bodyPr wrap="square" lIns="0" tIns="0" rIns="0" bIns="0" rtlCol="0">
            <a:spAutoFit/>
          </a:bodyPr>
          <a:lstStyle/>
          <a:p>
            <a:pPr lvl="0" algn="ju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lang="vi-VN" sz="2400">
                <a:solidFill>
                  <a:srgbClr val="002060"/>
                </a:solidFill>
                <a:latin typeface="Roboto" panose="02000000000000000000" pitchFamily="2" charset="0"/>
                <a:ea typeface="Roboto" panose="02000000000000000000" pitchFamily="2" charset="0"/>
              </a:rPr>
              <a:t>Thực hành sử dụng sản phẩm em vừa làm để lau bàn theo các bước đã học</a:t>
            </a:r>
            <a:endParaRPr kumimoji="0" lang="en-US" sz="2800" b="1"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41953009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12" fill="hold">
                      <p:stCondLst>
                        <p:cond delay="indefinite"/>
                      </p:stCondLst>
                      <p:childTnLst>
                        <p:par>
                          <p:cTn id="13" fill="hold">
                            <p:stCondLst>
                              <p:cond delay="0"/>
                            </p:stCondLst>
                            <p:childTnLst>
                              <p:par>
                                <p:cTn id="14" presetID="23" presetClass="entr" presetSubtype="16"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ppt_w</p:attrName>
                                        </p:attrNameLst>
                                      </p:cBhvr>
                                      <p:tavLst>
                                        <p:tav tm="0">
                                          <p:val>
                                            <p:fltVal val="0"/>
                                          </p:val>
                                        </p:tav>
                                        <p:tav tm="100000">
                                          <p:val>
                                            <p:strVal val="#ppt_w"/>
                                          </p:val>
                                        </p:tav>
                                      </p:tavLst>
                                    </p:anim>
                                    <p:anim calcmode="lin" valueType="num">
                                      <p:cBhvr>
                                        <p:cTn id="17"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23" presetClass="entr" presetSubtype="16"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11" grpId="0"/>
      <p:bldP spid="12" grpId="0"/>
      <p:bldP spid="1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329065" y="120987"/>
            <a:ext cx="46565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ĐÁNH GIÁ SẢN PHẨM</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6" name="TextBox 5">
            <a:extLst>
              <a:ext uri="{FF2B5EF4-FFF2-40B4-BE49-F238E27FC236}">
                <a16:creationId xmlns:a16="http://schemas.microsoft.com/office/drawing/2014/main" id="{F47EDC76-93E4-69B2-B3EB-FFBB9F9285CB}"/>
              </a:ext>
            </a:extLst>
          </p:cNvPr>
          <p:cNvSpPr txBox="1"/>
          <p:nvPr/>
        </p:nvSpPr>
        <p:spPr>
          <a:xfrm>
            <a:off x="3282749" y="862243"/>
            <a:ext cx="6892669"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kumimoji="0" lang="de-DE"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Thực hiện đánh giá bằng hình dán</a:t>
            </a:r>
            <a:endParaRPr kumimoji="0" lang="en-US" sz="2800" b="1"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p:txBody>
      </p:sp>
      <p:pic>
        <p:nvPicPr>
          <p:cNvPr id="10" name="Picture 9">
            <a:extLst>
              <a:ext uri="{FF2B5EF4-FFF2-40B4-BE49-F238E27FC236}">
                <a16:creationId xmlns:a16="http://schemas.microsoft.com/office/drawing/2014/main" id="{571028BF-4394-59CC-577D-5A0DC1AF07B2}"/>
              </a:ext>
            </a:extLst>
          </p:cNvPr>
          <p:cNvPicPr>
            <a:picLocks noChangeAspect="1"/>
          </p:cNvPicPr>
          <p:nvPr/>
        </p:nvPicPr>
        <p:blipFill>
          <a:blip r:embed="rId3"/>
          <a:stretch>
            <a:fillRect/>
          </a:stretch>
        </p:blipFill>
        <p:spPr>
          <a:xfrm>
            <a:off x="1640285" y="1509556"/>
            <a:ext cx="8469234" cy="5269785"/>
          </a:xfrm>
          <a:prstGeom prst="rect">
            <a:avLst/>
          </a:prstGeom>
          <a:effectLst>
            <a:outerShdw blurRad="63500" sx="102000" sy="102000" algn="ctr" rotWithShape="0">
              <a:prstClr val="black">
                <a:alpha val="40000"/>
              </a:prstClr>
            </a:outerShdw>
          </a:effectLst>
        </p:spPr>
      </p:pic>
      <p:sp>
        <p:nvSpPr>
          <p:cNvPr id="11" name="TextBox 10">
            <a:extLst>
              <a:ext uri="{FF2B5EF4-FFF2-40B4-BE49-F238E27FC236}">
                <a16:creationId xmlns:a16="http://schemas.microsoft.com/office/drawing/2014/main" id="{F47EDC76-93E4-69B2-B3EB-FFBB9F9285CB}"/>
              </a:ext>
            </a:extLst>
          </p:cNvPr>
          <p:cNvSpPr txBox="1"/>
          <p:nvPr/>
        </p:nvSpPr>
        <p:spPr>
          <a:xfrm>
            <a:off x="6581462" y="1578800"/>
            <a:ext cx="2545723"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de-DE"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Thực hiện đánh giá bằng hình dán</a:t>
            </a:r>
            <a:endParaRPr kumimoji="0" lang="en-US" sz="28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pic>
        <p:nvPicPr>
          <p:cNvPr id="12" name="Picture 11"/>
          <p:cNvPicPr>
            <a:picLocks noChangeAspect="1"/>
          </p:cNvPicPr>
          <p:nvPr/>
        </p:nvPicPr>
        <p:blipFill rotWithShape="1">
          <a:blip r:embed="rId4"/>
          <a:srcRect l="6827" t="7035" r="5654" b="3542"/>
          <a:stretch/>
        </p:blipFill>
        <p:spPr>
          <a:xfrm>
            <a:off x="6205473" y="3608074"/>
            <a:ext cx="868595" cy="868595"/>
          </a:xfrm>
          <a:prstGeom prst="ellipse">
            <a:avLst/>
          </a:prstGeom>
        </p:spPr>
      </p:pic>
      <p:pic>
        <p:nvPicPr>
          <p:cNvPr id="14" name="Picture 13"/>
          <p:cNvPicPr>
            <a:picLocks noChangeAspect="1"/>
          </p:cNvPicPr>
          <p:nvPr/>
        </p:nvPicPr>
        <p:blipFill rotWithShape="1">
          <a:blip r:embed="rId5"/>
          <a:srcRect l="9571" t="6413" r="10420" b="6660"/>
          <a:stretch/>
        </p:blipFill>
        <p:spPr>
          <a:xfrm>
            <a:off x="7429856" y="4635862"/>
            <a:ext cx="848933" cy="848933"/>
          </a:xfrm>
          <a:prstGeom prst="ellipse">
            <a:avLst/>
          </a:prstGeom>
        </p:spPr>
      </p:pic>
      <p:pic>
        <p:nvPicPr>
          <p:cNvPr id="15" name="Picture 14"/>
          <p:cNvPicPr>
            <a:picLocks noChangeAspect="1"/>
          </p:cNvPicPr>
          <p:nvPr/>
        </p:nvPicPr>
        <p:blipFill rotWithShape="1">
          <a:blip r:embed="rId6"/>
          <a:srcRect l="5642" t="6399" r="6278" b="6897"/>
          <a:stretch/>
        </p:blipFill>
        <p:spPr>
          <a:xfrm>
            <a:off x="8687786" y="5654585"/>
            <a:ext cx="878797" cy="878797"/>
          </a:xfrm>
          <a:prstGeom prst="ellipse">
            <a:avLst/>
          </a:prstGeom>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20516" y="0"/>
            <a:ext cx="1563329" cy="1143376"/>
          </a:xfrm>
          <a:prstGeom prst="rect">
            <a:avLst/>
          </a:prstGeom>
          <a:ln>
            <a:noFill/>
          </a:ln>
        </p:spPr>
      </p:pic>
      <p:sp>
        <p:nvSpPr>
          <p:cNvPr id="13" name="TextBox 12"/>
          <p:cNvSpPr txBox="1"/>
          <p:nvPr/>
        </p:nvSpPr>
        <p:spPr>
          <a:xfrm>
            <a:off x="2004949" y="4931193"/>
            <a:ext cx="4232159" cy="461665"/>
          </a:xfrm>
          <a:prstGeom prst="rect">
            <a:avLst/>
          </a:prstGeom>
          <a:noFill/>
        </p:spPr>
        <p:txBody>
          <a:bodyPr wrap="square" rtlCol="0">
            <a:spAutoFit/>
          </a:bodyPr>
          <a:lstStyle/>
          <a:p>
            <a:pPr lvl="0" algn="ctr">
              <a:defRPr/>
            </a:pPr>
            <a:r>
              <a:rPr lang="vi-VN" altLang="zh-CN" sz="2400">
                <a:solidFill>
                  <a:srgbClr val="0070C0"/>
                </a:solidFill>
                <a:latin typeface="Roboto" panose="02000000000000000000" pitchFamily="2" charset="0"/>
                <a:ea typeface="Roboto" panose="02000000000000000000" pitchFamily="2" charset="0"/>
                <a:sym typeface="Wingdings" panose="05000000000000000000" pitchFamily="2" charset="2"/>
              </a:rPr>
              <a:t>An toàn với con người</a:t>
            </a:r>
            <a:endParaRPr kumimoji="0" lang="vi-VN" altLang="zh-CN" sz="2400" b="0"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endParaRPr>
          </a:p>
        </p:txBody>
      </p:sp>
      <p:sp>
        <p:nvSpPr>
          <p:cNvPr id="20" name="TextBox 19"/>
          <p:cNvSpPr txBox="1"/>
          <p:nvPr/>
        </p:nvSpPr>
        <p:spPr>
          <a:xfrm>
            <a:off x="2255529" y="3649190"/>
            <a:ext cx="3731000" cy="830997"/>
          </a:xfrm>
          <a:prstGeom prst="rect">
            <a:avLst/>
          </a:prstGeom>
          <a:noFill/>
        </p:spPr>
        <p:txBody>
          <a:bodyPr wrap="square" rtlCol="0">
            <a:spAutoFit/>
          </a:bodyPr>
          <a:lstStyle/>
          <a:p>
            <a:pPr lvl="0" algn="ctr">
              <a:defRPr/>
            </a:pPr>
            <a:r>
              <a:rPr lang="vi-VN" altLang="zh-CN" sz="2400">
                <a:solidFill>
                  <a:srgbClr val="0070C0"/>
                </a:solidFill>
                <a:latin typeface="Roboto" panose="02000000000000000000" pitchFamily="2" charset="0"/>
                <a:ea typeface="Roboto" panose="02000000000000000000" pitchFamily="2" charset="0"/>
                <a:sym typeface="Wingdings" panose="05000000000000000000" pitchFamily="2" charset="2"/>
              </a:rPr>
              <a:t>Nguyên liệu dễ tìm, có nguồn gốc từ</a:t>
            </a:r>
            <a:r>
              <a:rPr lang="en-US" altLang="zh-CN" sz="2400">
                <a:solidFill>
                  <a:srgbClr val="0070C0"/>
                </a:solidFill>
                <a:latin typeface="Roboto" panose="02000000000000000000" pitchFamily="2" charset="0"/>
                <a:ea typeface="Roboto" panose="02000000000000000000" pitchFamily="2" charset="0"/>
                <a:sym typeface="Wingdings" panose="05000000000000000000" pitchFamily="2" charset="2"/>
              </a:rPr>
              <a:t> </a:t>
            </a:r>
            <a:r>
              <a:rPr lang="vi-VN" altLang="zh-CN" sz="2400">
                <a:solidFill>
                  <a:srgbClr val="0070C0"/>
                </a:solidFill>
                <a:latin typeface="Roboto" panose="02000000000000000000" pitchFamily="2" charset="0"/>
                <a:ea typeface="Roboto" panose="02000000000000000000" pitchFamily="2" charset="0"/>
                <a:sym typeface="Wingdings" panose="05000000000000000000" pitchFamily="2" charset="2"/>
              </a:rPr>
              <a:t>thiên nhiên</a:t>
            </a:r>
          </a:p>
        </p:txBody>
      </p:sp>
      <p:sp>
        <p:nvSpPr>
          <p:cNvPr id="21" name="TextBox 20"/>
          <p:cNvSpPr txBox="1"/>
          <p:nvPr/>
        </p:nvSpPr>
        <p:spPr>
          <a:xfrm>
            <a:off x="2299549" y="5863152"/>
            <a:ext cx="4072079" cy="461665"/>
          </a:xfrm>
          <a:prstGeom prst="rect">
            <a:avLst/>
          </a:prstGeom>
          <a:noFill/>
        </p:spPr>
        <p:txBody>
          <a:bodyPr wrap="square" rtlCol="0">
            <a:spAutoFit/>
          </a:bodyPr>
          <a:lstStyle/>
          <a:p>
            <a:pPr lvl="0">
              <a:defRPr/>
            </a:pPr>
            <a:r>
              <a:rPr kumimoji="0" lang="vi-VN" altLang="zh-CN" sz="2400" b="0"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mn-cs"/>
              </a:rPr>
              <a:t> </a:t>
            </a:r>
            <a:r>
              <a:rPr lang="vi-VN" altLang="zh-CN" sz="2400">
                <a:solidFill>
                  <a:srgbClr val="0070C0"/>
                </a:solidFill>
                <a:latin typeface="Roboto" panose="02000000000000000000" pitchFamily="2" charset="0"/>
                <a:ea typeface="Roboto" panose="02000000000000000000" pitchFamily="2" charset="0"/>
                <a:sym typeface="Wingdings" panose="05000000000000000000" pitchFamily="2" charset="2"/>
              </a:rPr>
              <a:t>Làm sạch được vết bẩn</a:t>
            </a:r>
            <a:endParaRPr kumimoji="0" lang="vi-VN" altLang="zh-CN" sz="2400" b="0"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342194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childTnLst>
                                </p:cTn>
                              </p:par>
                              <p:par>
                                <p:cTn id="12" presetID="23" presetClass="entr" presetSubtype="16"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childTnLst>
                                </p:cTn>
                              </p:par>
                              <p:par>
                                <p:cTn id="16" presetID="14" presetClass="entr" presetSubtype="1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500"/>
                                        <p:tgtEl>
                                          <p:spTgt spid="10"/>
                                        </p:tgtEl>
                                      </p:cBhvr>
                                    </p:animEffect>
                                  </p:childTnLst>
                                </p:cTn>
                              </p:par>
                              <p:par>
                                <p:cTn id="19" presetID="6" presetClass="entr" presetSubtype="16"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circle(in)">
                                      <p:cBhvr>
                                        <p:cTn id="21" dur="2000"/>
                                        <p:tgtEl>
                                          <p:spTgt spid="12"/>
                                        </p:tgtEl>
                                      </p:cBhvr>
                                    </p:animEffect>
                                  </p:childTnLst>
                                </p:cTn>
                              </p:par>
                              <p:par>
                                <p:cTn id="22" presetID="6" presetClass="entr" presetSubtype="16"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circle(in)">
                                      <p:cBhvr>
                                        <p:cTn id="24" dur="2000"/>
                                        <p:tgtEl>
                                          <p:spTgt spid="14"/>
                                        </p:tgtEl>
                                      </p:cBhvr>
                                    </p:animEffect>
                                  </p:childTnLst>
                                </p:cTn>
                              </p:par>
                              <p:par>
                                <p:cTn id="25" presetID="6" presetClass="entr" presetSubtype="16"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circle(in)">
                                      <p:cBhvr>
                                        <p:cTn id="27" dur="2000"/>
                                        <p:tgtEl>
                                          <p:spTgt spid="15"/>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down)">
                                      <p:cBhvr>
                                        <p:cTn id="30" dur="500"/>
                                        <p:tgtEl>
                                          <p:spTgt spid="20"/>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down)">
                                      <p:cBhvr>
                                        <p:cTn id="33" dur="500"/>
                                        <p:tgtEl>
                                          <p:spTgt spid="21"/>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down)">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11" grpId="0"/>
      <p:bldP spid="13" grpId="0"/>
      <p:bldP spid="20" grpId="0"/>
      <p:bldP spid="21"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23034" y="2522362"/>
            <a:ext cx="2398474" cy="3929809"/>
          </a:xfrm>
          <a:prstGeom prst="rect">
            <a:avLst/>
          </a:prstGeom>
        </p:spPr>
      </p:pic>
      <p:sp>
        <p:nvSpPr>
          <p:cNvPr id="4" name="TextBox 3">
            <a:extLst>
              <a:ext uri="{FF2B5EF4-FFF2-40B4-BE49-F238E27FC236}">
                <a16:creationId xmlns:a16="http://schemas.microsoft.com/office/drawing/2014/main" id="{B725248E-A0D6-AD5A-5800-9A78FC7887FD}"/>
              </a:ext>
            </a:extLst>
          </p:cNvPr>
          <p:cNvSpPr txBox="1"/>
          <p:nvPr/>
        </p:nvSpPr>
        <p:spPr>
          <a:xfrm>
            <a:off x="3219791" y="3129188"/>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B050"/>
                </a:solidFill>
                <a:effectLst/>
                <a:uLnTx/>
                <a:uFillTx/>
                <a:latin typeface="Roboto Black" panose="02000000000000000000" pitchFamily="2" charset="0"/>
                <a:ea typeface="Roboto Black" panose="02000000000000000000" pitchFamily="2" charset="0"/>
                <a:cs typeface="+mn-cs"/>
              </a:rPr>
              <a:t>TẠM</a:t>
            </a:r>
            <a:r>
              <a:rPr kumimoji="0" lang="en-US" sz="4800" b="1" i="0" u="none" strike="noStrike" kern="1200" cap="none" spc="0" normalizeH="0" noProof="0">
                <a:ln>
                  <a:noFill/>
                </a:ln>
                <a:solidFill>
                  <a:srgbClr val="00B050"/>
                </a:solidFill>
                <a:effectLst/>
                <a:uLnTx/>
                <a:uFillTx/>
                <a:latin typeface="Roboto Black" panose="02000000000000000000" pitchFamily="2" charset="0"/>
                <a:ea typeface="Roboto Black" panose="02000000000000000000" pitchFamily="2" charset="0"/>
                <a:cs typeface="+mn-cs"/>
              </a:rPr>
              <a:t> BIỆT CÁC EM</a:t>
            </a:r>
            <a:endParaRPr kumimoji="0" lang="en-US" sz="48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cs typeface="+mn-cs"/>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794" y="1031599"/>
            <a:ext cx="2015612" cy="1474163"/>
          </a:xfrm>
          <a:prstGeom prst="rect">
            <a:avLst/>
          </a:prstGeom>
          <a:ln>
            <a:noFill/>
          </a:ln>
        </p:spPr>
      </p:pic>
    </p:spTree>
    <p:extLst>
      <p:ext uri="{BB962C8B-B14F-4D97-AF65-F5344CB8AC3E}">
        <p14:creationId xmlns:p14="http://schemas.microsoft.com/office/powerpoint/2010/main" val="42328385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2"/>
                                        </p:tgtEl>
                                        <p:attrNameLst>
                                          <p:attrName>r</p:attrName>
                                        </p:attrNameLst>
                                      </p:cBhvr>
                                    </p:animRot>
                                    <p:animRot by="-240000">
                                      <p:cBhvr>
                                        <p:cTn id="10" dur="200" fill="hold">
                                          <p:stCondLst>
                                            <p:cond delay="200"/>
                                          </p:stCondLst>
                                        </p:cTn>
                                        <p:tgtEl>
                                          <p:spTgt spid="2"/>
                                        </p:tgtEl>
                                        <p:attrNameLst>
                                          <p:attrName>r</p:attrName>
                                        </p:attrNameLst>
                                      </p:cBhvr>
                                    </p:animRot>
                                    <p:animRot by="240000">
                                      <p:cBhvr>
                                        <p:cTn id="11" dur="200" fill="hold">
                                          <p:stCondLst>
                                            <p:cond delay="400"/>
                                          </p:stCondLst>
                                        </p:cTn>
                                        <p:tgtEl>
                                          <p:spTgt spid="2"/>
                                        </p:tgtEl>
                                        <p:attrNameLst>
                                          <p:attrName>r</p:attrName>
                                        </p:attrNameLst>
                                      </p:cBhvr>
                                    </p:animRot>
                                    <p:animRot by="-240000">
                                      <p:cBhvr>
                                        <p:cTn id="12" dur="200" fill="hold">
                                          <p:stCondLst>
                                            <p:cond delay="600"/>
                                          </p:stCondLst>
                                        </p:cTn>
                                        <p:tgtEl>
                                          <p:spTgt spid="2"/>
                                        </p:tgtEl>
                                        <p:attrNameLst>
                                          <p:attrName>r</p:attrName>
                                        </p:attrNameLst>
                                      </p:cBhvr>
                                    </p:animRot>
                                    <p:animRot by="120000">
                                      <p:cBhvr>
                                        <p:cTn id="13" dur="200" fill="hold">
                                          <p:stCondLst>
                                            <p:cond delay="800"/>
                                          </p:stCondLst>
                                        </p:cTn>
                                        <p:tgtEl>
                                          <p:spTgt spid="2"/>
                                        </p:tgtEl>
                                        <p:attrNameLst>
                                          <p:attrName>r</p:attrName>
                                        </p:attrNameLst>
                                      </p:cBhvr>
                                    </p:animRot>
                                  </p:childTnLst>
                                </p:cTn>
                              </p:par>
                              <p:par>
                                <p:cTn id="14" presetID="2" presetClass="entr" presetSubtype="1" fill="hold" grpId="0" nodeType="withEffect">
                                  <p:stCondLst>
                                    <p:cond delay="0"/>
                                  </p:stCondLst>
                                  <p:iterate type="lt">
                                    <p:tmPct val="0"/>
                                  </p:iterate>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0-#ppt_h/2"/>
                                          </p:val>
                                        </p:tav>
                                        <p:tav tm="100000">
                                          <p:val>
                                            <p:strVal val="#ppt_y"/>
                                          </p:val>
                                        </p:tav>
                                      </p:tavLst>
                                    </p:anim>
                                  </p:childTnLst>
                                </p:cTn>
                              </p:par>
                              <p:par>
                                <p:cTn id="18" presetID="34" presetClass="emph" presetSubtype="0" fill="hold" grpId="1" nodeType="withEffect">
                                  <p:stCondLst>
                                    <p:cond delay="0"/>
                                  </p:stCondLst>
                                  <p:iterate type="lt">
                                    <p:tmPct val="10000"/>
                                  </p:iterate>
                                  <p:childTnLst>
                                    <p:animMotion origin="layout" path="M 0.0 0.0 L 0.0 -0.07213" pathEditMode="relative" ptsTypes="">
                                      <p:cBhvr>
                                        <p:cTn id="19" dur="250" accel="50000" decel="50000" autoRev="1" fill="hold">
                                          <p:stCondLst>
                                            <p:cond delay="0"/>
                                          </p:stCondLst>
                                        </p:cTn>
                                        <p:tgtEl>
                                          <p:spTgt spid="4"/>
                                        </p:tgtEl>
                                        <p:attrNameLst>
                                          <p:attrName>ppt_x</p:attrName>
                                          <p:attrName>ppt_y</p:attrName>
                                        </p:attrNameLst>
                                      </p:cBhvr>
                                    </p:animMotion>
                                    <p:animRot by="1500000">
                                      <p:cBhvr>
                                        <p:cTn id="20" dur="125" fill="hold">
                                          <p:stCondLst>
                                            <p:cond delay="0"/>
                                          </p:stCondLst>
                                        </p:cTn>
                                        <p:tgtEl>
                                          <p:spTgt spid="4"/>
                                        </p:tgtEl>
                                        <p:attrNameLst>
                                          <p:attrName>r</p:attrName>
                                        </p:attrNameLst>
                                      </p:cBhvr>
                                    </p:animRot>
                                    <p:animRot by="-1500000">
                                      <p:cBhvr>
                                        <p:cTn id="21" dur="125" fill="hold">
                                          <p:stCondLst>
                                            <p:cond delay="125"/>
                                          </p:stCondLst>
                                        </p:cTn>
                                        <p:tgtEl>
                                          <p:spTgt spid="4"/>
                                        </p:tgtEl>
                                        <p:attrNameLst>
                                          <p:attrName>r</p:attrName>
                                        </p:attrNameLst>
                                      </p:cBhvr>
                                    </p:animRot>
                                    <p:animRot by="-1500000">
                                      <p:cBhvr>
                                        <p:cTn id="22" dur="125" fill="hold">
                                          <p:stCondLst>
                                            <p:cond delay="250"/>
                                          </p:stCondLst>
                                        </p:cTn>
                                        <p:tgtEl>
                                          <p:spTgt spid="4"/>
                                        </p:tgtEl>
                                        <p:attrNameLst>
                                          <p:attrName>r</p:attrName>
                                        </p:attrNameLst>
                                      </p:cBhvr>
                                    </p:animRot>
                                    <p:animRot by="1500000">
                                      <p:cBhvr>
                                        <p:cTn id="23"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599246" y="321116"/>
            <a:ext cx="4544649" cy="3212864"/>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48" name="Picture 4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9445"/>
            <a:ext cx="1563329" cy="1143376"/>
          </a:xfrm>
          <a:prstGeom prst="rect">
            <a:avLst/>
          </a:prstGeom>
          <a:ln>
            <a:noFill/>
          </a:ln>
        </p:spPr>
      </p:pic>
      <p:pic>
        <p:nvPicPr>
          <p:cNvPr id="47" name="Picture 4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48594" y="4206014"/>
            <a:ext cx="1436365" cy="2039707"/>
          </a:xfrm>
          <a:prstGeom prst="rect">
            <a:avLst/>
          </a:prstGeom>
        </p:spPr>
      </p:pic>
      <p:grpSp>
        <p:nvGrpSpPr>
          <p:cNvPr id="49" name="Group 48"/>
          <p:cNvGrpSpPr/>
          <p:nvPr/>
        </p:nvGrpSpPr>
        <p:grpSpPr>
          <a:xfrm>
            <a:off x="7207045" y="3355334"/>
            <a:ext cx="3949734" cy="1412410"/>
            <a:chOff x="7567301" y="3110163"/>
            <a:chExt cx="3183077" cy="1412410"/>
          </a:xfrm>
        </p:grpSpPr>
        <p:sp>
          <p:nvSpPr>
            <p:cNvPr id="50" name="Rounded Rectangle 11"/>
            <p:cNvSpPr/>
            <p:nvPr/>
          </p:nvSpPr>
          <p:spPr>
            <a:xfrm flipH="1">
              <a:off x="7669085" y="3110163"/>
              <a:ext cx="3081293" cy="1412410"/>
            </a:xfrm>
            <a:custGeom>
              <a:avLst/>
              <a:gdLst>
                <a:gd name="connsiteX0" fmla="*/ 0 w 1756916"/>
                <a:gd name="connsiteY0" fmla="*/ 179751 h 1078483"/>
                <a:gd name="connsiteX1" fmla="*/ 179751 w 1756916"/>
                <a:gd name="connsiteY1" fmla="*/ 0 h 1078483"/>
                <a:gd name="connsiteX2" fmla="*/ 1577165 w 1756916"/>
                <a:gd name="connsiteY2" fmla="*/ 0 h 1078483"/>
                <a:gd name="connsiteX3" fmla="*/ 1756916 w 1756916"/>
                <a:gd name="connsiteY3" fmla="*/ 179751 h 1078483"/>
                <a:gd name="connsiteX4" fmla="*/ 1756916 w 1756916"/>
                <a:gd name="connsiteY4" fmla="*/ 898732 h 1078483"/>
                <a:gd name="connsiteX5" fmla="*/ 1577165 w 1756916"/>
                <a:gd name="connsiteY5" fmla="*/ 1078483 h 1078483"/>
                <a:gd name="connsiteX6" fmla="*/ 179751 w 1756916"/>
                <a:gd name="connsiteY6" fmla="*/ 1078483 h 1078483"/>
                <a:gd name="connsiteX7" fmla="*/ 0 w 1756916"/>
                <a:gd name="connsiteY7" fmla="*/ 898732 h 1078483"/>
                <a:gd name="connsiteX8" fmla="*/ 0 w 1756916"/>
                <a:gd name="connsiteY8" fmla="*/ 179751 h 1078483"/>
                <a:gd name="connsiteX0" fmla="*/ 98943 w 1855859"/>
                <a:gd name="connsiteY0" fmla="*/ 179751 h 1090839"/>
                <a:gd name="connsiteX1" fmla="*/ 278694 w 1855859"/>
                <a:gd name="connsiteY1" fmla="*/ 0 h 1090839"/>
                <a:gd name="connsiteX2" fmla="*/ 1676108 w 1855859"/>
                <a:gd name="connsiteY2" fmla="*/ 0 h 1090839"/>
                <a:gd name="connsiteX3" fmla="*/ 1855859 w 1855859"/>
                <a:gd name="connsiteY3" fmla="*/ 179751 h 1090839"/>
                <a:gd name="connsiteX4" fmla="*/ 1855859 w 1855859"/>
                <a:gd name="connsiteY4" fmla="*/ 898732 h 1090839"/>
                <a:gd name="connsiteX5" fmla="*/ 1676108 w 1855859"/>
                <a:gd name="connsiteY5" fmla="*/ 1078483 h 1090839"/>
                <a:gd name="connsiteX6" fmla="*/ 31559 w 1855859"/>
                <a:gd name="connsiteY6" fmla="*/ 1090839 h 1090839"/>
                <a:gd name="connsiteX7" fmla="*/ 98943 w 1855859"/>
                <a:gd name="connsiteY7" fmla="*/ 898732 h 1090839"/>
                <a:gd name="connsiteX8" fmla="*/ 98943 w 1855859"/>
                <a:gd name="connsiteY8" fmla="*/ 179751 h 1090839"/>
                <a:gd name="connsiteX0" fmla="*/ 188460 w 1945376"/>
                <a:gd name="connsiteY0" fmla="*/ 179751 h 1127909"/>
                <a:gd name="connsiteX1" fmla="*/ 368211 w 1945376"/>
                <a:gd name="connsiteY1" fmla="*/ 0 h 1127909"/>
                <a:gd name="connsiteX2" fmla="*/ 1765625 w 1945376"/>
                <a:gd name="connsiteY2" fmla="*/ 0 h 1127909"/>
                <a:gd name="connsiteX3" fmla="*/ 1945376 w 1945376"/>
                <a:gd name="connsiteY3" fmla="*/ 179751 h 1127909"/>
                <a:gd name="connsiteX4" fmla="*/ 1945376 w 1945376"/>
                <a:gd name="connsiteY4" fmla="*/ 898732 h 1127909"/>
                <a:gd name="connsiteX5" fmla="*/ 1765625 w 1945376"/>
                <a:gd name="connsiteY5" fmla="*/ 1078483 h 1127909"/>
                <a:gd name="connsiteX6" fmla="*/ 22222 w 1945376"/>
                <a:gd name="connsiteY6" fmla="*/ 1127909 h 1127909"/>
                <a:gd name="connsiteX7" fmla="*/ 188460 w 1945376"/>
                <a:gd name="connsiteY7" fmla="*/ 898732 h 1127909"/>
                <a:gd name="connsiteX8" fmla="*/ 188460 w 1945376"/>
                <a:gd name="connsiteY8" fmla="*/ 179751 h 1127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5376" h="1127909">
                  <a:moveTo>
                    <a:pt x="188460" y="179751"/>
                  </a:moveTo>
                  <a:cubicBezTo>
                    <a:pt x="188460" y="80477"/>
                    <a:pt x="268937" y="0"/>
                    <a:pt x="368211" y="0"/>
                  </a:cubicBezTo>
                  <a:lnTo>
                    <a:pt x="1765625" y="0"/>
                  </a:lnTo>
                  <a:cubicBezTo>
                    <a:pt x="1864899" y="0"/>
                    <a:pt x="1945376" y="80477"/>
                    <a:pt x="1945376" y="179751"/>
                  </a:cubicBezTo>
                  <a:lnTo>
                    <a:pt x="1945376" y="898732"/>
                  </a:lnTo>
                  <a:cubicBezTo>
                    <a:pt x="1945376" y="998006"/>
                    <a:pt x="1864899" y="1078483"/>
                    <a:pt x="1765625" y="1078483"/>
                  </a:cubicBezTo>
                  <a:lnTo>
                    <a:pt x="22222" y="1127909"/>
                  </a:lnTo>
                  <a:cubicBezTo>
                    <a:pt x="-77052" y="1127909"/>
                    <a:pt x="188460" y="998006"/>
                    <a:pt x="188460" y="898732"/>
                  </a:cubicBezTo>
                  <a:lnTo>
                    <a:pt x="188460" y="179751"/>
                  </a:lnTo>
                  <a:close/>
                </a:path>
              </a:pathLst>
            </a:custGeom>
            <a:solidFill>
              <a:srgbClr val="F4A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p:cNvSpPr txBox="1"/>
            <p:nvPr/>
          </p:nvSpPr>
          <p:spPr>
            <a:xfrm>
              <a:off x="7567301" y="3216203"/>
              <a:ext cx="3081293" cy="1200329"/>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Để giữ bàn học sinh sạch sẽ, chúng mình</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cùng làm nước lau bàn nhé!</a:t>
              </a:r>
              <a:r>
                <a:rPr lang="en-US" sz="2400">
                  <a:solidFill>
                    <a:srgbClr val="002060"/>
                  </a:solidFill>
                  <a:latin typeface="Roboto" panose="02000000000000000000" pitchFamily="2" charset="0"/>
                  <a:ea typeface="Roboto" panose="02000000000000000000" pitchFamily="2" charset="0"/>
                </a:rPr>
                <a:t> </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grpSp>
      <p:pic>
        <p:nvPicPr>
          <p:cNvPr id="13" name="Picture 12"/>
          <p:cNvPicPr>
            <a:picLocks noChangeAspect="1"/>
          </p:cNvPicPr>
          <p:nvPr/>
        </p:nvPicPr>
        <p:blipFill rotWithShape="1">
          <a:blip r:embed="rId6" cstate="hqprint">
            <a:extLst>
              <a:ext uri="{28A0092B-C50C-407E-A947-70E740481C1C}">
                <a14:useLocalDpi xmlns:a14="http://schemas.microsoft.com/office/drawing/2010/main" val="0"/>
              </a:ext>
            </a:extLst>
          </a:blip>
          <a:srcRect l="10593" t="58908" r="46571"/>
          <a:stretch/>
        </p:blipFill>
        <p:spPr>
          <a:xfrm>
            <a:off x="1336529" y="3830441"/>
            <a:ext cx="3392129" cy="2209375"/>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7108102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500"/>
                                        <p:tgtEl>
                                          <p:spTgt spid="47"/>
                                        </p:tgtEl>
                                      </p:cBhvr>
                                    </p:animEffect>
                                  </p:childTnLst>
                                </p:cTn>
                              </p:par>
                              <p:par>
                                <p:cTn id="13" presetID="42" presetClass="entr" presetSubtype="0"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fade">
                                      <p:cBhvr>
                                        <p:cTn id="15" dur="1000"/>
                                        <p:tgtEl>
                                          <p:spTgt spid="49"/>
                                        </p:tgtEl>
                                      </p:cBhvr>
                                    </p:animEffect>
                                    <p:anim calcmode="lin" valueType="num">
                                      <p:cBhvr>
                                        <p:cTn id="16" dur="1000" fill="hold"/>
                                        <p:tgtEl>
                                          <p:spTgt spid="49"/>
                                        </p:tgtEl>
                                        <p:attrNameLst>
                                          <p:attrName>ppt_x</p:attrName>
                                        </p:attrNameLst>
                                      </p:cBhvr>
                                      <p:tavLst>
                                        <p:tav tm="0">
                                          <p:val>
                                            <p:strVal val="#ppt_x"/>
                                          </p:val>
                                        </p:tav>
                                        <p:tav tm="100000">
                                          <p:val>
                                            <p:strVal val="#ppt_x"/>
                                          </p:val>
                                        </p:tav>
                                      </p:tavLst>
                                    </p:anim>
                                    <p:anim calcmode="lin" valueType="num">
                                      <p:cBhvr>
                                        <p:cTn id="17" dur="1000" fill="hold"/>
                                        <p:tgtEl>
                                          <p:spTgt spid="49"/>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2020863" y="1279301"/>
            <a:ext cx="3294988" cy="461665"/>
          </a:xfrm>
          <a:prstGeom prst="rect">
            <a:avLst/>
          </a:prstGeom>
          <a:noFill/>
        </p:spPr>
        <p:txBody>
          <a:bodyPr wrap="square" rtlCol="0">
            <a:spAutoFit/>
          </a:bodyPr>
          <a:lstStyle/>
          <a:p>
            <a:pPr lvl="0" algn="just">
              <a:defRPr/>
            </a:pPr>
            <a:r>
              <a:rPr lang="en-US" altLang="zh-CN" sz="2400" dirty="0">
                <a:solidFill>
                  <a:srgbClr val="002060"/>
                </a:solidFill>
                <a:latin typeface="Roboto" panose="02000000000000000000" pitchFamily="2" charset="0"/>
                <a:ea typeface="Roboto" panose="02000000000000000000" pitchFamily="2" charset="0"/>
              </a:rPr>
              <a:t>C</a:t>
            </a:r>
            <a:r>
              <a:rPr lang="vi-VN" altLang="zh-CN" sz="2400" dirty="0">
                <a:solidFill>
                  <a:srgbClr val="002060"/>
                </a:solidFill>
                <a:latin typeface="Roboto" panose="02000000000000000000" pitchFamily="2" charset="0"/>
                <a:ea typeface="Roboto" panose="02000000000000000000" pitchFamily="2" charset="0"/>
              </a:rPr>
              <a:t>ác bạn</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đang</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làm</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gì</a:t>
            </a:r>
            <a:r>
              <a:rPr lang="en-US" altLang="zh-CN" sz="2400" dirty="0">
                <a:solidFill>
                  <a:srgbClr val="002060"/>
                </a:solidFill>
                <a:latin typeface="Roboto" panose="02000000000000000000" pitchFamily="2" charset="0"/>
                <a:ea typeface="Roboto" panose="02000000000000000000" pitchFamily="2" charset="0"/>
              </a:rPr>
              <a:t>?</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7" name="TextBox 116"/>
          <p:cNvSpPr txBox="1"/>
          <p:nvPr/>
        </p:nvSpPr>
        <p:spPr>
          <a:xfrm>
            <a:off x="1563329" y="356021"/>
            <a:ext cx="10166555"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XÁC ĐỊNH NHỮNG VIỆC LÀM ĐỂ GIỮ VỆ SINH NHÀ Ở</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47" name="TextBox 46"/>
          <p:cNvSpPr txBox="1"/>
          <p:nvPr/>
        </p:nvSpPr>
        <p:spPr>
          <a:xfrm>
            <a:off x="1563329" y="5664002"/>
            <a:ext cx="3434860"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Bạn đang lau cửa kính</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4" name="Picture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59011" y="1922490"/>
            <a:ext cx="4556839" cy="3221483"/>
          </a:xfrm>
          <a:prstGeom prst="ellipse">
            <a:avLst/>
          </a:prstGeom>
          <a:effectLst>
            <a:outerShdw blurRad="63500" sx="102000" sy="102000" algn="ctr" rotWithShape="0">
              <a:prstClr val="black">
                <a:alpha val="40000"/>
              </a:prstClr>
            </a:outerShdw>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9445"/>
            <a:ext cx="1563329" cy="1143376"/>
          </a:xfrm>
          <a:prstGeom prst="rect">
            <a:avLst/>
          </a:prstGeom>
          <a:ln>
            <a:noFill/>
          </a:ln>
        </p:spPr>
      </p:pic>
      <p:pic>
        <p:nvPicPr>
          <p:cNvPr id="7" name="Picture 6"/>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969894" y="3223740"/>
            <a:ext cx="4416415" cy="3221483"/>
          </a:xfrm>
          <a:prstGeom prst="ellipse">
            <a:avLst/>
          </a:prstGeom>
          <a:effectLst>
            <a:outerShdw blurRad="63500" sx="102000" sy="102000" algn="ctr" rotWithShape="0">
              <a:prstClr val="black">
                <a:alpha val="40000"/>
              </a:prstClr>
            </a:outerShdw>
          </a:effectLst>
        </p:spPr>
      </p:pic>
      <p:sp>
        <p:nvSpPr>
          <p:cNvPr id="8" name="TextBox 7"/>
          <p:cNvSpPr txBox="1"/>
          <p:nvPr/>
        </p:nvSpPr>
        <p:spPr>
          <a:xfrm>
            <a:off x="6440128" y="2350531"/>
            <a:ext cx="4522839"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Bạn đang cọ rửa chậu rửa mặt</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3671938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wipe(down)">
                                      <p:cBhvr>
                                        <p:cTn id="10" dur="500"/>
                                        <p:tgtEl>
                                          <p:spTgt spid="1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7"/>
                                        </p:tgtEl>
                                        <p:attrNameLst>
                                          <p:attrName>style.visibility</p:attrName>
                                        </p:attrNameLst>
                                      </p:cBhvr>
                                      <p:to>
                                        <p:strVal val="visible"/>
                                      </p:to>
                                    </p:set>
                                    <p:animEffect transition="in" filter="wipe(down)">
                                      <p:cBhvr>
                                        <p:cTn id="20" dur="500"/>
                                        <p:tgtEl>
                                          <p:spTgt spid="47"/>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randombar(horizont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down)">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17" grpId="0"/>
      <p:bldP spid="4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2020863" y="1279301"/>
            <a:ext cx="3294988" cy="461665"/>
          </a:xfrm>
          <a:prstGeom prst="rect">
            <a:avLst/>
          </a:prstGeom>
          <a:noFill/>
        </p:spPr>
        <p:txBody>
          <a:bodyPr wrap="square" rtlCol="0">
            <a:spAutoFit/>
          </a:bodyPr>
          <a:lstStyle/>
          <a:p>
            <a:pPr lvl="0" algn="just">
              <a:defRPr/>
            </a:pPr>
            <a:r>
              <a:rPr lang="en-US" altLang="zh-CN" sz="2400" dirty="0">
                <a:solidFill>
                  <a:srgbClr val="002060"/>
                </a:solidFill>
                <a:latin typeface="Roboto" panose="02000000000000000000" pitchFamily="2" charset="0"/>
                <a:ea typeface="Roboto" panose="02000000000000000000" pitchFamily="2" charset="0"/>
              </a:rPr>
              <a:t>C</a:t>
            </a:r>
            <a:r>
              <a:rPr lang="vi-VN" altLang="zh-CN" sz="2400" dirty="0">
                <a:solidFill>
                  <a:srgbClr val="002060"/>
                </a:solidFill>
                <a:latin typeface="Roboto" panose="02000000000000000000" pitchFamily="2" charset="0"/>
                <a:ea typeface="Roboto" panose="02000000000000000000" pitchFamily="2" charset="0"/>
              </a:rPr>
              <a:t>ác bạn</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đang</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làm</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gì</a:t>
            </a:r>
            <a:r>
              <a:rPr lang="en-US" altLang="zh-CN" sz="2400" dirty="0">
                <a:solidFill>
                  <a:srgbClr val="002060"/>
                </a:solidFill>
                <a:latin typeface="Roboto" panose="02000000000000000000" pitchFamily="2" charset="0"/>
                <a:ea typeface="Roboto" panose="02000000000000000000" pitchFamily="2" charset="0"/>
              </a:rPr>
              <a:t>?</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7" name="TextBox 116"/>
          <p:cNvSpPr txBox="1"/>
          <p:nvPr/>
        </p:nvSpPr>
        <p:spPr>
          <a:xfrm>
            <a:off x="1563329" y="356021"/>
            <a:ext cx="10166555"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XÁC ĐỊNH NHỮNG VIỆC LÀM ĐỂ GIỮ VỆ SINH NHÀ Ở</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47" name="TextBox 46"/>
          <p:cNvSpPr txBox="1"/>
          <p:nvPr/>
        </p:nvSpPr>
        <p:spPr>
          <a:xfrm>
            <a:off x="1563329" y="5664002"/>
            <a:ext cx="3434860"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Bạn đang lau sàn nhà</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4" name="Picture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59011" y="2118758"/>
            <a:ext cx="4556839" cy="2828946"/>
          </a:xfrm>
          <a:prstGeom prst="ellipse">
            <a:avLst/>
          </a:prstGeom>
          <a:effectLst>
            <a:outerShdw blurRad="63500" sx="102000" sy="102000" algn="ctr" rotWithShape="0">
              <a:prstClr val="black">
                <a:alpha val="40000"/>
              </a:prstClr>
            </a:outerShdw>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9445"/>
            <a:ext cx="1563329" cy="1143376"/>
          </a:xfrm>
          <a:prstGeom prst="rect">
            <a:avLst/>
          </a:prstGeom>
          <a:ln>
            <a:noFill/>
          </a:ln>
        </p:spPr>
      </p:pic>
      <p:pic>
        <p:nvPicPr>
          <p:cNvPr id="7" name="Picture 6"/>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969894" y="3231526"/>
            <a:ext cx="4416415" cy="3205910"/>
          </a:xfrm>
          <a:prstGeom prst="ellipse">
            <a:avLst/>
          </a:prstGeom>
          <a:effectLst>
            <a:outerShdw blurRad="63500" sx="102000" sy="102000" algn="ctr" rotWithShape="0">
              <a:prstClr val="black">
                <a:alpha val="40000"/>
              </a:prstClr>
            </a:outerShdw>
          </a:effectLst>
        </p:spPr>
      </p:pic>
      <p:sp>
        <p:nvSpPr>
          <p:cNvPr id="8" name="TextBox 7"/>
          <p:cNvSpPr txBox="1"/>
          <p:nvPr/>
        </p:nvSpPr>
        <p:spPr>
          <a:xfrm>
            <a:off x="7128387" y="2429189"/>
            <a:ext cx="3136490"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Bạn đang lau bàn</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35830120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wipe(down)">
                                      <p:cBhvr>
                                        <p:cTn id="10" dur="500"/>
                                        <p:tgtEl>
                                          <p:spTgt spid="116"/>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wipe(down)">
                                      <p:cBhvr>
                                        <p:cTn id="18" dur="500"/>
                                        <p:tgtEl>
                                          <p:spTgt spid="47"/>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17" grpId="0"/>
      <p:bldP spid="4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3076770" y="168450"/>
            <a:ext cx="6440856" cy="523220"/>
          </a:xfrm>
          <a:prstGeom prst="rect">
            <a:avLst/>
          </a:prstGeom>
          <a:noFill/>
        </p:spPr>
        <p:txBody>
          <a:bodyPr wrap="square" rtlCol="0">
            <a:spAutoFit/>
          </a:bodyPr>
          <a:lstStyle/>
          <a:p>
            <a:pPr lvl="0" algn="just">
              <a:defRPr/>
            </a:pPr>
            <a:r>
              <a:rPr lang="en-US" altLang="zh-CN" sz="2800" dirty="0" err="1">
                <a:solidFill>
                  <a:srgbClr val="002060"/>
                </a:solidFill>
                <a:latin typeface="Roboto" panose="02000000000000000000" pitchFamily="2" charset="0"/>
                <a:ea typeface="Roboto" panose="02000000000000000000" pitchFamily="2" charset="0"/>
              </a:rPr>
              <a:t>Việc</a:t>
            </a:r>
            <a:r>
              <a:rPr lang="en-US" altLang="zh-CN" sz="2800" dirty="0">
                <a:solidFill>
                  <a:srgbClr val="002060"/>
                </a:solidFill>
                <a:latin typeface="Roboto" panose="02000000000000000000" pitchFamily="2" charset="0"/>
                <a:ea typeface="Roboto" panose="02000000000000000000" pitchFamily="2" charset="0"/>
              </a:rPr>
              <a:t> </a:t>
            </a:r>
            <a:r>
              <a:rPr lang="en-US" altLang="zh-CN" sz="2800" dirty="0" err="1">
                <a:solidFill>
                  <a:srgbClr val="002060"/>
                </a:solidFill>
                <a:latin typeface="Roboto" panose="02000000000000000000" pitchFamily="2" charset="0"/>
                <a:ea typeface="Roboto" panose="02000000000000000000" pitchFamily="2" charset="0"/>
              </a:rPr>
              <a:t>làm</a:t>
            </a:r>
            <a:r>
              <a:rPr lang="en-US" altLang="zh-CN" sz="2800" dirty="0">
                <a:solidFill>
                  <a:srgbClr val="002060"/>
                </a:solidFill>
                <a:latin typeface="Roboto" panose="02000000000000000000" pitchFamily="2" charset="0"/>
                <a:ea typeface="Roboto" panose="02000000000000000000" pitchFamily="2" charset="0"/>
              </a:rPr>
              <a:t> </a:t>
            </a:r>
            <a:r>
              <a:rPr lang="en-US" altLang="zh-CN" sz="2800" dirty="0" err="1">
                <a:solidFill>
                  <a:srgbClr val="002060"/>
                </a:solidFill>
                <a:latin typeface="Roboto" panose="02000000000000000000" pitchFamily="2" charset="0"/>
                <a:ea typeface="Roboto" panose="02000000000000000000" pitchFamily="2" charset="0"/>
              </a:rPr>
              <a:t>của</a:t>
            </a:r>
            <a:r>
              <a:rPr lang="en-US" altLang="zh-CN" sz="2800" dirty="0">
                <a:solidFill>
                  <a:srgbClr val="002060"/>
                </a:solidFill>
                <a:latin typeface="Roboto" panose="02000000000000000000" pitchFamily="2" charset="0"/>
                <a:ea typeface="Roboto" panose="02000000000000000000" pitchFamily="2" charset="0"/>
              </a:rPr>
              <a:t> </a:t>
            </a:r>
            <a:r>
              <a:rPr lang="en-US" altLang="zh-CN" sz="2800" dirty="0" err="1">
                <a:solidFill>
                  <a:srgbClr val="002060"/>
                </a:solidFill>
                <a:latin typeface="Roboto" panose="02000000000000000000" pitchFamily="2" charset="0"/>
                <a:ea typeface="Roboto" panose="02000000000000000000" pitchFamily="2" charset="0"/>
              </a:rPr>
              <a:t>các</a:t>
            </a:r>
            <a:r>
              <a:rPr lang="en-US" altLang="zh-CN" sz="2800" dirty="0">
                <a:solidFill>
                  <a:srgbClr val="002060"/>
                </a:solidFill>
                <a:latin typeface="Roboto" panose="02000000000000000000" pitchFamily="2" charset="0"/>
                <a:ea typeface="Roboto" panose="02000000000000000000" pitchFamily="2" charset="0"/>
              </a:rPr>
              <a:t> </a:t>
            </a:r>
            <a:r>
              <a:rPr lang="en-US" altLang="zh-CN" sz="2800" dirty="0" err="1">
                <a:solidFill>
                  <a:srgbClr val="002060"/>
                </a:solidFill>
                <a:latin typeface="Roboto" panose="02000000000000000000" pitchFamily="2" charset="0"/>
                <a:ea typeface="Roboto" panose="02000000000000000000" pitchFamily="2" charset="0"/>
              </a:rPr>
              <a:t>bạn</a:t>
            </a:r>
            <a:r>
              <a:rPr lang="en-US" altLang="zh-CN" sz="2800" dirty="0">
                <a:solidFill>
                  <a:srgbClr val="002060"/>
                </a:solidFill>
                <a:latin typeface="Roboto" panose="02000000000000000000" pitchFamily="2" charset="0"/>
                <a:ea typeface="Roboto" panose="02000000000000000000" pitchFamily="2" charset="0"/>
              </a:rPr>
              <a:t> </a:t>
            </a:r>
            <a:r>
              <a:rPr lang="en-US" altLang="zh-CN" sz="2800" dirty="0" err="1">
                <a:solidFill>
                  <a:srgbClr val="002060"/>
                </a:solidFill>
                <a:latin typeface="Roboto" panose="02000000000000000000" pitchFamily="2" charset="0"/>
                <a:ea typeface="Roboto" panose="02000000000000000000" pitchFamily="2" charset="0"/>
              </a:rPr>
              <a:t>có</a:t>
            </a:r>
            <a:r>
              <a:rPr lang="en-US" altLang="zh-CN" sz="2800" dirty="0">
                <a:solidFill>
                  <a:srgbClr val="002060"/>
                </a:solidFill>
                <a:latin typeface="Roboto" panose="02000000000000000000" pitchFamily="2" charset="0"/>
                <a:ea typeface="Roboto" panose="02000000000000000000" pitchFamily="2" charset="0"/>
              </a:rPr>
              <a:t> </a:t>
            </a:r>
            <a:r>
              <a:rPr lang="en-US" altLang="zh-CN" sz="2800" dirty="0" err="1">
                <a:solidFill>
                  <a:srgbClr val="002060"/>
                </a:solidFill>
                <a:latin typeface="Roboto" panose="02000000000000000000" pitchFamily="2" charset="0"/>
                <a:ea typeface="Roboto" panose="02000000000000000000" pitchFamily="2" charset="0"/>
              </a:rPr>
              <a:t>tác</a:t>
            </a:r>
            <a:r>
              <a:rPr lang="en-US" altLang="zh-CN" sz="2800" dirty="0">
                <a:solidFill>
                  <a:srgbClr val="002060"/>
                </a:solidFill>
                <a:latin typeface="Roboto" panose="02000000000000000000" pitchFamily="2" charset="0"/>
                <a:ea typeface="Roboto" panose="02000000000000000000" pitchFamily="2" charset="0"/>
              </a:rPr>
              <a:t> </a:t>
            </a:r>
            <a:r>
              <a:rPr lang="en-US" altLang="zh-CN" sz="2800" dirty="0" err="1">
                <a:solidFill>
                  <a:srgbClr val="002060"/>
                </a:solidFill>
                <a:latin typeface="Roboto" panose="02000000000000000000" pitchFamily="2" charset="0"/>
                <a:ea typeface="Roboto" panose="02000000000000000000" pitchFamily="2" charset="0"/>
              </a:rPr>
              <a:t>dụng</a:t>
            </a:r>
            <a:r>
              <a:rPr lang="en-US" altLang="zh-CN" sz="2800" dirty="0">
                <a:solidFill>
                  <a:srgbClr val="002060"/>
                </a:solidFill>
                <a:latin typeface="Roboto" panose="02000000000000000000" pitchFamily="2" charset="0"/>
                <a:ea typeface="Roboto" panose="02000000000000000000" pitchFamily="2" charset="0"/>
              </a:rPr>
              <a:t> </a:t>
            </a:r>
            <a:r>
              <a:rPr lang="en-US" altLang="zh-CN" sz="2800" dirty="0" err="1">
                <a:solidFill>
                  <a:srgbClr val="002060"/>
                </a:solidFill>
                <a:latin typeface="Roboto" panose="02000000000000000000" pitchFamily="2" charset="0"/>
                <a:ea typeface="Roboto" panose="02000000000000000000" pitchFamily="2" charset="0"/>
              </a:rPr>
              <a:t>gì</a:t>
            </a:r>
            <a:r>
              <a:rPr lang="en-US" altLang="zh-CN" sz="2800" dirty="0">
                <a:solidFill>
                  <a:srgbClr val="002060"/>
                </a:solidFill>
                <a:latin typeface="Roboto" panose="02000000000000000000" pitchFamily="2" charset="0"/>
                <a:ea typeface="Roboto" panose="02000000000000000000" pitchFamily="2" charset="0"/>
              </a:rPr>
              <a:t>?</a:t>
            </a:r>
            <a:endParaRPr kumimoji="0" lang="en-US" altLang="zh-CN" sz="28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47" name="TextBox 46"/>
          <p:cNvSpPr txBox="1"/>
          <p:nvPr/>
        </p:nvSpPr>
        <p:spPr>
          <a:xfrm>
            <a:off x="3076770" y="1437917"/>
            <a:ext cx="8190998" cy="461665"/>
          </a:xfrm>
          <a:prstGeom prst="rect">
            <a:avLst/>
          </a:prstGeom>
          <a:noFill/>
        </p:spPr>
        <p:txBody>
          <a:bodyPr wrap="square" rtlCol="0">
            <a:spAutoFit/>
          </a:bodyPr>
          <a:lstStyle/>
          <a:p>
            <a:pPr lvl="0" algn="just">
              <a:defRPr/>
            </a:pPr>
            <a:r>
              <a:rPr lang="en-US" altLang="zh-CN" sz="2400" dirty="0" err="1">
                <a:solidFill>
                  <a:srgbClr val="002060"/>
                </a:solidFill>
                <a:latin typeface="Roboto" panose="02000000000000000000" pitchFamily="2" charset="0"/>
                <a:ea typeface="Roboto" panose="02000000000000000000" pitchFamily="2" charset="0"/>
              </a:rPr>
              <a:t>Giúp</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nhà</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cửa</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luôn</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gọn</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gàng</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ngăn</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nắp</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sạch</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sẽ</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4" name="Picture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60439" y="1277875"/>
            <a:ext cx="1918002" cy="1243415"/>
          </a:xfrm>
          <a:prstGeom prst="ellipse">
            <a:avLst/>
          </a:prstGeom>
          <a:effectLst>
            <a:outerShdw blurRad="63500" sx="102000" sy="102000" algn="ctr" rotWithShape="0">
              <a:prstClr val="black">
                <a:alpha val="40000"/>
              </a:prstClr>
            </a:outerShdw>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9445"/>
            <a:ext cx="1563329" cy="1143376"/>
          </a:xfrm>
          <a:prstGeom prst="rect">
            <a:avLst/>
          </a:prstGeom>
          <a:ln>
            <a:noFill/>
          </a:ln>
        </p:spPr>
      </p:pic>
      <p:pic>
        <p:nvPicPr>
          <p:cNvPr id="7" name="Picture 6"/>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60439" y="5383130"/>
            <a:ext cx="1941160" cy="1409103"/>
          </a:xfrm>
          <a:prstGeom prst="ellipse">
            <a:avLst/>
          </a:prstGeom>
          <a:effectLst>
            <a:outerShdw blurRad="63500" sx="102000" sy="102000" algn="ctr" rotWithShape="0">
              <a:prstClr val="black">
                <a:alpha val="40000"/>
              </a:prstClr>
            </a:outerShdw>
          </a:effectLst>
        </p:spPr>
      </p:pic>
      <p:sp>
        <p:nvSpPr>
          <p:cNvPr id="8" name="TextBox 7"/>
          <p:cNvSpPr txBox="1"/>
          <p:nvPr/>
        </p:nvSpPr>
        <p:spPr>
          <a:xfrm>
            <a:off x="3076770" y="2851010"/>
            <a:ext cx="8101778" cy="461665"/>
          </a:xfrm>
          <a:prstGeom prst="rect">
            <a:avLst/>
          </a:prstGeom>
          <a:noFill/>
        </p:spPr>
        <p:txBody>
          <a:bodyPr wrap="square" rtlCol="0">
            <a:spAutoFit/>
          </a:bodyPr>
          <a:lstStyle/>
          <a:p>
            <a:pPr lvl="0" algn="just">
              <a:defRPr/>
            </a:pPr>
            <a:r>
              <a:rPr lang="en-US" altLang="zh-CN" sz="2400" dirty="0" err="1">
                <a:solidFill>
                  <a:srgbClr val="002060"/>
                </a:solidFill>
                <a:latin typeface="Roboto" panose="02000000000000000000" pitchFamily="2" charset="0"/>
                <a:ea typeface="Roboto" panose="02000000000000000000" pitchFamily="2" charset="0"/>
              </a:rPr>
              <a:t>Giúp</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cải</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thiện</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sức</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khoẻ</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của</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các</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thành</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viên</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trong</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gia</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đình</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9" name="Picture 8"/>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60439" y="2578457"/>
            <a:ext cx="1918001" cy="1299711"/>
          </a:xfrm>
          <a:prstGeom prst="ellipse">
            <a:avLst/>
          </a:prstGeom>
          <a:effectLst>
            <a:outerShdw blurRad="63500" sx="102000" sy="102000" algn="ctr" rotWithShape="0">
              <a:prstClr val="black">
                <a:alpha val="40000"/>
              </a:prstClr>
            </a:outerShdw>
          </a:effectLst>
        </p:spPr>
      </p:pic>
      <p:pic>
        <p:nvPicPr>
          <p:cNvPr id="10" name="Picture 9"/>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60439" y="3935335"/>
            <a:ext cx="1941160" cy="1390628"/>
          </a:xfrm>
          <a:prstGeom prst="ellipse">
            <a:avLst/>
          </a:prstGeom>
          <a:effectLst>
            <a:outerShdw blurRad="63500" sx="102000" sy="102000" algn="ctr" rotWithShape="0">
              <a:prstClr val="black">
                <a:alpha val="40000"/>
              </a:prstClr>
            </a:outerShdw>
          </a:effectLst>
        </p:spPr>
      </p:pic>
      <p:sp>
        <p:nvSpPr>
          <p:cNvPr id="11" name="TextBox 10"/>
          <p:cNvSpPr txBox="1"/>
          <p:nvPr/>
        </p:nvSpPr>
        <p:spPr>
          <a:xfrm>
            <a:off x="3076770" y="4264103"/>
            <a:ext cx="3324030"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T</a:t>
            </a:r>
            <a:r>
              <a:rPr lang="vi-VN" altLang="zh-CN" sz="2400">
                <a:solidFill>
                  <a:srgbClr val="002060"/>
                </a:solidFill>
                <a:latin typeface="Roboto" panose="02000000000000000000" pitchFamily="2" charset="0"/>
                <a:ea typeface="Roboto" panose="02000000000000000000" pitchFamily="2" charset="0"/>
              </a:rPr>
              <a:t>ích cực vận động hơn</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2" name="TextBox 11"/>
          <p:cNvSpPr txBox="1"/>
          <p:nvPr/>
        </p:nvSpPr>
        <p:spPr>
          <a:xfrm>
            <a:off x="3076770" y="5856848"/>
            <a:ext cx="5850920"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Thư giãn và sảng khoái, giảm căng thẳng </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34149135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wipe(down)">
                                      <p:cBhvr>
                                        <p:cTn id="7" dur="500"/>
                                        <p:tgtEl>
                                          <p:spTgt spid="116"/>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par>
                                <p:cTn id="14" presetID="14" presetClass="entr" presetSubtype="1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par>
                                <p:cTn id="17" presetID="14" presetClass="entr" presetSubtype="1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47"/>
                                        </p:tgtEl>
                                        <p:attrNameLst>
                                          <p:attrName>style.visibility</p:attrName>
                                        </p:attrNameLst>
                                      </p:cBhvr>
                                      <p:to>
                                        <p:strVal val="visible"/>
                                      </p:to>
                                    </p:set>
                                    <p:animEffect transition="in" filter="wipe(down)">
                                      <p:cBhvr>
                                        <p:cTn id="24" dur="500"/>
                                        <p:tgtEl>
                                          <p:spTgt spid="4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down)">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47" grpId="0"/>
      <p:bldP spid="8" grpId="0"/>
      <p:bldP spid="11"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p:cNvSpPr txBox="1"/>
          <p:nvPr/>
        </p:nvSpPr>
        <p:spPr>
          <a:xfrm>
            <a:off x="2053823" y="492243"/>
            <a:ext cx="8417532" cy="461665"/>
          </a:xfrm>
          <a:prstGeom prst="rect">
            <a:avLst/>
          </a:prstGeom>
          <a:noFill/>
        </p:spPr>
        <p:txBody>
          <a:bodyPr wrap="square" rtlCol="0">
            <a:spAutoFit/>
          </a:bodyPr>
          <a:lstStyle/>
          <a:p>
            <a:pPr lvl="0" algn="just">
              <a:defRPr/>
            </a:pPr>
            <a:r>
              <a:rPr lang="en-US" altLang="zh-CN" sz="2400" dirty="0" err="1">
                <a:solidFill>
                  <a:srgbClr val="002060"/>
                </a:solidFill>
                <a:latin typeface="Roboto" panose="02000000000000000000" pitchFamily="2" charset="0"/>
                <a:ea typeface="Roboto" panose="02000000000000000000" pitchFamily="2" charset="0"/>
              </a:rPr>
              <a:t>Kể</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tên</a:t>
            </a:r>
            <a:r>
              <a:rPr lang="vi-VN"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những</a:t>
            </a:r>
            <a:r>
              <a:rPr lang="en-US" altLang="zh-CN" sz="2400" dirty="0">
                <a:solidFill>
                  <a:srgbClr val="002060"/>
                </a:solidFill>
                <a:latin typeface="Roboto" panose="02000000000000000000" pitchFamily="2" charset="0"/>
                <a:ea typeface="Roboto" panose="02000000000000000000" pitchFamily="2" charset="0"/>
              </a:rPr>
              <a:t> </a:t>
            </a:r>
            <a:r>
              <a:rPr lang="vi-VN" altLang="zh-CN" sz="2400" dirty="0">
                <a:solidFill>
                  <a:srgbClr val="002060"/>
                </a:solidFill>
                <a:latin typeface="Roboto" panose="02000000000000000000" pitchFamily="2" charset="0"/>
                <a:ea typeface="Roboto" panose="02000000000000000000" pitchFamily="2" charset="0"/>
              </a:rPr>
              <a:t>việc làm </a:t>
            </a:r>
            <a:r>
              <a:rPr lang="en-US" altLang="zh-CN" sz="2400" dirty="0" err="1">
                <a:solidFill>
                  <a:srgbClr val="002060"/>
                </a:solidFill>
                <a:latin typeface="Roboto" panose="02000000000000000000" pitchFamily="2" charset="0"/>
                <a:ea typeface="Roboto" panose="02000000000000000000" pitchFamily="2" charset="0"/>
              </a:rPr>
              <a:t>khác</a:t>
            </a:r>
            <a:r>
              <a:rPr lang="en-US" altLang="zh-CN" sz="2400" dirty="0">
                <a:solidFill>
                  <a:srgbClr val="002060"/>
                </a:solidFill>
                <a:latin typeface="Roboto" panose="02000000000000000000" pitchFamily="2" charset="0"/>
                <a:ea typeface="Roboto" panose="02000000000000000000" pitchFamily="2" charset="0"/>
              </a:rPr>
              <a:t> </a:t>
            </a:r>
            <a:r>
              <a:rPr lang="vi-VN" altLang="zh-CN" sz="2400" dirty="0">
                <a:solidFill>
                  <a:srgbClr val="002060"/>
                </a:solidFill>
                <a:latin typeface="Roboto" panose="02000000000000000000" pitchFamily="2" charset="0"/>
                <a:ea typeface="Roboto" panose="02000000000000000000" pitchFamily="2" charset="0"/>
              </a:rPr>
              <a:t>để giữ vệ sinh nhà ở mà em biết</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9445"/>
            <a:ext cx="1563329" cy="1143376"/>
          </a:xfrm>
          <a:prstGeom prst="rect">
            <a:avLst/>
          </a:prstGeom>
          <a:ln>
            <a:noFill/>
          </a:ln>
        </p:spPr>
      </p:pic>
      <p:sp>
        <p:nvSpPr>
          <p:cNvPr id="8" name="TextBox 7"/>
          <p:cNvSpPr txBox="1"/>
          <p:nvPr/>
        </p:nvSpPr>
        <p:spPr>
          <a:xfrm>
            <a:off x="2405647" y="1575174"/>
            <a:ext cx="2203544"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Làm sạch bếp</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9" name="TextBox 8"/>
          <p:cNvSpPr txBox="1"/>
          <p:nvPr/>
        </p:nvSpPr>
        <p:spPr>
          <a:xfrm>
            <a:off x="8928947" y="3106717"/>
            <a:ext cx="3304755"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Làm sạch nhà vệ sinh</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0" name="TextBox 9"/>
          <p:cNvSpPr txBox="1"/>
          <p:nvPr/>
        </p:nvSpPr>
        <p:spPr>
          <a:xfrm>
            <a:off x="174191" y="4105688"/>
            <a:ext cx="2134719"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Giặt quần áo</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 name="TextBox 10"/>
          <p:cNvSpPr txBox="1"/>
          <p:nvPr/>
        </p:nvSpPr>
        <p:spPr>
          <a:xfrm>
            <a:off x="2474473" y="6220199"/>
            <a:ext cx="2134718"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Gấp quần áo</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2" name="TextBox 11"/>
          <p:cNvSpPr txBox="1"/>
          <p:nvPr/>
        </p:nvSpPr>
        <p:spPr>
          <a:xfrm>
            <a:off x="5434441" y="5701068"/>
            <a:ext cx="2134718"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Rửa cốc chén</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3" name="TextBox 12"/>
          <p:cNvSpPr txBox="1"/>
          <p:nvPr/>
        </p:nvSpPr>
        <p:spPr>
          <a:xfrm>
            <a:off x="8868659" y="6285865"/>
            <a:ext cx="2134718" cy="461665"/>
          </a:xfrm>
          <a:prstGeom prst="rect">
            <a:avLst/>
          </a:prstGeom>
          <a:noFill/>
        </p:spPr>
        <p:txBody>
          <a:bodyPr wrap="square" rtlCol="0">
            <a:spAutoFit/>
          </a:bodyPr>
          <a:lstStyle/>
          <a:p>
            <a:pPr lvl="0" algn="just">
              <a:defRPr/>
            </a:pPr>
            <a:r>
              <a:rPr lang="en-US" altLang="zh-CN" sz="2400" noProof="0">
                <a:solidFill>
                  <a:srgbClr val="002060"/>
                </a:solidFill>
                <a:latin typeface="Roboto" panose="02000000000000000000" pitchFamily="2" charset="0"/>
                <a:ea typeface="Roboto" panose="02000000000000000000" pitchFamily="2" charset="0"/>
              </a:rPr>
              <a:t>Đổ rác</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3" name="Picture 2"/>
          <p:cNvPicPr>
            <a:picLocks noChangeAspect="1"/>
          </p:cNvPicPr>
          <p:nvPr/>
        </p:nvPicPr>
        <p:blipFill>
          <a:blip r:embed="rId4"/>
          <a:stretch>
            <a:fillRect/>
          </a:stretch>
        </p:blipFill>
        <p:spPr>
          <a:xfrm>
            <a:off x="4724845" y="1063931"/>
            <a:ext cx="2524879" cy="1677208"/>
          </a:xfrm>
          <a:prstGeom prst="rect">
            <a:avLst/>
          </a:prstGeom>
          <a:effectLst>
            <a:outerShdw blurRad="63500" sx="102000" sy="102000" algn="ctr" rotWithShape="0">
              <a:prstClr val="black">
                <a:alpha val="40000"/>
              </a:prstClr>
            </a:outerShdw>
          </a:effectLst>
        </p:spPr>
      </p:pic>
      <p:pic>
        <p:nvPicPr>
          <p:cNvPr id="5" name="Picture 4"/>
          <p:cNvPicPr>
            <a:picLocks noChangeAspect="1"/>
          </p:cNvPicPr>
          <p:nvPr/>
        </p:nvPicPr>
        <p:blipFill>
          <a:blip r:embed="rId5"/>
          <a:stretch>
            <a:fillRect/>
          </a:stretch>
        </p:blipFill>
        <p:spPr>
          <a:xfrm>
            <a:off x="9568922" y="996256"/>
            <a:ext cx="1834382" cy="2038730"/>
          </a:xfrm>
          <a:prstGeom prst="rect">
            <a:avLst/>
          </a:prstGeom>
          <a:effectLst>
            <a:outerShdw blurRad="63500" sx="102000" sy="102000" algn="ctr" rotWithShape="0">
              <a:prstClr val="black">
                <a:alpha val="40000"/>
              </a:prstClr>
            </a:outerShdw>
          </a:effectLst>
        </p:spPr>
      </p:pic>
      <p:pic>
        <p:nvPicPr>
          <p:cNvPr id="14" name="Picture 13"/>
          <p:cNvPicPr>
            <a:picLocks noChangeAspect="1"/>
          </p:cNvPicPr>
          <p:nvPr/>
        </p:nvPicPr>
        <p:blipFill>
          <a:blip r:embed="rId6"/>
          <a:stretch>
            <a:fillRect/>
          </a:stretch>
        </p:blipFill>
        <p:spPr>
          <a:xfrm>
            <a:off x="2258296" y="3665398"/>
            <a:ext cx="2350895" cy="2183544"/>
          </a:xfrm>
          <a:prstGeom prst="rect">
            <a:avLst/>
          </a:prstGeom>
          <a:effectLst>
            <a:outerShdw blurRad="63500" sx="102000" sy="102000" algn="ctr" rotWithShape="0">
              <a:prstClr val="black">
                <a:alpha val="40000"/>
              </a:prstClr>
            </a:outerShdw>
          </a:effectLst>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872" y="1524903"/>
            <a:ext cx="2034810" cy="2350646"/>
          </a:xfrm>
          <a:prstGeom prst="rect">
            <a:avLst/>
          </a:prstGeom>
          <a:effectLst>
            <a:outerShdw blurRad="63500" sx="102000" sy="102000" algn="ctr" rotWithShape="0">
              <a:prstClr val="black">
                <a:alpha val="40000"/>
              </a:prstClr>
            </a:outerShdw>
          </a:effectLst>
        </p:spPr>
      </p:pic>
      <p:pic>
        <p:nvPicPr>
          <p:cNvPr id="17" name="Picture 16"/>
          <p:cNvPicPr>
            <a:picLocks noChangeAspect="1"/>
          </p:cNvPicPr>
          <p:nvPr/>
        </p:nvPicPr>
        <p:blipFill>
          <a:blip r:embed="rId8"/>
          <a:stretch>
            <a:fillRect/>
          </a:stretch>
        </p:blipFill>
        <p:spPr>
          <a:xfrm>
            <a:off x="5242945" y="3517578"/>
            <a:ext cx="2517710" cy="1967356"/>
          </a:xfrm>
          <a:prstGeom prst="rect">
            <a:avLst/>
          </a:prstGeom>
          <a:effectLst>
            <a:outerShdw blurRad="63500" sx="102000" sy="102000" algn="ctr" rotWithShape="0">
              <a:prstClr val="black">
                <a:alpha val="40000"/>
              </a:prstClr>
            </a:outerShdw>
          </a:effectLst>
        </p:spPr>
      </p:pic>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83622" y="3692638"/>
            <a:ext cx="2297702" cy="237903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4505170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down)">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22" presetClass="entr" presetSubtype="4"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22" presetClass="entr" presetSubtype="4"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par>
                                <p:cTn id="35" presetID="22" presetClass="entr" presetSubtype="4"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1000"/>
                                        <p:tgtEl>
                                          <p:spTgt spid="14"/>
                                        </p:tgtEl>
                                      </p:cBhvr>
                                    </p:animEffect>
                                    <p:anim calcmode="lin" valueType="num">
                                      <p:cBhvr>
                                        <p:cTn id="43" dur="1000" fill="hold"/>
                                        <p:tgtEl>
                                          <p:spTgt spid="14"/>
                                        </p:tgtEl>
                                        <p:attrNameLst>
                                          <p:attrName>ppt_x</p:attrName>
                                        </p:attrNameLst>
                                      </p:cBhvr>
                                      <p:tavLst>
                                        <p:tav tm="0">
                                          <p:val>
                                            <p:strVal val="#ppt_x"/>
                                          </p:val>
                                        </p:tav>
                                        <p:tav tm="100000">
                                          <p:val>
                                            <p:strVal val="#ppt_x"/>
                                          </p:val>
                                        </p:tav>
                                      </p:tavLst>
                                    </p:anim>
                                    <p:anim calcmode="lin" valueType="num">
                                      <p:cBhvr>
                                        <p:cTn id="44" dur="1000" fill="hold"/>
                                        <p:tgtEl>
                                          <p:spTgt spid="14"/>
                                        </p:tgtEl>
                                        <p:attrNameLst>
                                          <p:attrName>ppt_y</p:attrName>
                                        </p:attrNameLst>
                                      </p:cBhvr>
                                      <p:tavLst>
                                        <p:tav tm="0">
                                          <p:val>
                                            <p:strVal val="#ppt_y+.1"/>
                                          </p:val>
                                        </p:tav>
                                        <p:tav tm="100000">
                                          <p:val>
                                            <p:strVal val="#ppt_y"/>
                                          </p:val>
                                        </p:tav>
                                      </p:tavLst>
                                    </p:anim>
                                  </p:childTnLst>
                                </p:cTn>
                              </p:par>
                              <p:par>
                                <p:cTn id="45" presetID="22" presetClass="entr" presetSubtype="4"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down)">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1000"/>
                                        <p:tgtEl>
                                          <p:spTgt spid="19"/>
                                        </p:tgtEl>
                                      </p:cBhvr>
                                    </p:animEffect>
                                    <p:anim calcmode="lin" valueType="num">
                                      <p:cBhvr>
                                        <p:cTn id="53" dur="1000" fill="hold"/>
                                        <p:tgtEl>
                                          <p:spTgt spid="19"/>
                                        </p:tgtEl>
                                        <p:attrNameLst>
                                          <p:attrName>ppt_x</p:attrName>
                                        </p:attrNameLst>
                                      </p:cBhvr>
                                      <p:tavLst>
                                        <p:tav tm="0">
                                          <p:val>
                                            <p:strVal val="#ppt_x"/>
                                          </p:val>
                                        </p:tav>
                                        <p:tav tm="100000">
                                          <p:val>
                                            <p:strVal val="#ppt_x"/>
                                          </p:val>
                                        </p:tav>
                                      </p:tavLst>
                                    </p:anim>
                                    <p:anim calcmode="lin" valueType="num">
                                      <p:cBhvr>
                                        <p:cTn id="54" dur="1000" fill="hold"/>
                                        <p:tgtEl>
                                          <p:spTgt spid="19"/>
                                        </p:tgtEl>
                                        <p:attrNameLst>
                                          <p:attrName>ppt_y</p:attrName>
                                        </p:attrNameLst>
                                      </p:cBhvr>
                                      <p:tavLst>
                                        <p:tav tm="0">
                                          <p:val>
                                            <p:strVal val="#ppt_y+.1"/>
                                          </p:val>
                                        </p:tav>
                                        <p:tav tm="100000">
                                          <p:val>
                                            <p:strVal val="#ppt_y"/>
                                          </p:val>
                                        </p:tav>
                                      </p:tavLst>
                                    </p:anim>
                                  </p:childTnLst>
                                </p:cTn>
                              </p:par>
                              <p:par>
                                <p:cTn id="55" presetID="22" presetClass="entr" presetSubtype="4" fill="hold" grpId="0" nodeType="with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wipe(down)">
                                      <p:cBhvr>
                                        <p:cTn id="57" dur="500"/>
                                        <p:tgtEl>
                                          <p:spTgt spid="13"/>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fade">
                                      <p:cBhvr>
                                        <p:cTn id="62" dur="1000"/>
                                        <p:tgtEl>
                                          <p:spTgt spid="17"/>
                                        </p:tgtEl>
                                      </p:cBhvr>
                                    </p:animEffect>
                                    <p:anim calcmode="lin" valueType="num">
                                      <p:cBhvr>
                                        <p:cTn id="63" dur="1000" fill="hold"/>
                                        <p:tgtEl>
                                          <p:spTgt spid="17"/>
                                        </p:tgtEl>
                                        <p:attrNameLst>
                                          <p:attrName>ppt_x</p:attrName>
                                        </p:attrNameLst>
                                      </p:cBhvr>
                                      <p:tavLst>
                                        <p:tav tm="0">
                                          <p:val>
                                            <p:strVal val="#ppt_x"/>
                                          </p:val>
                                        </p:tav>
                                        <p:tav tm="100000">
                                          <p:val>
                                            <p:strVal val="#ppt_x"/>
                                          </p:val>
                                        </p:tav>
                                      </p:tavLst>
                                    </p:anim>
                                    <p:anim calcmode="lin" valueType="num">
                                      <p:cBhvr>
                                        <p:cTn id="64" dur="1000" fill="hold"/>
                                        <p:tgtEl>
                                          <p:spTgt spid="17"/>
                                        </p:tgtEl>
                                        <p:attrNameLst>
                                          <p:attrName>ppt_y</p:attrName>
                                        </p:attrNameLst>
                                      </p:cBhvr>
                                      <p:tavLst>
                                        <p:tav tm="0">
                                          <p:val>
                                            <p:strVal val="#ppt_y+.1"/>
                                          </p:val>
                                        </p:tav>
                                        <p:tav tm="100000">
                                          <p:val>
                                            <p:strVal val="#ppt_y"/>
                                          </p:val>
                                        </p:tav>
                                      </p:tavLst>
                                    </p:anim>
                                  </p:childTnLst>
                                </p:cTn>
                              </p:par>
                              <p:par>
                                <p:cTn id="65" presetID="22" presetClass="entr" presetSubtype="4" fill="hold" grpId="0" nodeType="with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wipe(down)">
                                      <p:cBhvr>
                                        <p:cTn id="6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8" grpId="0"/>
      <p:bldP spid="9" grpId="0"/>
      <p:bldP spid="10" grpId="0"/>
      <p:bldP spid="11" grpId="0"/>
      <p:bldP spid="12" grpId="0"/>
      <p:bldP spid="13"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3938</TotalTime>
  <Words>2723</Words>
  <Application>Microsoft Office PowerPoint</Application>
  <PresentationFormat>Widescreen</PresentationFormat>
  <Paragraphs>332</Paragraphs>
  <Slides>42</Slides>
  <Notes>42</Notes>
  <HiddenSlides>0</HiddenSlides>
  <MMClips>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42</vt:i4>
      </vt:variant>
    </vt:vector>
  </HeadingPairs>
  <TitlesOfParts>
    <vt:vector size="52" baseType="lpstr">
      <vt:lpstr>Calibri</vt:lpstr>
      <vt:lpstr>Arial</vt:lpstr>
      <vt:lpstr>Roboto</vt:lpstr>
      <vt:lpstr>Calibri Light</vt:lpstr>
      <vt:lpstr>Pangolin</vt:lpstr>
      <vt:lpstr>Roboto Black</vt:lpstr>
      <vt:lpstr>Times New Roman</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LEE</cp:lastModifiedBy>
  <cp:revision>191</cp:revision>
  <dcterms:created xsi:type="dcterms:W3CDTF">2023-04-01T23:44:56Z</dcterms:created>
  <dcterms:modified xsi:type="dcterms:W3CDTF">2023-07-06T16:01:11Z</dcterms:modified>
</cp:coreProperties>
</file>