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sldIdLst>
    <p:sldId id="292" r:id="rId2"/>
    <p:sldId id="293" r:id="rId3"/>
    <p:sldId id="8705" r:id="rId4"/>
    <p:sldId id="280" r:id="rId5"/>
    <p:sldId id="8706" r:id="rId6"/>
    <p:sldId id="279" r:id="rId7"/>
    <p:sldId id="8689" r:id="rId8"/>
    <p:sldId id="8707" r:id="rId9"/>
    <p:sldId id="263" r:id="rId10"/>
    <p:sldId id="8710" r:id="rId11"/>
    <p:sldId id="286" r:id="rId12"/>
    <p:sldId id="8690" r:id="rId13"/>
    <p:sldId id="8691" r:id="rId14"/>
    <p:sldId id="8693" r:id="rId15"/>
    <p:sldId id="8694" r:id="rId16"/>
    <p:sldId id="8695" r:id="rId17"/>
    <p:sldId id="8696" r:id="rId18"/>
    <p:sldId id="8711" r:id="rId19"/>
    <p:sldId id="281" r:id="rId20"/>
    <p:sldId id="8683" r:id="rId21"/>
    <p:sldId id="8684" r:id="rId22"/>
    <p:sldId id="8685" r:id="rId23"/>
    <p:sldId id="8686" r:id="rId24"/>
    <p:sldId id="8687" r:id="rId25"/>
    <p:sldId id="8688" r:id="rId26"/>
    <p:sldId id="8697" r:id="rId27"/>
    <p:sldId id="8698" r:id="rId28"/>
    <p:sldId id="8699" r:id="rId29"/>
    <p:sldId id="8700" r:id="rId30"/>
    <p:sldId id="8701" r:id="rId31"/>
    <p:sldId id="8702" r:id="rId32"/>
    <p:sldId id="8703" r:id="rId33"/>
    <p:sldId id="8651" r:id="rId34"/>
    <p:sldId id="8652" r:id="rId35"/>
    <p:sldId id="8680" r:id="rId36"/>
    <p:sldId id="285" r:id="rId37"/>
    <p:sldId id="282" r:id="rId38"/>
    <p:sldId id="8658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SVN-SAF" panose="0204060305050602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4C7"/>
    <a:srgbClr val="00010E"/>
    <a:srgbClr val="BFDDA3"/>
    <a:srgbClr val="62AE3D"/>
    <a:srgbClr val="005853"/>
    <a:srgbClr val="FFFFFF"/>
    <a:srgbClr val="D5CAE4"/>
    <a:srgbClr val="DED6EA"/>
    <a:srgbClr val="EDE9F3"/>
    <a:srgbClr val="E3D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9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BAD70-EF23-4C11-876C-93CF57CA6EED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E7C49-F168-4BE1-A207-474BE56EF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7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AE56-38EB-02A1-E77F-9110E9AFA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C7098-34C1-A384-7E5A-2D24FA1B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959AF-21A9-AEDF-FE2E-EA84AF88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4B85-85CE-7DB3-71CC-DDBA59B9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2BF8A-742D-2858-D0FC-8E8F8C3E9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90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F5E7-CE5D-914A-E17B-CF889C51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D6C95-B985-0E56-FAC9-6F317CE3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6F44E-41F0-15ED-0B5A-7A005BA2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3D03-7711-82AD-1808-5485C3E6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EA0FD-DA4F-E2CB-2B85-782B0DA8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0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C16FCC-8909-7CE8-C6AB-DBEA838BCB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A217C-85FE-44AE-8853-4601ED20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33F22-611D-E1BF-CDD7-E6C283BAE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588AD-E575-28B7-ECA2-1FF12DF8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1948-B4D0-5EE8-AE16-3C80DC3E0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C9564-FB66-32CB-612A-2B7087D8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3F784-BB7D-562C-EE9C-9130CED3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D470-0CA4-406B-5F98-417A4D19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F8275-A233-787A-9EA9-1F530F4B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BDB46-D7E3-6E5D-DF10-0FD1172F3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2C1F9-3275-6533-8D38-D7FD4042F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E3D0F-13A0-F7C1-C669-8A6324752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17937-19FF-8CCC-0397-71FA88C7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511A4-CBDF-2B19-334A-68367F0B1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A6489-EFFE-4825-31A8-26B7258B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64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6418C-6F66-5D27-8640-26B9B0D5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3784-9A04-3E7B-22D9-4417974BC9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637D80-EF84-3A2B-80FF-4774B78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BC7B4-109E-B4D7-B595-4EB3279E4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33FFD-C794-52CD-C2D8-C99352B17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849C2-57F0-159C-ABCA-532B864A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6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143C3-E520-7444-6388-B14C06BE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761279-0DB4-B77B-14E3-AA1880FA3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58C76-9FEC-FB32-791D-D4AE0195F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8D476-25E7-1F3C-74AE-EA13CBB6C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BE9D7-79CD-63F9-E42E-CC09C88B6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3349E4-1466-0C7A-B1E9-2CEB12DF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52963-0F20-7371-E1B5-00D49503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774312-8E99-E7D7-0036-1124E8E76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3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7FE1-5243-D0EB-3F6F-95DDBD79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4BC24B-21D6-B398-DB23-06BDE2BC7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09A67A-00C1-FCB2-C464-0F5CC02F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FE7C14-A6BF-C5A2-EE85-2B4952E2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2F7445-834D-603A-84D3-80718A1AA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6D019-90BF-E5C4-3EF9-A15B5C19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08835-D0EB-39C0-BEDC-F1E40B97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2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D892-DE61-B5FD-636B-79D58552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85ACC-7841-C95C-3C12-CEA69B7B6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967BA-0D44-31A6-056F-020860C9D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1C94A-7B2E-A525-DC8A-ECDE1F74A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30214-E23F-327D-179F-49BF9817B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27420-6160-6273-A75D-329A74EF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83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4F3F-78B3-1441-C83D-222187C42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2E1F7A-628F-90DF-57B5-9F7F63E77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0FFB7-7715-E47E-533D-18528680E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FBEA7-E125-01FA-CA4E-1B07875DB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A3D5E-05F1-4497-BCD1-CAD97493F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18811-FD8C-89C6-9006-2039668D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15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677FE9-40E7-09F7-C965-965A301B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3EA85-CA1E-E9AD-65BD-21EB38725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4F89-2C8F-13BB-01CD-33181EF084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25BE1-471F-4B7F-B4D5-903C9C24531E}" type="datetimeFigureOut">
              <a:rPr lang="en-US" smtClean="0"/>
              <a:t>04-Sep-23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0A9B5-BBFB-08CC-EFD1-F7B2C7D66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47EB7-03B7-8F01-E02C-37FA6330E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0DA13-281B-491D-A840-C70C530D5F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white clouds in space&#10;&#10;Description automatically generated">
            <a:extLst>
              <a:ext uri="{FF2B5EF4-FFF2-40B4-BE49-F238E27FC236}">
                <a16:creationId xmlns:a16="http://schemas.microsoft.com/office/drawing/2014/main" id="{EBB4C1B6-7E78-CA8E-3E27-6F9F1138A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1227" cy="7313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940C01-2A27-B41C-C903-EDE1BE2195D8}"/>
              </a:ext>
            </a:extLst>
          </p:cNvPr>
          <p:cNvSpPr txBox="1"/>
          <p:nvPr/>
        </p:nvSpPr>
        <p:spPr>
          <a:xfrm>
            <a:off x="-138538" y="602911"/>
            <a:ext cx="9456057" cy="646331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Chào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dirty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mừng</a:t>
            </a:r>
            <a:r>
              <a:rPr kumimoji="0" lang="en-US" sz="3600" b="1" u="none" strike="noStrike" kern="1200" cap="none" spc="0" normalizeH="0" baseline="0" noProof="0" dirty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</a:t>
            </a:r>
            <a:r>
              <a:rPr kumimoji="0" lang="en-US" sz="3600" b="1" u="none" strike="noStrike" kern="1200" cap="none" spc="0" normalizeH="0" baseline="0" noProof="0" err="1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các</a:t>
            </a:r>
            <a:r>
              <a:rPr kumimoji="0" lang="en-US" sz="3600" b="1" u="none" strike="noStrike" kern="1200" cap="none" spc="0" normalizeH="0" baseline="0" noProof="0">
                <a:ln w="22225">
                  <a:solidFill>
                    <a:srgbClr val="DA761B"/>
                  </a:solidFill>
                  <a:prstDash val="solid"/>
                </a:ln>
                <a:solidFill>
                  <a:srgbClr val="FFD38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SAF" panose="02040603050506020204" pitchFamily="18" charset="0"/>
                <a:ea typeface="字魂59号-创粗黑"/>
                <a:cs typeface="#9Slide03 Open Sans" panose="020B0606030504020204" pitchFamily="34" charset="0"/>
              </a:rPr>
              <a:t> em đến với </a:t>
            </a:r>
            <a:endParaRPr kumimoji="0" lang="en-US" sz="3600" b="0" u="none" strike="noStrike" kern="1200" cap="none" spc="0" normalizeH="0" baseline="0" noProof="0" dirty="0">
              <a:ln w="22225">
                <a:solidFill>
                  <a:srgbClr val="DA761B"/>
                </a:solidFill>
                <a:prstDash val="solid"/>
              </a:ln>
              <a:solidFill>
                <a:srgbClr val="FFD38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SAF" panose="02040603050506020204" pitchFamily="18" charset="0"/>
              <a:ea typeface="字魂59号-创粗黑"/>
              <a:cs typeface="#9Slide03 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DB0EBB-DD73-AC59-50F3-923BD2210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601" y="1870803"/>
            <a:ext cx="3322608" cy="3700593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DA768-F223-6BFB-3A65-15004E90F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474C0A-76F8-F5C2-E4C9-818A5ABF0D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16" y="910678"/>
            <a:ext cx="7343144" cy="5172975"/>
          </a:xfrm>
          <a:prstGeom prst="rect">
            <a:avLst/>
          </a:prstGeom>
          <a:effectLst>
            <a:outerShdw blurRad="50800" dist="330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7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32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2.22222E-6 L -0.66289 -0.3625 " pathEditMode="relative" rAng="0" ptsTypes="AA">
                                          <p:cBhvr>
                                            <p:cTn id="6" dur="2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12000" decel="17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-0.66289 -0.3625 " pathEditMode="relative" rAng="0" ptsTypes="AA">
                                          <p:cBhvr>
                                            <p:cTn id="23" dur="2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3151" y="-18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8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0F1DE6-9717-228A-729C-F678ECDB2B12}"/>
              </a:ext>
            </a:extLst>
          </p:cNvPr>
          <p:cNvGrpSpPr/>
          <p:nvPr/>
        </p:nvGrpSpPr>
        <p:grpSpPr>
          <a:xfrm rot="10800000">
            <a:off x="-461734" y="-540544"/>
            <a:ext cx="3593475" cy="7456600"/>
            <a:chOff x="9107170" y="-77900"/>
            <a:chExt cx="3307048" cy="716449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125CF90-F59A-8F1A-B2DA-AFFD1EB04AD5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754EC7E-0C43-A1EB-7A9D-CE30C5C131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17" name="Freeform 5579">
                  <a:extLst>
                    <a:ext uri="{FF2B5EF4-FFF2-40B4-BE49-F238E27FC236}">
                      <a16:creationId xmlns:a16="http://schemas.microsoft.com/office/drawing/2014/main" id="{3EDC3AA4-85BF-01D6-794B-B2EDE744F9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ABA125-A778-84EB-95AF-9617E77F5C23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1400914-E4F4-C9FA-14AC-B25B0737D8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13" name="Freeform 5579">
                  <a:extLst>
                    <a:ext uri="{FF2B5EF4-FFF2-40B4-BE49-F238E27FC236}">
                      <a16:creationId xmlns:a16="http://schemas.microsoft.com/office/drawing/2014/main" id="{E13AAD8D-E04F-0645-F81B-75C566CFD1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C1F0BE4-2844-6AAC-3DA9-5C46BEFAD8EA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B9658B4-BD6C-0CE7-0E88-3527D0BC27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9" name="Freeform 5579">
                  <a:extLst>
                    <a:ext uri="{FF2B5EF4-FFF2-40B4-BE49-F238E27FC236}">
                      <a16:creationId xmlns:a16="http://schemas.microsoft.com/office/drawing/2014/main" id="{6A787B58-D0A9-0B13-BD21-C229C16A1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A2DB4-FA0B-29AC-63BB-DBE65EA0B11C}"/>
              </a:ext>
            </a:extLst>
          </p:cNvPr>
          <p:cNvGrpSpPr/>
          <p:nvPr/>
        </p:nvGrpSpPr>
        <p:grpSpPr>
          <a:xfrm>
            <a:off x="9067237" y="-89664"/>
            <a:ext cx="3593475" cy="7456600"/>
            <a:chOff x="9107170" y="-77900"/>
            <a:chExt cx="3307048" cy="716449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CCDAF3-98A2-FC8D-D084-B96E127CC36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CE02F40-74E1-FCBE-FDF3-4926E85289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33" name="Freeform 5579">
                  <a:extLst>
                    <a:ext uri="{FF2B5EF4-FFF2-40B4-BE49-F238E27FC236}">
                      <a16:creationId xmlns:a16="http://schemas.microsoft.com/office/drawing/2014/main" id="{929B5448-0187-AE44-0213-8234860A93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53E50EE-F5F6-4551-83CE-6D73DC92EC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32" name="Freeform 5577">
                  <a:extLst>
                    <a:ext uri="{FF2B5EF4-FFF2-40B4-BE49-F238E27FC236}">
                      <a16:creationId xmlns:a16="http://schemas.microsoft.com/office/drawing/2014/main" id="{BF37EB04-2267-1505-ACFB-DF820563CF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768F37A-715D-3045-B772-46EEF87971B7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FA75-47D9-F196-30A5-E5954F00C0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9" name="Freeform 5579">
                  <a:extLst>
                    <a:ext uri="{FF2B5EF4-FFF2-40B4-BE49-F238E27FC236}">
                      <a16:creationId xmlns:a16="http://schemas.microsoft.com/office/drawing/2014/main" id="{1CCB5EFB-E1AE-5CE0-CBD2-144E6511E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A7F53A3-7DB8-8109-4A9A-FA9DCB739F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8" name="Freeform 5577">
                  <a:extLst>
                    <a:ext uri="{FF2B5EF4-FFF2-40B4-BE49-F238E27FC236}">
                      <a16:creationId xmlns:a16="http://schemas.microsoft.com/office/drawing/2014/main" id="{0E7ABCB8-D9CD-EA76-E094-AE383CFE4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DAF7747-1187-EAD3-C18C-19BBDE9414B7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050EB23-962E-AEDE-DE84-B1B379D26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856" y="1585732"/>
            <a:ext cx="11851872" cy="333228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7FF8E7-63AC-C698-C868-66766C1B4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yboard Sizes &amp; Layouts — Keyboard University">
            <a:extLst>
              <a:ext uri="{FF2B5EF4-FFF2-40B4-BE49-F238E27FC236}">
                <a16:creationId xmlns:a16="http://schemas.microsoft.com/office/drawing/2014/main" id="{0E035415-396B-873A-1E79-CAFA3F594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b="25448"/>
          <a:stretch/>
        </p:blipFill>
        <p:spPr bwMode="auto">
          <a:xfrm>
            <a:off x="0" y="2464802"/>
            <a:ext cx="12192000" cy="3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49488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39760" y="390939"/>
            <a:ext cx="4265728" cy="651287"/>
            <a:chOff x="3304866" y="1327234"/>
            <a:chExt cx="2830890" cy="10172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4866" y="1327234"/>
              <a:ext cx="2740367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D0FF2-D439-B848-46E6-17E34D887842}"/>
              </a:ext>
            </a:extLst>
          </p:cNvPr>
          <p:cNvSpPr txBox="1"/>
          <p:nvPr/>
        </p:nvSpPr>
        <p:spPr>
          <a:xfrm>
            <a:off x="990600" y="1221970"/>
            <a:ext cx="10759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 tên các khu vực của bàn phím.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CF3E65-F6A1-C252-D305-A6C8F0EDE33A}"/>
              </a:ext>
            </a:extLst>
          </p:cNvPr>
          <p:cNvSpPr/>
          <p:nvPr/>
        </p:nvSpPr>
        <p:spPr>
          <a:xfrm>
            <a:off x="558800" y="2616200"/>
            <a:ext cx="7378700" cy="635000"/>
          </a:xfrm>
          <a:prstGeom prst="rect">
            <a:avLst/>
          </a:prstGeom>
          <a:solidFill>
            <a:srgbClr val="00B0F0">
              <a:alpha val="15000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6E40A-EF09-B8AC-A7A4-3C8D23C7B2C6}"/>
              </a:ext>
            </a:extLst>
          </p:cNvPr>
          <p:cNvSpPr/>
          <p:nvPr/>
        </p:nvSpPr>
        <p:spPr>
          <a:xfrm>
            <a:off x="558800" y="3339097"/>
            <a:ext cx="7378700" cy="2587515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271F80-BD83-B359-650E-C717DE6A38A1}"/>
              </a:ext>
            </a:extLst>
          </p:cNvPr>
          <p:cNvSpPr/>
          <p:nvPr/>
        </p:nvSpPr>
        <p:spPr>
          <a:xfrm>
            <a:off x="9550400" y="3339097"/>
            <a:ext cx="1977569" cy="2587515"/>
          </a:xfrm>
          <a:prstGeom prst="rect">
            <a:avLst/>
          </a:prstGeom>
          <a:solidFill>
            <a:srgbClr val="00B050">
              <a:alpha val="26000"/>
            </a:srgbClr>
          </a:solidFill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D207F5-0F6E-6BF2-CD59-2AA6605D2DAF}"/>
              </a:ext>
            </a:extLst>
          </p:cNvPr>
          <p:cNvSpPr/>
          <p:nvPr/>
        </p:nvSpPr>
        <p:spPr>
          <a:xfrm>
            <a:off x="7992529" y="2616201"/>
            <a:ext cx="1498603" cy="3310412"/>
          </a:xfrm>
          <a:prstGeom prst="rect">
            <a:avLst/>
          </a:prstGeom>
          <a:solidFill>
            <a:srgbClr val="7030A0">
              <a:alpha val="21000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DFAD14-9E9E-2A7D-E6EF-A03F0FA068B0}"/>
              </a:ext>
            </a:extLst>
          </p:cNvPr>
          <p:cNvSpPr txBox="1"/>
          <p:nvPr/>
        </p:nvSpPr>
        <p:spPr>
          <a:xfrm>
            <a:off x="1601445" y="2020572"/>
            <a:ext cx="5210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 vực phím chức năng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C076EC-6FE6-6E77-7619-F404FF713B33}"/>
              </a:ext>
            </a:extLst>
          </p:cNvPr>
          <p:cNvSpPr txBox="1"/>
          <p:nvPr/>
        </p:nvSpPr>
        <p:spPr>
          <a:xfrm>
            <a:off x="9651476" y="2550593"/>
            <a:ext cx="1718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 vực phím số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0638E4-4B65-C9B5-AAAE-0E95D350FD2C}"/>
              </a:ext>
            </a:extLst>
          </p:cNvPr>
          <p:cNvSpPr txBox="1"/>
          <p:nvPr/>
        </p:nvSpPr>
        <p:spPr>
          <a:xfrm>
            <a:off x="2188317" y="6039911"/>
            <a:ext cx="41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 vực chính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93F471-1C7B-C892-36B0-DF975AFDB99C}"/>
              </a:ext>
            </a:extLst>
          </p:cNvPr>
          <p:cNvSpPr txBox="1"/>
          <p:nvPr/>
        </p:nvSpPr>
        <p:spPr>
          <a:xfrm>
            <a:off x="7770400" y="5977095"/>
            <a:ext cx="1942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7B3D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 vực phím điều khiển</a:t>
            </a:r>
          </a:p>
        </p:txBody>
      </p:sp>
    </p:spTree>
    <p:extLst>
      <p:ext uri="{BB962C8B-B14F-4D97-AF65-F5344CB8AC3E}">
        <p14:creationId xmlns:p14="http://schemas.microsoft.com/office/powerpoint/2010/main" val="43193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4" grpId="0" animBg="1"/>
      <p:bldP spid="8" grpId="0" animBg="1"/>
      <p:bldP spid="10" grpId="0" animBg="1"/>
      <p:bldP spid="11" grpId="0" animBg="1"/>
      <p:bldP spid="16" grpId="0" build="allAtOnce"/>
      <p:bldP spid="17" grpId="0" build="allAtOnce"/>
      <p:bldP spid="18" grpId="0" build="allAtOnce"/>
      <p:bldP spid="19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eyboard Sizes &amp; Layouts — Keyboard University">
            <a:extLst>
              <a:ext uri="{FF2B5EF4-FFF2-40B4-BE49-F238E27FC236}">
                <a16:creationId xmlns:a16="http://schemas.microsoft.com/office/drawing/2014/main" id="{8DFC1631-D65F-6870-88D9-4F84F12D2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4" b="25448"/>
          <a:stretch/>
        </p:blipFill>
        <p:spPr bwMode="auto">
          <a:xfrm>
            <a:off x="0" y="2464802"/>
            <a:ext cx="12192000" cy="348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49488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39760" y="390939"/>
            <a:ext cx="4265728" cy="651287"/>
            <a:chOff x="3304866" y="1327234"/>
            <a:chExt cx="2830890" cy="10172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4866" y="1327234"/>
              <a:ext cx="2740367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BD0FF2-D439-B848-46E6-17E34D887842}"/>
              </a:ext>
            </a:extLst>
          </p:cNvPr>
          <p:cNvSpPr txBox="1"/>
          <p:nvPr/>
        </p:nvSpPr>
        <p:spPr>
          <a:xfrm>
            <a:off x="844298" y="1329719"/>
            <a:ext cx="10759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Kể tên các khu vực của bàn phím.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EF3980-0667-A5F3-FD38-CEE4F0AE9034}"/>
              </a:ext>
            </a:extLst>
          </p:cNvPr>
          <p:cNvSpPr/>
          <p:nvPr/>
        </p:nvSpPr>
        <p:spPr>
          <a:xfrm>
            <a:off x="558800" y="3339097"/>
            <a:ext cx="7378700" cy="2587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B526D8-52A3-DE99-1074-160C336D807F}"/>
              </a:ext>
            </a:extLst>
          </p:cNvPr>
          <p:cNvSpPr txBox="1"/>
          <p:nvPr/>
        </p:nvSpPr>
        <p:spPr>
          <a:xfrm>
            <a:off x="2146051" y="6028035"/>
            <a:ext cx="3412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Khu vực chính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4E59F-11BB-1A96-1717-200CBCCEEDC8}"/>
              </a:ext>
            </a:extLst>
          </p:cNvPr>
          <p:cNvSpPr txBox="1"/>
          <p:nvPr/>
        </p:nvSpPr>
        <p:spPr>
          <a:xfrm>
            <a:off x="5070853" y="6101466"/>
            <a:ext cx="5292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→</a:t>
            </a:r>
            <a:r>
              <a:rPr lang="vi-VN" sz="20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 </a:t>
            </a:r>
            <a:r>
              <a:rPr lang="vi-VN" sz="20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Giúp gõ chữ, gõ số và gõ các kí hiệu</a:t>
            </a:r>
          </a:p>
        </p:txBody>
      </p:sp>
    </p:spTree>
    <p:extLst>
      <p:ext uri="{BB962C8B-B14F-4D97-AF65-F5344CB8AC3E}">
        <p14:creationId xmlns:p14="http://schemas.microsoft.com/office/powerpoint/2010/main" val="62007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69BCDF-5AC4-C6AB-F4C9-F8C800DA6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66" y="2032288"/>
            <a:ext cx="8905751" cy="474373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49488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39760" y="390939"/>
            <a:ext cx="4265728" cy="651287"/>
            <a:chOff x="3304866" y="1327234"/>
            <a:chExt cx="2830890" cy="10172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4866" y="1327234"/>
              <a:ext cx="2740367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45E80-FAC5-B886-1E53-9E7EFD0B71E5}"/>
              </a:ext>
            </a:extLst>
          </p:cNvPr>
          <p:cNvSpPr txBox="1"/>
          <p:nvPr/>
        </p:nvSpPr>
        <p:spPr>
          <a:xfrm>
            <a:off x="872193" y="1407516"/>
            <a:ext cx="107948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Chọn thẻ tên tương ứng với năm hàng phím chính trong khu vực chính.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917BC-A4F5-524C-7B90-99C07121F475}"/>
              </a:ext>
            </a:extLst>
          </p:cNvPr>
          <p:cNvSpPr txBox="1"/>
          <p:nvPr/>
        </p:nvSpPr>
        <p:spPr>
          <a:xfrm>
            <a:off x="8329509" y="5462936"/>
            <a:ext cx="41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Hàng phím chứa dấu cách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4E54A9-CE2B-D47A-D288-391B15A1DDAC}"/>
              </a:ext>
            </a:extLst>
          </p:cNvPr>
          <p:cNvSpPr txBox="1"/>
          <p:nvPr/>
        </p:nvSpPr>
        <p:spPr>
          <a:xfrm>
            <a:off x="8319984" y="5053748"/>
            <a:ext cx="41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Hàng phím dưới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80337A-A198-0FA5-4DDF-79319096163F}"/>
              </a:ext>
            </a:extLst>
          </p:cNvPr>
          <p:cNvSpPr txBox="1"/>
          <p:nvPr/>
        </p:nvSpPr>
        <p:spPr>
          <a:xfrm>
            <a:off x="8319984" y="4690158"/>
            <a:ext cx="41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Hàng phím cơ sở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820EBF-8AE1-CA16-263B-DE3D426516F9}"/>
              </a:ext>
            </a:extLst>
          </p:cNvPr>
          <p:cNvSpPr txBox="1"/>
          <p:nvPr/>
        </p:nvSpPr>
        <p:spPr>
          <a:xfrm>
            <a:off x="8310459" y="4336093"/>
            <a:ext cx="41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Hàng phím trên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35E623-4A99-9F5F-F075-CF4B9B8EBF42}"/>
              </a:ext>
            </a:extLst>
          </p:cNvPr>
          <p:cNvSpPr txBox="1"/>
          <p:nvPr/>
        </p:nvSpPr>
        <p:spPr>
          <a:xfrm>
            <a:off x="8310459" y="3972504"/>
            <a:ext cx="4119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 b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Hàng phím số</a:t>
            </a:r>
          </a:p>
        </p:txBody>
      </p:sp>
    </p:spTree>
    <p:extLst>
      <p:ext uri="{BB962C8B-B14F-4D97-AF65-F5344CB8AC3E}">
        <p14:creationId xmlns:p14="http://schemas.microsoft.com/office/powerpoint/2010/main" val="314192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8" grpId="1"/>
      <p:bldP spid="10" grpId="0"/>
      <p:bldP spid="10" grpId="1"/>
      <p:bldP spid="11" grpId="0"/>
      <p:bldP spid="11" grpId="1"/>
      <p:bldP spid="16" grpId="0"/>
      <p:bldP spid="16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5EF40DC8-6F4C-484D-6A1E-32409B4D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33" y="2000679"/>
            <a:ext cx="8905751" cy="474373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49488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39760" y="390939"/>
            <a:ext cx="4265728" cy="651287"/>
            <a:chOff x="3304866" y="1327234"/>
            <a:chExt cx="2830890" cy="101725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4866" y="1327234"/>
              <a:ext cx="2740367" cy="101566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Bàn phím máy tính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E83281-5145-9776-9DB8-06C225583F3A}"/>
              </a:ext>
            </a:extLst>
          </p:cNvPr>
          <p:cNvSpPr txBox="1"/>
          <p:nvPr/>
        </p:nvSpPr>
        <p:spPr>
          <a:xfrm>
            <a:off x="646009" y="1407018"/>
            <a:ext cx="11155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Đếm số lượng và nhận xét hình dạng của các phím trong từng hàng phím.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A34757-E25F-C789-7A3E-93D937C5B964}"/>
              </a:ext>
            </a:extLst>
          </p:cNvPr>
          <p:cNvSpPr txBox="1"/>
          <p:nvPr/>
        </p:nvSpPr>
        <p:spPr>
          <a:xfrm>
            <a:off x="8415234" y="5455437"/>
            <a:ext cx="41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8 phím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317DE-AB88-59EB-F189-267973A26402}"/>
              </a:ext>
            </a:extLst>
          </p:cNvPr>
          <p:cNvSpPr txBox="1"/>
          <p:nvPr/>
        </p:nvSpPr>
        <p:spPr>
          <a:xfrm>
            <a:off x="8253309" y="5091848"/>
            <a:ext cx="41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12 phím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195C8B-664C-4BE5-BD89-8F236BD958B0}"/>
              </a:ext>
            </a:extLst>
          </p:cNvPr>
          <p:cNvSpPr txBox="1"/>
          <p:nvPr/>
        </p:nvSpPr>
        <p:spPr>
          <a:xfrm>
            <a:off x="8253309" y="4728258"/>
            <a:ext cx="41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13 phím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B7F7F0-B24F-1764-137B-4740A5B6B1CB}"/>
              </a:ext>
            </a:extLst>
          </p:cNvPr>
          <p:cNvSpPr txBox="1"/>
          <p:nvPr/>
        </p:nvSpPr>
        <p:spPr>
          <a:xfrm>
            <a:off x="8253309" y="4345618"/>
            <a:ext cx="41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14 phím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4AB248-7464-B021-207F-7C73F46790D0}"/>
              </a:ext>
            </a:extLst>
          </p:cNvPr>
          <p:cNvSpPr txBox="1"/>
          <p:nvPr/>
        </p:nvSpPr>
        <p:spPr>
          <a:xfrm>
            <a:off x="8253309" y="3953454"/>
            <a:ext cx="4119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400" b="1">
                <a:solidFill>
                  <a:srgbClr val="FF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#9Slide03 Open Sans" panose="020B0606030504020204" pitchFamily="34" charset="0"/>
              </a:rPr>
              <a:t>14 phím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99E0C9F-48B7-5D96-A6D3-D81835D78C6B}"/>
              </a:ext>
            </a:extLst>
          </p:cNvPr>
          <p:cNvCxnSpPr/>
          <p:nvPr/>
        </p:nvCxnSpPr>
        <p:spPr>
          <a:xfrm>
            <a:off x="4699184" y="6744412"/>
            <a:ext cx="1174282" cy="0"/>
          </a:xfrm>
          <a:prstGeom prst="line">
            <a:avLst/>
          </a:prstGeom>
          <a:ln w="38100">
            <a:solidFill>
              <a:srgbClr val="FB04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E45E234-CBDB-06D4-DBC2-2F4F431064D3}"/>
              </a:ext>
            </a:extLst>
          </p:cNvPr>
          <p:cNvCxnSpPr/>
          <p:nvPr/>
        </p:nvCxnSpPr>
        <p:spPr>
          <a:xfrm>
            <a:off x="6948671" y="6487342"/>
            <a:ext cx="1174282" cy="0"/>
          </a:xfrm>
          <a:prstGeom prst="line">
            <a:avLst/>
          </a:prstGeom>
          <a:ln w="38100">
            <a:solidFill>
              <a:srgbClr val="FB04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13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  <p:bldP spid="7" grpId="0"/>
      <p:bldP spid="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19ADB-1111-CF70-1386-7370A8E2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77" y="2348683"/>
            <a:ext cx="8775907" cy="439489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610155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39759" y="390939"/>
            <a:ext cx="6375515" cy="555015"/>
            <a:chOff x="3304866" y="1327234"/>
            <a:chExt cx="2830890" cy="866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865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CÁCH ĐẶT TAY VÀ GÕ PHÍM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4866" y="1327234"/>
              <a:ext cx="2566250" cy="865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CÁCH ĐẶT TAY VÀ GÕ PHÍM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3A141C-0701-7623-0762-49918956F686}"/>
              </a:ext>
            </a:extLst>
          </p:cNvPr>
          <p:cNvSpPr txBox="1"/>
          <p:nvPr/>
        </p:nvSpPr>
        <p:spPr>
          <a:xfrm>
            <a:off x="832592" y="1302243"/>
            <a:ext cx="119555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00A47C"/>
              </a:buClr>
              <a:buFont typeface="Arial" panose="020B0604020202020204" pitchFamily="34" charset="0"/>
              <a:buChar char="•"/>
            </a:pPr>
            <a:r>
              <a:rPr lang="vi-VN"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Cần đặt tay ở vị trí xuất phát như thế nào khi gõ bàn phím?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00A47C"/>
              </a:buClr>
              <a:buFont typeface="Arial" panose="020B0604020202020204" pitchFamily="34" charset="0"/>
              <a:buChar char="•"/>
            </a:pPr>
            <a:r>
              <a:rPr lang="vi-VN"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thành tên các phím do từng ngón tay phụ trách.</a:t>
            </a:r>
          </a:p>
        </p:txBody>
      </p:sp>
    </p:spTree>
    <p:extLst>
      <p:ext uri="{BB962C8B-B14F-4D97-AF65-F5344CB8AC3E}">
        <p14:creationId xmlns:p14="http://schemas.microsoft.com/office/powerpoint/2010/main" val="76182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610155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39759" y="390939"/>
            <a:ext cx="6375515" cy="555015"/>
            <a:chOff x="3304866" y="1327234"/>
            <a:chExt cx="2830890" cy="866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2827963" cy="865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CÁCH ĐẶT TAY VÀ GÕ PHÍM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4866" y="1327234"/>
              <a:ext cx="2566250" cy="86529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CÁCH ĐẶT TAY VÀ GÕ PHÍM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4E70E-9500-A329-F154-62A66EA24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41" y="2724914"/>
            <a:ext cx="11368518" cy="3562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467225-352F-4DF8-9DC9-E9BFBF9D8685}"/>
              </a:ext>
            </a:extLst>
          </p:cNvPr>
          <p:cNvSpPr/>
          <p:nvPr/>
        </p:nvSpPr>
        <p:spPr>
          <a:xfrm>
            <a:off x="4267200" y="3429000"/>
            <a:ext cx="3556000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E6A83-00E1-B965-40BA-87E42D3FD16B}"/>
              </a:ext>
            </a:extLst>
          </p:cNvPr>
          <p:cNvSpPr/>
          <p:nvPr/>
        </p:nvSpPr>
        <p:spPr>
          <a:xfrm>
            <a:off x="8224259" y="3429000"/>
            <a:ext cx="3329566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3A7784-4B2B-83E2-01B5-47F7589124E7}"/>
              </a:ext>
            </a:extLst>
          </p:cNvPr>
          <p:cNvSpPr/>
          <p:nvPr/>
        </p:nvSpPr>
        <p:spPr>
          <a:xfrm>
            <a:off x="4267200" y="5777563"/>
            <a:ext cx="3556000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Phím cách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E3D93B-7611-288D-0DF8-3D17CC2DD9D6}"/>
              </a:ext>
            </a:extLst>
          </p:cNvPr>
          <p:cNvSpPr/>
          <p:nvPr/>
        </p:nvSpPr>
        <p:spPr>
          <a:xfrm>
            <a:off x="8224259" y="5777563"/>
            <a:ext cx="3329566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Phím cách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A0DAF2-B410-C201-98E3-21E80904F045}"/>
              </a:ext>
            </a:extLst>
          </p:cNvPr>
          <p:cNvSpPr/>
          <p:nvPr/>
        </p:nvSpPr>
        <p:spPr>
          <a:xfrm>
            <a:off x="4267200" y="5190423"/>
            <a:ext cx="3556000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`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  <a:endParaRPr lang="vi-VN" sz="24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D4454C-B668-7F50-6028-93FC35BAC45C}"/>
              </a:ext>
            </a:extLst>
          </p:cNvPr>
          <p:cNvSpPr/>
          <p:nvPr/>
        </p:nvSpPr>
        <p:spPr>
          <a:xfrm>
            <a:off x="8224259" y="5190423"/>
            <a:ext cx="3396241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;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0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  <a:endParaRPr lang="vi-VN" sz="2400" b="1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69B52B6-7E8A-2009-B843-B2EEBB297632}"/>
              </a:ext>
            </a:extLst>
          </p:cNvPr>
          <p:cNvSpPr/>
          <p:nvPr/>
        </p:nvSpPr>
        <p:spPr>
          <a:xfrm>
            <a:off x="4267200" y="4603282"/>
            <a:ext cx="3556000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X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5F6EED-595C-D40F-B0A3-9C7F09AA9D60}"/>
              </a:ext>
            </a:extLst>
          </p:cNvPr>
          <p:cNvSpPr/>
          <p:nvPr/>
        </p:nvSpPr>
        <p:spPr>
          <a:xfrm>
            <a:off x="8224259" y="4603282"/>
            <a:ext cx="3329566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.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AEE440-BB55-F8A8-7D93-7576EF037675}"/>
              </a:ext>
            </a:extLst>
          </p:cNvPr>
          <p:cNvSpPr/>
          <p:nvPr/>
        </p:nvSpPr>
        <p:spPr>
          <a:xfrm>
            <a:off x="4267200" y="4016141"/>
            <a:ext cx="3556000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0E33D0-27DE-470B-8B8B-0D58BD84A30B}"/>
              </a:ext>
            </a:extLst>
          </p:cNvPr>
          <p:cNvSpPr/>
          <p:nvPr/>
        </p:nvSpPr>
        <p:spPr>
          <a:xfrm>
            <a:off x="8224259" y="4016141"/>
            <a:ext cx="3396241" cy="406400"/>
          </a:xfrm>
          <a:prstGeom prst="rect">
            <a:avLst/>
          </a:prstGeom>
          <a:solidFill>
            <a:srgbClr val="E3F0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,</a:t>
            </a:r>
            <a:r>
              <a:rPr lang="en-US" sz="24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US" sz="2400" b="1">
                <a:solidFill>
                  <a:srgbClr val="FB040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8</a:t>
            </a:r>
            <a:endParaRPr lang="vi-VN" sz="2400" b="1">
              <a:solidFill>
                <a:srgbClr val="FB040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B2E35-F092-02ED-8893-1F9779F0883E}"/>
              </a:ext>
            </a:extLst>
          </p:cNvPr>
          <p:cNvSpPr txBox="1"/>
          <p:nvPr/>
        </p:nvSpPr>
        <p:spPr>
          <a:xfrm>
            <a:off x="832592" y="1302243"/>
            <a:ext cx="1195556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00A47C"/>
              </a:buClr>
              <a:buFont typeface="Arial" panose="020B0604020202020204" pitchFamily="34" charset="0"/>
              <a:buChar char="•"/>
            </a:pPr>
            <a:r>
              <a:rPr lang="vi-VN"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Cần đặt tay ở vị trí xuất phát như thế nào khi gõ bàn phím?</a:t>
            </a:r>
          </a:p>
          <a:p>
            <a:pPr marL="457200" indent="-274638">
              <a:spcBef>
                <a:spcPts val="600"/>
              </a:spcBef>
              <a:spcAft>
                <a:spcPts val="600"/>
              </a:spcAft>
              <a:buClr>
                <a:srgbClr val="00A47C"/>
              </a:buClr>
              <a:buFont typeface="Arial" panose="020B0604020202020204" pitchFamily="34" charset="0"/>
              <a:buChar char="•"/>
            </a:pPr>
            <a:r>
              <a:rPr lang="vi-VN"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thành tên các phím do từng ngón tay phụ trách.</a:t>
            </a:r>
          </a:p>
        </p:txBody>
      </p:sp>
    </p:spTree>
    <p:extLst>
      <p:ext uri="{BB962C8B-B14F-4D97-AF65-F5344CB8AC3E}">
        <p14:creationId xmlns:p14="http://schemas.microsoft.com/office/powerpoint/2010/main" val="251519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61734" y="-526030"/>
            <a:ext cx="3593475" cy="7456600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570C5E-2279-8A9E-4735-FBED7BAB2C49}"/>
              </a:ext>
            </a:extLst>
          </p:cNvPr>
          <p:cNvSpPr/>
          <p:nvPr/>
        </p:nvSpPr>
        <p:spPr>
          <a:xfrm>
            <a:off x="1051718" y="273920"/>
            <a:ext cx="8264574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FDDA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C99EBA-0A0E-68A3-8276-1674AE4DD5D4}"/>
              </a:ext>
            </a:extLst>
          </p:cNvPr>
          <p:cNvGrpSpPr/>
          <p:nvPr/>
        </p:nvGrpSpPr>
        <p:grpSpPr>
          <a:xfrm>
            <a:off x="1542166" y="391956"/>
            <a:ext cx="8335259" cy="553998"/>
            <a:chOff x="3305935" y="1328822"/>
            <a:chExt cx="3701066" cy="8652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8FEE7D-E80D-126E-663A-C76AD9A7C71C}"/>
                </a:ext>
              </a:extLst>
            </p:cNvPr>
            <p:cNvSpPr txBox="1"/>
            <p:nvPr/>
          </p:nvSpPr>
          <p:spPr>
            <a:xfrm>
              <a:off x="3307793" y="1328822"/>
              <a:ext cx="3699208" cy="86529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Các bộ phận của máy tính xách tay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744BD54-CD0C-F2AA-F786-E1AC828AF9D1}"/>
                </a:ext>
              </a:extLst>
            </p:cNvPr>
            <p:cNvSpPr txBox="1"/>
            <p:nvPr/>
          </p:nvSpPr>
          <p:spPr>
            <a:xfrm>
              <a:off x="3305935" y="1328822"/>
              <a:ext cx="3574186" cy="86529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23B24B"/>
                  </a:solidFill>
                  <a:latin typeface="SVN-SAF" panose="02040603050506020204" pitchFamily="18" charset="0"/>
                  <a:ea typeface="Roboto" panose="02000000000000000000" pitchFamily="2" charset="0"/>
                </a:rPr>
                <a:t>Các bộ phận của máy tính xách tay</a:t>
              </a:r>
            </a:p>
          </p:txBody>
        </p:sp>
      </p:grpSp>
      <p:pic>
        <p:nvPicPr>
          <p:cNvPr id="9" name="Picture 8" descr="A cartoon of a paper plane&#10;&#10;Description automatically generated">
            <a:extLst>
              <a:ext uri="{FF2B5EF4-FFF2-40B4-BE49-F238E27FC236}">
                <a16:creationId xmlns:a16="http://schemas.microsoft.com/office/drawing/2014/main" id="{A905BE79-1705-EE65-8CA6-B59987F7F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93785" l="3390" r="94350">
                        <a14:foregroundMark x1="7910" y1="44068" x2="7910" y2="44068"/>
                        <a14:foregroundMark x1="3390" y1="44068" x2="3390" y2="44068"/>
                        <a14:foregroundMark x1="42373" y1="37288" x2="42373" y2="37288"/>
                        <a14:foregroundMark x1="39548" y1="32768" x2="39548" y2="32768"/>
                        <a14:foregroundMark x1="38418" y1="29944" x2="38418" y2="29944"/>
                        <a14:foregroundMark x1="36723" y1="30508" x2="53672" y2="27684"/>
                        <a14:foregroundMark x1="55932" y1="27684" x2="50847" y2="37288"/>
                        <a14:foregroundMark x1="42373" y1="31638" x2="45763" y2="45763"/>
                        <a14:foregroundMark x1="38418" y1="33898" x2="41808" y2="53107"/>
                        <a14:foregroundMark x1="92090" y1="22599" x2="87571" y2="27119"/>
                        <a14:foregroundMark x1="94915" y1="22599" x2="94915" y2="22599"/>
                        <a14:foregroundMark x1="35028" y1="37853" x2="35028" y2="37853"/>
                        <a14:foregroundMark x1="15411" y1="81316" x2="18849" y2="78795"/>
                        <a14:foregroundMark x1="10734" y1="84746" x2="14483" y2="81996"/>
                        <a14:foregroundMark x1="9605" y1="93785" x2="15539" y2="89100"/>
                        <a14:backgroundMark x1="23164" y1="86441" x2="19209" y2="91525"/>
                        <a14:backgroundMark x1="19774" y1="75141" x2="16949" y2="768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5" y="-38470"/>
            <a:ext cx="1261872" cy="12618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3155EF6-D89E-0F37-E50A-F17F09E71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281C9B-50E1-D57A-58D4-4D7891920220}"/>
              </a:ext>
            </a:extLst>
          </p:cNvPr>
          <p:cNvSpPr txBox="1"/>
          <p:nvPr/>
        </p:nvSpPr>
        <p:spPr>
          <a:xfrm>
            <a:off x="588571" y="1372207"/>
            <a:ext cx="119555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Chỉ ra hai đặc điểm khác nhau giữa máy tính xách tay và máy tính để bàn.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E39F3D-4D82-380D-8000-B2ABDFA67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319" y="2112275"/>
            <a:ext cx="9754173" cy="329937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8858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6" grpId="0"/>
      <p:bldP spid="6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589C21-26AB-16B7-29DB-832140F23BE7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FFEDD9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FFDEB9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FFD3A3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E9628-0B27-B7D0-47FC-0292CEB43DF4}"/>
              </a:ext>
            </a:extLst>
          </p:cNvPr>
          <p:cNvGrpSpPr/>
          <p:nvPr/>
        </p:nvGrpSpPr>
        <p:grpSpPr>
          <a:xfrm>
            <a:off x="9067237" y="-68116"/>
            <a:ext cx="3586196" cy="7449566"/>
            <a:chOff x="9067237" y="-68116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11007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43641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EDD9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60524"/>
              <a:ext cx="3344420" cy="7192286"/>
              <a:chOff x="6055" y="4723"/>
              <a:chExt cx="4847" cy="10641"/>
            </a:xfrm>
            <a:solidFill>
              <a:srgbClr val="FFDEB9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43543"/>
              <a:ext cx="1489706" cy="3545765"/>
              <a:chOff x="8754" y="0"/>
              <a:chExt cx="2159" cy="5251"/>
            </a:xfrm>
            <a:solidFill>
              <a:srgbClr val="FFDEB9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68116"/>
              <a:ext cx="3349561" cy="7449566"/>
              <a:chOff x="9303872" y="-24574"/>
              <a:chExt cx="3349561" cy="7449566"/>
            </a:xfrm>
            <a:solidFill>
              <a:srgbClr val="FFD3A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99" y="2142632"/>
            <a:ext cx="10181202" cy="2572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827BA-F36A-1AE4-D8DA-7D4263DCC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1F0FD8-496E-B011-79C1-88AB680D5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393" y="1267454"/>
            <a:ext cx="8573850" cy="5391473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743461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26408" y="425241"/>
            <a:ext cx="6893692" cy="584776"/>
            <a:chOff x="3432898" y="1210319"/>
            <a:chExt cx="7772322" cy="58477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35743" y="1210320"/>
              <a:ext cx="776947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32898" y="1210319"/>
              <a:ext cx="767299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KIỂM TRA VẬT LIỆU VÀ DỤNG CỤ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E9019-EF86-E5B9-8CB4-487F6A450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119865E-9870-9B9E-B321-9C29C2315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644" y="-56048"/>
            <a:ext cx="12662704" cy="6104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0A276E2-16F9-1824-9BCE-C1E0CC2D1D14}"/>
              </a:ext>
            </a:extLst>
          </p:cNvPr>
          <p:cNvGrpSpPr/>
          <p:nvPr/>
        </p:nvGrpSpPr>
        <p:grpSpPr>
          <a:xfrm>
            <a:off x="2905283" y="1303217"/>
            <a:ext cx="9388321" cy="1758050"/>
            <a:chOff x="2802975" y="1303217"/>
            <a:chExt cx="11388309" cy="17580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87FB13-BBCE-E816-0F14-0B449EDD7EA6}"/>
                </a:ext>
              </a:extLst>
            </p:cNvPr>
            <p:cNvSpPr txBox="1"/>
            <p:nvPr/>
          </p:nvSpPr>
          <p:spPr>
            <a:xfrm>
              <a:off x="2814623" y="1303217"/>
              <a:ext cx="1137666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spc="5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BỘ DỤNG CỤ</a:t>
              </a:r>
            </a:p>
            <a:p>
              <a:pPr algn="ctr"/>
              <a:r>
                <a:rPr lang="en-US" sz="5400" b="1" spc="50">
                  <a:ln w="127000" cmpd="sng">
                    <a:solidFill>
                      <a:srgbClr val="0366BC"/>
                    </a:solidFill>
                    <a:prstDash val="solid"/>
                  </a:ln>
                  <a:solidFill>
                    <a:srgbClr val="0366BC"/>
                  </a:solidFill>
                  <a:effectLst>
                    <a:glow rad="228600">
                      <a:schemeClr val="accent1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LUYỆN GÕ PHÍM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87E125-A047-06CB-997F-9F4635065F2D}"/>
                </a:ext>
              </a:extLst>
            </p:cNvPr>
            <p:cNvSpPr txBox="1"/>
            <p:nvPr/>
          </p:nvSpPr>
          <p:spPr>
            <a:xfrm>
              <a:off x="2802975" y="1306941"/>
              <a:ext cx="11376661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spc="5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BỘ DỤNG CỤ</a:t>
              </a:r>
            </a:p>
            <a:p>
              <a:pPr algn="ctr"/>
              <a:r>
                <a:rPr lang="en-US" sz="5400" b="1" spc="50">
                  <a:ln w="76200" cmpd="sng">
                    <a:noFill/>
                    <a:prstDash val="solid"/>
                  </a:ln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Arial" panose="020B0604020202020204" pitchFamily="34" charset="0"/>
                </a:rPr>
                <a:t>LUYỆN GÕ PHÍM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50C81B-4050-32CB-9207-C731D200C2B8}"/>
              </a:ext>
            </a:extLst>
          </p:cNvPr>
          <p:cNvSpPr txBox="1"/>
          <p:nvPr/>
        </p:nvSpPr>
        <p:spPr>
          <a:xfrm>
            <a:off x="1266720" y="2021473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>
                <a:ln w="142875">
                  <a:solidFill>
                    <a:schemeClr val="bg1"/>
                  </a:solidFill>
                </a:ln>
                <a:solidFill>
                  <a:srgbClr val="9D070D"/>
                </a:solidFill>
                <a:effectLst>
                  <a:outerShdw blurRad="50800" dist="1143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endParaRPr lang="en-US" sz="8000" b="1">
              <a:ln w="142875">
                <a:solidFill>
                  <a:schemeClr val="bg1"/>
                </a:solidFill>
              </a:ln>
              <a:solidFill>
                <a:srgbClr val="9D070D"/>
              </a:solidFill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2A2909-879C-FE93-AB94-4025B7E51648}"/>
              </a:ext>
            </a:extLst>
          </p:cNvPr>
          <p:cNvSpPr txBox="1"/>
          <p:nvPr/>
        </p:nvSpPr>
        <p:spPr>
          <a:xfrm>
            <a:off x="1276323" y="2016978"/>
            <a:ext cx="13353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9D070D"/>
                </a:solidFill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383AA4-0B82-6B89-EEAF-3269A7D6D92B}"/>
              </a:ext>
            </a:extLst>
          </p:cNvPr>
          <p:cNvSpPr txBox="1"/>
          <p:nvPr/>
        </p:nvSpPr>
        <p:spPr>
          <a:xfrm>
            <a:off x="3036145" y="3802842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B16C60-805A-AB96-9A18-643E6A2CF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93DED3-DB95-AE45-B541-34618378F34F}"/>
              </a:ext>
            </a:extLst>
          </p:cNvPr>
          <p:cNvGrpSpPr/>
          <p:nvPr/>
        </p:nvGrpSpPr>
        <p:grpSpPr>
          <a:xfrm>
            <a:off x="9642219" y="4042457"/>
            <a:ext cx="2170702" cy="2658276"/>
            <a:chOff x="9436945" y="3842923"/>
            <a:chExt cx="2170702" cy="26582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9AB8ED-85CC-9C46-CE31-155644B9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9436945" y="3842923"/>
              <a:ext cx="2170702" cy="265827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F04A03-310B-DD12-09C6-B514ADABD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528" b="92965" l="9231" r="97538">
                          <a14:foregroundMark x1="9538" y1="22864" x2="10462" y2="30402"/>
                          <a14:foregroundMark x1="23385" y1="8291" x2="68000" y2="5528"/>
                          <a14:foregroundMark x1="23385" y1="88442" x2="23692" y2="92965"/>
                          <a14:foregroundMark x1="28615" y1="16332" x2="68923" y2="15075"/>
                          <a14:foregroundMark x1="53538" y1="25377" x2="59692" y2="27136"/>
                          <a14:foregroundMark x1="91077" y1="10804" x2="90462" y2="31910"/>
                          <a14:foregroundMark x1="88923" y1="39196" x2="88923" y2="39196"/>
                          <a14:foregroundMark x1="89538" y1="18342" x2="93538" y2="20101"/>
                          <a14:foregroundMark x1="86769" y1="20352" x2="94769" y2="18342"/>
                          <a14:foregroundMark x1="96615" y1="17588" x2="84000" y2="16332"/>
                          <a14:foregroundMark x1="87077" y1="16834" x2="97538" y2="14824"/>
                          <a14:foregroundMark x1="96615" y1="13317" x2="84000" y2="13317"/>
                          <a14:foregroundMark x1="88615" y1="8291" x2="94769" y2="6533"/>
                        </a14:backgroundRemoval>
                      </a14:imgEffect>
                    </a14:imgLayer>
                  </a14:imgProps>
                </a:ext>
              </a:extLst>
            </a:blip>
            <a:srcRect l="40565" t="37173" r="36355" b="51075"/>
            <a:stretch/>
          </p:blipFill>
          <p:spPr>
            <a:xfrm>
              <a:off x="10236228" y="4838700"/>
              <a:ext cx="501015" cy="31239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740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C443F7-FA87-F383-D0EB-CED562D71E5F}"/>
              </a:ext>
            </a:extLst>
          </p:cNvPr>
          <p:cNvSpPr/>
          <p:nvPr/>
        </p:nvSpPr>
        <p:spPr>
          <a:xfrm>
            <a:off x="698530" y="3232414"/>
            <a:ext cx="4539701" cy="1129998"/>
          </a:xfrm>
          <a:prstGeom prst="roundRect">
            <a:avLst/>
          </a:prstGeom>
          <a:solidFill>
            <a:srgbClr val="FEE4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150580" y="313877"/>
            <a:ext cx="370853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590214" y="399467"/>
            <a:ext cx="3110399" cy="586166"/>
            <a:chOff x="3496704" y="1184545"/>
            <a:chExt cx="3110399" cy="5861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6"/>
              <a:ext cx="3043344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9955" y="1184545"/>
              <a:ext cx="3107148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Lên ý tưởng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A3BFD-908A-1BDD-685F-0B9403F0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372" y="900248"/>
            <a:ext cx="6390607" cy="4998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6AFC8-71E3-1BB0-DA3A-EED9E72001AC}"/>
              </a:ext>
            </a:extLst>
          </p:cNvPr>
          <p:cNvSpPr txBox="1"/>
          <p:nvPr/>
        </p:nvSpPr>
        <p:spPr>
          <a:xfrm>
            <a:off x="698530" y="1362470"/>
            <a:ext cx="463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Từ yêu cầu trong thử thách STEM, phác thảo hình dạng của bộ dụng cụ luyện tập gõ phím theo các gợi uý.</a:t>
            </a:r>
            <a:endParaRPr lang="vi-VN" sz="2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5ACEE8D-9A7B-A69A-100F-13971FF0E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2" name="Picture 1" descr="A computer with a cartoon character on the screen&#10;&#10;Description automatically generated">
            <a:extLst>
              <a:ext uri="{FF2B5EF4-FFF2-40B4-BE49-F238E27FC236}">
                <a16:creationId xmlns:a16="http://schemas.microsoft.com/office/drawing/2014/main" id="{2E35D052-E376-A117-262E-6E90DC394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511" y="4995067"/>
            <a:ext cx="3344420" cy="2099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3D65DD-E0BF-1FE9-A51C-04C5BE536A55}"/>
              </a:ext>
            </a:extLst>
          </p:cNvPr>
          <p:cNvSpPr txBox="1"/>
          <p:nvPr/>
        </p:nvSpPr>
        <p:spPr>
          <a:xfrm>
            <a:off x="748710" y="3273602"/>
            <a:ext cx="4351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Cần thể hiện được các bộ phận của dụng cụ, có chỉ rõ vị trí, tên gọi của các bộ phận. </a:t>
            </a:r>
          </a:p>
        </p:txBody>
      </p:sp>
      <p:pic>
        <p:nvPicPr>
          <p:cNvPr id="31" name="Picture 30" descr="A cartoon exclamation mark&#10;&#10;Description automatically generated">
            <a:extLst>
              <a:ext uri="{FF2B5EF4-FFF2-40B4-BE49-F238E27FC236}">
                <a16:creationId xmlns:a16="http://schemas.microsoft.com/office/drawing/2014/main" id="{502F2794-ADB0-75CA-DF64-49EE6EBE6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0" b="97740" l="9605" r="89831">
                        <a14:foregroundMark x1="46893" y1="15254" x2="50847" y2="46328"/>
                        <a14:foregroundMark x1="50847" y1="14689" x2="53672" y2="43503"/>
                        <a14:foregroundMark x1="53672" y1="12994" x2="50282" y2="30508"/>
                        <a14:foregroundMark x1="42373" y1="9040" x2="52542" y2="2260"/>
                        <a14:foregroundMark x1="53672" y1="3390" x2="53672" y2="3390"/>
                        <a14:foregroundMark x1="53672" y1="3390" x2="53672" y2="3390"/>
                        <a14:foregroundMark x1="53672" y1="3390" x2="55367" y2="3390"/>
                        <a14:foregroundMark x1="55367" y1="3390" x2="55367" y2="3390"/>
                        <a14:foregroundMark x1="55367" y1="3390" x2="55367" y2="3390"/>
                        <a14:foregroundMark x1="55367" y1="3390" x2="55367" y2="3390"/>
                        <a14:foregroundMark x1="55367" y1="3390" x2="55367" y2="3390"/>
                        <a14:foregroundMark x1="49153" y1="5085" x2="49153" y2="5085"/>
                        <a14:foregroundMark x1="44633" y1="6780" x2="44633" y2="6780"/>
                        <a14:foregroundMark x1="42938" y1="6780" x2="42938" y2="6780"/>
                        <a14:foregroundMark x1="40678" y1="6780" x2="40678" y2="6780"/>
                        <a14:foregroundMark x1="36723" y1="7345" x2="36723" y2="7345"/>
                        <a14:foregroundMark x1="36723" y1="14689" x2="39548" y2="22599"/>
                        <a14:foregroundMark x1="40678" y1="25424" x2="40678" y2="25424"/>
                        <a14:foregroundMark x1="40678" y1="28814" x2="42938" y2="49718"/>
                        <a14:foregroundMark x1="45763" y1="90395" x2="45763" y2="90395"/>
                        <a14:foregroundMark x1="46893" y1="92090" x2="46893" y2="92090"/>
                        <a14:foregroundMark x1="46893" y1="92090" x2="46893" y2="92090"/>
                        <a14:foregroundMark x1="46893" y1="92090" x2="46893" y2="92090"/>
                        <a14:foregroundMark x1="46893" y1="92090" x2="46893" y2="92090"/>
                        <a14:foregroundMark x1="46893" y1="92090" x2="46893" y2="92090"/>
                        <a14:foregroundMark x1="46893" y1="92090" x2="48588" y2="96045"/>
                        <a14:foregroundMark x1="48588" y1="96045" x2="48588" y2="96045"/>
                        <a14:foregroundMark x1="48588" y1="96045" x2="48588" y2="96045"/>
                        <a14:foregroundMark x1="48588" y1="96045" x2="48588" y2="96045"/>
                        <a14:foregroundMark x1="48588" y1="96045" x2="50847" y2="97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36" y="3024423"/>
            <a:ext cx="539496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18" grpId="0" animBg="1"/>
      <p:bldP spid="18" grpId="1" animBg="1"/>
      <p:bldP spid="5" grpId="0" build="allAtOnce"/>
      <p:bldP spid="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10349867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9969286" cy="623687"/>
            <a:chOff x="3495548" y="1185932"/>
            <a:chExt cx="2241627" cy="260310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224047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2229505" cy="2554543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LỰA CHỌN VẬT LIỆU, DỤNG CỤ, THIẾT KẾ CHI TIẾT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Dựa vào ý tưởng của nhóm, hoàn thành bảng từ </a:t>
            </a:r>
            <a:r>
              <a:rPr lang="vi-VN" sz="2800" b="1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cột (1) đến (5)</a:t>
            </a:r>
            <a:r>
              <a:rPr lang="vi-VN" sz="2800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6DE39-B03B-9ADE-C7DD-3B7D826C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50" y="2897536"/>
            <a:ext cx="10700300" cy="23559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5FFC0E-5196-6490-4A68-D2287D3CDC25}"/>
              </a:ext>
            </a:extLst>
          </p:cNvPr>
          <p:cNvSpPr/>
          <p:nvPr/>
        </p:nvSpPr>
        <p:spPr>
          <a:xfrm>
            <a:off x="717550" y="2897536"/>
            <a:ext cx="7505700" cy="2355971"/>
          </a:xfrm>
          <a:prstGeom prst="rect">
            <a:avLst/>
          </a:prstGeom>
          <a:noFill/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79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Thảo luận về cách dùng và hoàn thành </a:t>
            </a:r>
            <a:r>
              <a:rPr lang="vi-VN" sz="2800" b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cột 6</a:t>
            </a: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C6DE39-B03B-9ADE-C7DD-3B7D826C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50" y="2897536"/>
            <a:ext cx="10700300" cy="235597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35FFC0E-5196-6490-4A68-D2287D3CDC25}"/>
              </a:ext>
            </a:extLst>
          </p:cNvPr>
          <p:cNvSpPr/>
          <p:nvPr/>
        </p:nvSpPr>
        <p:spPr>
          <a:xfrm>
            <a:off x="8131315" y="2897536"/>
            <a:ext cx="3344422" cy="2355971"/>
          </a:xfrm>
          <a:prstGeom prst="rect">
            <a:avLst/>
          </a:prstGeom>
          <a:noFill/>
          <a:ln w="38100">
            <a:solidFill>
              <a:srgbClr val="00A4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1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build="allAtOnce"/>
      <p:bldP spid="31" grpId="0" animBg="1"/>
      <p:bldP spid="3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7B0F6-C64A-41B5-4599-B61E57734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3" y="2465736"/>
            <a:ext cx="11489657" cy="2836419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497759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4296828" cy="596411"/>
            <a:chOff x="3495548" y="1185932"/>
            <a:chExt cx="966156" cy="248926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951262" cy="244070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CHẾ TẠO SẢN PHẨM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D84DCC-0F9B-ACFE-0FA5-A50FBCFBE839}"/>
              </a:ext>
            </a:extLst>
          </p:cNvPr>
          <p:cNvSpPr txBox="1"/>
          <p:nvPr/>
        </p:nvSpPr>
        <p:spPr>
          <a:xfrm>
            <a:off x="632640" y="1865956"/>
            <a:ext cx="1089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Phân công nhiệm vụ trong nhóm theo bảng gợi ý.</a:t>
            </a:r>
          </a:p>
        </p:txBody>
      </p:sp>
    </p:spTree>
    <p:extLst>
      <p:ext uri="{BB962C8B-B14F-4D97-AF65-F5344CB8AC3E}">
        <p14:creationId xmlns:p14="http://schemas.microsoft.com/office/powerpoint/2010/main" val="38694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0" grpI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917920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29" y="399799"/>
            <a:ext cx="8609146" cy="596411"/>
            <a:chOff x="3495548" y="1185932"/>
            <a:chExt cx="1935795" cy="248926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1923481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1935795" cy="244070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nghiệm, điều chỉnh và hoàn thiện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CFE1CDD-693F-5110-FAF6-555980E48C19}"/>
              </a:ext>
            </a:extLst>
          </p:cNvPr>
          <p:cNvSpPr txBox="1"/>
          <p:nvPr/>
        </p:nvSpPr>
        <p:spPr>
          <a:xfrm>
            <a:off x="2158819" y="1801301"/>
            <a:ext cx="100971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Dùng thử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 dụng cụ (đặt tay, gõ phím)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Đánh giá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 theo yêu cầu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Điều chỉnh, sửa chữa </a:t>
            </a: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</a:t>
            </a:r>
          </a:p>
        </p:txBody>
      </p:sp>
      <p:pic>
        <p:nvPicPr>
          <p:cNvPr id="2" name="Picture 1" descr="A computer with a cartoon character on the screen&#10;&#10;Description automatically generated">
            <a:extLst>
              <a:ext uri="{FF2B5EF4-FFF2-40B4-BE49-F238E27FC236}">
                <a16:creationId xmlns:a16="http://schemas.microsoft.com/office/drawing/2014/main" id="{51F502E6-3F1C-215B-5981-861E7B22A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007" y="3376411"/>
            <a:ext cx="5618251" cy="35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5642702" cy="523221"/>
            <a:chOff x="3495548" y="1185932"/>
            <a:chExt cx="966156" cy="45445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836748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989253" y="1936207"/>
            <a:ext cx="10654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Tất cả thành viên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 báo cáo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 thiệu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phẩm, cách dùng và công dụng</a:t>
            </a:r>
          </a:p>
        </p:txBody>
      </p:sp>
      <p:pic>
        <p:nvPicPr>
          <p:cNvPr id="2" name="Picture 1" descr="A computer with a cartoon character on the screen&#10;&#10;Description automatically generated">
            <a:extLst>
              <a:ext uri="{FF2B5EF4-FFF2-40B4-BE49-F238E27FC236}">
                <a16:creationId xmlns:a16="http://schemas.microsoft.com/office/drawing/2014/main" id="{6284805E-44A8-4D0B-18E7-A3557E645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007" y="3376411"/>
            <a:ext cx="5618251" cy="352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994938" y="313877"/>
            <a:ext cx="548688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0E275-CD66-53E9-6530-AA7CE0183841}"/>
              </a:ext>
            </a:extLst>
          </p:cNvPr>
          <p:cNvGrpSpPr/>
          <p:nvPr/>
        </p:nvGrpSpPr>
        <p:grpSpPr>
          <a:xfrm>
            <a:off x="1429430" y="399799"/>
            <a:ext cx="5642702" cy="523221"/>
            <a:chOff x="3495548" y="1185932"/>
            <a:chExt cx="966156" cy="45445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944EE2-B7A5-3219-A35C-2105B9F3B274}"/>
                </a:ext>
              </a:extLst>
            </p:cNvPr>
            <p:cNvSpPr txBox="1"/>
            <p:nvPr/>
          </p:nvSpPr>
          <p:spPr>
            <a:xfrm>
              <a:off x="3496704" y="1185932"/>
              <a:ext cx="965000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4586958-03C3-38A1-6783-98CEF3FA1B77}"/>
                </a:ext>
              </a:extLst>
            </p:cNvPr>
            <p:cNvSpPr txBox="1"/>
            <p:nvPr/>
          </p:nvSpPr>
          <p:spPr>
            <a:xfrm>
              <a:off x="3495548" y="1234498"/>
              <a:ext cx="836748" cy="44960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200" b="1" spc="50">
                  <a:ln w="9525" cmpd="sng">
                    <a:noFill/>
                    <a:prstDash val="solid"/>
                  </a:ln>
                  <a:solidFill>
                    <a:srgbClr val="F5811E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BÁO CÁO, TRÌNH DIỄN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E04B5-6E74-C26C-8718-2C9A5D4FB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502" y="154549"/>
            <a:ext cx="1023257" cy="102571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D8B69CE-E21E-FE44-A50D-36A0C19BF9A0}"/>
              </a:ext>
            </a:extLst>
          </p:cNvPr>
          <p:cNvSpPr txBox="1"/>
          <p:nvPr/>
        </p:nvSpPr>
        <p:spPr>
          <a:xfrm>
            <a:off x="989253" y="1936207"/>
            <a:ext cx="106541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Tất cả thành viên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 báo cáo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Giới thiệu </a:t>
            </a:r>
            <a:r>
              <a:rPr lang="vi-VN" sz="3600" b="1">
                <a:solidFill>
                  <a:srgbClr val="F5811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sản phẩm, cách dùng và công dụng</a:t>
            </a:r>
          </a:p>
        </p:txBody>
      </p:sp>
    </p:spTree>
    <p:extLst>
      <p:ext uri="{BB962C8B-B14F-4D97-AF65-F5344CB8AC3E}">
        <p14:creationId xmlns:p14="http://schemas.microsoft.com/office/powerpoint/2010/main" val="41150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 keyboard hologram neon green for smart technology device">
            <a:extLst>
              <a:ext uri="{FF2B5EF4-FFF2-40B4-BE49-F238E27FC236}">
                <a16:creationId xmlns:a16="http://schemas.microsoft.com/office/drawing/2014/main" id="{1835AF5F-B7E4-6B04-6231-EF594765D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540" y="4229100"/>
            <a:ext cx="394650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095E24-0810-B710-47E8-2AD96556A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9B12A-5962-379D-4B53-FFE03FA5B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52401" y="157267"/>
            <a:ext cx="1130299" cy="113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88B03A-4782-EB25-E3A5-1C7FF34418C8}"/>
              </a:ext>
            </a:extLst>
          </p:cNvPr>
          <p:cNvSpPr txBox="1"/>
          <p:nvPr/>
        </p:nvSpPr>
        <p:spPr>
          <a:xfrm>
            <a:off x="1392508" y="385561"/>
            <a:ext cx="95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SVN-SAF" panose="02040603050506020204" pitchFamily="18" charset="0"/>
                <a:ea typeface="Roboto" panose="02000000000000000000" pitchFamily="2" charset="0"/>
              </a:rPr>
              <a:t>AI GÕ ĐÚNG HƠN?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CD7BE-5388-8915-B6AA-2917EF858B8A}"/>
              </a:ext>
            </a:extLst>
          </p:cNvPr>
          <p:cNvSpPr txBox="1"/>
          <p:nvPr/>
        </p:nvSpPr>
        <p:spPr>
          <a:xfrm>
            <a:off x="405395" y="1470593"/>
            <a:ext cx="1163420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 nhóm cử một bạn giám sát nhóm khác (vị trí đặt ngón tay, sử dụng ngón tay gõ phím).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 nhóm cử năm bạn lần lượt thi gõ bàn phím.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Giáo viên cung cấp từ, cụm từ.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2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Tổng điểm ban đầu: 50 điểm. Mỗi lần vi phạm: -1 điểm.</a:t>
            </a:r>
          </a:p>
        </p:txBody>
      </p:sp>
    </p:spTree>
    <p:extLst>
      <p:ext uri="{BB962C8B-B14F-4D97-AF65-F5344CB8AC3E}">
        <p14:creationId xmlns:p14="http://schemas.microsoft.com/office/powerpoint/2010/main" val="248243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095E24-0810-B710-47E8-2AD96556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9B12A-5962-379D-4B53-FFE03FA5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52401" y="157267"/>
            <a:ext cx="1130299" cy="113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88B03A-4782-EB25-E3A5-1C7FF34418C8}"/>
              </a:ext>
            </a:extLst>
          </p:cNvPr>
          <p:cNvSpPr txBox="1"/>
          <p:nvPr/>
        </p:nvSpPr>
        <p:spPr>
          <a:xfrm>
            <a:off x="1392508" y="385561"/>
            <a:ext cx="95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SVN-SAF" panose="02040603050506020204" pitchFamily="18" charset="0"/>
                <a:ea typeface="Roboto" panose="02000000000000000000" pitchFamily="2" charset="0"/>
              </a:rPr>
              <a:t>AI GÕ ĐÚNG HƠN?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91488-CDB3-2143-C1DE-1437F1632040}"/>
              </a:ext>
            </a:extLst>
          </p:cNvPr>
          <p:cNvSpPr/>
          <p:nvPr/>
        </p:nvSpPr>
        <p:spPr>
          <a:xfrm>
            <a:off x="1866900" y="2438399"/>
            <a:ext cx="8458200" cy="2739497"/>
          </a:xfrm>
          <a:prstGeom prst="rect">
            <a:avLst/>
          </a:prstGeom>
          <a:noFill/>
          <a:ln w="76200">
            <a:solidFill>
              <a:srgbClr val="1AC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 HOC</a:t>
            </a:r>
          </a:p>
        </p:txBody>
      </p:sp>
    </p:spTree>
    <p:extLst>
      <p:ext uri="{BB962C8B-B14F-4D97-AF65-F5344CB8AC3E}">
        <p14:creationId xmlns:p14="http://schemas.microsoft.com/office/powerpoint/2010/main" val="27965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095E24-0810-B710-47E8-2AD96556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9B12A-5962-379D-4B53-FFE03FA5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52401" y="157267"/>
            <a:ext cx="1130299" cy="113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88B03A-4782-EB25-E3A5-1C7FF34418C8}"/>
              </a:ext>
            </a:extLst>
          </p:cNvPr>
          <p:cNvSpPr txBox="1"/>
          <p:nvPr/>
        </p:nvSpPr>
        <p:spPr>
          <a:xfrm>
            <a:off x="1392508" y="385561"/>
            <a:ext cx="95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SVN-SAF" panose="02040603050506020204" pitchFamily="18" charset="0"/>
                <a:ea typeface="Roboto" panose="02000000000000000000" pitchFamily="2" charset="0"/>
              </a:rPr>
              <a:t>AI GÕ ĐÚNG HƠN?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91488-CDB3-2143-C1DE-1437F1632040}"/>
              </a:ext>
            </a:extLst>
          </p:cNvPr>
          <p:cNvSpPr/>
          <p:nvPr/>
        </p:nvSpPr>
        <p:spPr>
          <a:xfrm>
            <a:off x="1866900" y="2438399"/>
            <a:ext cx="8458200" cy="2739497"/>
          </a:xfrm>
          <a:prstGeom prst="rect">
            <a:avLst/>
          </a:prstGeom>
          <a:noFill/>
          <a:ln w="76200">
            <a:solidFill>
              <a:srgbClr val="1AC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NGON TRO</a:t>
            </a:r>
          </a:p>
        </p:txBody>
      </p:sp>
    </p:spTree>
    <p:extLst>
      <p:ext uri="{BB962C8B-B14F-4D97-AF65-F5344CB8AC3E}">
        <p14:creationId xmlns:p14="http://schemas.microsoft.com/office/powerpoint/2010/main" val="3585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0F5B241D-76D6-E735-2B75-CDB49C3504D4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9" name="Freeform 5579">
              <a:extLst>
                <a:ext uri="{FF2B5EF4-FFF2-40B4-BE49-F238E27FC236}">
                  <a16:creationId xmlns:a16="http://schemas.microsoft.com/office/drawing/2014/main" id="{889F6ED8-5B7D-AB0A-EC03-8AF5B89EB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40" name="Freeform 5577">
              <a:extLst>
                <a:ext uri="{FF2B5EF4-FFF2-40B4-BE49-F238E27FC236}">
                  <a16:creationId xmlns:a16="http://schemas.microsoft.com/office/drawing/2014/main" id="{E02A37EF-1E11-DECD-72CE-36F91AB4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7824D2B-34A6-3B06-B669-32722AA399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49" name="Freeform 5579">
                <a:extLst>
                  <a:ext uri="{FF2B5EF4-FFF2-40B4-BE49-F238E27FC236}">
                    <a16:creationId xmlns:a16="http://schemas.microsoft.com/office/drawing/2014/main" id="{36863B13-6A27-F993-19F0-59B5F5FD1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7A266E0-5B33-A4B3-509E-68F5390FB9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48" name="Freeform 5577">
                <a:extLst>
                  <a:ext uri="{FF2B5EF4-FFF2-40B4-BE49-F238E27FC236}">
                    <a16:creationId xmlns:a16="http://schemas.microsoft.com/office/drawing/2014/main" id="{50E3AF22-4183-3705-8910-8F4C83B0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A06CA17-B2A5-627D-55E6-14653E512E00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D3B026E-1619-5382-82DA-E2303AD33A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47" name="Freeform 5579">
                  <a:extLst>
                    <a:ext uri="{FF2B5EF4-FFF2-40B4-BE49-F238E27FC236}">
                      <a16:creationId xmlns:a16="http://schemas.microsoft.com/office/drawing/2014/main" id="{7F061127-E655-EEBF-13C3-10F45CF2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F3D4EC6-B5EC-93B5-E629-2B4FC3B40F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46" name="Freeform 5577">
                  <a:extLst>
                    <a:ext uri="{FF2B5EF4-FFF2-40B4-BE49-F238E27FC236}">
                      <a16:creationId xmlns:a16="http://schemas.microsoft.com/office/drawing/2014/main" id="{F955193D-C332-D312-9C61-A2CDE85ED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C0D008-6B6C-F4A1-73D2-D70C70AA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77" y="1805650"/>
            <a:ext cx="9522530" cy="2837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1CD635-E59C-D6A5-334F-F16C74956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89B587-A26B-4989-718C-BE3B17C5E503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5" name="Freeform 5579">
              <a:extLst>
                <a:ext uri="{FF2B5EF4-FFF2-40B4-BE49-F238E27FC236}">
                  <a16:creationId xmlns:a16="http://schemas.microsoft.com/office/drawing/2014/main" id="{7940D985-A5A0-3A68-1B9B-37AF8B3575D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6AAA00C-5BA3-C957-5901-CFCE16232B1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7" name="Freeform 5577">
                <a:extLst>
                  <a:ext uri="{FF2B5EF4-FFF2-40B4-BE49-F238E27FC236}">
                    <a16:creationId xmlns:a16="http://schemas.microsoft.com/office/drawing/2014/main" id="{A87D50CA-743B-634B-DCE8-B417ACEB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8CD6F63-D420-5298-8A34-2D7DCB81BB3B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91AF6203-39D3-C552-A642-4020E05E41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93518AA-8F84-D04F-B9B8-1BAF430E6FF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1" name="Freeform 5577">
                <a:extLst>
                  <a:ext uri="{FF2B5EF4-FFF2-40B4-BE49-F238E27FC236}">
                    <a16:creationId xmlns:a16="http://schemas.microsoft.com/office/drawing/2014/main" id="{BB62CCF4-394F-51CB-3A65-58FD667D4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FD444F-D261-CCBB-E5C4-51F6B28330D7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18" name="Freeform 5579">
              <a:extLst>
                <a:ext uri="{FF2B5EF4-FFF2-40B4-BE49-F238E27FC236}">
                  <a16:creationId xmlns:a16="http://schemas.microsoft.com/office/drawing/2014/main" id="{372178AD-E280-608D-AFA5-AD0519385A32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4D89ECA-1709-2D99-B53E-1DE63D7052D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20" name="Freeform 5577">
                <a:extLst>
                  <a:ext uri="{FF2B5EF4-FFF2-40B4-BE49-F238E27FC236}">
                    <a16:creationId xmlns:a16="http://schemas.microsoft.com/office/drawing/2014/main" id="{0D67E52C-291D-AE57-5162-B5A6F6C16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3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000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000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095E24-0810-B710-47E8-2AD96556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9B12A-5962-379D-4B53-FFE03FA5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52401" y="157267"/>
            <a:ext cx="1130299" cy="113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88B03A-4782-EB25-E3A5-1C7FF34418C8}"/>
              </a:ext>
            </a:extLst>
          </p:cNvPr>
          <p:cNvSpPr txBox="1"/>
          <p:nvPr/>
        </p:nvSpPr>
        <p:spPr>
          <a:xfrm>
            <a:off x="1392508" y="385561"/>
            <a:ext cx="95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SVN-SAF" panose="02040603050506020204" pitchFamily="18" charset="0"/>
                <a:ea typeface="Roboto" panose="02000000000000000000" pitchFamily="2" charset="0"/>
              </a:rPr>
              <a:t>AI GÕ ĐÚNG HƠN?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91488-CDB3-2143-C1DE-1437F1632040}"/>
              </a:ext>
            </a:extLst>
          </p:cNvPr>
          <p:cNvSpPr/>
          <p:nvPr/>
        </p:nvSpPr>
        <p:spPr>
          <a:xfrm>
            <a:off x="1866900" y="2438399"/>
            <a:ext cx="8458200" cy="2739497"/>
          </a:xfrm>
          <a:prstGeom prst="rect">
            <a:avLst/>
          </a:prstGeom>
          <a:noFill/>
          <a:ln w="76200">
            <a:solidFill>
              <a:srgbClr val="1AC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HANG PHIM</a:t>
            </a:r>
          </a:p>
        </p:txBody>
      </p:sp>
    </p:spTree>
    <p:extLst>
      <p:ext uri="{BB962C8B-B14F-4D97-AF65-F5344CB8AC3E}">
        <p14:creationId xmlns:p14="http://schemas.microsoft.com/office/powerpoint/2010/main" val="19398786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095E24-0810-B710-47E8-2AD96556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9B12A-5962-379D-4B53-FFE03FA5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52401" y="157267"/>
            <a:ext cx="1130299" cy="113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88B03A-4782-EB25-E3A5-1C7FF34418C8}"/>
              </a:ext>
            </a:extLst>
          </p:cNvPr>
          <p:cNvSpPr txBox="1"/>
          <p:nvPr/>
        </p:nvSpPr>
        <p:spPr>
          <a:xfrm>
            <a:off x="1392508" y="385561"/>
            <a:ext cx="95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SVN-SAF" panose="02040603050506020204" pitchFamily="18" charset="0"/>
                <a:ea typeface="Roboto" panose="02000000000000000000" pitchFamily="2" charset="0"/>
              </a:rPr>
              <a:t>AI GÕ ĐÚNG HƠN?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91488-CDB3-2143-C1DE-1437F1632040}"/>
              </a:ext>
            </a:extLst>
          </p:cNvPr>
          <p:cNvSpPr/>
          <p:nvPr/>
        </p:nvSpPr>
        <p:spPr>
          <a:xfrm>
            <a:off x="1866900" y="2438399"/>
            <a:ext cx="8458200" cy="2739497"/>
          </a:xfrm>
          <a:prstGeom prst="rect">
            <a:avLst/>
          </a:prstGeom>
          <a:noFill/>
          <a:ln w="76200">
            <a:solidFill>
              <a:srgbClr val="1AC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LUYEN TAP</a:t>
            </a:r>
          </a:p>
        </p:txBody>
      </p:sp>
    </p:spTree>
    <p:extLst>
      <p:ext uri="{BB962C8B-B14F-4D97-AF65-F5344CB8AC3E}">
        <p14:creationId xmlns:p14="http://schemas.microsoft.com/office/powerpoint/2010/main" val="1785508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095E24-0810-B710-47E8-2AD96556A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F9B12A-5962-379D-4B53-FFE03FA5B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52401" y="157267"/>
            <a:ext cx="1130299" cy="1132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88B03A-4782-EB25-E3A5-1C7FF34418C8}"/>
              </a:ext>
            </a:extLst>
          </p:cNvPr>
          <p:cNvSpPr txBox="1"/>
          <p:nvPr/>
        </p:nvSpPr>
        <p:spPr>
          <a:xfrm>
            <a:off x="1392508" y="385561"/>
            <a:ext cx="95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5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</a:effectLst>
                <a:latin typeface="SVN-SAF" panose="02040603050506020204" pitchFamily="18" charset="0"/>
                <a:ea typeface="Roboto" panose="02000000000000000000" pitchFamily="2" charset="0"/>
              </a:rPr>
              <a:t>AI GÕ ĐÚNG HƠN?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91488-CDB3-2143-C1DE-1437F1632040}"/>
              </a:ext>
            </a:extLst>
          </p:cNvPr>
          <p:cNvSpPr/>
          <p:nvPr/>
        </p:nvSpPr>
        <p:spPr>
          <a:xfrm>
            <a:off x="1866900" y="2438399"/>
            <a:ext cx="8915400" cy="2739497"/>
          </a:xfrm>
          <a:prstGeom prst="rect">
            <a:avLst/>
          </a:prstGeom>
          <a:noFill/>
          <a:ln w="76200">
            <a:solidFill>
              <a:srgbClr val="1ACF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RapidTyping</a:t>
            </a:r>
          </a:p>
        </p:txBody>
      </p:sp>
    </p:spTree>
    <p:extLst>
      <p:ext uri="{BB962C8B-B14F-4D97-AF65-F5344CB8AC3E}">
        <p14:creationId xmlns:p14="http://schemas.microsoft.com/office/powerpoint/2010/main" val="37641167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71A234-D01E-DD69-4DAE-92B79EA0B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0572"/>
          </a:xfrm>
          <a:prstGeom prst="rect">
            <a:avLst/>
          </a:prstGeom>
        </p:spPr>
      </p:pic>
      <p:sp>
        <p:nvSpPr>
          <p:cNvPr id="4" name="Google Shape;105;p2">
            <a:extLst>
              <a:ext uri="{FF2B5EF4-FFF2-40B4-BE49-F238E27FC236}">
                <a16:creationId xmlns:a16="http://schemas.microsoft.com/office/drawing/2014/main" id="{CF58C2F4-EF0C-8C7B-13E0-800E473CA784}"/>
              </a:ext>
            </a:extLst>
          </p:cNvPr>
          <p:cNvSpPr txBox="1"/>
          <p:nvPr/>
        </p:nvSpPr>
        <p:spPr>
          <a:xfrm>
            <a:off x="1957743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40093586-0F8C-266D-ADB6-3096FA815CD2}"/>
              </a:ext>
            </a:extLst>
          </p:cNvPr>
          <p:cNvSpPr txBox="1"/>
          <p:nvPr/>
        </p:nvSpPr>
        <p:spPr>
          <a:xfrm>
            <a:off x="1957742" y="2751891"/>
            <a:ext cx="827651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3F632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BÌNH CHỌN</a:t>
            </a:r>
            <a:endParaRPr lang="en-US" sz="8800" b="1" dirty="0">
              <a:solidFill>
                <a:srgbClr val="3F632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0B255-65E4-4DA9-FB88-3D329D793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4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notepad with blue and white stripes&#10;&#10;Description automatically generated">
            <a:extLst>
              <a:ext uri="{FF2B5EF4-FFF2-40B4-BE49-F238E27FC236}">
                <a16:creationId xmlns:a16="http://schemas.microsoft.com/office/drawing/2014/main" id="{C89787F1-CB98-3ED7-753C-CB3D01936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8" t="2767" r="8024" b="2251"/>
          <a:stretch/>
        </p:blipFill>
        <p:spPr>
          <a:xfrm>
            <a:off x="221342" y="480195"/>
            <a:ext cx="4172858" cy="5897610"/>
          </a:xfrm>
          <a:prstGeom prst="rect">
            <a:avLst/>
          </a:prstGeom>
        </p:spPr>
      </p:pic>
      <p:sp>
        <p:nvSpPr>
          <p:cNvPr id="20" name="Google Shape;105;p2">
            <a:extLst>
              <a:ext uri="{FF2B5EF4-FFF2-40B4-BE49-F238E27FC236}">
                <a16:creationId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3763085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ln w="228600">
                <a:solidFill>
                  <a:srgbClr val="FFFFFF"/>
                </a:solidFill>
              </a:ln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sp>
        <p:nvSpPr>
          <p:cNvPr id="21" name="Google Shape;105;p2">
            <a:extLst>
              <a:ext uri="{FF2B5EF4-FFF2-40B4-BE49-F238E27FC236}">
                <a16:creationId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3763084" y="2955091"/>
            <a:ext cx="827651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96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NHẬN XÉT</a:t>
            </a:r>
            <a:endParaRPr lang="en-US" sz="9600" b="1" dirty="0">
              <a:solidFill>
                <a:srgbClr val="CE3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5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F6ACF7-3DD5-1925-12CD-7F483A9CFABA}"/>
              </a:ext>
            </a:extLst>
          </p:cNvPr>
          <p:cNvGrpSpPr/>
          <p:nvPr/>
        </p:nvGrpSpPr>
        <p:grpSpPr>
          <a:xfrm>
            <a:off x="-1" y="-389106"/>
            <a:ext cx="12192000" cy="7247106"/>
            <a:chOff x="-1" y="-389106"/>
            <a:chExt cx="12192000" cy="7247106"/>
          </a:xfrm>
        </p:grpSpPr>
        <p:pic>
          <p:nvPicPr>
            <p:cNvPr id="3" name="Picture 2" descr="A light bulb and blue gears&#10;&#10;Description automatically generated">
              <a:extLst>
                <a:ext uri="{FF2B5EF4-FFF2-40B4-BE49-F238E27FC236}">
                  <a16:creationId xmlns:a16="http://schemas.microsoft.com/office/drawing/2014/main" id="{C95B5B87-E495-349C-A388-12F6CFE6F7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130"/>
            <a:stretch/>
          </p:blipFill>
          <p:spPr>
            <a:xfrm flipH="1">
              <a:off x="-1" y="-389106"/>
              <a:ext cx="9453763" cy="7247106"/>
            </a:xfrm>
            <a:prstGeom prst="rect">
              <a:avLst/>
            </a:prstGeom>
          </p:spPr>
        </p:pic>
        <p:pic>
          <p:nvPicPr>
            <p:cNvPr id="5" name="Picture 4" descr="A light bulb and blue gears&#10;&#10;Description automatically generated">
              <a:extLst>
                <a:ext uri="{FF2B5EF4-FFF2-40B4-BE49-F238E27FC236}">
                  <a16:creationId xmlns:a16="http://schemas.microsoft.com/office/drawing/2014/main" id="{FBFA5E5A-2919-2225-3326-6805845991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95"/>
            <a:stretch/>
          </p:blipFill>
          <p:spPr>
            <a:xfrm flipH="1">
              <a:off x="4805462" y="-389106"/>
              <a:ext cx="7386537" cy="7247106"/>
            </a:xfrm>
            <a:prstGeom prst="rect">
              <a:avLst/>
            </a:prstGeom>
          </p:spPr>
        </p:pic>
      </p:grpSp>
      <p:sp>
        <p:nvSpPr>
          <p:cNvPr id="20" name="Google Shape;105;p2">
            <a:extLst>
              <a:ext uri="{FF2B5EF4-FFF2-40B4-BE49-F238E27FC236}">
                <a16:creationId xmlns:a16="http://schemas.microsoft.com/office/drawing/2014/main" id="{DAFE28C9-68C4-F430-7F23-31BA4C38B0FD}"/>
              </a:ext>
            </a:extLst>
          </p:cNvPr>
          <p:cNvSpPr txBox="1"/>
          <p:nvPr/>
        </p:nvSpPr>
        <p:spPr>
          <a:xfrm>
            <a:off x="4307834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ln w="228600">
                  <a:solidFill>
                    <a:srgbClr val="FFFFFF"/>
                  </a:solidFill>
                </a:ln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</a:p>
        </p:txBody>
      </p:sp>
      <p:sp>
        <p:nvSpPr>
          <p:cNvPr id="21" name="Google Shape;105;p2">
            <a:extLst>
              <a:ext uri="{FF2B5EF4-FFF2-40B4-BE49-F238E27FC236}">
                <a16:creationId xmlns:a16="http://schemas.microsoft.com/office/drawing/2014/main" id="{C01694C9-6844-F58B-D3D6-A314887ADB5E}"/>
              </a:ext>
            </a:extLst>
          </p:cNvPr>
          <p:cNvSpPr txBox="1"/>
          <p:nvPr/>
        </p:nvSpPr>
        <p:spPr>
          <a:xfrm>
            <a:off x="4307833" y="1312058"/>
            <a:ext cx="8276515" cy="270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88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CẢI TIẾN</a:t>
            </a:r>
          </a:p>
          <a:p>
            <a:pPr algn="ctr"/>
            <a:r>
              <a:rPr lang="en-US" sz="8800" b="1">
                <a:solidFill>
                  <a:srgbClr val="CE37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Lobster"/>
              </a:rPr>
              <a:t>SÁNG TẠO</a:t>
            </a:r>
            <a:endParaRPr lang="en-US" sz="8800" b="1" dirty="0">
              <a:solidFill>
                <a:srgbClr val="CE374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Lobst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3CF2D2-AF43-B3C4-65B0-A2A064C75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28600B-128E-E7F3-5A9F-8E37F5C5B14B}"/>
              </a:ext>
            </a:extLst>
          </p:cNvPr>
          <p:cNvSpPr txBox="1"/>
          <p:nvPr/>
        </p:nvSpPr>
        <p:spPr>
          <a:xfrm>
            <a:off x="5442540" y="4379755"/>
            <a:ext cx="600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6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hàng phím nổi giúp cảm giác gõ phím tốt hơn</a:t>
            </a:r>
          </a:p>
        </p:txBody>
      </p:sp>
    </p:spTree>
    <p:extLst>
      <p:ext uri="{BB962C8B-B14F-4D97-AF65-F5344CB8AC3E}">
        <p14:creationId xmlns:p14="http://schemas.microsoft.com/office/powerpoint/2010/main" val="1401568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38A0526-B801-7193-8C79-4C956475ED3F}"/>
              </a:ext>
            </a:extLst>
          </p:cNvPr>
          <p:cNvGrpSpPr/>
          <p:nvPr/>
        </p:nvGrpSpPr>
        <p:grpSpPr>
          <a:xfrm>
            <a:off x="-461734" y="-526030"/>
            <a:ext cx="3593475" cy="7475319"/>
            <a:chOff x="-461734" y="-52603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288111"/>
              <a:ext cx="3344731" cy="7237400"/>
              <a:chOff x="-212990" y="-360681"/>
              <a:chExt cx="3344731" cy="7237400"/>
            </a:xfrm>
            <a:solidFill>
              <a:srgbClr val="EDE9F3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397390"/>
              <a:ext cx="3344731" cy="7346679"/>
              <a:chOff x="-345470" y="-469960"/>
              <a:chExt cx="3344731" cy="7376013"/>
            </a:xfrm>
            <a:solidFill>
              <a:srgbClr val="DED6EA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26030"/>
              <a:ext cx="3344420" cy="7475319"/>
              <a:chOff x="-461734" y="-598600"/>
              <a:chExt cx="3344420" cy="7580186"/>
            </a:xfrm>
            <a:solidFill>
              <a:srgbClr val="D5CAE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7F03E1-39D6-4166-11CE-1D39358A0602}"/>
              </a:ext>
            </a:extLst>
          </p:cNvPr>
          <p:cNvGrpSpPr/>
          <p:nvPr/>
        </p:nvGrpSpPr>
        <p:grpSpPr>
          <a:xfrm>
            <a:off x="9067237" y="-24574"/>
            <a:ext cx="3586196" cy="7449566"/>
            <a:chOff x="9067237" y="-24574"/>
            <a:chExt cx="3586196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EDE9F3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DED6EA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DED6EA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03872" y="-24574"/>
              <a:ext cx="3349561" cy="7449566"/>
              <a:chOff x="9303872" y="-24574"/>
              <a:chExt cx="3349561" cy="7449566"/>
            </a:xfrm>
            <a:solidFill>
              <a:srgbClr val="D5CAE4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03872" y="78170"/>
                <a:ext cx="3344420" cy="7346822"/>
                <a:chOff x="5892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2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0FE7DB-27A5-8A4E-F0A0-AF5D84C77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456C68-85C8-CC78-914A-1E55749D83AD}"/>
              </a:ext>
            </a:extLst>
          </p:cNvPr>
          <p:cNvGrpSpPr/>
          <p:nvPr/>
        </p:nvGrpSpPr>
        <p:grpSpPr>
          <a:xfrm>
            <a:off x="1469421" y="447795"/>
            <a:ext cx="5009628" cy="557769"/>
            <a:chOff x="3442453" y="958549"/>
            <a:chExt cx="5009628" cy="55776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06D1EE-B7CC-0B9A-909B-DC5293BE82C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028F8A-2D41-D62B-2EB1-DF03B8DE2171}"/>
                </a:ext>
              </a:extLst>
            </p:cNvPr>
            <p:cNvSpPr txBox="1"/>
            <p:nvPr/>
          </p:nvSpPr>
          <p:spPr>
            <a:xfrm>
              <a:off x="3442453" y="958549"/>
              <a:ext cx="4565619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7E3E98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STEm và cuộc sống</a:t>
              </a:r>
            </a:p>
          </p:txBody>
        </p:sp>
      </p:grp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4E1484-5177-165C-223F-5FE448AB2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  <p:sp>
        <p:nvSpPr>
          <p:cNvPr id="36" name="Google Shape;1135;p78">
            <a:extLst>
              <a:ext uri="{FF2B5EF4-FFF2-40B4-BE49-F238E27FC236}">
                <a16:creationId xmlns:a16="http://schemas.microsoft.com/office/drawing/2014/main" id="{FAF48EF0-6FF4-19D6-0138-F5C022B6B305}"/>
              </a:ext>
            </a:extLst>
          </p:cNvPr>
          <p:cNvSpPr/>
          <p:nvPr/>
        </p:nvSpPr>
        <p:spPr>
          <a:xfrm>
            <a:off x="749577" y="1359208"/>
            <a:ext cx="6132203" cy="5409680"/>
          </a:xfrm>
          <a:prstGeom prst="roundRect">
            <a:avLst>
              <a:gd name="adj" fmla="val 9154"/>
            </a:avLst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4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Luyện tập gõ phím bằng 10 ngón: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Đặt tay đúng vị trí.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Sử dụng đúng ngón tay phụ trách phím.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Ngồi đúng tư thế.</a:t>
            </a:r>
          </a:p>
          <a:p>
            <a:pPr lvl="0" algn="just">
              <a:spcBef>
                <a:spcPts val="1200"/>
              </a:spcBef>
              <a:spcAft>
                <a:spcPts val="600"/>
              </a:spcAft>
            </a:pPr>
            <a:r>
              <a:rPr lang="vi-VN" sz="3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Tập luyện chăm chỉ với dụng cụ, phần mềm.</a:t>
            </a:r>
            <a:endParaRPr sz="3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A771EBE-0EBD-5CA6-64E3-947BCCDB2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806" y="218068"/>
            <a:ext cx="3664482" cy="6421326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7FD720CE-248A-A8A0-6C0E-CE2B772E212C}"/>
              </a:ext>
            </a:extLst>
          </p:cNvPr>
          <p:cNvSpPr/>
          <p:nvPr/>
        </p:nvSpPr>
        <p:spPr>
          <a:xfrm>
            <a:off x="10443602" y="218068"/>
            <a:ext cx="645371" cy="786468"/>
          </a:xfrm>
          <a:custGeom>
            <a:avLst/>
            <a:gdLst>
              <a:gd name="connsiteX0" fmla="*/ 326369 w 487911"/>
              <a:gd name="connsiteY0" fmla="*/ 331547 h 563097"/>
              <a:gd name="connsiteX1" fmla="*/ 109199 w 487911"/>
              <a:gd name="connsiteY1" fmla="*/ 560147 h 563097"/>
              <a:gd name="connsiteX2" fmla="*/ 10139 w 487911"/>
              <a:gd name="connsiteY2" fmla="*/ 432512 h 563097"/>
              <a:gd name="connsiteX3" fmla="*/ 347324 w 487911"/>
              <a:gd name="connsiteY3" fmla="*/ 34367 h 563097"/>
              <a:gd name="connsiteX4" fmla="*/ 480674 w 487911"/>
              <a:gd name="connsiteY4" fmla="*/ 70562 h 563097"/>
              <a:gd name="connsiteX5" fmla="*/ 147299 w 487911"/>
              <a:gd name="connsiteY5" fmla="*/ 472517 h 563097"/>
              <a:gd name="connsiteX6" fmla="*/ 101579 w 487911"/>
              <a:gd name="connsiteY6" fmla="*/ 415367 h 563097"/>
              <a:gd name="connsiteX7" fmla="*/ 313034 w 487911"/>
              <a:gd name="connsiteY7" fmla="*/ 144857 h 563097"/>
              <a:gd name="connsiteX0" fmla="*/ 326369 w 487911"/>
              <a:gd name="connsiteY0" fmla="*/ 331547 h 563097"/>
              <a:gd name="connsiteX1" fmla="*/ 109199 w 487911"/>
              <a:gd name="connsiteY1" fmla="*/ 560147 h 563097"/>
              <a:gd name="connsiteX2" fmla="*/ 10139 w 487911"/>
              <a:gd name="connsiteY2" fmla="*/ 432512 h 563097"/>
              <a:gd name="connsiteX3" fmla="*/ 347324 w 487911"/>
              <a:gd name="connsiteY3" fmla="*/ 34367 h 563097"/>
              <a:gd name="connsiteX4" fmla="*/ 480674 w 487911"/>
              <a:gd name="connsiteY4" fmla="*/ 70562 h 563097"/>
              <a:gd name="connsiteX5" fmla="*/ 147299 w 487911"/>
              <a:gd name="connsiteY5" fmla="*/ 472517 h 563097"/>
              <a:gd name="connsiteX6" fmla="*/ 84434 w 487911"/>
              <a:gd name="connsiteY6" fmla="*/ 409652 h 563097"/>
              <a:gd name="connsiteX7" fmla="*/ 313034 w 487911"/>
              <a:gd name="connsiteY7" fmla="*/ 144857 h 563097"/>
              <a:gd name="connsiteX0" fmla="*/ 326369 w 487911"/>
              <a:gd name="connsiteY0" fmla="*/ 331547 h 563097"/>
              <a:gd name="connsiteX1" fmla="*/ 109199 w 487911"/>
              <a:gd name="connsiteY1" fmla="*/ 560147 h 563097"/>
              <a:gd name="connsiteX2" fmla="*/ 10139 w 487911"/>
              <a:gd name="connsiteY2" fmla="*/ 432512 h 563097"/>
              <a:gd name="connsiteX3" fmla="*/ 347324 w 487911"/>
              <a:gd name="connsiteY3" fmla="*/ 34367 h 563097"/>
              <a:gd name="connsiteX4" fmla="*/ 480674 w 487911"/>
              <a:gd name="connsiteY4" fmla="*/ 70562 h 563097"/>
              <a:gd name="connsiteX5" fmla="*/ 147299 w 487911"/>
              <a:gd name="connsiteY5" fmla="*/ 472517 h 563097"/>
              <a:gd name="connsiteX6" fmla="*/ 86339 w 487911"/>
              <a:gd name="connsiteY6" fmla="*/ 413462 h 563097"/>
              <a:gd name="connsiteX7" fmla="*/ 313034 w 487911"/>
              <a:gd name="connsiteY7" fmla="*/ 144857 h 56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911" h="563097">
                <a:moveTo>
                  <a:pt x="326369" y="331547"/>
                </a:moveTo>
                <a:cubicBezTo>
                  <a:pt x="244136" y="437433"/>
                  <a:pt x="161904" y="543319"/>
                  <a:pt x="109199" y="560147"/>
                </a:cubicBezTo>
                <a:cubicBezTo>
                  <a:pt x="56494" y="576975"/>
                  <a:pt x="-29548" y="520142"/>
                  <a:pt x="10139" y="432512"/>
                </a:cubicBezTo>
                <a:cubicBezTo>
                  <a:pt x="49826" y="344882"/>
                  <a:pt x="268902" y="94692"/>
                  <a:pt x="347324" y="34367"/>
                </a:cubicBezTo>
                <a:cubicBezTo>
                  <a:pt x="425746" y="-25958"/>
                  <a:pt x="514011" y="-2463"/>
                  <a:pt x="480674" y="70562"/>
                </a:cubicBezTo>
                <a:cubicBezTo>
                  <a:pt x="447337" y="143587"/>
                  <a:pt x="213021" y="415367"/>
                  <a:pt x="147299" y="472517"/>
                </a:cubicBezTo>
                <a:cubicBezTo>
                  <a:pt x="81577" y="529667"/>
                  <a:pt x="58717" y="468072"/>
                  <a:pt x="86339" y="413462"/>
                </a:cubicBezTo>
                <a:cubicBezTo>
                  <a:pt x="113961" y="358852"/>
                  <a:pt x="221117" y="252807"/>
                  <a:pt x="313034" y="144857"/>
                </a:cubicBezTo>
              </a:path>
            </a:pathLst>
          </a:custGeom>
          <a:noFill/>
          <a:ln w="57150" cap="rnd">
            <a:solidFill>
              <a:srgbClr val="7C3E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#9Slide03 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6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74;p5">
            <a:extLst>
              <a:ext uri="{FF2B5EF4-FFF2-40B4-BE49-F238E27FC236}">
                <a16:creationId xmlns:a16="http://schemas.microsoft.com/office/drawing/2014/main" id="{67C2CF5B-B29A-68AD-342B-26C063837B1A}"/>
              </a:ext>
            </a:extLst>
          </p:cNvPr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166" y="3741514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5;p5">
            <a:extLst>
              <a:ext uri="{FF2B5EF4-FFF2-40B4-BE49-F238E27FC236}">
                <a16:creationId xmlns:a16="http://schemas.microsoft.com/office/drawing/2014/main" id="{6A83B1A0-5EB3-BC23-2B1D-FCB2AD1E8F58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3091" y="5037769"/>
            <a:ext cx="236649" cy="219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6;p5">
            <a:extLst>
              <a:ext uri="{FF2B5EF4-FFF2-40B4-BE49-F238E27FC236}">
                <a16:creationId xmlns:a16="http://schemas.microsoft.com/office/drawing/2014/main" id="{936B9550-3403-404F-E218-C3CBF315A6E2}"/>
              </a:ext>
            </a:extLst>
          </p:cNvPr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66" y="1432756"/>
            <a:ext cx="5779054" cy="461244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81;p5">
            <a:extLst>
              <a:ext uri="{FF2B5EF4-FFF2-40B4-BE49-F238E27FC236}">
                <a16:creationId xmlns:a16="http://schemas.microsoft.com/office/drawing/2014/main" id="{1C604D10-016F-4A9D-DF28-2B5E449FB88E}"/>
              </a:ext>
            </a:extLst>
          </p:cNvPr>
          <p:cNvSpPr txBox="1"/>
          <p:nvPr/>
        </p:nvSpPr>
        <p:spPr>
          <a:xfrm>
            <a:off x="6040450" y="1596728"/>
            <a:ext cx="5940513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 ơn các em đã tham gia học tích cực!</a:t>
            </a:r>
            <a:endParaRPr sz="6000" b="1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C6BCA9-7831-4E69-D4E0-B64E67378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1202383" y="263077"/>
            <a:ext cx="2838215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BDA6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665153" y="393608"/>
            <a:ext cx="4999667" cy="553998"/>
            <a:chOff x="3452414" y="809920"/>
            <a:chExt cx="4999667" cy="55399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3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" y="77230"/>
            <a:ext cx="1262953" cy="1262953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A90ED5-BB53-C513-E7B5-7F472938ED26}"/>
              </a:ext>
            </a:extLst>
          </p:cNvPr>
          <p:cNvSpPr txBox="1"/>
          <p:nvPr/>
        </p:nvSpPr>
        <p:spPr>
          <a:xfrm>
            <a:off x="2097253" y="1197827"/>
            <a:ext cx="7218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 hoạt động trải nghiệm này, em sẽ: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AB989A-95A5-BFAA-56BF-BF6E6F925976}"/>
              </a:ext>
            </a:extLst>
          </p:cNvPr>
          <p:cNvSpPr/>
          <p:nvPr/>
        </p:nvSpPr>
        <p:spPr>
          <a:xfrm rot="10800000">
            <a:off x="566501" y="1862667"/>
            <a:ext cx="11063524" cy="3728507"/>
          </a:xfrm>
          <a:prstGeom prst="roundRect">
            <a:avLst/>
          </a:prstGeom>
          <a:solidFill>
            <a:srgbClr val="FDE2D1"/>
          </a:solidFill>
          <a:ln w="47625">
            <a:solidFill>
              <a:srgbClr val="F256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#9Slide03 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E015-3A5B-712C-78A7-652B4DD19ADA}"/>
              </a:ext>
            </a:extLst>
          </p:cNvPr>
          <p:cNvSpPr txBox="1"/>
          <p:nvPr/>
        </p:nvSpPr>
        <p:spPr>
          <a:xfrm>
            <a:off x="804588" y="2102647"/>
            <a:ext cx="1061533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Nêu được cách đặt tay và gõ phím đúng cách.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Nhận xét được hình dạng và vị trí các phím trên bàn phím.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 được dụng cụ luyện gõ phím.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vi-VN"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Đặt tay đúng cách và thực hiện gõ phím trên bộ dụng cụ theo yêu cầu.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9067237" y="-24574"/>
            <a:ext cx="3593475" cy="7449566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EDDFC-8AA7-4EA2-4ED6-3BF138BEFA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3" grpId="0"/>
      <p:bldP spid="3" grpId="1"/>
      <p:bldP spid="5" grpId="0" animBg="1"/>
      <p:bldP spid="5" grpId="1" animBg="1"/>
      <p:bldP spid="6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830C390-BDA0-EB51-D582-5EF3A1D042EA}"/>
              </a:ext>
            </a:extLst>
          </p:cNvPr>
          <p:cNvGrpSpPr/>
          <p:nvPr/>
        </p:nvGrpSpPr>
        <p:grpSpPr>
          <a:xfrm>
            <a:off x="-461734" y="-598600"/>
            <a:ext cx="3593475" cy="7475319"/>
            <a:chOff x="-461734" y="-598600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60681"/>
              <a:ext cx="3344731" cy="7237400"/>
              <a:chOff x="-212990" y="-360681"/>
              <a:chExt cx="3344731" cy="7237400"/>
            </a:xfrm>
            <a:solidFill>
              <a:srgbClr val="DCF0EE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69960"/>
              <a:ext cx="3344731" cy="7346679"/>
              <a:chOff x="-345470" y="-469960"/>
              <a:chExt cx="3344731" cy="7376013"/>
            </a:xfrm>
            <a:solidFill>
              <a:srgbClr val="C7E7E2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98600"/>
              <a:ext cx="3344420" cy="7475319"/>
              <a:chOff x="-461734" y="-598600"/>
              <a:chExt cx="3344420" cy="7580186"/>
            </a:xfrm>
            <a:solidFill>
              <a:srgbClr val="ACDCD4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F675E8E-4A80-7B34-A941-7924B4CB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1" y="1935268"/>
            <a:ext cx="2496238" cy="2655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0A14DF-1277-7827-7E16-D0323EECE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622" y="2429910"/>
            <a:ext cx="9157378" cy="1998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0C240B-A7DA-8EBF-EA4F-846C53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3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8471E7-F2AD-C25A-AC5B-05C6EEE4BD3F}"/>
              </a:ext>
            </a:extLst>
          </p:cNvPr>
          <p:cNvSpPr/>
          <p:nvPr/>
        </p:nvSpPr>
        <p:spPr>
          <a:xfrm>
            <a:off x="1202383" y="275777"/>
            <a:ext cx="4171539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AFDED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FDC2E-668B-7578-7BFD-454E77A33BF7}"/>
              </a:ext>
            </a:extLst>
          </p:cNvPr>
          <p:cNvGrpSpPr/>
          <p:nvPr/>
        </p:nvGrpSpPr>
        <p:grpSpPr>
          <a:xfrm>
            <a:off x="1532921" y="413466"/>
            <a:ext cx="4996928" cy="561750"/>
            <a:chOff x="3455153" y="962320"/>
            <a:chExt cx="4996928" cy="56175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C86646-E98D-1906-34EE-6A8982E087FB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B31130-E3E3-292A-47A4-8B852EC70798}"/>
                </a:ext>
              </a:extLst>
            </p:cNvPr>
            <p:cNvSpPr txBox="1"/>
            <p:nvPr/>
          </p:nvSpPr>
          <p:spPr>
            <a:xfrm>
              <a:off x="3455153" y="970072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00A68B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Câu chuyện STEM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E10D2BB-3A01-3975-F9E7-DA5EAEAE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1" y="46990"/>
            <a:ext cx="1261872" cy="1342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4C2E5A-C309-C947-7852-62F865FA2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297" y="2353923"/>
            <a:ext cx="3375213" cy="4133339"/>
          </a:xfrm>
          <a:prstGeom prst="rect">
            <a:avLst/>
          </a:prstGeom>
        </p:spPr>
      </p:pic>
      <p:sp>
        <p:nvSpPr>
          <p:cNvPr id="3" name="Speech Bubble: Oval 3">
            <a:extLst>
              <a:ext uri="{FF2B5EF4-FFF2-40B4-BE49-F238E27FC236}">
                <a16:creationId xmlns:a16="http://schemas.microsoft.com/office/drawing/2014/main" id="{4A630240-0078-2929-E6AA-6E092058CB07}"/>
              </a:ext>
            </a:extLst>
          </p:cNvPr>
          <p:cNvSpPr/>
          <p:nvPr/>
        </p:nvSpPr>
        <p:spPr>
          <a:xfrm>
            <a:off x="5212081" y="1274424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em hãy đọc</a:t>
            </a:r>
          </a:p>
          <a:p>
            <a:pPr algn="ctr"/>
            <a:r>
              <a:rPr lang="en-US" sz="3600" b="1">
                <a:solidFill>
                  <a:srgbClr val="00A4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 CHUYỆN STEM</a:t>
            </a:r>
          </a:p>
          <a:p>
            <a:pPr algn="ctr"/>
            <a:r>
              <a:rPr lang="vi-VN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trang </a:t>
            </a:r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vi-VN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Video Go phim">
            <a:hlinkClick r:id="" action="ppaction://media"/>
            <a:extLst>
              <a:ext uri="{FF2B5EF4-FFF2-40B4-BE49-F238E27FC236}">
                <a16:creationId xmlns:a16="http://schemas.microsoft.com/office/drawing/2014/main" id="{6E40DD9D-EE53-4257-B774-3E2EF20B8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883" y="414311"/>
            <a:ext cx="10693445" cy="6015063"/>
          </a:xfrm>
          <a:prstGeom prst="roundRect">
            <a:avLst>
              <a:gd name="adj" fmla="val 3736"/>
            </a:avLst>
          </a:prstGeom>
          <a:ln w="57150">
            <a:solidFill>
              <a:srgbClr val="005853"/>
            </a:solidFill>
          </a:ln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60681"/>
            <a:ext cx="3344731" cy="7237400"/>
            <a:chOff x="-212990" y="-360681"/>
            <a:chExt cx="3344731" cy="7237400"/>
          </a:xfrm>
          <a:solidFill>
            <a:srgbClr val="DCF0EE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69960"/>
            <a:ext cx="3344731" cy="7346679"/>
            <a:chOff x="-345470" y="-469960"/>
            <a:chExt cx="3344731" cy="7376013"/>
          </a:xfrm>
          <a:solidFill>
            <a:srgbClr val="C7E7E2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98600"/>
            <a:ext cx="3344420" cy="7475319"/>
            <a:chOff x="-461734" y="-598600"/>
            <a:chExt cx="3344420" cy="7580186"/>
          </a:xfrm>
          <a:solidFill>
            <a:srgbClr val="ACDCD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DCF0EE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C7E7E2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C7E7E2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16292" y="-24574"/>
            <a:ext cx="3344420" cy="7449566"/>
            <a:chOff x="9316292" y="-24574"/>
            <a:chExt cx="3344420" cy="7449566"/>
          </a:xfrm>
          <a:solidFill>
            <a:srgbClr val="ACDCD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78170"/>
              <a:ext cx="3344420" cy="7346822"/>
              <a:chOff x="5910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91C3AD6-0E76-40C7-C398-CF0DD3B7E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8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E4171D-61CC-4831-554B-327B1CE53225}"/>
              </a:ext>
            </a:extLst>
          </p:cNvPr>
          <p:cNvGrpSpPr/>
          <p:nvPr/>
        </p:nvGrpSpPr>
        <p:grpSpPr>
          <a:xfrm>
            <a:off x="-461734" y="-569572"/>
            <a:ext cx="3593475" cy="7475319"/>
            <a:chOff x="-461734" y="-569572"/>
            <a:chExt cx="3593475" cy="747531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4DF050-9E2B-0AA2-C6C3-49EE50BACCF9}"/>
                </a:ext>
              </a:extLst>
            </p:cNvPr>
            <p:cNvGrpSpPr/>
            <p:nvPr/>
          </p:nvGrpSpPr>
          <p:grpSpPr>
            <a:xfrm>
              <a:off x="-212990" y="-331653"/>
              <a:ext cx="3344731" cy="7237400"/>
              <a:chOff x="-212990" y="-360681"/>
              <a:chExt cx="3344731" cy="7237400"/>
            </a:xfrm>
            <a:solidFill>
              <a:srgbClr val="FEE7E2"/>
            </a:solidFill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3EDC3AA4-85BF-01D6-794B-B2EDE744F99C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212679" y="-360681"/>
                <a:ext cx="3344420" cy="7032524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AA055421-C5B4-0E0D-4A38-E5B48E5ECE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212990" y="3356161"/>
                <a:ext cx="1489706" cy="3520558"/>
                <a:chOff x="8782" y="-151"/>
                <a:chExt cx="2159" cy="5327"/>
              </a:xfrm>
              <a:grpFill/>
            </p:grpSpPr>
            <p:sp>
              <p:nvSpPr>
                <p:cNvPr id="16" name="Freeform 5577">
                  <a:extLst>
                    <a:ext uri="{FF2B5EF4-FFF2-40B4-BE49-F238E27FC236}">
                      <a16:creationId xmlns:a16="http://schemas.microsoft.com/office/drawing/2014/main" id="{0E34640B-6B31-1B61-008B-F5D356A7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151"/>
                  <a:ext cx="2159" cy="5327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50A32F3-4D91-FFF3-C3E7-13F42CA29088}"/>
                </a:ext>
              </a:extLst>
            </p:cNvPr>
            <p:cNvGrpSpPr/>
            <p:nvPr/>
          </p:nvGrpSpPr>
          <p:grpSpPr>
            <a:xfrm>
              <a:off x="-345470" y="-440932"/>
              <a:ext cx="3344731" cy="7346679"/>
              <a:chOff x="-345470" y="-469960"/>
              <a:chExt cx="3344731" cy="7376013"/>
            </a:xfrm>
            <a:solidFill>
              <a:srgbClr val="FDD3CB"/>
            </a:solidFill>
          </p:grpSpPr>
          <p:sp>
            <p:nvSpPr>
              <p:cNvPr id="13" name="Freeform 5579">
                <a:extLst>
                  <a:ext uri="{FF2B5EF4-FFF2-40B4-BE49-F238E27FC236}">
                    <a16:creationId xmlns:a16="http://schemas.microsoft.com/office/drawing/2014/main" id="{E13AAD8D-E04F-0645-F81B-75C566CFD1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345159" y="-469960"/>
                <a:ext cx="3344420" cy="7192286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97FB54B-923C-BCFE-43A8-F5E77189D2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345470" y="3280626"/>
                <a:ext cx="1489706" cy="3625427"/>
                <a:chOff x="8754" y="0"/>
                <a:chExt cx="2159" cy="5251"/>
              </a:xfrm>
              <a:grpFill/>
            </p:grpSpPr>
            <p:sp>
              <p:nvSpPr>
                <p:cNvPr id="12" name="Freeform 5577">
                  <a:extLst>
                    <a:ext uri="{FF2B5EF4-FFF2-40B4-BE49-F238E27FC236}">
                      <a16:creationId xmlns:a16="http://schemas.microsoft.com/office/drawing/2014/main" id="{2165135D-D3D7-B8DD-5045-C02CD602B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D15CBB8-5F12-7402-6ACB-B7B0442B5A1D}"/>
                </a:ext>
              </a:extLst>
            </p:cNvPr>
            <p:cNvGrpSpPr/>
            <p:nvPr/>
          </p:nvGrpSpPr>
          <p:grpSpPr>
            <a:xfrm>
              <a:off x="-461734" y="-569572"/>
              <a:ext cx="3344420" cy="7475319"/>
              <a:chOff x="-461734" y="-598600"/>
              <a:chExt cx="3344420" cy="7580186"/>
            </a:xfrm>
            <a:solidFill>
              <a:srgbClr val="FCC5BA"/>
            </a:solidFill>
          </p:grpSpPr>
          <p:sp>
            <p:nvSpPr>
              <p:cNvPr id="9" name="Freeform 5579">
                <a:extLst>
                  <a:ext uri="{FF2B5EF4-FFF2-40B4-BE49-F238E27FC236}">
                    <a16:creationId xmlns:a16="http://schemas.microsoft.com/office/drawing/2014/main" id="{6A787B58-D0A9-0B13-BD21-C229C16A1F0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-461734" y="-598600"/>
                <a:ext cx="3344420" cy="7346822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8E905E-7D85-E902-F6A0-B53FE3741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-454455" y="3232573"/>
                <a:ext cx="1489706" cy="3749013"/>
                <a:chOff x="8598" y="-179"/>
                <a:chExt cx="2159" cy="5430"/>
              </a:xfrm>
              <a:grpFill/>
            </p:grpSpPr>
            <p:sp>
              <p:nvSpPr>
                <p:cNvPr id="8" name="Freeform 5577">
                  <a:extLst>
                    <a:ext uri="{FF2B5EF4-FFF2-40B4-BE49-F238E27FC236}">
                      <a16:creationId xmlns:a16="http://schemas.microsoft.com/office/drawing/2014/main" id="{787FD50B-CEF7-91DD-7FBE-A6F088043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-179"/>
                  <a:ext cx="2159" cy="5430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/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E42C5-1CAE-D1E5-90B4-07D81B03ACFF}"/>
              </a:ext>
            </a:extLst>
          </p:cNvPr>
          <p:cNvGrpSpPr/>
          <p:nvPr/>
        </p:nvGrpSpPr>
        <p:grpSpPr>
          <a:xfrm>
            <a:off x="9067237" y="-18877"/>
            <a:ext cx="3593475" cy="7414841"/>
            <a:chOff x="9067237" y="-18877"/>
            <a:chExt cx="3593475" cy="7414841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2552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5598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EE7E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75038"/>
              <a:ext cx="3344420" cy="7192286"/>
              <a:chOff x="6055" y="4723"/>
              <a:chExt cx="4847" cy="10641"/>
            </a:xfrm>
            <a:solidFill>
              <a:srgbClr val="FDD3CB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5696"/>
              <a:ext cx="1489706" cy="3545765"/>
              <a:chOff x="8754" y="0"/>
              <a:chExt cx="2159" cy="5251"/>
            </a:xfrm>
            <a:solidFill>
              <a:srgbClr val="FDD3CB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16292" y="49142"/>
              <a:ext cx="3344420" cy="7346822"/>
              <a:chOff x="5910" y="4723"/>
              <a:chExt cx="4847" cy="10641"/>
            </a:xfrm>
            <a:solidFill>
              <a:srgbClr val="BFDDA3"/>
            </a:solidFill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0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solidFill>
                <a:srgbClr val="FCC5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18877"/>
              <a:ext cx="1489706" cy="3618393"/>
              <a:chOff x="8598" y="0"/>
              <a:chExt cx="2159" cy="5251"/>
            </a:xfrm>
            <a:solidFill>
              <a:srgbClr val="FCC5BA"/>
            </a:solidFill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AE6CB30-0BEC-FD35-1EAE-ED8FBEF33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5" y="1591510"/>
            <a:ext cx="10705504" cy="2359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B14C8-6135-B3C5-7A39-304751C0D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7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en-US" b="1"/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25521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29127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 b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75038"/>
            <a:ext cx="3344420" cy="7192286"/>
            <a:chOff x="6055" y="4723"/>
            <a:chExt cx="4847" cy="10641"/>
          </a:xfrm>
          <a:solidFill>
            <a:srgbClr val="FDD3CB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29029"/>
            <a:ext cx="1489706" cy="3545765"/>
            <a:chOff x="8754" y="0"/>
            <a:chExt cx="2159" cy="5251"/>
          </a:xfrm>
          <a:solidFill>
            <a:srgbClr val="FDD3CB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595A14-F486-C90E-C8E6-2A23BF1AB30E}"/>
              </a:ext>
            </a:extLst>
          </p:cNvPr>
          <p:cNvGrpSpPr>
            <a:grpSpLocks/>
          </p:cNvGrpSpPr>
          <p:nvPr/>
        </p:nvGrpSpPr>
        <p:grpSpPr bwMode="auto">
          <a:xfrm>
            <a:off x="9316292" y="49142"/>
            <a:ext cx="3344420" cy="7346822"/>
            <a:chOff x="5910" y="4723"/>
            <a:chExt cx="4847" cy="10641"/>
          </a:xfrm>
          <a:solidFill>
            <a:srgbClr val="BFDDA3"/>
          </a:solidFill>
        </p:grpSpPr>
        <p:sp>
          <p:nvSpPr>
            <p:cNvPr id="25" name="Freeform 5579">
              <a:extLst>
                <a:ext uri="{FF2B5EF4-FFF2-40B4-BE49-F238E27FC236}">
                  <a16:creationId xmlns:a16="http://schemas.microsoft.com/office/drawing/2014/main" id="{443A1421-89A0-E7CB-A0D1-9A18E8DE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97753D-C700-04C6-24C6-1ABBD89F1BE1}"/>
              </a:ext>
            </a:extLst>
          </p:cNvPr>
          <p:cNvGrpSpPr>
            <a:grpSpLocks/>
          </p:cNvGrpSpPr>
          <p:nvPr/>
        </p:nvGrpSpPr>
        <p:grpSpPr bwMode="auto">
          <a:xfrm>
            <a:off x="11163727" y="-53602"/>
            <a:ext cx="1489706" cy="3618393"/>
            <a:chOff x="8598" y="0"/>
            <a:chExt cx="2159" cy="5251"/>
          </a:xfrm>
          <a:solidFill>
            <a:srgbClr val="FCC5BA"/>
          </a:solidFill>
        </p:grpSpPr>
        <p:sp>
          <p:nvSpPr>
            <p:cNvPr id="24" name="Freeform 5577">
              <a:extLst>
                <a:ext uri="{FF2B5EF4-FFF2-40B4-BE49-F238E27FC236}">
                  <a16:creationId xmlns:a16="http://schemas.microsoft.com/office/drawing/2014/main" id="{1BA487D5-153B-97F5-ECC7-5070516C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b="1"/>
            </a:p>
          </p:txBody>
        </p:sp>
      </p:grp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5BB6953-ED24-E3D8-BE63-056B64E9AA5C}"/>
              </a:ext>
            </a:extLst>
          </p:cNvPr>
          <p:cNvSpPr/>
          <p:nvPr/>
        </p:nvSpPr>
        <p:spPr>
          <a:xfrm>
            <a:off x="800101" y="3011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ACBC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5B13214-D2D7-F031-0F54-9B5F442B1193}"/>
              </a:ext>
            </a:extLst>
          </p:cNvPr>
          <p:cNvGrpSpPr/>
          <p:nvPr/>
        </p:nvGrpSpPr>
        <p:grpSpPr>
          <a:xfrm>
            <a:off x="1480757" y="433484"/>
            <a:ext cx="4998292" cy="559380"/>
            <a:chOff x="3453789" y="956938"/>
            <a:chExt cx="4998292" cy="5593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30BCD7B-FB71-DC1C-5F80-A8A7559BC5D1}"/>
                </a:ext>
              </a:extLst>
            </p:cNvPr>
            <p:cNvSpPr txBox="1"/>
            <p:nvPr/>
          </p:nvSpPr>
          <p:spPr>
            <a:xfrm>
              <a:off x="3455153" y="962320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107950" cmpd="sng">
                    <a:solidFill>
                      <a:schemeClr val="bg1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2727C4B-83B0-A0F1-021D-02B06134FD3D}"/>
                </a:ext>
              </a:extLst>
            </p:cNvPr>
            <p:cNvSpPr txBox="1"/>
            <p:nvPr/>
          </p:nvSpPr>
          <p:spPr>
            <a:xfrm>
              <a:off x="3453789" y="956938"/>
              <a:ext cx="4996928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spc="50">
                  <a:ln w="9525" cmpd="sng">
                    <a:noFill/>
                    <a:prstDash val="solid"/>
                  </a:ln>
                  <a:solidFill>
                    <a:srgbClr val="F05A67"/>
                  </a:solidFill>
                  <a:effectLst/>
                  <a:latin typeface="SVN-SAF" panose="02040603050506020204" pitchFamily="18" charset="0"/>
                  <a:ea typeface="Roboto" panose="02000000000000000000" pitchFamily="2" charset="0"/>
                </a:rPr>
                <a:t>Thử thách STEm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36FC9935-CDEF-90C0-FF20-4F2B7B92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2" y="113665"/>
            <a:ext cx="1261872" cy="128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0460FA-01D9-DE62-B972-B3B9334A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297" y="2353923"/>
            <a:ext cx="3375213" cy="4133339"/>
          </a:xfrm>
          <a:prstGeom prst="rect">
            <a:avLst/>
          </a:prstGeom>
        </p:spPr>
      </p:pic>
      <p:sp>
        <p:nvSpPr>
          <p:cNvPr id="3" name="Speech Bubble: Oval 9">
            <a:extLst>
              <a:ext uri="{FF2B5EF4-FFF2-40B4-BE49-F238E27FC236}">
                <a16:creationId xmlns:a16="http://schemas.microsoft.com/office/drawing/2014/main" id="{CAF72618-DD40-C4F4-4B96-C5110DC19679}"/>
              </a:ext>
            </a:extLst>
          </p:cNvPr>
          <p:cNvSpPr/>
          <p:nvPr/>
        </p:nvSpPr>
        <p:spPr>
          <a:xfrm>
            <a:off x="5212081" y="1274424"/>
            <a:ext cx="6423660" cy="2571949"/>
          </a:xfrm>
          <a:custGeom>
            <a:avLst/>
            <a:gdLst>
              <a:gd name="connsiteX0" fmla="*/ -524813 w 6423660"/>
              <a:gd name="connsiteY0" fmla="*/ 2239885 h 2571949"/>
              <a:gd name="connsiteX1" fmla="*/ 223928 w 6423660"/>
              <a:gd name="connsiteY1" fmla="*/ 1757734 h 2571949"/>
              <a:gd name="connsiteX2" fmla="*/ 2941005 w 6423660"/>
              <a:gd name="connsiteY2" fmla="*/ 4580 h 2571949"/>
              <a:gd name="connsiteX3" fmla="*/ 5887096 w 6423660"/>
              <a:gd name="connsiteY3" fmla="*/ 574366 h 2571949"/>
              <a:gd name="connsiteX4" fmla="*/ 3622722 w 6423660"/>
              <a:gd name="connsiteY4" fmla="*/ 2561383 h 2571949"/>
              <a:gd name="connsiteX5" fmla="*/ 882878 w 6423660"/>
              <a:gd name="connsiteY5" fmla="*/ 2171530 h 2571949"/>
              <a:gd name="connsiteX6" fmla="*/ -524813 w 6423660"/>
              <a:gd name="connsiteY6" fmla="*/ 2239885 h 25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660" h="2571949" fill="none" extrusionOk="0">
                <a:moveTo>
                  <a:pt x="-524813" y="2239885"/>
                </a:moveTo>
                <a:cubicBezTo>
                  <a:pt x="-181061" y="2051299"/>
                  <a:pt x="3735" y="1885076"/>
                  <a:pt x="223928" y="1757734"/>
                </a:cubicBezTo>
                <a:cubicBezTo>
                  <a:pt x="-721136" y="732839"/>
                  <a:pt x="708042" y="86390"/>
                  <a:pt x="2941005" y="4580"/>
                </a:cubicBezTo>
                <a:cubicBezTo>
                  <a:pt x="4072032" y="-89068"/>
                  <a:pt x="5267025" y="192490"/>
                  <a:pt x="5887096" y="574366"/>
                </a:cubicBezTo>
                <a:cubicBezTo>
                  <a:pt x="7144894" y="1269104"/>
                  <a:pt x="6089807" y="2411911"/>
                  <a:pt x="3622722" y="2561383"/>
                </a:cubicBezTo>
                <a:cubicBezTo>
                  <a:pt x="2703406" y="2629831"/>
                  <a:pt x="1585063" y="2493825"/>
                  <a:pt x="882878" y="2171530"/>
                </a:cubicBezTo>
                <a:cubicBezTo>
                  <a:pt x="576143" y="2181835"/>
                  <a:pt x="-212877" y="2188489"/>
                  <a:pt x="-524813" y="2239885"/>
                </a:cubicBezTo>
                <a:close/>
              </a:path>
              <a:path w="6423660" h="2571949" stroke="0" extrusionOk="0">
                <a:moveTo>
                  <a:pt x="-524813" y="2239885"/>
                </a:moveTo>
                <a:cubicBezTo>
                  <a:pt x="-253932" y="1975447"/>
                  <a:pt x="-74549" y="1985154"/>
                  <a:pt x="223928" y="1757734"/>
                </a:cubicBezTo>
                <a:cubicBezTo>
                  <a:pt x="-543810" y="977487"/>
                  <a:pt x="934827" y="1058"/>
                  <a:pt x="2941005" y="4580"/>
                </a:cubicBezTo>
                <a:cubicBezTo>
                  <a:pt x="4088898" y="-35921"/>
                  <a:pt x="5305080" y="161047"/>
                  <a:pt x="5887096" y="574366"/>
                </a:cubicBezTo>
                <a:cubicBezTo>
                  <a:pt x="7186696" y="1311150"/>
                  <a:pt x="6165703" y="2609500"/>
                  <a:pt x="3622722" y="2561383"/>
                </a:cubicBezTo>
                <a:cubicBezTo>
                  <a:pt x="2476765" y="2545152"/>
                  <a:pt x="1582183" y="2375742"/>
                  <a:pt x="882878" y="2171530"/>
                </a:cubicBezTo>
                <a:cubicBezTo>
                  <a:pt x="532915" y="2130228"/>
                  <a:pt x="-123344" y="2156319"/>
                  <a:pt x="-524813" y="223988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2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-58170"/>
                      <a:gd name="adj2" fmla="val 3708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 em hãy đọc</a:t>
            </a:r>
          </a:p>
          <a:p>
            <a:pPr algn="ctr"/>
            <a:r>
              <a:rPr lang="en-US" sz="3600" b="1">
                <a:solidFill>
                  <a:srgbClr val="EF52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THỬ THÁCH STEM</a:t>
            </a:r>
          </a:p>
          <a:p>
            <a:pPr algn="ctr"/>
            <a:r>
              <a:rPr lang="vi-VN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ở trang </a:t>
            </a:r>
            <a:r>
              <a:rPr lang="en-US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r>
              <a:rPr lang="vi-VN" sz="3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360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81FB5-38A3-AFD1-5DEC-CDBC2CCAC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342" y="157267"/>
            <a:ext cx="1023257" cy="102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4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883</Words>
  <Application>Microsoft Office PowerPoint</Application>
  <PresentationFormat>Widescreen</PresentationFormat>
  <Paragraphs>133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#9Slide03 Open Sans</vt:lpstr>
      <vt:lpstr>Arial</vt:lpstr>
      <vt:lpstr>Calibri Light</vt:lpstr>
      <vt:lpstr>#9Slide02 Noi dung rat dai</vt:lpstr>
      <vt:lpstr>Open Sans</vt:lpstr>
      <vt:lpstr>SVN-SAF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Văn Xuân</dc:creator>
  <cp:lastModifiedBy>Trịnh Văn Xuân</cp:lastModifiedBy>
  <cp:revision>26</cp:revision>
  <dcterms:created xsi:type="dcterms:W3CDTF">2023-08-24T03:36:01Z</dcterms:created>
  <dcterms:modified xsi:type="dcterms:W3CDTF">2023-09-03T18:48:39Z</dcterms:modified>
</cp:coreProperties>
</file>