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9" r:id="rId2"/>
    <p:sldId id="273" r:id="rId3"/>
    <p:sldId id="268" r:id="rId4"/>
    <p:sldId id="270" r:id="rId5"/>
    <p:sldId id="271" r:id="rId6"/>
    <p:sldId id="272" r:id="rId7"/>
    <p:sldId id="274" r:id="rId8"/>
  </p:sldIdLst>
  <p:sldSz cx="12192000" cy="6858000"/>
  <p:notesSz cx="6858000" cy="9144000"/>
  <p:embeddedFontLst>
    <p:embeddedFont>
      <p:font typeface="Calibri" panose="020F0502020204030204" pitchFamily="34" charset="0"/>
      <p:regular r:id="rId9"/>
      <p:bold r:id="rId10"/>
      <p:italic r:id="rId11"/>
      <p:boldItalic r:id="rId12"/>
    </p:embeddedFont>
    <p:embeddedFont>
      <p:font typeface="Calibri Light" panose="020F0302020204030204" pitchFamily="34" charset="0"/>
      <p:regular r:id="rId13"/>
      <p:italic r:id="rId14"/>
    </p:embeddedFont>
    <p:embeddedFont>
      <p:font typeface="DK Crayon Crumble" panose="00070001040701010105" pitchFamily="18" charset="0"/>
      <p:regular r:id="rId15"/>
    </p:embeddedFont>
    <p:embeddedFont>
      <p:font typeface="Tahoma" panose="020B0604030504040204" pitchFamily="34" charset="0"/>
      <p:regular r:id="rId16"/>
      <p:bold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1E1D"/>
    <a:srgbClr val="C79668"/>
    <a:srgbClr val="8497B0"/>
    <a:srgbClr val="475D6B"/>
    <a:srgbClr val="4D5C63"/>
    <a:srgbClr val="465C6A"/>
    <a:srgbClr val="CACFC9"/>
    <a:srgbClr val="6E201E"/>
    <a:srgbClr val="274A3A"/>
    <a:srgbClr val="ABBC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643"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5.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font" Target="fonts/font7.fntdata"/><Relationship Id="rId10" Type="http://schemas.openxmlformats.org/officeDocument/2006/relationships/font" Target="fonts/font2.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t>4/2/2019</a:t>
            </a:fld>
            <a:endParaRPr lang="en-US"/>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661860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t>4/2/2019</a:t>
            </a:fld>
            <a:endParaRPr lang="en-US"/>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42693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t>4/2/2019</a:t>
            </a:fld>
            <a:endParaRPr lang="en-US"/>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24766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t>4/2/2019</a:t>
            </a:fld>
            <a:endParaRPr lang="en-US"/>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213925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t>4/2/2019</a:t>
            </a:fld>
            <a:endParaRPr lang="en-US"/>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178774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t>4/2/2019</a:t>
            </a:fld>
            <a:endParaRPr lang="en-US"/>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72336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t>4/2/2019</a:t>
            </a:fld>
            <a:endParaRPr lang="en-US"/>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410144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t>4/2/2019</a:t>
            </a:fld>
            <a:endParaRPr lang="en-US"/>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244478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t>4/2/2019</a:t>
            </a:fld>
            <a:endParaRPr lang="en-US"/>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496292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t>4/2/2019</a:t>
            </a:fld>
            <a:endParaRPr lang="en-US"/>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199364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t>4/2/2019</a:t>
            </a:fld>
            <a:endParaRPr lang="en-US"/>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5663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D933F-DB83-42DE-AA03-D5EF6BC86FFB}" type="datetimeFigureOut">
              <a:rPr lang="en-US" smtClean="0"/>
              <a:t>4/2/2019</a:t>
            </a:fld>
            <a:endParaRPr lang="en-US"/>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3C2EF-5DB9-4B79-9341-799FBB21EAB2}" type="slidenum">
              <a:rPr lang="en-US" smtClean="0"/>
              <a:t>‹#›</a:t>
            </a:fld>
            <a:endParaRPr lang="en-US"/>
          </a:p>
        </p:txBody>
      </p:sp>
    </p:spTree>
    <p:extLst>
      <p:ext uri="{BB962C8B-B14F-4D97-AF65-F5344CB8AC3E}">
        <p14:creationId xmlns:p14="http://schemas.microsoft.com/office/powerpoint/2010/main" val="156916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gif"/><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gif"/><Relationship Id="rId2" Type="http://schemas.openxmlformats.org/officeDocument/2006/relationships/audio" Target="../media/media1.mp3"/><Relationship Id="rId16" Type="http://schemas.openxmlformats.org/officeDocument/2006/relationships/image" Target="../media/image13.gif"/><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gif"/><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7.png"/><Relationship Id="rId26" Type="http://schemas.openxmlformats.org/officeDocument/2006/relationships/image" Target="../media/image24.png"/><Relationship Id="rId3" Type="http://schemas.openxmlformats.org/officeDocument/2006/relationships/slideLayout" Target="../slideLayouts/slideLayout2.xml"/><Relationship Id="rId21" Type="http://schemas.openxmlformats.org/officeDocument/2006/relationships/image" Target="../media/image19.gif"/><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6.png"/><Relationship Id="rId25" Type="http://schemas.openxmlformats.org/officeDocument/2006/relationships/image" Target="../media/image23.png"/><Relationship Id="rId2" Type="http://schemas.microsoft.com/office/2007/relationships/media" Target="../media/media2.mp3"/><Relationship Id="rId16" Type="http://schemas.openxmlformats.org/officeDocument/2006/relationships/image" Target="../media/image4.png"/><Relationship Id="rId20"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2.png"/><Relationship Id="rId5" Type="http://schemas.openxmlformats.org/officeDocument/2006/relationships/audio" Target="../media/audio2.wav"/><Relationship Id="rId15" Type="http://schemas.openxmlformats.org/officeDocument/2006/relationships/image" Target="../media/image3.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png"/><Relationship Id="rId22" Type="http://schemas.openxmlformats.org/officeDocument/2006/relationships/image" Target="../media/image20.png"/><Relationship Id="rId27"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20.png"/><Relationship Id="rId26" Type="http://schemas.openxmlformats.org/officeDocument/2006/relationships/image" Target="../media/image27.png"/><Relationship Id="rId3" Type="http://schemas.openxmlformats.org/officeDocument/2006/relationships/slideLayout" Target="../slideLayouts/slideLayout2.xml"/><Relationship Id="rId21" Type="http://schemas.openxmlformats.org/officeDocument/2006/relationships/image" Target="../media/image23.png"/><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9.gif"/><Relationship Id="rId25" Type="http://schemas.openxmlformats.org/officeDocument/2006/relationships/image" Target="../media/image3.png"/><Relationship Id="rId2" Type="http://schemas.microsoft.com/office/2007/relationships/media" Target="../media/media2.mp3"/><Relationship Id="rId16" Type="http://schemas.openxmlformats.org/officeDocument/2006/relationships/image" Target="../media/image18.gif"/><Relationship Id="rId20" Type="http://schemas.openxmlformats.org/officeDocument/2006/relationships/image" Target="../media/image22.png"/><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png"/><Relationship Id="rId5" Type="http://schemas.openxmlformats.org/officeDocument/2006/relationships/audio" Target="../media/audio2.wav"/><Relationship Id="rId15" Type="http://schemas.openxmlformats.org/officeDocument/2006/relationships/image" Target="../media/image17.gif"/><Relationship Id="rId23" Type="http://schemas.openxmlformats.org/officeDocument/2006/relationships/image" Target="../media/image26.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7.png"/><Relationship Id="rId22" Type="http://schemas.openxmlformats.org/officeDocument/2006/relationships/image" Target="../media/image24.png"/><Relationship Id="rId27"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7.png"/><Relationship Id="rId26" Type="http://schemas.openxmlformats.org/officeDocument/2006/relationships/image" Target="../media/image24.png"/><Relationship Id="rId3" Type="http://schemas.openxmlformats.org/officeDocument/2006/relationships/slideLayout" Target="../slideLayouts/slideLayout2.xml"/><Relationship Id="rId21" Type="http://schemas.openxmlformats.org/officeDocument/2006/relationships/image" Target="../media/image19.gif"/><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6.png"/><Relationship Id="rId25" Type="http://schemas.openxmlformats.org/officeDocument/2006/relationships/image" Target="../media/image23.png"/><Relationship Id="rId2" Type="http://schemas.microsoft.com/office/2007/relationships/media" Target="../media/media2.mp3"/><Relationship Id="rId16" Type="http://schemas.openxmlformats.org/officeDocument/2006/relationships/image" Target="../media/image4.png"/><Relationship Id="rId20"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2.png"/><Relationship Id="rId5" Type="http://schemas.openxmlformats.org/officeDocument/2006/relationships/audio" Target="../media/audio2.wav"/><Relationship Id="rId15" Type="http://schemas.openxmlformats.org/officeDocument/2006/relationships/image" Target="../media/image26.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png"/><Relationship Id="rId22" Type="http://schemas.openxmlformats.org/officeDocument/2006/relationships/image" Target="../media/image20.png"/><Relationship Id="rId27"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7.png"/><Relationship Id="rId26" Type="http://schemas.openxmlformats.org/officeDocument/2006/relationships/image" Target="../media/image24.png"/><Relationship Id="rId3" Type="http://schemas.openxmlformats.org/officeDocument/2006/relationships/slideLayout" Target="../slideLayouts/slideLayout2.xml"/><Relationship Id="rId21" Type="http://schemas.openxmlformats.org/officeDocument/2006/relationships/image" Target="../media/image19.gif"/><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6.png"/><Relationship Id="rId25" Type="http://schemas.openxmlformats.org/officeDocument/2006/relationships/image" Target="../media/image23.png"/><Relationship Id="rId2" Type="http://schemas.microsoft.com/office/2007/relationships/media" Target="../media/media2.mp3"/><Relationship Id="rId16" Type="http://schemas.openxmlformats.org/officeDocument/2006/relationships/image" Target="../media/image4.png"/><Relationship Id="rId20"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2.png"/><Relationship Id="rId5" Type="http://schemas.openxmlformats.org/officeDocument/2006/relationships/audio" Target="../media/audio2.wav"/><Relationship Id="rId15" Type="http://schemas.openxmlformats.org/officeDocument/2006/relationships/image" Target="../media/image26.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8.png"/><Relationship Id="rId22" Type="http://schemas.openxmlformats.org/officeDocument/2006/relationships/image" Target="../media/image20.png"/><Relationship Id="rId27"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5"/>
          <a:stretch>
            <a:fillRect/>
          </a:stretch>
        </p:blipFill>
        <p:spPr>
          <a:xfrm rot="5400000">
            <a:off x="8572027" y="3906811"/>
            <a:ext cx="981270" cy="38136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6"/>
          <a:stretch>
            <a:fillRect/>
          </a:stretch>
        </p:blipFill>
        <p:spPr>
          <a:xfrm>
            <a:off x="8738223" y="3325465"/>
            <a:ext cx="807419" cy="313800"/>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7"/>
          <a:stretch>
            <a:fillRect/>
          </a:stretch>
        </p:blipFill>
        <p:spPr>
          <a:xfrm rot="16200000">
            <a:off x="8178176" y="3351519"/>
            <a:ext cx="909571" cy="353501"/>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8"/>
          <a:stretch>
            <a:fillRect/>
          </a:stretch>
        </p:blipFill>
        <p:spPr>
          <a:xfrm rot="19650527">
            <a:off x="9123025" y="3584027"/>
            <a:ext cx="845235" cy="328497"/>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1910" y="2033703"/>
            <a:ext cx="5943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ln w="38100">
                  <a:solidFill>
                    <a:srgbClr val="475D6B"/>
                  </a:solidFill>
                  <a:prstDash val="solid"/>
                </a:ln>
                <a:noFill/>
                <a:latin typeface="Tahoma" panose="020B0604030504040204" pitchFamily="34" charset="0"/>
                <a:ea typeface="Tahoma" panose="020B0604030504040204" pitchFamily="34" charset="0"/>
                <a:cs typeface="Tahoma" panose="020B0604030504040204" pitchFamily="34" charset="0"/>
              </a:rPr>
              <a:t>TÌM</a:t>
            </a:r>
            <a:r>
              <a:rPr kumimoji="0" lang="en-US" sz="5400" b="1" i="0" u="none" strike="noStrike" kern="1200" normalizeH="0" baseline="0" noProof="0">
                <a:ln w="38100">
                  <a:solidFill>
                    <a:srgbClr val="475D6B"/>
                  </a:solidFill>
                  <a:prstDash val="solid"/>
                </a:ln>
                <a:noFill/>
                <a:uLnTx/>
                <a:uFillTx/>
                <a:latin typeface="Tahoma" panose="020B0604030504040204" pitchFamily="34" charset="0"/>
                <a:ea typeface="Tahoma" panose="020B0604030504040204" pitchFamily="34" charset="0"/>
                <a:cs typeface="Tahoma" panose="020B0604030504040204" pitchFamily="34" charset="0"/>
              </a:rPr>
              <a:t> MẬT MÃ</a:t>
            </a:r>
          </a:p>
        </p:txBody>
      </p:sp>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9"/>
          <a:stretch>
            <a:fillRect/>
          </a:stretch>
        </p:blipFill>
        <p:spPr>
          <a:xfrm>
            <a:off x="1676488" y="3344314"/>
            <a:ext cx="1962108" cy="1901899"/>
          </a:xfrm>
          <a:prstGeom prst="rect">
            <a:avLst/>
          </a:prstGeom>
        </p:spPr>
      </p:pic>
      <p:sp>
        <p:nvSpPr>
          <p:cNvPr id="23" name="TextBox 22">
            <a:extLst>
              <a:ext uri="{FF2B5EF4-FFF2-40B4-BE49-F238E27FC236}">
                <a16:creationId xmlns:a16="http://schemas.microsoft.com/office/drawing/2014/main" id="{B8AEFFDF-FA5D-49E5-94E8-1A555B06B25D}"/>
              </a:ext>
            </a:extLst>
          </p:cNvPr>
          <p:cNvSpPr txBox="1"/>
          <p:nvPr/>
        </p:nvSpPr>
        <p:spPr>
          <a:xfrm>
            <a:off x="5811910" y="1240530"/>
            <a:ext cx="4672518"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TRÒ CH</a:t>
            </a:r>
            <a:r>
              <a:rPr lang="vi-VN"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Ơ</a:t>
            </a:r>
            <a:r>
              <a:rPr lang="en-US"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I POWERPOINT</a:t>
            </a:r>
            <a:endParaRPr kumimoji="0" lang="en-US" sz="2800" b="1" i="0" u="none" strike="noStrike" kern="1200" normalizeH="0" baseline="0" noProof="0">
              <a:ln w="28575">
                <a:solidFill>
                  <a:srgbClr val="C79668"/>
                </a:solidFill>
                <a:prstDash val="solid"/>
              </a:ln>
              <a:noFill/>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38798" y="6163034"/>
            <a:ext cx="487363" cy="487363"/>
          </a:xfrm>
          <a:prstGeom prst="rect">
            <a:avLst/>
          </a:prstGeom>
        </p:spPr>
      </p:pic>
      <p:pic>
        <p:nvPicPr>
          <p:cNvPr id="17" name="Picture 16">
            <a:extLst>
              <a:ext uri="{FF2B5EF4-FFF2-40B4-BE49-F238E27FC236}">
                <a16:creationId xmlns:a16="http://schemas.microsoft.com/office/drawing/2014/main" id="{70A34BE6-ED42-41DF-897F-F731B27F18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70791" y="3485061"/>
            <a:ext cx="961174" cy="1901898"/>
          </a:xfrm>
          <a:prstGeom prst="rect">
            <a:avLst/>
          </a:prstGeom>
        </p:spPr>
      </p:pic>
      <p:pic>
        <p:nvPicPr>
          <p:cNvPr id="21" name="Picture 20">
            <a:extLst>
              <a:ext uri="{FF2B5EF4-FFF2-40B4-BE49-F238E27FC236}">
                <a16:creationId xmlns:a16="http://schemas.microsoft.com/office/drawing/2014/main" id="{813E1AE1-7643-4785-BA16-F7C6737746D2}"/>
              </a:ext>
            </a:extLst>
          </p:cNvPr>
          <p:cNvPicPr>
            <a:picLocks noChangeAspect="1"/>
          </p:cNvPicPr>
          <p:nvPr/>
        </p:nvPicPr>
        <p:blipFill>
          <a:blip r:embed="rId12"/>
          <a:stretch>
            <a:fillRect/>
          </a:stretch>
        </p:blipFill>
        <p:spPr>
          <a:xfrm>
            <a:off x="6105490" y="1682279"/>
            <a:ext cx="1956986" cy="1956986"/>
          </a:xfrm>
          <a:prstGeom prst="rect">
            <a:avLst/>
          </a:prstGeom>
        </p:spPr>
      </p:pic>
      <p:pic>
        <p:nvPicPr>
          <p:cNvPr id="24" name="Picture 23" descr="A close up of a logo&#10;&#10;Description automatically generated">
            <a:extLst>
              <a:ext uri="{FF2B5EF4-FFF2-40B4-BE49-F238E27FC236}">
                <a16:creationId xmlns:a16="http://schemas.microsoft.com/office/drawing/2014/main" id="{B1BC13BA-A5F8-483D-8360-44343CD2F58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pic>
        <p:nvPicPr>
          <p:cNvPr id="43" name="Picture 42" descr="A picture containing yellow&#10;&#10;Description automatically generated">
            <a:extLst>
              <a:ext uri="{FF2B5EF4-FFF2-40B4-BE49-F238E27FC236}">
                <a16:creationId xmlns:a16="http://schemas.microsoft.com/office/drawing/2014/main" id="{315D7AC1-BBF4-4FDA-B68C-206CDCBECA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00278" y="2004269"/>
            <a:ext cx="3048000" cy="3048000"/>
          </a:xfrm>
          <a:prstGeom prst="rect">
            <a:avLst/>
          </a:prstGeom>
        </p:spPr>
      </p:pic>
      <p:pic>
        <p:nvPicPr>
          <p:cNvPr id="53" name="Picture 52">
            <a:extLst>
              <a:ext uri="{FF2B5EF4-FFF2-40B4-BE49-F238E27FC236}">
                <a16:creationId xmlns:a16="http://schemas.microsoft.com/office/drawing/2014/main" id="{23659039-4F72-4787-86D5-CFF51CFD64FA}"/>
              </a:ext>
            </a:extLst>
          </p:cNvPr>
          <p:cNvPicPr>
            <a:picLocks noChangeAspect="1"/>
          </p:cNvPicPr>
          <p:nvPr/>
        </p:nvPicPr>
        <p:blipFill>
          <a:blip r:embed="rId15">
            <a:duotone>
              <a:prstClr val="black"/>
              <a:schemeClr val="tx2">
                <a:tint val="45000"/>
                <a:satMod val="400000"/>
              </a:schemeClr>
            </a:duotone>
          </a:blip>
          <a:stretch>
            <a:fillRect/>
          </a:stretch>
        </p:blipFill>
        <p:spPr>
          <a:xfrm>
            <a:off x="10276479" y="3429000"/>
            <a:ext cx="1168717" cy="1168717"/>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27092" y="457200"/>
            <a:ext cx="312586" cy="253584"/>
          </a:xfrm>
          <a:prstGeom prst="rect">
            <a:avLst/>
          </a:prstGeom>
        </p:spPr>
      </p:pic>
      <p:pic>
        <p:nvPicPr>
          <p:cNvPr id="64" name="Picture 63">
            <a:extLst>
              <a:ext uri="{FF2B5EF4-FFF2-40B4-BE49-F238E27FC236}">
                <a16:creationId xmlns:a16="http://schemas.microsoft.com/office/drawing/2014/main" id="{43CEEA26-AC31-4299-A07C-D7A664B69A2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9680467" y="1278377"/>
            <a:ext cx="601878" cy="446393"/>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6105490" y="139337"/>
            <a:ext cx="184731" cy="369332"/>
          </a:xfrm>
          <a:prstGeom prst="rect">
            <a:avLst/>
          </a:prstGeom>
          <a:noFill/>
        </p:spPr>
        <p:txBody>
          <a:bodyPr wrap="none" rtlCol="0">
            <a:spAutoFit/>
          </a:bodyPr>
          <a:lstStyle/>
          <a:p>
            <a:endParaRPr lang="en-US"/>
          </a:p>
        </p:txBody>
      </p:sp>
      <p:sp>
        <p:nvSpPr>
          <p:cNvPr id="5" name="Rectangle 4">
            <a:extLst>
              <a:ext uri="{FF2B5EF4-FFF2-40B4-BE49-F238E27FC236}">
                <a16:creationId xmlns:a16="http://schemas.microsoft.com/office/drawing/2014/main" id="{200F22D1-61B0-48B0-A4D6-E7E6ACC515CD}"/>
              </a:ext>
            </a:extLst>
          </p:cNvPr>
          <p:cNvSpPr/>
          <p:nvPr/>
        </p:nvSpPr>
        <p:spPr>
          <a:xfrm>
            <a:off x="114860" y="5914987"/>
            <a:ext cx="9027072" cy="707886"/>
          </a:xfrm>
          <a:prstGeom prst="rect">
            <a:avLst/>
          </a:prstGeom>
        </p:spPr>
        <p:txBody>
          <a:bodyPr wrap="square">
            <a:spAutoFit/>
          </a:bodyPr>
          <a:lstStyle/>
          <a:p>
            <a:r>
              <a:rPr lang="en-US" sz="4000" b="1">
                <a:solidFill>
                  <a:srgbClr val="FF0000"/>
                </a:solidFill>
                <a:latin typeface="DK Crayon Crumble" panose="00070001040701010105" pitchFamily="18" charset="0"/>
              </a:rPr>
              <a:t>DECRYPT PASSWORD POWERPOINT GAME</a:t>
            </a:r>
          </a:p>
        </p:txBody>
      </p:sp>
    </p:spTree>
    <p:extLst>
      <p:ext uri="{BB962C8B-B14F-4D97-AF65-F5344CB8AC3E}">
        <p14:creationId xmlns:p14="http://schemas.microsoft.com/office/powerpoint/2010/main" val="42561956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8" fill="hold"/>
                                        <p:tgtEl>
                                          <p:spTgt spid="2"/>
                                        </p:tgtEl>
                                      </p:cBhvr>
                                    </p:cmd>
                                  </p:childTnLst>
                                </p:cTn>
                              </p:par>
                              <p:par>
                                <p:cTn id="7" presetID="63" presetClass="path" presetSubtype="0" repeatCount="indefinite" accel="50000" decel="50000" autoRev="1" fill="hold" nodeType="withEffect">
                                  <p:stCondLst>
                                    <p:cond delay="0"/>
                                  </p:stCondLst>
                                  <p:childTnLst>
                                    <p:animMotion origin="layout" path="M 4.16667E-7 -2.96296E-6 L 0.31589 -0.00301 " pathEditMode="relative" rAng="0" ptsTypes="AA">
                                      <p:cBhvr>
                                        <p:cTn id="8" dur="4000" fill="hold"/>
                                        <p:tgtEl>
                                          <p:spTgt spid="21"/>
                                        </p:tgtEl>
                                        <p:attrNameLst>
                                          <p:attrName>ppt_x</p:attrName>
                                          <p:attrName>ppt_y</p:attrName>
                                        </p:attrNameLst>
                                      </p:cBhvr>
                                      <p:rCtr x="15794" y="-162"/>
                                    </p:animMotion>
                                  </p:childTnLst>
                                </p:cTn>
                              </p:par>
                              <p:par>
                                <p:cTn id="9" presetID="26" presetClass="emph" presetSubtype="0" repeatCount="indefinite" fill="hold" nodeType="withEffect">
                                  <p:stCondLst>
                                    <p:cond delay="0"/>
                                  </p:stCondLst>
                                  <p:endCondLst>
                                    <p:cond evt="onNext" delay="0">
                                      <p:tgtEl>
                                        <p:sldTgt/>
                                      </p:tgtEl>
                                    </p:cond>
                                  </p:end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par>
                                <p:cTn id="12" presetID="2" presetClass="entr" presetSubtype="2" fill="hold" grpId="0" nodeType="withEffect">
                                  <p:stCondLst>
                                    <p:cond delay="0"/>
                                  </p:stCondLst>
                                  <p:iterate type="lt">
                                    <p:tmPct val="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1+#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par>
                                <p:cTn id="16"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7" dur="250" accel="50000" decel="50000" autoRev="1" fill="hold">
                                          <p:stCondLst>
                                            <p:cond delay="0"/>
                                          </p:stCondLst>
                                        </p:cTn>
                                        <p:tgtEl>
                                          <p:spTgt spid="5"/>
                                        </p:tgtEl>
                                        <p:attrNameLst>
                                          <p:attrName>ppt_x</p:attrName>
                                          <p:attrName>ppt_y</p:attrName>
                                        </p:attrNameLst>
                                      </p:cBhvr>
                                    </p:animMotion>
                                    <p:animRot by="1500000">
                                      <p:cBhvr>
                                        <p:cTn id="18" dur="125" fill="hold">
                                          <p:stCondLst>
                                            <p:cond delay="0"/>
                                          </p:stCondLst>
                                        </p:cTn>
                                        <p:tgtEl>
                                          <p:spTgt spid="5"/>
                                        </p:tgtEl>
                                        <p:attrNameLst>
                                          <p:attrName>r</p:attrName>
                                        </p:attrNameLst>
                                      </p:cBhvr>
                                    </p:animRot>
                                    <p:animRot by="-1500000">
                                      <p:cBhvr>
                                        <p:cTn id="19" dur="125" fill="hold">
                                          <p:stCondLst>
                                            <p:cond delay="125"/>
                                          </p:stCondLst>
                                        </p:cTn>
                                        <p:tgtEl>
                                          <p:spTgt spid="5"/>
                                        </p:tgtEl>
                                        <p:attrNameLst>
                                          <p:attrName>r</p:attrName>
                                        </p:attrNameLst>
                                      </p:cBhvr>
                                    </p:animRot>
                                    <p:animRot by="-1500000">
                                      <p:cBhvr>
                                        <p:cTn id="20" dur="125" fill="hold">
                                          <p:stCondLst>
                                            <p:cond delay="250"/>
                                          </p:stCondLst>
                                        </p:cTn>
                                        <p:tgtEl>
                                          <p:spTgt spid="5"/>
                                        </p:tgtEl>
                                        <p:attrNameLst>
                                          <p:attrName>r</p:attrName>
                                        </p:attrNameLst>
                                      </p:cBhvr>
                                    </p:animRot>
                                    <p:animRot by="1500000">
                                      <p:cBhvr>
                                        <p:cTn id="21"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D1E1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A9FFBC-4E15-4773-AE98-3C81C6C0F24F}"/>
              </a:ext>
            </a:extLst>
          </p:cNvPr>
          <p:cNvSpPr txBox="1"/>
          <p:nvPr/>
        </p:nvSpPr>
        <p:spPr>
          <a:xfrm>
            <a:off x="346982" y="1543827"/>
            <a:ext cx="11250386" cy="1815882"/>
          </a:xfrm>
          <a:prstGeom prst="rect">
            <a:avLst/>
          </a:prstGeom>
          <a:noFill/>
        </p:spPr>
        <p:txBody>
          <a:bodyPr wrap="square" rtlCol="0">
            <a:spAutoFit/>
          </a:bodyPr>
          <a:lstStyle/>
          <a:p>
            <a:pPr algn="just"/>
            <a:r>
              <a:rPr lang="en-US" sz="2800">
                <a:solidFill>
                  <a:schemeClr val="accent2">
                    <a:lumMod val="60000"/>
                    <a:lumOff val="40000"/>
                  </a:schemeClr>
                </a:solidFill>
                <a:latin typeface="Roboto"/>
                <a:ea typeface="Tahoma" panose="020B0604030504040204" pitchFamily="34" charset="0"/>
                <a:cs typeface="Tahoma" panose="020B0604030504040204" pitchFamily="34" charset="0"/>
              </a:rPr>
              <a:t>Cho học sinh thảo luận theo nhóm đôi hoặc nhóm tổ, sau khoảng thời gian bạn quy định. Học sinh sẽ viết đáp án nhóm mình chọn vào bảng con (bảng phụ). Xong bạn chỉ cần bấm vào màn hình để đ</a:t>
            </a:r>
            <a:r>
              <a:rPr lang="vi-VN" sz="2800">
                <a:solidFill>
                  <a:schemeClr val="accent2">
                    <a:lumMod val="60000"/>
                    <a:lumOff val="40000"/>
                  </a:schemeClr>
                </a:solidFill>
                <a:latin typeface="Roboto"/>
                <a:ea typeface="Tahoma" panose="020B0604030504040204" pitchFamily="34" charset="0"/>
                <a:cs typeface="Tahoma" panose="020B0604030504040204" pitchFamily="34" charset="0"/>
              </a:rPr>
              <a:t>ư</a:t>
            </a:r>
            <a:r>
              <a:rPr lang="en-US" sz="2800">
                <a:solidFill>
                  <a:schemeClr val="accent2">
                    <a:lumMod val="60000"/>
                    <a:lumOff val="40000"/>
                  </a:schemeClr>
                </a:solidFill>
                <a:latin typeface="Roboto"/>
                <a:ea typeface="Tahoma" panose="020B0604030504040204" pitchFamily="34" charset="0"/>
                <a:cs typeface="Tahoma" panose="020B0604030504040204" pitchFamily="34" charset="0"/>
              </a:rPr>
              <a:t>a ra đáp án đúng. Cuối cùng nhận xét đáp án của các nhóm.</a:t>
            </a:r>
          </a:p>
        </p:txBody>
      </p:sp>
      <p:sp>
        <p:nvSpPr>
          <p:cNvPr id="5" name="Rectangle 4">
            <a:extLst>
              <a:ext uri="{FF2B5EF4-FFF2-40B4-BE49-F238E27FC236}">
                <a16:creationId xmlns:a16="http://schemas.microsoft.com/office/drawing/2014/main" id="{023B63DC-D00C-42B0-B418-0343FD294CE3}"/>
              </a:ext>
            </a:extLst>
          </p:cNvPr>
          <p:cNvSpPr/>
          <p:nvPr/>
        </p:nvSpPr>
        <p:spPr>
          <a:xfrm>
            <a:off x="100153" y="835941"/>
            <a:ext cx="2802370" cy="707886"/>
          </a:xfrm>
          <a:prstGeom prst="rect">
            <a:avLst/>
          </a:prstGeom>
        </p:spPr>
        <p:txBody>
          <a:bodyPr wrap="none">
            <a:spAutoFit/>
          </a:bodyPr>
          <a:lstStyle/>
          <a:p>
            <a:pPr algn="just"/>
            <a:r>
              <a:rPr lang="en-US" sz="4000">
                <a:solidFill>
                  <a:schemeClr val="accent4">
                    <a:lumMod val="60000"/>
                    <a:lumOff val="40000"/>
                  </a:schemeClr>
                </a:solidFill>
                <a:latin typeface="Roboto"/>
                <a:ea typeface="Tahoma" panose="020B0604030504040204" pitchFamily="34" charset="0"/>
                <a:cs typeface="Tahoma" panose="020B0604030504040204" pitchFamily="34" charset="0"/>
              </a:rPr>
              <a:t>Cách ch</a:t>
            </a:r>
            <a:r>
              <a:rPr lang="vi-VN" sz="4000">
                <a:solidFill>
                  <a:schemeClr val="accent4">
                    <a:lumMod val="60000"/>
                    <a:lumOff val="40000"/>
                  </a:schemeClr>
                </a:solidFill>
                <a:latin typeface="Roboto"/>
                <a:ea typeface="Tahoma" panose="020B0604030504040204" pitchFamily="34" charset="0"/>
                <a:cs typeface="Tahoma" panose="020B0604030504040204" pitchFamily="34" charset="0"/>
              </a:rPr>
              <a:t>ơ</a:t>
            </a:r>
            <a:r>
              <a:rPr lang="en-US" sz="4000">
                <a:solidFill>
                  <a:schemeClr val="accent4">
                    <a:lumMod val="60000"/>
                    <a:lumOff val="40000"/>
                  </a:schemeClr>
                </a:solidFill>
                <a:latin typeface="Roboto"/>
                <a:ea typeface="Tahoma" panose="020B0604030504040204" pitchFamily="34" charset="0"/>
                <a:cs typeface="Tahoma" panose="020B0604030504040204" pitchFamily="34" charset="0"/>
              </a:rPr>
              <a:t>i: </a:t>
            </a:r>
          </a:p>
        </p:txBody>
      </p:sp>
      <p:sp>
        <p:nvSpPr>
          <p:cNvPr id="6" name="Rectangle 5">
            <a:extLst>
              <a:ext uri="{FF2B5EF4-FFF2-40B4-BE49-F238E27FC236}">
                <a16:creationId xmlns:a16="http://schemas.microsoft.com/office/drawing/2014/main" id="{37DFE5F0-3DF1-4EAA-A574-B4B96AFAD339}"/>
              </a:ext>
            </a:extLst>
          </p:cNvPr>
          <p:cNvSpPr/>
          <p:nvPr/>
        </p:nvSpPr>
        <p:spPr>
          <a:xfrm>
            <a:off x="289832" y="257860"/>
            <a:ext cx="11307536" cy="646331"/>
          </a:xfrm>
          <a:prstGeom prst="rect">
            <a:avLst/>
          </a:prstGeom>
        </p:spPr>
        <p:txBody>
          <a:bodyPr wrap="square">
            <a:spAutoFit/>
          </a:bodyPr>
          <a:lstStyle/>
          <a:p>
            <a:pPr algn="just"/>
            <a:r>
              <a:rPr lang="en-US">
                <a:solidFill>
                  <a:schemeClr val="accent5">
                    <a:lumMod val="60000"/>
                    <a:lumOff val="40000"/>
                  </a:schemeClr>
                </a:solidFill>
                <a:latin typeface="Roboto"/>
                <a:ea typeface="Tahoma" panose="020B0604030504040204" pitchFamily="34" charset="0"/>
                <a:cs typeface="Tahoma" panose="020B0604030504040204" pitchFamily="34" charset="0"/>
              </a:rPr>
              <a:t>Đây là trò ch</a:t>
            </a:r>
            <a:r>
              <a:rPr lang="vi-VN">
                <a:solidFill>
                  <a:schemeClr val="accent5">
                    <a:lumMod val="60000"/>
                    <a:lumOff val="40000"/>
                  </a:schemeClr>
                </a:solidFill>
                <a:latin typeface="Roboto"/>
                <a:ea typeface="Tahoma" panose="020B0604030504040204" pitchFamily="34" charset="0"/>
                <a:cs typeface="Tahoma" panose="020B0604030504040204" pitchFamily="34" charset="0"/>
              </a:rPr>
              <a:t>ơ</a:t>
            </a:r>
            <a:r>
              <a:rPr lang="en-US">
                <a:solidFill>
                  <a:schemeClr val="accent5">
                    <a:lumMod val="60000"/>
                    <a:lumOff val="40000"/>
                  </a:schemeClr>
                </a:solidFill>
                <a:latin typeface="Roboto"/>
                <a:ea typeface="Tahoma" panose="020B0604030504040204" pitchFamily="34" charset="0"/>
                <a:cs typeface="Tahoma" panose="020B0604030504040204" pitchFamily="34" charset="0"/>
              </a:rPr>
              <a:t>i bạn có thể áp dụng cho các dạng câu hỏi theo kiểu liệt kê nhiều đáp án đúng ( hoặc sai ). Cũng có thể dùng để thực hiện các dạng câu hỏi trắc nghiệm 4 đáp án.</a:t>
            </a:r>
            <a:endParaRPr lang="en-US">
              <a:solidFill>
                <a:schemeClr val="accent5">
                  <a:lumMod val="60000"/>
                  <a:lumOff val="40000"/>
                </a:schemeClr>
              </a:solidFill>
              <a:latin typeface="Roboto"/>
            </a:endParaRPr>
          </a:p>
        </p:txBody>
      </p:sp>
      <p:sp>
        <p:nvSpPr>
          <p:cNvPr id="7" name="Rectangle 6">
            <a:extLst>
              <a:ext uri="{FF2B5EF4-FFF2-40B4-BE49-F238E27FC236}">
                <a16:creationId xmlns:a16="http://schemas.microsoft.com/office/drawing/2014/main" id="{6848EB39-17C9-4D15-AD6E-8F499738551C}"/>
              </a:ext>
            </a:extLst>
          </p:cNvPr>
          <p:cNvSpPr/>
          <p:nvPr/>
        </p:nvSpPr>
        <p:spPr>
          <a:xfrm>
            <a:off x="239324" y="3531516"/>
            <a:ext cx="5732851" cy="707886"/>
          </a:xfrm>
          <a:prstGeom prst="rect">
            <a:avLst/>
          </a:prstGeom>
        </p:spPr>
        <p:txBody>
          <a:bodyPr wrap="none">
            <a:spAutoFit/>
          </a:bodyPr>
          <a:lstStyle/>
          <a:p>
            <a:pPr algn="just"/>
            <a:r>
              <a:rPr lang="en-US" sz="4000">
                <a:solidFill>
                  <a:schemeClr val="accent4">
                    <a:lumMod val="60000"/>
                    <a:lumOff val="40000"/>
                  </a:schemeClr>
                </a:solidFill>
                <a:latin typeface="Roboto"/>
                <a:ea typeface="Tahoma" panose="020B0604030504040204" pitchFamily="34" charset="0"/>
                <a:cs typeface="Tahoma" panose="020B0604030504040204" pitchFamily="34" charset="0"/>
              </a:rPr>
              <a:t>How to play: Turn on CC</a:t>
            </a:r>
          </a:p>
        </p:txBody>
      </p:sp>
      <p:sp>
        <p:nvSpPr>
          <p:cNvPr id="8" name="TextBox 7">
            <a:extLst>
              <a:ext uri="{FF2B5EF4-FFF2-40B4-BE49-F238E27FC236}">
                <a16:creationId xmlns:a16="http://schemas.microsoft.com/office/drawing/2014/main" id="{BBC3B867-8BE7-4A9A-87AD-C9612BD68C63}"/>
              </a:ext>
            </a:extLst>
          </p:cNvPr>
          <p:cNvSpPr txBox="1"/>
          <p:nvPr/>
        </p:nvSpPr>
        <p:spPr>
          <a:xfrm>
            <a:off x="3678383" y="5488427"/>
            <a:ext cx="8177644" cy="369332"/>
          </a:xfrm>
          <a:prstGeom prst="rect">
            <a:avLst/>
          </a:prstGeom>
          <a:noFill/>
        </p:spPr>
        <p:txBody>
          <a:bodyPr wrap="square" rtlCol="0">
            <a:spAutoFit/>
          </a:bodyPr>
          <a:lstStyle/>
          <a:p>
            <a:pPr algn="ctr"/>
            <a:r>
              <a:rPr lang="en-US">
                <a:solidFill>
                  <a:schemeClr val="accent2">
                    <a:lumMod val="75000"/>
                  </a:schemeClr>
                </a:solidFill>
                <a:latin typeface="Roboto"/>
              </a:rPr>
              <a:t>♡ </a:t>
            </a:r>
            <a:r>
              <a:rPr lang="en-US">
                <a:solidFill>
                  <a:schemeClr val="accent2">
                    <a:lumMod val="75000"/>
                  </a:schemeClr>
                </a:solidFill>
                <a:latin typeface="Roboto"/>
                <a:ea typeface="Tahoma" panose="020B0604030504040204" pitchFamily="34" charset="0"/>
                <a:cs typeface="Tahoma" panose="020B0604030504040204" pitchFamily="34" charset="0"/>
              </a:rPr>
              <a:t>Đăng ký kênh youtube TRỢ GIẢNG để không bỏ lỡ các trò ch</a:t>
            </a:r>
            <a:r>
              <a:rPr lang="vi-VN">
                <a:solidFill>
                  <a:schemeClr val="accent2">
                    <a:lumMod val="75000"/>
                  </a:schemeClr>
                </a:solidFill>
                <a:latin typeface="Roboto"/>
                <a:ea typeface="Tahoma" panose="020B0604030504040204" pitchFamily="34" charset="0"/>
                <a:cs typeface="Tahoma" panose="020B0604030504040204" pitchFamily="34" charset="0"/>
              </a:rPr>
              <a:t>ơ</a:t>
            </a:r>
            <a:r>
              <a:rPr lang="en-US">
                <a:solidFill>
                  <a:schemeClr val="accent2">
                    <a:lumMod val="75000"/>
                  </a:schemeClr>
                </a:solidFill>
                <a:latin typeface="Roboto"/>
                <a:ea typeface="Tahoma" panose="020B0604030504040204" pitchFamily="34" charset="0"/>
                <a:cs typeface="Tahoma" panose="020B0604030504040204" pitchFamily="34" charset="0"/>
              </a:rPr>
              <a:t>i mới nhé !</a:t>
            </a:r>
            <a:r>
              <a:rPr lang="en-US">
                <a:solidFill>
                  <a:schemeClr val="accent2">
                    <a:lumMod val="75000"/>
                  </a:schemeClr>
                </a:solidFill>
                <a:latin typeface="Roboto"/>
              </a:rPr>
              <a:t> ♡</a:t>
            </a:r>
            <a:endParaRPr lang="en-US">
              <a:solidFill>
                <a:schemeClr val="accent2">
                  <a:lumMod val="75000"/>
                </a:schemeClr>
              </a:solidFill>
              <a:latin typeface="Roboto"/>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1F3CEFFB-614F-4B88-9CBA-C88FC2300553}"/>
              </a:ext>
            </a:extLst>
          </p:cNvPr>
          <p:cNvSpPr/>
          <p:nvPr/>
        </p:nvSpPr>
        <p:spPr>
          <a:xfrm>
            <a:off x="4539115" y="5857759"/>
            <a:ext cx="6236258" cy="369332"/>
          </a:xfrm>
          <a:prstGeom prst="rect">
            <a:avLst/>
          </a:prstGeom>
        </p:spPr>
        <p:txBody>
          <a:bodyPr wrap="square">
            <a:spAutoFit/>
          </a:bodyPr>
          <a:lstStyle/>
          <a:p>
            <a:pPr algn="ctr"/>
            <a:r>
              <a:rPr lang="en-US">
                <a:solidFill>
                  <a:schemeClr val="accent2">
                    <a:lumMod val="75000"/>
                  </a:schemeClr>
                </a:solidFill>
                <a:latin typeface="Roboto"/>
              </a:rPr>
              <a:t>♡ Thanks for watching ♡ Please subscribe for more video ♡</a:t>
            </a:r>
            <a:endParaRPr lang="en-US">
              <a:solidFill>
                <a:schemeClr val="accent2">
                  <a:lumMod val="75000"/>
                </a:schemeClr>
              </a:solidFill>
            </a:endParaRPr>
          </a:p>
        </p:txBody>
      </p:sp>
      <p:sp>
        <p:nvSpPr>
          <p:cNvPr id="10" name="TextBox 9">
            <a:extLst>
              <a:ext uri="{FF2B5EF4-FFF2-40B4-BE49-F238E27FC236}">
                <a16:creationId xmlns:a16="http://schemas.microsoft.com/office/drawing/2014/main" id="{BA5AC569-EAA1-4FBA-A34E-B7F41E91E22A}"/>
              </a:ext>
            </a:extLst>
          </p:cNvPr>
          <p:cNvSpPr txBox="1"/>
          <p:nvPr/>
        </p:nvSpPr>
        <p:spPr>
          <a:xfrm>
            <a:off x="3678383" y="5119095"/>
            <a:ext cx="8177644" cy="369332"/>
          </a:xfrm>
          <a:prstGeom prst="rect">
            <a:avLst/>
          </a:prstGeom>
          <a:noFill/>
        </p:spPr>
        <p:txBody>
          <a:bodyPr wrap="square" rtlCol="0">
            <a:spAutoFit/>
          </a:bodyPr>
          <a:lstStyle/>
          <a:p>
            <a:pPr algn="ctr"/>
            <a:r>
              <a:rPr lang="en-US">
                <a:solidFill>
                  <a:schemeClr val="accent2">
                    <a:lumMod val="75000"/>
                  </a:schemeClr>
                </a:solidFill>
                <a:latin typeface="Roboto"/>
              </a:rPr>
              <a:t>youtube.com/trogiang</a:t>
            </a:r>
            <a:endParaRPr lang="en-US">
              <a:solidFill>
                <a:schemeClr val="accent2">
                  <a:lumMod val="75000"/>
                </a:schemeClr>
              </a:solidFill>
              <a:latin typeface="Roboto"/>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8858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par>
                          <p:cTn id="12" fill="hold">
                            <p:stCondLst>
                              <p:cond delay="71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anim calcmode="lin" valueType="num">
                                      <p:cBhvr>
                                        <p:cTn id="1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
                                        </p:tgtEl>
                                      </p:cBhvr>
                                    </p:animEffect>
                                  </p:childTnLst>
                                </p:cTn>
                              </p:par>
                            </p:childTnLst>
                          </p:cTn>
                        </p:par>
                        <p:par>
                          <p:cTn id="20" fill="hold">
                            <p:stCondLst>
                              <p:cond delay="8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4"/>
                                        </p:tgtEl>
                                        <p:attrNameLst>
                                          <p:attrName>ppt_y</p:attrName>
                                        </p:attrNameLst>
                                      </p:cBhvr>
                                      <p:tavLst>
                                        <p:tav tm="0">
                                          <p:val>
                                            <p:strVal val="#ppt_y"/>
                                          </p:val>
                                        </p:tav>
                                        <p:tav tm="100000">
                                          <p:val>
                                            <p:strVal val="#ppt_y"/>
                                          </p:val>
                                        </p:tav>
                                      </p:tavLst>
                                    </p:anim>
                                    <p:anim calcmode="lin" valueType="num">
                                      <p:cBhvr>
                                        <p:cTn id="25"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4"/>
                                        </p:tgtEl>
                                      </p:cBhvr>
                                    </p:animEffect>
                                  </p:childTnLst>
                                </p:cTn>
                              </p:par>
                            </p:childTnLst>
                          </p:cTn>
                        </p:par>
                        <p:par>
                          <p:cTn id="28" fill="hold">
                            <p:stCondLst>
                              <p:cond delay="1805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7"/>
                                        </p:tgtEl>
                                        <p:attrNameLst>
                                          <p:attrName>ppt_y</p:attrName>
                                        </p:attrNameLst>
                                      </p:cBhvr>
                                      <p:tavLst>
                                        <p:tav tm="0">
                                          <p:val>
                                            <p:strVal val="#ppt_y"/>
                                          </p:val>
                                        </p:tav>
                                        <p:tav tm="100000">
                                          <p:val>
                                            <p:strVal val="#ppt_y"/>
                                          </p:val>
                                        </p:tav>
                                      </p:tavLst>
                                    </p:anim>
                                    <p:anim calcmode="lin" valueType="num">
                                      <p:cBhvr>
                                        <p:cTn id="33"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2062103"/>
          </a:xfrm>
          <a:prstGeom prst="rect">
            <a:avLst/>
          </a:prstGeom>
          <a:noFill/>
        </p:spPr>
        <p:txBody>
          <a:bodyPr wrap="square" rtlCol="0">
            <a:spAutoFit/>
          </a:bodyPr>
          <a:lstStyle/>
          <a:p>
            <a:pPr>
              <a:defRPr/>
            </a:pP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Câu hỏi [gõ nội dung câu hỏi vào bảng này]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Ví</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dụ : </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Những việc làm nào sau đây là nhân đạo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 Xem phim nói về động đất, sóng thần trên thế giới.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 Góp tiền vào quỹ ủng hộ ng</a:t>
            </a:r>
            <a:r>
              <a:rPr kumimoji="0" lang="vi-VN"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ời nghèo.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 Biểu diễn nghệ thuật để quyên góp giúp đỡ những trẻ em khuyết tật.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 Góp tiền để th</a:t>
            </a:r>
            <a:r>
              <a:rPr kumimoji="0" lang="vi-VN"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ởng cho đội tuyển bóng đá của tr</a:t>
            </a:r>
            <a:r>
              <a:rPr kumimoji="0" lang="vi-VN"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ờng.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đ) Hiến máu tại các bệnh viện.</a:t>
            </a: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7617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đ</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7617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c; d</a:t>
            </a: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9877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 đ</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10021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 đ</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15"/>
          <a:stretch>
            <a:fillRect/>
          </a:stretch>
        </p:blipFill>
        <p:spPr>
          <a:xfrm>
            <a:off x="3262831" y="5902410"/>
            <a:ext cx="1396105"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653603" y="515512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999043"/>
              <a:ext cx="1593167" cy="960967"/>
            </a:xfrm>
            <a:prstGeom prst="rect">
              <a:avLst/>
            </a:prstGeom>
          </p:spPr>
          <p:txBody>
            <a:bodyPr wrap="square" anchor="ctr">
              <a:spAutoFit/>
            </a:bodyPr>
            <a:lstStyle/>
            <a:p>
              <a:pPr lvl="0" algn="ctr">
                <a:defRPr/>
              </a:pPr>
              <a:r>
                <a:rPr lang="en-US" sz="1600">
                  <a:solidFill>
                    <a:schemeClr val="bg1"/>
                  </a:solidFill>
                  <a:latin typeface="Tahoma" panose="020B0604030504040204" pitchFamily="34" charset="0"/>
                  <a:ea typeface="Tahoma" panose="020B0604030504040204" pitchFamily="34" charset="0"/>
                  <a:cs typeface="Tahoma" panose="020B0604030504040204" pitchFamily="34" charset="0"/>
                </a:rPr>
                <a:t>Trí thức là kho báu quý giá nhất</a:t>
              </a: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6731611" y="2952658"/>
            <a:ext cx="908383" cy="908383"/>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7"/>
          <a:stretch>
            <a:fillRect/>
          </a:stretch>
        </p:blipFill>
        <p:spPr>
          <a:xfrm>
            <a:off x="253811" y="5902410"/>
            <a:ext cx="1396105"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27147046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a:solidFill>
                  <a:srgbClr val="002060"/>
                </a:solidFill>
                <a:latin typeface="Tahoma" panose="020B0604030504040204" pitchFamily="34" charset="0"/>
                <a:ea typeface="Tahoma" panose="020B0604030504040204" pitchFamily="34" charset="0"/>
                <a:cs typeface="Tahoma" panose="020B0604030504040204" pitchFamily="34" charset="0"/>
              </a:rPr>
              <a:t>Question [click to add text]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a:solidFill>
                  <a:srgbClr val="002060"/>
                </a:solidFill>
                <a:latin typeface="Tahoma" panose="020B0604030504040204" pitchFamily="34" charset="0"/>
                <a:ea typeface="Tahoma" panose="020B0604030504040204" pitchFamily="34" charset="0"/>
                <a:cs typeface="Tahoma" panose="020B0604030504040204" pitchFamily="34" charset="0"/>
              </a:rPr>
              <a:t>EX: 1+1 = ?</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 2 - 1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 4 - 2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 2</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x 1</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 2</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e) 1 : 1</a:t>
            </a: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9765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 e</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8723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 </a:t>
            </a: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9877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 d</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d; e</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4"/>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16">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999041"/>
              <a:ext cx="1593167" cy="960967"/>
            </a:xfrm>
            <a:prstGeom prst="rect">
              <a:avLst/>
            </a:prstGeom>
          </p:spPr>
          <p:txBody>
            <a:bodyPr wrap="square" anchor="ctr">
              <a:spAutoFit/>
            </a:bodyPr>
            <a:lstStyle/>
            <a:p>
              <a:pPr lvl="0" algn="ctr">
                <a:defRPr/>
              </a:pPr>
              <a:r>
                <a:rPr lang="en-US" sz="1600">
                  <a:solidFill>
                    <a:schemeClr val="bg1"/>
                  </a:solidFill>
                  <a:latin typeface="Tahoma" panose="020B0604030504040204" pitchFamily="34" charset="0"/>
                  <a:ea typeface="Tahoma" panose="020B0604030504040204" pitchFamily="34" charset="0"/>
                  <a:cs typeface="Tahoma" panose="020B0604030504040204" pitchFamily="34" charset="0"/>
                </a:rPr>
                <a:t>The doors of wisdom are never shut</a:t>
              </a:r>
              <a:endParaRPr kumimoji="0" lang="en-US" sz="1400" b="0" i="0" u="none" strike="noStrike" kern="1200" cap="none" spc="0" normalizeH="0" baseline="0" noProof="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18"/>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19"/>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0"/>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1"/>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2"/>
          <a:stretch>
            <a:fillRect/>
          </a:stretch>
        </p:blipFill>
        <p:spPr>
          <a:xfrm>
            <a:off x="6708751" y="3783238"/>
            <a:ext cx="908383" cy="908383"/>
          </a:xfrm>
          <a:prstGeom prst="rect">
            <a:avLst/>
          </a:prstGeom>
        </p:spPr>
      </p:pic>
      <p:pic>
        <p:nvPicPr>
          <p:cNvPr id="30" name="1">
            <a:extLst>
              <a:ext uri="{FF2B5EF4-FFF2-40B4-BE49-F238E27FC236}">
                <a16:creationId xmlns:a16="http://schemas.microsoft.com/office/drawing/2014/main" id="{09DD6665-D3B7-4B16-8A54-AB836C4816E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6325" y="5902410"/>
            <a:ext cx="1390009" cy="542591"/>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24"/>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25"/>
          <a:stretch>
            <a:fillRect/>
          </a:stretch>
        </p:blipFill>
        <p:spPr>
          <a:xfrm>
            <a:off x="3262831" y="5902410"/>
            <a:ext cx="1396105" cy="542591"/>
          </a:xfrm>
          <a:prstGeom prst="rect">
            <a:avLst/>
          </a:prstGeom>
        </p:spPr>
      </p:pic>
      <p:pic>
        <p:nvPicPr>
          <p:cNvPr id="12" name="2">
            <a:extLst>
              <a:ext uri="{FF2B5EF4-FFF2-40B4-BE49-F238E27FC236}">
                <a16:creationId xmlns:a16="http://schemas.microsoft.com/office/drawing/2014/main" id="{6707A293-903E-4B64-8304-9CF89CB5C03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61369" y="5902410"/>
            <a:ext cx="1390009"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7"/>
          <a:stretch>
            <a:fillRect/>
          </a:stretch>
        </p:blipFill>
        <p:spPr>
          <a:xfrm>
            <a:off x="2172255" y="5200481"/>
            <a:ext cx="914479" cy="914479"/>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34924298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29167E-6 -1.48148E-6 L 0.2711 -0.50163 " pathEditMode="relative" rAng="0" ptsTypes="AA">
                                      <p:cBhvr>
                                        <p:cTn id="54" dur="2000" fill="hold"/>
                                        <p:tgtEl>
                                          <p:spTgt spid="12"/>
                                        </p:tgtEl>
                                        <p:attrNameLst>
                                          <p:attrName>ppt_x</p:attrName>
                                          <p:attrName>ppt_y</p:attrName>
                                        </p:attrNameLst>
                                      </p:cBhvr>
                                      <p:rCtr x="13568" y="-24907"/>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2711 -0.50162 L 0.01667 -0.25092 " pathEditMode="relative" rAng="0" ptsTypes="AA">
                                      <p:cBhvr>
                                        <p:cTn id="62" dur="2000" fill="hold"/>
                                        <p:tgtEl>
                                          <p:spTgt spid="12"/>
                                        </p:tgtEl>
                                        <p:attrNameLst>
                                          <p:attrName>ppt_x</p:attrName>
                                          <p:attrName>ppt_y</p:attrName>
                                        </p:attrNameLst>
                                      </p:cBhvr>
                                      <p:rCtr x="-12721" y="12523"/>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Kênh</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youtube TRỢ GIẢNG là kênh chuyên về điều gì ?</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 Trò</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chơi PowerPoint miễn phí</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 Hướng</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dẫn PowerPoint</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Nhà sáng tạo trò chơi PowerPoint hàng đầu</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 Trò</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chơi PowerPoint phải mua</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đ)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Chuyên kênh cho giáo dục</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7617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a:t>
            </a: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9877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 đ</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10021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 đ</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3645679" y="5228951"/>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856678"/>
              <a:ext cx="1593167" cy="124569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Tahoma" panose="020B0604030504040204" pitchFamily="34" charset="0"/>
                  <a:ea typeface="Tahoma" panose="020B0604030504040204" pitchFamily="34" charset="0"/>
                  <a:cs typeface="Tahoma" panose="020B0604030504040204" pitchFamily="34" charset="0"/>
                </a:rPr>
                <a:t>Đã đăng ký kênh TRỢ GIẢNG ch</a:t>
              </a:r>
              <a:r>
                <a:rPr lang="vi-VN" sz="1600">
                  <a:solidFill>
                    <a:prstClr val="white"/>
                  </a:solidFill>
                  <a:latin typeface="Tahoma" panose="020B0604030504040204" pitchFamily="34" charset="0"/>
                  <a:ea typeface="Tahoma" panose="020B0604030504040204" pitchFamily="34" charset="0"/>
                  <a:cs typeface="Tahoma" panose="020B0604030504040204" pitchFamily="34" charset="0"/>
                </a:rPr>
                <a:t>ư</a:t>
              </a:r>
              <a:r>
                <a:rPr lang="en-US" sz="1600">
                  <a:solidFill>
                    <a:prstClr val="white"/>
                  </a:solidFill>
                  <a:latin typeface="Tahoma" panose="020B0604030504040204" pitchFamily="34" charset="0"/>
                  <a:ea typeface="Tahoma" panose="020B0604030504040204" pitchFamily="34" charset="0"/>
                  <a:cs typeface="Tahoma" panose="020B0604030504040204" pitchFamily="34" charset="0"/>
                </a:rPr>
                <a:t>a đó ?</a:t>
              </a:r>
              <a:endPar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9214903" y="2952658"/>
            <a:ext cx="908383" cy="908383"/>
          </a:xfrm>
          <a:prstGeom prst="rect">
            <a:avLst/>
          </a:prstGeom>
        </p:spPr>
      </p:pic>
      <p:pic>
        <p:nvPicPr>
          <p:cNvPr id="12" name="3">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65879" y="5902409"/>
            <a:ext cx="1390009"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3018415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08333E-7 -1.48148E-6 L 0.1474 -0.50208 " pathEditMode="relative" rAng="0" ptsTypes="AA">
                                      <p:cBhvr>
                                        <p:cTn id="54" dur="2000" fill="hold"/>
                                        <p:tgtEl>
                                          <p:spTgt spid="12"/>
                                        </p:tgtEl>
                                        <p:attrNameLst>
                                          <p:attrName>ppt_x</p:attrName>
                                          <p:attrName>ppt_y</p:attrName>
                                        </p:attrNameLst>
                                      </p:cBhvr>
                                      <p:rCtr x="7370"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1474 -0.50208 L -0.10794 -0.25092 " pathEditMode="relative" rAng="0" ptsTypes="AA">
                                      <p:cBhvr>
                                        <p:cTn id="62" dur="2000" fill="hold"/>
                                        <p:tgtEl>
                                          <p:spTgt spid="12"/>
                                        </p:tgtEl>
                                        <p:attrNameLst>
                                          <p:attrName>ppt_x</p:attrName>
                                          <p:attrName>ppt_y</p:attrName>
                                        </p:attrNameLst>
                                      </p:cBhvr>
                                      <p:rCtr x="-12773"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Khi gặp</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một bài tập khó, em sẽ chọn những cách làm nào dưới đây ?</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 Tự</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suy nghĩ, cố gắng làm bằng được</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 Nhờ</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bạn giảng giải để tự làm</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 Chép</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luôn bài của bạn</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 Nhờ</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người khác làm hộ</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đ) Hỏi</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thầy giáo, cô giáo hoặc người lớn</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    e) Bỏ không làm.</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9989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a:t>
            </a:r>
            <a:r>
              <a:rPr kumimoji="0" lang="en-US" sz="1800" b="0" i="0" u="none" strike="noStrike" kern="1200" cap="none" spc="0" normalizeH="0" noProof="0">
                <a:ln>
                  <a:noFill/>
                </a:ln>
                <a:solidFill>
                  <a:srgbClr val="C00000"/>
                </a:solidFill>
                <a:effectLst/>
                <a:uLnTx/>
                <a:uFillTx/>
                <a:latin typeface="Calibri" panose="020F0502020204030204"/>
                <a:ea typeface="+mn-ea"/>
                <a:cs typeface="+mn-cs"/>
              </a:rPr>
              <a:t> đ</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10038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c; d; đ; e</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đ</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3">
            <a:extLst>
              <a:ext uri="{FF2B5EF4-FFF2-40B4-BE49-F238E27FC236}">
                <a16:creationId xmlns:a16="http://schemas.microsoft.com/office/drawing/2014/main" id="{99D2260B-F90F-44DC-A77E-F735122B7A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5878" y="5902409"/>
            <a:ext cx="1390009"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4969612" y="524621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141409"/>
              <a:ext cx="1593167" cy="67623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Tahoma" panose="020B0604030504040204" pitchFamily="34" charset="0"/>
                  <a:ea typeface="Tahoma" panose="020B0604030504040204" pitchFamily="34" charset="0"/>
                  <a:cs typeface="Tahoma" panose="020B0604030504040204" pitchFamily="34" charset="0"/>
                </a:rPr>
                <a:t>Chúc các bạn dạy tốt</a:t>
              </a:r>
              <a:endPar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9233565" y="3764425"/>
            <a:ext cx="908383" cy="908383"/>
          </a:xfrm>
          <a:prstGeom prst="rect">
            <a:avLst/>
          </a:prstGeom>
        </p:spPr>
      </p:pic>
      <p:pic>
        <p:nvPicPr>
          <p:cNvPr id="12" name="4">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73436" y="5902409"/>
            <a:ext cx="1383913"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0798261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70833E-6 -1.48148E-6 L 0.02396 -0.50208 " pathEditMode="relative" rAng="0" ptsTypes="AA">
                                      <p:cBhvr>
                                        <p:cTn id="54" dur="2000" fill="hold"/>
                                        <p:tgtEl>
                                          <p:spTgt spid="12"/>
                                        </p:tgtEl>
                                        <p:attrNameLst>
                                          <p:attrName>ppt_x</p:attrName>
                                          <p:attrName>ppt_y</p:attrName>
                                        </p:attrNameLst>
                                      </p:cBhvr>
                                      <p:rCtr x="1198"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02396 -0.50208 L -0.23177 -0.25092 " pathEditMode="relative" rAng="0" ptsTypes="AA">
                                      <p:cBhvr>
                                        <p:cTn id="62" dur="2000" fill="hold"/>
                                        <p:tgtEl>
                                          <p:spTgt spid="12"/>
                                        </p:tgtEl>
                                        <p:attrNameLst>
                                          <p:attrName>ppt_x</p:attrName>
                                          <p:attrName>ppt_y</p:attrName>
                                        </p:attrNameLst>
                                      </p:cBhvr>
                                      <p:rCtr x="-12786"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D1E1D"/>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BC3B867-8BE7-4A9A-87AD-C9612BD68C63}"/>
              </a:ext>
            </a:extLst>
          </p:cNvPr>
          <p:cNvSpPr txBox="1"/>
          <p:nvPr/>
        </p:nvSpPr>
        <p:spPr>
          <a:xfrm>
            <a:off x="1858914" y="3006484"/>
            <a:ext cx="81776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Roboto"/>
                <a:ea typeface="+mn-ea"/>
                <a:cs typeface="+mn-cs"/>
              </a:rPr>
              <a:t>♡ </a:t>
            </a:r>
            <a:r>
              <a:rPr kumimoji="0" lang="en-US" sz="1800" b="0" i="0" u="none" strike="noStrike" kern="1200" cap="none" spc="0" normalizeH="0" baseline="0" noProof="0">
                <a:ln>
                  <a:noFill/>
                </a:ln>
                <a:solidFill>
                  <a:srgbClr val="FFFF00"/>
                </a:solidFill>
                <a:effectLst/>
                <a:uLnTx/>
                <a:uFillTx/>
                <a:latin typeface="Roboto"/>
                <a:ea typeface="Tahoma" panose="020B0604030504040204" pitchFamily="34" charset="0"/>
                <a:cs typeface="Tahoma" panose="020B0604030504040204" pitchFamily="34" charset="0"/>
              </a:rPr>
              <a:t>Đăng ký kênh youtube TRỢ GIẢNG để không bỏ lỡ các trò ch</a:t>
            </a:r>
            <a:r>
              <a:rPr kumimoji="0" lang="vi-VN" sz="1800" b="0" i="0" u="none" strike="noStrike" kern="1200" cap="none" spc="0" normalizeH="0" baseline="0" noProof="0">
                <a:ln>
                  <a:noFill/>
                </a:ln>
                <a:solidFill>
                  <a:srgbClr val="FFFF00"/>
                </a:solidFill>
                <a:effectLst/>
                <a:uLnTx/>
                <a:uFillTx/>
                <a:latin typeface="Roboto"/>
                <a:ea typeface="Tahoma" panose="020B0604030504040204" pitchFamily="34" charset="0"/>
                <a:cs typeface="Tahoma" panose="020B0604030504040204" pitchFamily="34" charset="0"/>
              </a:rPr>
              <a:t>ơ</a:t>
            </a:r>
            <a:r>
              <a:rPr kumimoji="0" lang="en-US" sz="1800" b="0" i="0" u="none" strike="noStrike" kern="1200" cap="none" spc="0" normalizeH="0" baseline="0" noProof="0">
                <a:ln>
                  <a:noFill/>
                </a:ln>
                <a:solidFill>
                  <a:srgbClr val="FFFF00"/>
                </a:solidFill>
                <a:effectLst/>
                <a:uLnTx/>
                <a:uFillTx/>
                <a:latin typeface="Roboto"/>
                <a:ea typeface="Tahoma" panose="020B0604030504040204" pitchFamily="34" charset="0"/>
                <a:cs typeface="Tahoma" panose="020B0604030504040204" pitchFamily="34" charset="0"/>
              </a:rPr>
              <a:t>i mới nhé !</a:t>
            </a:r>
            <a:r>
              <a:rPr kumimoji="0" lang="en-US" sz="1800" b="0" i="0" u="none" strike="noStrike" kern="1200" cap="none" spc="0" normalizeH="0" baseline="0" noProof="0">
                <a:ln>
                  <a:noFill/>
                </a:ln>
                <a:solidFill>
                  <a:srgbClr val="FFFF00"/>
                </a:solidFill>
                <a:effectLst/>
                <a:uLnTx/>
                <a:uFillTx/>
                <a:latin typeface="Roboto"/>
                <a:ea typeface="+mn-ea"/>
                <a:cs typeface="+mn-cs"/>
              </a:rPr>
              <a:t> </a:t>
            </a:r>
            <a:r>
              <a:rPr kumimoji="0" lang="en-US" sz="1800" b="0" i="0" u="none" strike="noStrike" kern="1200" cap="none" spc="0" normalizeH="0" baseline="0" noProof="0">
                <a:ln>
                  <a:noFill/>
                </a:ln>
                <a:solidFill>
                  <a:srgbClr val="FFFF00"/>
                </a:solidFill>
                <a:effectLst/>
                <a:uLnTx/>
                <a:uFillTx/>
                <a:latin typeface="Roboto"/>
              </a:rPr>
              <a:t>♡</a:t>
            </a:r>
            <a:endParaRPr kumimoji="0" lang="en-US" sz="1800" b="0" i="0" u="none" strike="noStrike" kern="1200" cap="none" spc="0" normalizeH="0" baseline="0" noProof="0">
              <a:ln>
                <a:noFill/>
              </a:ln>
              <a:solidFill>
                <a:srgbClr val="FFFF00"/>
              </a:solidFill>
              <a:effectLst/>
              <a:uLnTx/>
              <a:uFillTx/>
              <a:latin typeface="Roboto"/>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1F3CEFFB-614F-4B88-9CBA-C88FC2300553}"/>
              </a:ext>
            </a:extLst>
          </p:cNvPr>
          <p:cNvSpPr/>
          <p:nvPr/>
        </p:nvSpPr>
        <p:spPr>
          <a:xfrm>
            <a:off x="2829607" y="3375816"/>
            <a:ext cx="623625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Roboto"/>
                <a:ea typeface="+mn-ea"/>
                <a:cs typeface="+mn-cs"/>
              </a:rPr>
              <a:t>♡ Thanks for watching ♡ Please subscribe for more video ♡</a:t>
            </a:r>
            <a:endPar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A5AC569-EAA1-4FBA-A34E-B7F41E91E22A}"/>
              </a:ext>
            </a:extLst>
          </p:cNvPr>
          <p:cNvSpPr txBox="1"/>
          <p:nvPr/>
        </p:nvSpPr>
        <p:spPr>
          <a:xfrm>
            <a:off x="1858914" y="2637152"/>
            <a:ext cx="81776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Roboto"/>
              </a:rPr>
              <a:t>youtube.com/trogiang</a:t>
            </a:r>
            <a:endParaRPr kumimoji="0" lang="en-US" sz="1800" b="0" i="0" u="none" strike="noStrike" kern="1200" cap="none" spc="0" normalizeH="0" baseline="0" noProof="0">
              <a:ln>
                <a:noFill/>
              </a:ln>
              <a:solidFill>
                <a:srgbClr val="FFFF00"/>
              </a:solidFill>
              <a:effectLst/>
              <a:uLnTx/>
              <a:uFillTx/>
              <a:latin typeface="Roboto"/>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179146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1113</TotalTime>
  <Words>612</Words>
  <Application>Microsoft Office PowerPoint</Application>
  <PresentationFormat>Widescreen</PresentationFormat>
  <Paragraphs>60</Paragraphs>
  <Slides>7</Slides>
  <Notes>0</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Calibri</vt:lpstr>
      <vt:lpstr>Roboto</vt:lpstr>
      <vt:lpstr>Arial</vt:lpstr>
      <vt:lpstr>Tahoma</vt:lpstr>
      <vt:lpstr>Calibri Light</vt:lpstr>
      <vt:lpstr>DK Crayon Crumble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Vo Van Xin Em</cp:lastModifiedBy>
  <cp:revision>84</cp:revision>
  <dcterms:created xsi:type="dcterms:W3CDTF">2019-03-13T16:43:13Z</dcterms:created>
  <dcterms:modified xsi:type="dcterms:W3CDTF">2019-04-01T18:19:38Z</dcterms:modified>
</cp:coreProperties>
</file>