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A93E5-FC3F-4DD0-9930-C2A4CBDE6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31FC9C-B78D-4127-AB68-19C06CEAF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045D99-5BC2-4634-9E46-459E1B95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D20FDF-3055-4B36-9FC1-8FB97A13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303BFE-E655-41EA-A79E-4EFE4EDE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249EA-C01B-4367-BD1A-C59C5BDB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BC8D2C-5758-4F6F-A557-54DA1E2FA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FAC3EF-01BC-4EC9-AC38-2377B98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84CBD6-17EC-4567-8CF5-28FBB181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E12CD-DB3B-429B-9ACD-4981E5F1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F353EFC-F469-4EF0-88FC-684175DA1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28C3B6-6ADE-4F2C-BD7A-DB02AE17B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F66FE1-8608-4A95-B540-5FB68BF1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076299-2AC6-4461-97CB-0080D476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26CCE7-8891-449E-9FB1-7B0D26D0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E5BBA9-CB94-4E9F-984C-DCC86141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D132BE-EED8-475E-8767-8C1C79FA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6D97E-1CEC-4D36-8C06-9EC3255A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1B35BD-925B-4E1F-846C-E74D9E24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FC33B9-65B8-4280-91E7-85B85AC5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DE394-859E-409D-9662-216B4F47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C28FE-00D5-4C4E-BB1C-C71EEDC6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2B7D28-258A-48FD-9039-80C59FDB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6B01D7-7088-4C90-B2A9-F2A2055E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26C13-481A-4EE4-87D9-FD20C13F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8C4E5-0192-4AF8-8019-C2C083B7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4564B-5AA2-4013-B077-5A6214831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B2675B-F781-42F8-921C-E40DC77C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EC9C4D-742D-4138-B37E-CB5990C6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BF5272-99E6-4AE8-96E9-37734DA6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9A41E2-D1EC-499C-AB5C-554052BA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5665F-904C-4876-8C5B-057332B6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E342E-7C7F-4087-9B35-4DA90B0B2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349386-F874-4838-BFD4-E1917103E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B10E1B-071D-4B31-A850-88FD93C36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8F8543-A956-4EC9-9EA1-FECBDEF2B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CC80A7-B750-48CA-BAAE-9CCCC872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3F8CD8-ABAF-4DF5-A3FC-711A4ED9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CE859E2-1CD5-4458-8D3B-86FB8984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FB5B6-E58C-4F26-9065-95DFF5DE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F31414-1201-4EF8-B551-07B483D3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EEA561-9008-431F-AA1C-80751FD7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F0EC45-A530-4067-B3F3-4E429DBA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8CECC2-4790-485F-9C72-D0AD656B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7A8FCC-47EE-4DFA-9F30-8F899CF2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E1A98E-124C-489C-9FD4-4AB71756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0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C3615-3A5A-41E5-A820-DADCEEAF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1296EC-95E9-4F33-B2FC-57C587BD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EEA334-BEB4-4648-8FF6-0E7CF25B7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83F929-A1CE-45DA-BCF7-58DA5599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0915A4-9F19-4376-99AC-2F07A9E2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E4B45-118D-41C0-8774-5C293B91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01D12-4B91-4425-9B5A-8B16C375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06B6AB-F26C-431E-9B64-D0CF29C92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72F824-A329-4763-85A4-CB95656F4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68EA2D-7655-4418-88C3-56B3CE0E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E6EA69-3434-4200-9648-3166707D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8F42D0-9F73-49CD-937F-A1D5D850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E9766D-24C0-4202-8B96-D16EF34B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F16BDF-2CDB-4A64-99C0-9497FF44B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C7C7DA-BD05-4094-BFE2-F2264561E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7BAC-F3CC-4AC3-8D7A-554F40E4B962}" type="datetimeFigureOut">
              <a:rPr lang="en-US" smtClean="0"/>
              <a:t>21/04/2024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2FBDD-7B86-4194-A384-8704C7E0E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D91CE5-68DE-4FA0-A0D4-8FD76778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07D3-6591-4C30-A48C-AAEA8993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24.png"/><Relationship Id="rId1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3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85D7FA9-BC72-46F6-9C37-C89CB8FF21C7}"/>
              </a:ext>
            </a:extLst>
          </p:cNvPr>
          <p:cNvSpPr/>
          <p:nvPr/>
        </p:nvSpPr>
        <p:spPr>
          <a:xfrm>
            <a:off x="3432313" y="5350916"/>
            <a:ext cx="7103165" cy="7694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7D3C8-91EE-4B33-A079-A3DADE0AA4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325C75-5745-452E-9747-D18FB4388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1E39BC-FB94-46C4-9479-9662B8E33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18686DF-0C13-44B0-880F-ECB178268C7D}"/>
              </a:ext>
            </a:extLst>
          </p:cNvPr>
          <p:cNvSpPr/>
          <p:nvPr/>
        </p:nvSpPr>
        <p:spPr>
          <a:xfrm>
            <a:off x="3670852" y="5852982"/>
            <a:ext cx="7394713" cy="100501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Giáo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viên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>
                <a:solidFill>
                  <a:srgbClr val="FF0000"/>
                </a:solidFill>
              </a:rPr>
              <a:t>: </a:t>
            </a:r>
            <a:r>
              <a:rPr lang="en-US" sz="4000" smtClean="0">
                <a:solidFill>
                  <a:srgbClr val="FF0000"/>
                </a:solidFill>
              </a:rPr>
              <a:t>Lê Văn Tấn</a:t>
            </a:r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6FC77-3DFD-444E-91A4-69FC408C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A015F8-870C-4A8E-820D-C0EC9D2CA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4" y="365124"/>
            <a:ext cx="11741426" cy="6327223"/>
          </a:xfrm>
        </p:spPr>
      </p:pic>
    </p:spTree>
    <p:extLst>
      <p:ext uri="{BB962C8B-B14F-4D97-AF65-F5344CB8AC3E}">
        <p14:creationId xmlns:p14="http://schemas.microsoft.com/office/powerpoint/2010/main" val="235872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1AA86-E71F-4743-A071-D8C6AFF7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112C7FA-E115-4A74-9EF6-ABC32206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677" y="1960406"/>
            <a:ext cx="799864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745A03B-B734-4C9C-A367-F69BC213765A}"/>
              </a:ext>
            </a:extLst>
          </p:cNvPr>
          <p:cNvSpPr/>
          <p:nvPr/>
        </p:nvSpPr>
        <p:spPr>
          <a:xfrm>
            <a:off x="1500809" y="967408"/>
            <a:ext cx="8627165" cy="4227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6276E-E963-4114-A51B-5B315FC9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04" y="1870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                </a:t>
            </a:r>
            <a:r>
              <a:rPr lang="en-US" sz="6000" b="1" dirty="0" err="1">
                <a:solidFill>
                  <a:srgbClr val="FF0000"/>
                </a:solidFill>
              </a:rPr>
              <a:t>Tìm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hiểu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bài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3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4F3D7-806C-497A-992F-B781B647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FE9A99E-1D04-433D-8A23-488B8E1E4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621" y="1902723"/>
            <a:ext cx="6352583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C3D23-E96F-4D20-BDEF-CB585185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66"/>
            <a:ext cx="10515600" cy="1325563"/>
          </a:xfrm>
        </p:spPr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1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894526-36AC-4406-B51D-EDFC5020A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0D85965E-A469-4A37-99AD-61D95CD7807B}"/>
              </a:ext>
            </a:extLst>
          </p:cNvPr>
          <p:cNvSpPr txBox="1"/>
          <p:nvPr/>
        </p:nvSpPr>
        <p:spPr>
          <a:xfrm>
            <a:off x="2328860" y="319797"/>
            <a:ext cx="8176107" cy="1035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36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Tên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gọi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của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hoang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dã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có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gì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đặc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biệt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566DE89-1705-409F-A700-A73CB268E7CC}"/>
              </a:ext>
            </a:extLst>
          </p:cNvPr>
          <p:cNvGrpSpPr/>
          <p:nvPr/>
        </p:nvGrpSpPr>
        <p:grpSpPr>
          <a:xfrm>
            <a:off x="1014408" y="1905386"/>
            <a:ext cx="7255333" cy="4271577"/>
            <a:chOff x="194759" y="2102842"/>
            <a:chExt cx="7255333" cy="4271577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xmlns="" id="{1B511AF1-1DBA-4214-AC54-41F9D677E144}"/>
                </a:ext>
              </a:extLst>
            </p:cNvPr>
            <p:cNvSpPr/>
            <p:nvPr/>
          </p:nvSpPr>
          <p:spPr>
            <a:xfrm>
              <a:off x="194759" y="2102842"/>
              <a:ext cx="7255333" cy="4271577"/>
            </a:xfrm>
            <a:custGeom>
              <a:avLst/>
              <a:gdLst/>
              <a:ahLst/>
              <a:cxnLst/>
              <a:rect l="l" t="t" r="r" b="b"/>
              <a:pathLst>
                <a:path w="10882999" h="6407365">
                  <a:moveTo>
                    <a:pt x="0" y="0"/>
                  </a:moveTo>
                  <a:lnTo>
                    <a:pt x="10882999" y="0"/>
                  </a:lnTo>
                  <a:lnTo>
                    <a:pt x="10882999" y="6407366"/>
                  </a:lnTo>
                  <a:lnTo>
                    <a:pt x="0" y="6407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xmlns="" id="{C485F136-DF7D-4683-ADCB-0BC19F121215}"/>
                </a:ext>
              </a:extLst>
            </p:cNvPr>
            <p:cNvSpPr txBox="1"/>
            <p:nvPr/>
          </p:nvSpPr>
          <p:spPr>
            <a:xfrm>
              <a:off x="981028" y="2546240"/>
              <a:ext cx="6292395" cy="3116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147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	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Tên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của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khu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bảo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tồn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đặt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theo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tên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của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miệng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núi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lửa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Ngô-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rông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gô-rô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,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một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núi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lửa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lớn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nằm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trong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vườn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quốc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gia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. Ngô-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rông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-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gô-rô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theo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tiếng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địa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phương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có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nghĩa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là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“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Quà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tặng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cuộc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200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200" dirty="0">
                  <a:solidFill>
                    <a:srgbClr val="231F20"/>
                  </a:solidFill>
                  <a:latin typeface="Cambria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60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C37390-B5D5-45A0-BD67-13686B54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377B46-4624-4A23-965F-B2A30521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33EFE782-9447-481E-B096-7BE4B5A9E692}"/>
              </a:ext>
            </a:extLst>
          </p:cNvPr>
          <p:cNvGrpSpPr/>
          <p:nvPr/>
        </p:nvGrpSpPr>
        <p:grpSpPr>
          <a:xfrm>
            <a:off x="479611" y="462317"/>
            <a:ext cx="1338887" cy="1176503"/>
            <a:chOff x="0" y="0"/>
            <a:chExt cx="2677775" cy="23530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24E59887-EF01-4174-8D0B-9945DA0E2C73}"/>
                </a:ext>
              </a:extLst>
            </p:cNvPr>
            <p:cNvSpPr/>
            <p:nvPr/>
          </p:nvSpPr>
          <p:spPr>
            <a:xfrm>
              <a:off x="112299" y="0"/>
              <a:ext cx="2453177" cy="2353006"/>
            </a:xfrm>
            <a:custGeom>
              <a:avLst/>
              <a:gdLst/>
              <a:ahLst/>
              <a:cxnLst/>
              <a:rect l="l" t="t" r="r" b="b"/>
              <a:pathLst>
                <a:path w="2453177" h="2353006">
                  <a:moveTo>
                    <a:pt x="0" y="0"/>
                  </a:moveTo>
                  <a:lnTo>
                    <a:pt x="2453177" y="0"/>
                  </a:lnTo>
                  <a:lnTo>
                    <a:pt x="2453177" y="2353006"/>
                  </a:lnTo>
                  <a:lnTo>
                    <a:pt x="0" y="2353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xmlns="" id="{33DDE3C8-5C16-4CDF-A607-FB2B0194F90F}"/>
                </a:ext>
              </a:extLst>
            </p:cNvPr>
            <p:cNvSpPr txBox="1"/>
            <p:nvPr/>
          </p:nvSpPr>
          <p:spPr>
            <a:xfrm>
              <a:off x="0" y="262104"/>
              <a:ext cx="267777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28"/>
                </a:lnSpc>
                <a:spcBef>
                  <a:spcPct val="0"/>
                </a:spcBef>
              </a:pPr>
              <a:r>
                <a:rPr lang="en-US" sz="3023" spc="30" dirty="0" err="1">
                  <a:solidFill>
                    <a:srgbClr val="231F20"/>
                  </a:solidFill>
                  <a:latin typeface="Cambria Bold"/>
                </a:rPr>
                <a:t>Câu</a:t>
              </a:r>
              <a:r>
                <a:rPr lang="en-US" sz="3023" spc="30" dirty="0">
                  <a:solidFill>
                    <a:srgbClr val="231F20"/>
                  </a:solidFill>
                  <a:latin typeface="Cambria Bold"/>
                </a:rPr>
                <a:t> 2:</a:t>
              </a:r>
            </a:p>
          </p:txBody>
        </p:sp>
      </p:grpSp>
      <p:sp>
        <p:nvSpPr>
          <p:cNvPr id="11" name="TextBox 14">
            <a:extLst>
              <a:ext uri="{FF2B5EF4-FFF2-40B4-BE49-F238E27FC236}">
                <a16:creationId xmlns:a16="http://schemas.microsoft.com/office/drawing/2014/main" xmlns="" id="{6F3A8AB9-664E-4788-B7FA-CABA5BD322FE}"/>
              </a:ext>
            </a:extLst>
          </p:cNvPr>
          <p:cNvSpPr txBox="1"/>
          <p:nvPr/>
        </p:nvSpPr>
        <p:spPr>
          <a:xfrm>
            <a:off x="1579550" y="2284311"/>
            <a:ext cx="10387905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hàng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nghìn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con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hồng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hạc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3743"/>
              </a:lnSpc>
            </a:pPr>
            <a:endParaRPr lang="en-US" sz="3531" dirty="0">
              <a:solidFill>
                <a:srgbClr val="231F20"/>
              </a:solidFill>
              <a:latin typeface="Cambria Bold"/>
            </a:endParaRPr>
          </a:p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diện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tích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8 202 ki-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lô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-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mét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vuông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3743"/>
              </a:lnSpc>
            </a:pPr>
            <a:endParaRPr lang="en-US" sz="3531" dirty="0">
              <a:solidFill>
                <a:srgbClr val="231F20"/>
              </a:solidFill>
              <a:latin typeface="Cambria Bold"/>
            </a:endParaRPr>
          </a:p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khoảng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25 000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loài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động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3743"/>
              </a:lnSpc>
            </a:pPr>
            <a:endParaRPr lang="en-US" sz="3531" dirty="0">
              <a:solidFill>
                <a:srgbClr val="231F20"/>
              </a:solidFill>
              <a:latin typeface="Cambria Bold"/>
            </a:endParaRPr>
          </a:p>
          <a:p>
            <a:pPr defTabSz="609630">
              <a:lnSpc>
                <a:spcPts val="3743"/>
              </a:lnSpc>
            </a:pP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Có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nhiều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loài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thú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: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tê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giác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trâu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rừng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hà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mã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sư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3531" dirty="0" err="1">
                <a:solidFill>
                  <a:srgbClr val="231F20"/>
                </a:solidFill>
                <a:latin typeface="Cambria Bold"/>
              </a:rPr>
              <a:t>tử</a:t>
            </a:r>
            <a:r>
              <a:rPr lang="en-US" sz="3531" dirty="0">
                <a:solidFill>
                  <a:srgbClr val="231F20"/>
                </a:solidFill>
                <a:latin typeface="Cambria Bold"/>
              </a:rPr>
              <a:t>,...</a:t>
            </a: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xmlns="" id="{EF4AB0E8-2880-4A96-9E4A-6D40DD48CE85}"/>
              </a:ext>
            </a:extLst>
          </p:cNvPr>
          <p:cNvSpPr/>
          <p:nvPr/>
        </p:nvSpPr>
        <p:spPr>
          <a:xfrm>
            <a:off x="8174419" y="4017726"/>
            <a:ext cx="670059" cy="670059"/>
          </a:xfrm>
          <a:custGeom>
            <a:avLst/>
            <a:gdLst/>
            <a:ahLst/>
            <a:cxnLst/>
            <a:rect l="l" t="t" r="r" b="b"/>
            <a:pathLst>
              <a:path w="1005088" h="1005088">
                <a:moveTo>
                  <a:pt x="0" y="0"/>
                </a:moveTo>
                <a:lnTo>
                  <a:pt x="1005088" y="0"/>
                </a:lnTo>
                <a:lnTo>
                  <a:pt x="1005088" y="1005088"/>
                </a:lnTo>
                <a:lnTo>
                  <a:pt x="0" y="1005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xmlns="" id="{E9FDED6E-4504-4972-BE01-EE41EA760468}"/>
              </a:ext>
            </a:extLst>
          </p:cNvPr>
          <p:cNvSpPr txBox="1"/>
          <p:nvPr/>
        </p:nvSpPr>
        <p:spPr>
          <a:xfrm>
            <a:off x="2281088" y="357506"/>
            <a:ext cx="8984827" cy="1569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36"/>
              </a:lnSpc>
              <a:spcBef>
                <a:spcPct val="0"/>
              </a:spcBef>
            </a:pPr>
            <a:r>
              <a:rPr lang="en-US" sz="3200" dirty="0">
                <a:solidFill>
                  <a:srgbClr val="A05423"/>
                </a:solidFill>
                <a:latin typeface="Cambria Bold"/>
              </a:rPr>
              <a:t>Chi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tiết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nào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thể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hiện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rõ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nhất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sự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phong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phú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của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loài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sống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trong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?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Tìm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câu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trả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lời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A05423"/>
                </a:solidFill>
                <a:latin typeface="Cambria Bold"/>
              </a:rPr>
              <a:t>đúng</a:t>
            </a:r>
            <a:r>
              <a:rPr lang="en-US" sz="3200" dirty="0">
                <a:solidFill>
                  <a:srgbClr val="A05423"/>
                </a:solidFill>
                <a:latin typeface="Cambria Bold"/>
              </a:rPr>
              <a:t>.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xmlns="" id="{409A37EC-1B84-4BEF-9445-2A74B57E073D}"/>
              </a:ext>
            </a:extLst>
          </p:cNvPr>
          <p:cNvSpPr/>
          <p:nvPr/>
        </p:nvSpPr>
        <p:spPr>
          <a:xfrm>
            <a:off x="1080962" y="2257517"/>
            <a:ext cx="547344" cy="1013088"/>
          </a:xfrm>
          <a:custGeom>
            <a:avLst/>
            <a:gdLst/>
            <a:ahLst/>
            <a:cxnLst/>
            <a:rect l="l" t="t" r="r" b="b"/>
            <a:pathLst>
              <a:path w="821016" h="1519632">
                <a:moveTo>
                  <a:pt x="0" y="0"/>
                </a:moveTo>
                <a:lnTo>
                  <a:pt x="821016" y="0"/>
                </a:lnTo>
                <a:lnTo>
                  <a:pt x="821016" y="1519632"/>
                </a:lnTo>
                <a:lnTo>
                  <a:pt x="0" y="1519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xmlns="" id="{98DF2CB0-0ADB-4B16-B989-1A31093E33F1}"/>
              </a:ext>
            </a:extLst>
          </p:cNvPr>
          <p:cNvSpPr/>
          <p:nvPr/>
        </p:nvSpPr>
        <p:spPr>
          <a:xfrm>
            <a:off x="1143566" y="3181037"/>
            <a:ext cx="422575" cy="1081296"/>
          </a:xfrm>
          <a:custGeom>
            <a:avLst/>
            <a:gdLst/>
            <a:ahLst/>
            <a:cxnLst/>
            <a:rect l="l" t="t" r="r" b="b"/>
            <a:pathLst>
              <a:path w="633863" h="1621944">
                <a:moveTo>
                  <a:pt x="0" y="0"/>
                </a:moveTo>
                <a:lnTo>
                  <a:pt x="633863" y="0"/>
                </a:lnTo>
                <a:lnTo>
                  <a:pt x="633863" y="1621944"/>
                </a:lnTo>
                <a:lnTo>
                  <a:pt x="0" y="16219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xmlns="" id="{FADA48BC-DA7A-4921-810D-AE4BFCC74543}"/>
              </a:ext>
            </a:extLst>
          </p:cNvPr>
          <p:cNvSpPr/>
          <p:nvPr/>
        </p:nvSpPr>
        <p:spPr>
          <a:xfrm>
            <a:off x="1057880" y="5159112"/>
            <a:ext cx="467403" cy="1022759"/>
          </a:xfrm>
          <a:custGeom>
            <a:avLst/>
            <a:gdLst/>
            <a:ahLst/>
            <a:cxnLst/>
            <a:rect l="l" t="t" r="r" b="b"/>
            <a:pathLst>
              <a:path w="701105" h="1534138">
                <a:moveTo>
                  <a:pt x="0" y="0"/>
                </a:moveTo>
                <a:lnTo>
                  <a:pt x="701105" y="0"/>
                </a:lnTo>
                <a:lnTo>
                  <a:pt x="701105" y="1534138"/>
                </a:lnTo>
                <a:lnTo>
                  <a:pt x="0" y="1534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xmlns="" id="{DE91B1B2-CAE9-4DC9-A3EA-E37F11DC576F}"/>
              </a:ext>
            </a:extLst>
          </p:cNvPr>
          <p:cNvSpPr/>
          <p:nvPr/>
        </p:nvSpPr>
        <p:spPr>
          <a:xfrm>
            <a:off x="1098099" y="4085023"/>
            <a:ext cx="454633" cy="1074089"/>
          </a:xfrm>
          <a:custGeom>
            <a:avLst/>
            <a:gdLst/>
            <a:ahLst/>
            <a:cxnLst/>
            <a:rect l="l" t="t" r="r" b="b"/>
            <a:pathLst>
              <a:path w="681950" h="1611133">
                <a:moveTo>
                  <a:pt x="0" y="0"/>
                </a:moveTo>
                <a:lnTo>
                  <a:pt x="681950" y="0"/>
                </a:lnTo>
                <a:lnTo>
                  <a:pt x="681950" y="1611133"/>
                </a:lnTo>
                <a:lnTo>
                  <a:pt x="0" y="16111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559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410FA2-E145-46A9-AD73-8C252578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3B42B5-F5B8-4AB0-9E23-0F0E83096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5D90ABB5-E130-4F9B-911D-E605F2E9C3D3}"/>
              </a:ext>
            </a:extLst>
          </p:cNvPr>
          <p:cNvGrpSpPr/>
          <p:nvPr/>
        </p:nvGrpSpPr>
        <p:grpSpPr>
          <a:xfrm>
            <a:off x="479611" y="462317"/>
            <a:ext cx="1338887" cy="1176503"/>
            <a:chOff x="0" y="0"/>
            <a:chExt cx="2677775" cy="23530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C92EE64D-144F-408B-B8C0-45AC47331AC8}"/>
                </a:ext>
              </a:extLst>
            </p:cNvPr>
            <p:cNvSpPr/>
            <p:nvPr/>
          </p:nvSpPr>
          <p:spPr>
            <a:xfrm>
              <a:off x="112299" y="0"/>
              <a:ext cx="2453177" cy="2353006"/>
            </a:xfrm>
            <a:custGeom>
              <a:avLst/>
              <a:gdLst/>
              <a:ahLst/>
              <a:cxnLst/>
              <a:rect l="l" t="t" r="r" b="b"/>
              <a:pathLst>
                <a:path w="2453177" h="2353006">
                  <a:moveTo>
                    <a:pt x="0" y="0"/>
                  </a:moveTo>
                  <a:lnTo>
                    <a:pt x="2453177" y="0"/>
                  </a:lnTo>
                  <a:lnTo>
                    <a:pt x="2453177" y="2353006"/>
                  </a:lnTo>
                  <a:lnTo>
                    <a:pt x="0" y="2353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xmlns="" id="{057568D8-13C7-4FD9-B802-748BF744C531}"/>
                </a:ext>
              </a:extLst>
            </p:cNvPr>
            <p:cNvSpPr txBox="1"/>
            <p:nvPr/>
          </p:nvSpPr>
          <p:spPr>
            <a:xfrm>
              <a:off x="0" y="262104"/>
              <a:ext cx="267777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28"/>
                </a:lnSpc>
                <a:spcBef>
                  <a:spcPct val="0"/>
                </a:spcBef>
              </a:pPr>
              <a:r>
                <a:rPr lang="en-US" sz="3023" spc="30" dirty="0" err="1">
                  <a:solidFill>
                    <a:srgbClr val="231F20"/>
                  </a:solidFill>
                  <a:latin typeface="Cambria Bold"/>
                </a:rPr>
                <a:t>Câu</a:t>
              </a:r>
              <a:r>
                <a:rPr lang="en-US" sz="3023" spc="30" dirty="0">
                  <a:solidFill>
                    <a:srgbClr val="231F20"/>
                  </a:solidFill>
                  <a:latin typeface="Cambria Bold"/>
                </a:rPr>
                <a:t> 3:</a:t>
              </a: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58C1F8B5-72B5-4B93-AACB-D0C337FA20E3}"/>
              </a:ext>
            </a:extLst>
          </p:cNvPr>
          <p:cNvSpPr txBox="1"/>
          <p:nvPr/>
        </p:nvSpPr>
        <p:spPr>
          <a:xfrm>
            <a:off x="1909891" y="498448"/>
            <a:ext cx="9156189" cy="956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8"/>
              </a:lnSpc>
            </a:pP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Những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chi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tiết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nào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cho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biết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các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loài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ở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</a:p>
          <a:p>
            <a:pPr algn="ctr" defTabSz="609630">
              <a:lnSpc>
                <a:spcPts val="3928"/>
              </a:lnSpc>
              <a:spcBef>
                <a:spcPct val="0"/>
              </a:spcBef>
            </a:pP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được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sinh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sống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tự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do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và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không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sợ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bị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săn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805" dirty="0" err="1">
                <a:solidFill>
                  <a:srgbClr val="A05423"/>
                </a:solidFill>
                <a:latin typeface="Cambria Bold"/>
              </a:rPr>
              <a:t>bắn</a:t>
            </a:r>
            <a:r>
              <a:rPr lang="en-US" sz="2805" dirty="0">
                <a:solidFill>
                  <a:srgbClr val="A05423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3E47F5-CA27-4625-8765-CFFA3530959B}"/>
              </a:ext>
            </a:extLst>
          </p:cNvPr>
          <p:cNvGrpSpPr/>
          <p:nvPr/>
        </p:nvGrpSpPr>
        <p:grpSpPr>
          <a:xfrm>
            <a:off x="139368" y="1451941"/>
            <a:ext cx="11622294" cy="5305367"/>
            <a:chOff x="139368" y="1451941"/>
            <a:chExt cx="11622294" cy="5305367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E26F9450-4C2F-40E6-A097-D786B7AE7370}"/>
                </a:ext>
              </a:extLst>
            </p:cNvPr>
            <p:cNvSpPr/>
            <p:nvPr/>
          </p:nvSpPr>
          <p:spPr>
            <a:xfrm>
              <a:off x="139368" y="1451941"/>
              <a:ext cx="11622294" cy="5305367"/>
            </a:xfrm>
            <a:custGeom>
              <a:avLst/>
              <a:gdLst/>
              <a:ahLst/>
              <a:cxnLst/>
              <a:rect l="l" t="t" r="r" b="b"/>
              <a:pathLst>
                <a:path w="10882999" h="6407365">
                  <a:moveTo>
                    <a:pt x="0" y="0"/>
                  </a:moveTo>
                  <a:lnTo>
                    <a:pt x="10882999" y="0"/>
                  </a:lnTo>
                  <a:lnTo>
                    <a:pt x="10882999" y="6407365"/>
                  </a:lnTo>
                  <a:lnTo>
                    <a:pt x="0" y="6407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xmlns="" id="{85FB77C9-18E0-4BCC-9328-F8FC5B8D023A}"/>
                </a:ext>
              </a:extLst>
            </p:cNvPr>
            <p:cNvSpPr txBox="1"/>
            <p:nvPr/>
          </p:nvSpPr>
          <p:spPr>
            <a:xfrm>
              <a:off x="802766" y="1937041"/>
              <a:ext cx="10586469" cy="3988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Các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loài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động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vật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ở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khu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bảo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tồn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sinh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tự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do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và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không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sợ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bị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săn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bắn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như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: </a:t>
              </a:r>
            </a:p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Lũ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sư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tử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: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nằm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nghỉ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dưới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tán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cây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,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dửng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dưng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nhìn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những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chiếc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xe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du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lịch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lướt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qua. </a:t>
              </a:r>
            </a:p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Nhiều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chú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vo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: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lững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thững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qua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đường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,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ngay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trước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mũi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xe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ô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tô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của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du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khách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. </a:t>
              </a:r>
            </a:p>
            <a:p>
              <a:pPr algn="just" defTabSz="609630">
                <a:lnSpc>
                  <a:spcPts val="4458"/>
                </a:lnSpc>
                <a:spcBef>
                  <a:spcPct val="0"/>
                </a:spcBef>
              </a:pP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Hàng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nghìn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con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hồng</a:t>
              </a:r>
              <a:r>
                <a:rPr lang="en-US" sz="3185" dirty="0">
                  <a:solidFill>
                    <a:srgbClr val="231F20"/>
                  </a:solidFill>
                  <a:latin typeface="Cambria Bold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 Bold"/>
                </a:rPr>
                <a:t>hạ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quanh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các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hồ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185" dirty="0" err="1">
                  <a:solidFill>
                    <a:srgbClr val="231F20"/>
                  </a:solidFill>
                  <a:latin typeface="Cambria"/>
                </a:rPr>
                <a:t>nước</a:t>
              </a:r>
              <a:r>
                <a:rPr lang="en-US" sz="3185" dirty="0">
                  <a:solidFill>
                    <a:srgbClr val="231F20"/>
                  </a:solidFill>
                  <a:latin typeface="Cambri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8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E393C-C87F-40D7-87E5-A0E120D5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A1A38-771C-473B-8C18-9D4B15B9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DE054279-0FA3-48D6-91F1-5BDC3801ECDC}"/>
              </a:ext>
            </a:extLst>
          </p:cNvPr>
          <p:cNvGrpSpPr/>
          <p:nvPr/>
        </p:nvGrpSpPr>
        <p:grpSpPr>
          <a:xfrm>
            <a:off x="479611" y="462317"/>
            <a:ext cx="1338887" cy="1176503"/>
            <a:chOff x="0" y="0"/>
            <a:chExt cx="2677775" cy="2353006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E173A3E6-2A30-4A1D-A3EF-FA05D80E4C99}"/>
                </a:ext>
              </a:extLst>
            </p:cNvPr>
            <p:cNvSpPr/>
            <p:nvPr/>
          </p:nvSpPr>
          <p:spPr>
            <a:xfrm>
              <a:off x="112299" y="0"/>
              <a:ext cx="2453177" cy="2353006"/>
            </a:xfrm>
            <a:custGeom>
              <a:avLst/>
              <a:gdLst/>
              <a:ahLst/>
              <a:cxnLst/>
              <a:rect l="l" t="t" r="r" b="b"/>
              <a:pathLst>
                <a:path w="2453177" h="2353006">
                  <a:moveTo>
                    <a:pt x="0" y="0"/>
                  </a:moveTo>
                  <a:lnTo>
                    <a:pt x="2453177" y="0"/>
                  </a:lnTo>
                  <a:lnTo>
                    <a:pt x="2453177" y="2353006"/>
                  </a:lnTo>
                  <a:lnTo>
                    <a:pt x="0" y="2353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xmlns="" id="{065B3358-B8D7-4936-8F8E-8E83B0969F4C}"/>
                </a:ext>
              </a:extLst>
            </p:cNvPr>
            <p:cNvSpPr txBox="1"/>
            <p:nvPr/>
          </p:nvSpPr>
          <p:spPr>
            <a:xfrm>
              <a:off x="0" y="262104"/>
              <a:ext cx="2677775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628"/>
                </a:lnSpc>
                <a:spcBef>
                  <a:spcPct val="0"/>
                </a:spcBef>
              </a:pPr>
              <a:r>
                <a:rPr lang="en-US" sz="3023" spc="30" dirty="0" err="1">
                  <a:solidFill>
                    <a:srgbClr val="231F20"/>
                  </a:solidFill>
                  <a:latin typeface="Cambria Bold"/>
                </a:rPr>
                <a:t>Câu</a:t>
              </a:r>
              <a:r>
                <a:rPr lang="en-US" sz="3023" spc="30" dirty="0">
                  <a:solidFill>
                    <a:srgbClr val="231F20"/>
                  </a:solidFill>
                  <a:latin typeface="Cambria Bold"/>
                </a:rPr>
                <a:t> 4:</a:t>
              </a:r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E542AA2E-9A20-461E-A6F1-E9AFEE9139A4}"/>
              </a:ext>
            </a:extLst>
          </p:cNvPr>
          <p:cNvSpPr txBox="1"/>
          <p:nvPr/>
        </p:nvSpPr>
        <p:spPr>
          <a:xfrm>
            <a:off x="1909891" y="492098"/>
            <a:ext cx="9030492" cy="1029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160"/>
              </a:lnSpc>
              <a:spcBef>
                <a:spcPct val="0"/>
              </a:spcBef>
            </a:pPr>
            <a:r>
              <a:rPr lang="en-US" sz="2971" dirty="0">
                <a:solidFill>
                  <a:srgbClr val="A05423"/>
                </a:solidFill>
                <a:latin typeface="Cambria Bold"/>
              </a:rPr>
              <a:t>Em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có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suy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nghĩ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gì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về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những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loài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động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vật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sống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trong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khu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bảo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tồn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 Ngô-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rông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-</a:t>
            </a:r>
            <a:r>
              <a:rPr lang="en-US" sz="2971" dirty="0" err="1">
                <a:solidFill>
                  <a:srgbClr val="A05423"/>
                </a:solidFill>
                <a:latin typeface="Cambria Bold"/>
              </a:rPr>
              <a:t>gô-rô</a:t>
            </a:r>
            <a:r>
              <a:rPr lang="en-US" sz="2971" dirty="0">
                <a:solidFill>
                  <a:srgbClr val="A05423"/>
                </a:solidFill>
                <a:latin typeface="Cambria Bold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08EA7F-58EB-4841-A214-62EEF0A66B5E}"/>
              </a:ext>
            </a:extLst>
          </p:cNvPr>
          <p:cNvGrpSpPr/>
          <p:nvPr/>
        </p:nvGrpSpPr>
        <p:grpSpPr>
          <a:xfrm>
            <a:off x="3920020" y="1739682"/>
            <a:ext cx="7242961" cy="4753193"/>
            <a:chOff x="3920020" y="1739682"/>
            <a:chExt cx="7242961" cy="475319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560A762D-BFC8-44B7-BC51-FA6D2AE4ED6D}"/>
                </a:ext>
              </a:extLst>
            </p:cNvPr>
            <p:cNvSpPr/>
            <p:nvPr/>
          </p:nvSpPr>
          <p:spPr>
            <a:xfrm>
              <a:off x="3920020" y="1739682"/>
              <a:ext cx="7242961" cy="4753193"/>
            </a:xfrm>
            <a:custGeom>
              <a:avLst/>
              <a:gdLst/>
              <a:ahLst/>
              <a:cxnLst/>
              <a:rect l="l" t="t" r="r" b="b"/>
              <a:pathLst>
                <a:path w="10864442" h="7129790">
                  <a:moveTo>
                    <a:pt x="0" y="0"/>
                  </a:moveTo>
                  <a:lnTo>
                    <a:pt x="10864442" y="0"/>
                  </a:lnTo>
                  <a:lnTo>
                    <a:pt x="10864442" y="7129790"/>
                  </a:lnTo>
                  <a:lnTo>
                    <a:pt x="0" y="71297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xmlns="" id="{9D0650C8-3C85-46DB-B43D-19CBECD79E63}"/>
                </a:ext>
              </a:extLst>
            </p:cNvPr>
            <p:cNvSpPr txBox="1"/>
            <p:nvPr/>
          </p:nvSpPr>
          <p:spPr>
            <a:xfrm>
              <a:off x="4542919" y="2725993"/>
              <a:ext cx="5997161" cy="2780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441"/>
                </a:lnSpc>
              </a:pP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Những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loại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động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vật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trong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khu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bảo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tồn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Ngô-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rông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-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gô-rô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sống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một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cách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tự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do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không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phải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chịu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cảnh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săn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bắn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và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được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phát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triển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tự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 </a:t>
              </a:r>
              <a:r>
                <a:rPr lang="en-US" sz="3442" dirty="0" err="1">
                  <a:solidFill>
                    <a:srgbClr val="231F20"/>
                  </a:solidFill>
                  <a:latin typeface="Cambria"/>
                </a:rPr>
                <a:t>nhiên</a:t>
              </a:r>
              <a:r>
                <a:rPr lang="en-US" sz="3442" dirty="0">
                  <a:solidFill>
                    <a:srgbClr val="231F20"/>
                  </a:solidFill>
                  <a:latin typeface="Cambri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1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C39957-4626-4B2B-A3E2-998C8BD4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E2B11E-9CB5-4D70-9BE9-88684028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B74320F2-7084-4A53-BFD6-B63DAC476AF8}"/>
              </a:ext>
            </a:extLst>
          </p:cNvPr>
          <p:cNvSpPr txBox="1"/>
          <p:nvPr/>
        </p:nvSpPr>
        <p:spPr>
          <a:xfrm>
            <a:off x="3113491" y="2158175"/>
            <a:ext cx="6184076" cy="261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179"/>
              </a:lnSpc>
            </a:pP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Ngô-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gô-rô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8E6D8A-369D-4697-8DD6-F189A306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421" y="681037"/>
            <a:ext cx="455410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E179F8-3599-46B4-AEDA-4116B8FA0313}"/>
              </a:ext>
            </a:extLst>
          </p:cNvPr>
          <p:cNvSpPr/>
          <p:nvPr/>
        </p:nvSpPr>
        <p:spPr>
          <a:xfrm>
            <a:off x="357809" y="365124"/>
            <a:ext cx="11622156" cy="649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959F6-CEE8-4163-8B11-BF7DFA4E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D5150EE-2CA0-48F3-BBF8-D2FAD64B9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811" y="2181480"/>
            <a:ext cx="5834378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778F6-3325-4930-BE7E-0FA5159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E2764F4-18B1-49BE-AD17-453971E52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24522" cy="6858000"/>
          </a:xfrm>
        </p:spPr>
      </p:pic>
    </p:spTree>
    <p:extLst>
      <p:ext uri="{BB962C8B-B14F-4D97-AF65-F5344CB8AC3E}">
        <p14:creationId xmlns:p14="http://schemas.microsoft.com/office/powerpoint/2010/main" val="395915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EE2B5-6DCE-4DDE-8F74-38166013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66BA7B2-E4CA-45F7-B200-E6AED0654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28281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0E6E57-F393-43D4-BE7E-58CC77684A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9F4B01-445A-4D77-A0C8-64C7EE894958}"/>
              </a:ext>
            </a:extLst>
          </p:cNvPr>
          <p:cNvGrpSpPr/>
          <p:nvPr/>
        </p:nvGrpSpPr>
        <p:grpSpPr>
          <a:xfrm>
            <a:off x="2404028" y="1558167"/>
            <a:ext cx="6054228" cy="4343267"/>
            <a:chOff x="3695287" y="239087"/>
            <a:chExt cx="6054228" cy="4343267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0D226D96-D4D2-4BF9-BD33-7A4AA8AEB7A1}"/>
                </a:ext>
              </a:extLst>
            </p:cNvPr>
            <p:cNvSpPr/>
            <p:nvPr/>
          </p:nvSpPr>
          <p:spPr>
            <a:xfrm>
              <a:off x="3695287" y="239087"/>
              <a:ext cx="6054228" cy="4343267"/>
            </a:xfrm>
            <a:custGeom>
              <a:avLst/>
              <a:gdLst/>
              <a:ahLst/>
              <a:cxnLst/>
              <a:rect l="l" t="t" r="r" b="b"/>
              <a:pathLst>
                <a:path w="7901492" h="6074272">
                  <a:moveTo>
                    <a:pt x="0" y="0"/>
                  </a:moveTo>
                  <a:lnTo>
                    <a:pt x="7901492" y="0"/>
                  </a:lnTo>
                  <a:lnTo>
                    <a:pt x="7901492" y="6074272"/>
                  </a:lnTo>
                  <a:lnTo>
                    <a:pt x="0" y="6074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xmlns="" id="{C8CB5E24-165E-4E84-B9A1-714C503AA9BF}"/>
                </a:ext>
              </a:extLst>
            </p:cNvPr>
            <p:cNvSpPr txBox="1"/>
            <p:nvPr/>
          </p:nvSpPr>
          <p:spPr>
            <a:xfrm>
              <a:off x="4580031" y="913040"/>
              <a:ext cx="4729305" cy="2708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con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bảo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hoang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spc="35" dirty="0" err="1">
                  <a:solidFill>
                    <a:srgbClr val="000000"/>
                  </a:solidFill>
                  <a:latin typeface="Cambria Bold"/>
                </a:rPr>
                <a:t>dã</a:t>
              </a:r>
              <a:r>
                <a:rPr lang="en-US" sz="4400" spc="35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0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2E0F6-BEC2-4DBB-9E2F-BEC1436D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644DEE-0B44-472F-B23F-C2B31AE06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6101E44A-D8FC-42BE-A85A-D9599109858F}"/>
              </a:ext>
            </a:extLst>
          </p:cNvPr>
          <p:cNvGrpSpPr/>
          <p:nvPr/>
        </p:nvGrpSpPr>
        <p:grpSpPr>
          <a:xfrm>
            <a:off x="410817" y="681037"/>
            <a:ext cx="10787576" cy="5456638"/>
            <a:chOff x="0" y="0"/>
            <a:chExt cx="18481364" cy="108347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642FCE80-F902-4B67-A2CC-D233D5CA8301}"/>
                </a:ext>
              </a:extLst>
            </p:cNvPr>
            <p:cNvSpPr/>
            <p:nvPr/>
          </p:nvSpPr>
          <p:spPr>
            <a:xfrm>
              <a:off x="0" y="0"/>
              <a:ext cx="18481364" cy="10834700"/>
            </a:xfrm>
            <a:custGeom>
              <a:avLst/>
              <a:gdLst/>
              <a:ahLst/>
              <a:cxnLst/>
              <a:rect l="l" t="t" r="r" b="b"/>
              <a:pathLst>
                <a:path w="18481364" h="10834700">
                  <a:moveTo>
                    <a:pt x="0" y="0"/>
                  </a:moveTo>
                  <a:lnTo>
                    <a:pt x="18481364" y="0"/>
                  </a:lnTo>
                  <a:lnTo>
                    <a:pt x="18481364" y="10834700"/>
                  </a:lnTo>
                  <a:lnTo>
                    <a:pt x="0" y="10834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763D961E-EF9E-473C-9F50-40ADFFB07653}"/>
                </a:ext>
              </a:extLst>
            </p:cNvPr>
            <p:cNvSpPr txBox="1"/>
            <p:nvPr/>
          </p:nvSpPr>
          <p:spPr>
            <a:xfrm>
              <a:off x="1230402" y="1380128"/>
              <a:ext cx="16020560" cy="7879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Tuyên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truyền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mọi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Gây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môi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trồng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rừng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chặn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chặt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phá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rừng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nhằm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vệ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tồn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hoang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spc="3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dã</a:t>
              </a:r>
              <a:r>
                <a:rPr lang="en-US" sz="3200" spc="3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2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037FFD-3D89-4DEA-BA3B-17A13EE19AD3}"/>
              </a:ext>
            </a:extLst>
          </p:cNvPr>
          <p:cNvSpPr/>
          <p:nvPr/>
        </p:nvSpPr>
        <p:spPr>
          <a:xfrm>
            <a:off x="0" y="1"/>
            <a:ext cx="12099235" cy="670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0D5448B-1D2C-4E11-92F0-EB903BF41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044" y="564714"/>
            <a:ext cx="4883319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A1D69-F105-4B1D-87DD-872D8C3B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859A315-05D2-44A8-A122-EFB225CED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8016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821FD8-6CAA-4F34-B668-268C9BF96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42199"/>
            <a:ext cx="538933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04B97-9454-413F-89A4-0933479F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F0D3D0-4CFE-4C68-A016-B71F5E0F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197634-7748-4E28-AD0F-CE65645A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9" y="406004"/>
            <a:ext cx="5352752" cy="1444877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2FF6114A-F1CA-4936-860D-A9D1B3547B56}"/>
              </a:ext>
            </a:extLst>
          </p:cNvPr>
          <p:cNvSpPr/>
          <p:nvPr/>
        </p:nvSpPr>
        <p:spPr>
          <a:xfrm flipH="1">
            <a:off x="7206524" y="0"/>
            <a:ext cx="4604" cy="6172200"/>
          </a:xfrm>
          <a:prstGeom prst="line">
            <a:avLst/>
          </a:prstGeom>
          <a:ln w="219075" cap="flat">
            <a:solidFill>
              <a:srgbClr val="A86F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08D10DEF-07CF-4AF7-A693-D1C71C95B1A5}"/>
              </a:ext>
            </a:extLst>
          </p:cNvPr>
          <p:cNvSpPr/>
          <p:nvPr/>
        </p:nvSpPr>
        <p:spPr>
          <a:xfrm>
            <a:off x="3896141" y="5037299"/>
            <a:ext cx="4205844" cy="1134965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37C7A6FC-FA5C-43DD-89FA-2CE032E4CF14}"/>
              </a:ext>
            </a:extLst>
          </p:cNvPr>
          <p:cNvSpPr/>
          <p:nvPr/>
        </p:nvSpPr>
        <p:spPr>
          <a:xfrm>
            <a:off x="8309153" y="5037362"/>
            <a:ext cx="4205844" cy="1134965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6"/>
                </a:lnTo>
                <a:lnTo>
                  <a:pt x="0" y="1702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xmlns="" id="{6902A0CE-C148-4596-8421-596836D99333}"/>
              </a:ext>
            </a:extLst>
          </p:cNvPr>
          <p:cNvSpPr/>
          <p:nvPr/>
        </p:nvSpPr>
        <p:spPr>
          <a:xfrm>
            <a:off x="10334982" y="-769"/>
            <a:ext cx="0" cy="5857044"/>
          </a:xfrm>
          <a:prstGeom prst="line">
            <a:avLst/>
          </a:prstGeom>
          <a:ln w="219075" cap="flat">
            <a:solidFill>
              <a:srgbClr val="A86F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40178459-35CB-4196-BFC0-1C9380ADFF48}"/>
              </a:ext>
            </a:extLst>
          </p:cNvPr>
          <p:cNvSpPr/>
          <p:nvPr/>
        </p:nvSpPr>
        <p:spPr>
          <a:xfrm>
            <a:off x="6309838" y="814067"/>
            <a:ext cx="4102237" cy="981062"/>
          </a:xfrm>
          <a:custGeom>
            <a:avLst/>
            <a:gdLst/>
            <a:ahLst/>
            <a:cxnLst/>
            <a:rect l="l" t="t" r="r" b="b"/>
            <a:pathLst>
              <a:path w="7134997" h="1471593">
                <a:moveTo>
                  <a:pt x="0" y="0"/>
                </a:moveTo>
                <a:lnTo>
                  <a:pt x="7134997" y="0"/>
                </a:lnTo>
                <a:lnTo>
                  <a:pt x="7134997" y="1471594"/>
                </a:lnTo>
                <a:lnTo>
                  <a:pt x="0" y="147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DEC5EAFA-5688-4430-926D-FA7560509AE2}"/>
              </a:ext>
            </a:extLst>
          </p:cNvPr>
          <p:cNvSpPr/>
          <p:nvPr/>
        </p:nvSpPr>
        <p:spPr>
          <a:xfrm>
            <a:off x="6334542" y="2244715"/>
            <a:ext cx="4102237" cy="981062"/>
          </a:xfrm>
          <a:custGeom>
            <a:avLst/>
            <a:gdLst/>
            <a:ahLst/>
            <a:cxnLst/>
            <a:rect l="l" t="t" r="r" b="b"/>
            <a:pathLst>
              <a:path w="7134997" h="1471593">
                <a:moveTo>
                  <a:pt x="0" y="0"/>
                </a:moveTo>
                <a:lnTo>
                  <a:pt x="7134997" y="0"/>
                </a:lnTo>
                <a:lnTo>
                  <a:pt x="7134997" y="1471593"/>
                </a:lnTo>
                <a:lnTo>
                  <a:pt x="0" y="14715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452F914B-E2C0-4875-AFFF-B69DA07CB2F4}"/>
              </a:ext>
            </a:extLst>
          </p:cNvPr>
          <p:cNvSpPr/>
          <p:nvPr/>
        </p:nvSpPr>
        <p:spPr>
          <a:xfrm>
            <a:off x="6401208" y="3683475"/>
            <a:ext cx="4102237" cy="981062"/>
          </a:xfrm>
          <a:custGeom>
            <a:avLst/>
            <a:gdLst/>
            <a:ahLst/>
            <a:cxnLst/>
            <a:rect l="l" t="t" r="r" b="b"/>
            <a:pathLst>
              <a:path w="7134997" h="1471593">
                <a:moveTo>
                  <a:pt x="0" y="0"/>
                </a:moveTo>
                <a:lnTo>
                  <a:pt x="7134997" y="0"/>
                </a:lnTo>
                <a:lnTo>
                  <a:pt x="7134997" y="1471594"/>
                </a:lnTo>
                <a:lnTo>
                  <a:pt x="0" y="147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E698BD29-F822-40C3-AB38-EE4C5A4FB63F}"/>
              </a:ext>
            </a:extLst>
          </p:cNvPr>
          <p:cNvSpPr/>
          <p:nvPr/>
        </p:nvSpPr>
        <p:spPr>
          <a:xfrm>
            <a:off x="-516870" y="5037236"/>
            <a:ext cx="4205844" cy="1134965"/>
          </a:xfrm>
          <a:custGeom>
            <a:avLst/>
            <a:gdLst/>
            <a:ahLst/>
            <a:cxnLst/>
            <a:rect l="l" t="t" r="r" b="b"/>
            <a:pathLst>
              <a:path w="7315200" h="1702447">
                <a:moveTo>
                  <a:pt x="0" y="0"/>
                </a:moveTo>
                <a:lnTo>
                  <a:pt x="7315200" y="0"/>
                </a:lnTo>
                <a:lnTo>
                  <a:pt x="7315200" y="1702447"/>
                </a:lnTo>
                <a:lnTo>
                  <a:pt x="0" y="1702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xmlns="" id="{3E19F7A0-3837-4DD7-A548-F177261ED4AE}"/>
              </a:ext>
            </a:extLst>
          </p:cNvPr>
          <p:cNvGrpSpPr/>
          <p:nvPr/>
        </p:nvGrpSpPr>
        <p:grpSpPr>
          <a:xfrm>
            <a:off x="-135869" y="5827228"/>
            <a:ext cx="12327870" cy="1030772"/>
            <a:chOff x="0" y="0"/>
            <a:chExt cx="6192247" cy="81280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D3DBCF77-5B5B-402A-84EB-A1DCFA3B80D0}"/>
                </a:ext>
              </a:extLst>
            </p:cNvPr>
            <p:cNvSpPr/>
            <p:nvPr/>
          </p:nvSpPr>
          <p:spPr>
            <a:xfrm>
              <a:off x="0" y="0"/>
              <a:ext cx="6192247" cy="812800"/>
            </a:xfrm>
            <a:custGeom>
              <a:avLst/>
              <a:gdLst/>
              <a:ahLst/>
              <a:cxnLst/>
              <a:rect l="l" t="t" r="r" b="b"/>
              <a:pathLst>
                <a:path w="6192247" h="812800">
                  <a:moveTo>
                    <a:pt x="0" y="0"/>
                  </a:moveTo>
                  <a:lnTo>
                    <a:pt x="6192247" y="0"/>
                  </a:lnTo>
                  <a:lnTo>
                    <a:pt x="619224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6C26B"/>
            </a:solidFill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xmlns="" id="{A6DB1729-7863-4E29-A580-55062D3AD9A2}"/>
                </a:ext>
              </a:extLst>
            </p:cNvPr>
            <p:cNvSpPr txBox="1"/>
            <p:nvPr/>
          </p:nvSpPr>
          <p:spPr>
            <a:xfrm>
              <a:off x="0" y="-38100"/>
              <a:ext cx="6192247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Freeform 13">
            <a:extLst>
              <a:ext uri="{FF2B5EF4-FFF2-40B4-BE49-F238E27FC236}">
                <a16:creationId xmlns:a16="http://schemas.microsoft.com/office/drawing/2014/main" xmlns="" id="{9266C282-DF46-4B97-ADB2-7157932E8207}"/>
              </a:ext>
            </a:extLst>
          </p:cNvPr>
          <p:cNvSpPr/>
          <p:nvPr/>
        </p:nvSpPr>
        <p:spPr>
          <a:xfrm flipH="1">
            <a:off x="1265698" y="2597378"/>
            <a:ext cx="3116749" cy="3829364"/>
          </a:xfrm>
          <a:custGeom>
            <a:avLst/>
            <a:gdLst/>
            <a:ahLst/>
            <a:cxnLst/>
            <a:rect l="l" t="t" r="r" b="b"/>
            <a:pathLst>
              <a:path w="5420943" h="5744046">
                <a:moveTo>
                  <a:pt x="5420943" y="0"/>
                </a:moveTo>
                <a:lnTo>
                  <a:pt x="0" y="0"/>
                </a:lnTo>
                <a:lnTo>
                  <a:pt x="0" y="5744046"/>
                </a:lnTo>
                <a:lnTo>
                  <a:pt x="5420943" y="5744046"/>
                </a:lnTo>
                <a:lnTo>
                  <a:pt x="542094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xmlns="" id="{4F8B4526-3638-4903-974A-0C49F5FABB30}"/>
              </a:ext>
            </a:extLst>
          </p:cNvPr>
          <p:cNvSpPr txBox="1"/>
          <p:nvPr/>
        </p:nvSpPr>
        <p:spPr>
          <a:xfrm>
            <a:off x="7395532" y="957558"/>
            <a:ext cx="401555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196"/>
              </a:lnSpc>
            </a:pP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spc="26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6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endParaRPr lang="en-US" sz="2800" b="1" spc="26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xmlns="" id="{5886801E-402E-42CF-9ABA-811AF241AD60}"/>
              </a:ext>
            </a:extLst>
          </p:cNvPr>
          <p:cNvSpPr txBox="1"/>
          <p:nvPr/>
        </p:nvSpPr>
        <p:spPr>
          <a:xfrm>
            <a:off x="6401208" y="2569721"/>
            <a:ext cx="420584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893"/>
              </a:lnSpc>
            </a:pP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4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b="1" spc="24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A55E6B-CA13-4E54-99FE-05062E91BA5D}"/>
              </a:ext>
            </a:extLst>
          </p:cNvPr>
          <p:cNvSpPr txBox="1"/>
          <p:nvPr/>
        </p:nvSpPr>
        <p:spPr>
          <a:xfrm>
            <a:off x="6735431" y="3937321"/>
            <a:ext cx="117173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248"/>
              </a:lnSpc>
            </a:pPr>
            <a:r>
              <a:rPr lang="en-US" sz="2800" b="1" spc="2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1" spc="27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27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b="1" spc="27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C139DAC-417F-4313-99F5-1365BF409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7316" y="615935"/>
            <a:ext cx="1046294" cy="16094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FF49BC0-8619-4126-B38E-105D199076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5623" y="1948278"/>
            <a:ext cx="1167223" cy="16094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7FEE353-448B-41BC-A936-1D61410E1A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5624" y="3400997"/>
            <a:ext cx="118299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8AD123-58D5-4AD5-BC8C-026F2487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173BACF-9200-46A6-B4D6-F3E8C6F03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17" y="0"/>
            <a:ext cx="11820940" cy="6857999"/>
          </a:xfrm>
        </p:spPr>
      </p:pic>
    </p:spTree>
    <p:extLst>
      <p:ext uri="{BB962C8B-B14F-4D97-AF65-F5344CB8AC3E}">
        <p14:creationId xmlns:p14="http://schemas.microsoft.com/office/powerpoint/2010/main" val="10778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 tuần 31</Template>
  <TotalTime>0</TotalTime>
  <Words>343</Words>
  <Application>Microsoft Office PowerPoint</Application>
  <PresentationFormat>Custom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Tìm hiểu bài</vt:lpstr>
      <vt:lpstr>PowerPoint Presentation</vt:lpstr>
      <vt:lpstr>Câu 1 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INTEL</cp:lastModifiedBy>
  <cp:revision>2</cp:revision>
  <dcterms:created xsi:type="dcterms:W3CDTF">2024-04-17T10:09:27Z</dcterms:created>
  <dcterms:modified xsi:type="dcterms:W3CDTF">2024-04-21T07:33:48Z</dcterms:modified>
</cp:coreProperties>
</file>