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6C4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29" autoAdjust="0"/>
    <p:restoredTop sz="94660"/>
  </p:normalViewPr>
  <p:slideViewPr>
    <p:cSldViewPr>
      <p:cViewPr>
        <p:scale>
          <a:sx n="75" d="100"/>
          <a:sy n="75" d="100"/>
        </p:scale>
        <p:origin x="-1308" y="60"/>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B1260-EA45-4190-8E1E-1C662856CC07}" type="datetimeFigureOut">
              <a:rPr lang="en-US" smtClean="0"/>
              <a:pPr/>
              <a:t>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E767A-1A15-4EDB-A29F-17E7058D3046}" type="slidenum">
              <a:rPr lang="en-US" smtClean="0"/>
              <a:pPr/>
              <a:t>‹#›</a:t>
            </a:fld>
            <a:endParaRPr lang="en-US"/>
          </a:p>
        </p:txBody>
      </p:sp>
    </p:spTree>
    <p:extLst>
      <p:ext uri="{BB962C8B-B14F-4D97-AF65-F5344CB8AC3E}">
        <p14:creationId xmlns:p14="http://schemas.microsoft.com/office/powerpoint/2010/main" xmlns="" val="14908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36A79-AF37-4D0C-AB71-CA7FA53CCB11}" type="slidenum">
              <a:rPr lang="en-US" smtClean="0"/>
              <a:pPr/>
              <a:t>2</a:t>
            </a:fld>
            <a:endParaRPr lang="en-US"/>
          </a:p>
        </p:txBody>
      </p:sp>
    </p:spTree>
    <p:extLst>
      <p:ext uri="{BB962C8B-B14F-4D97-AF65-F5344CB8AC3E}">
        <p14:creationId xmlns:p14="http://schemas.microsoft.com/office/powerpoint/2010/main" xmlns="" val="303769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100372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189197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115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347517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E1AF3-6801-49ED-B064-BD46263AEED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362703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E1AF3-6801-49ED-B064-BD46263AEEDD}"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175166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E1AF3-6801-49ED-B064-BD46263AEEDD}" type="datetimeFigureOut">
              <a:rPr lang="en-US" smtClean="0"/>
              <a:pPr/>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10121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E1AF3-6801-49ED-B064-BD46263AEEDD}" type="datetimeFigureOut">
              <a:rPr lang="en-US" smtClean="0"/>
              <a:pPr/>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369092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E1AF3-6801-49ED-B064-BD46263AEEDD}" type="datetimeFigureOut">
              <a:rPr lang="en-US" smtClean="0"/>
              <a:pPr/>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2128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372175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24311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E1AF3-6801-49ED-B064-BD46263AEEDD}" type="datetimeFigureOut">
              <a:rPr lang="en-US" smtClean="0"/>
              <a:pPr/>
              <a:t>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F99D7-70F0-46B4-BB09-130BC7A99E4E}" type="slidenum">
              <a:rPr lang="en-US" smtClean="0"/>
              <a:pPr/>
              <a:t>‹#›</a:t>
            </a:fld>
            <a:endParaRPr lang="en-US"/>
          </a:p>
        </p:txBody>
      </p:sp>
    </p:spTree>
    <p:extLst>
      <p:ext uri="{BB962C8B-B14F-4D97-AF65-F5344CB8AC3E}">
        <p14:creationId xmlns:p14="http://schemas.microsoft.com/office/powerpoint/2010/main" xmlns="" val="3512990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ctrTitle" idx="4294967295"/>
          </p:nvPr>
        </p:nvSpPr>
        <p:spPr>
          <a:xfrm>
            <a:off x="627877" y="152400"/>
            <a:ext cx="7772400" cy="1371600"/>
          </a:xfrm>
        </p:spPr>
        <p:txBody>
          <a:bodyPr>
            <a:normAutofit fontScale="90000"/>
          </a:bodyPr>
          <a:lstStyle/>
          <a:p>
            <a:r>
              <a:rPr lang="en-US" sz="4800" b="1" dirty="0" smtClean="0">
                <a:solidFill>
                  <a:schemeClr val="bg1"/>
                </a:solidFill>
                <a:latin typeface="Times New Roman" pitchFamily="18" charset="0"/>
                <a:cs typeface="Times New Roman" pitchFamily="18" charset="0"/>
              </a:rPr>
              <a:t>TRÒ CHƠI “ONG TÌM CHỮ”</a:t>
            </a:r>
            <a:endParaRPr lang="en-US" sz="4800" b="1" dirty="0">
              <a:solidFill>
                <a:schemeClr val="bg1"/>
              </a:solidFill>
              <a:latin typeface="Times New Roman" pitchFamily="18" charset="0"/>
              <a:cs typeface="Times New Roman" pitchFamily="18" charset="0"/>
            </a:endParaRPr>
          </a:p>
        </p:txBody>
      </p:sp>
      <p:pic>
        <p:nvPicPr>
          <p:cNvPr id="90115" name="Picture 22"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006" y="1628800"/>
            <a:ext cx="1746920"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6" name="Picture 23" descr="con-ong-dong"/>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7308304" y="3188828"/>
            <a:ext cx="1607096"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20" name="Hexagon 9">
            <a:hlinkClick r:id="rId5" action="ppaction://hlinksldjump"/>
          </p:cNvPr>
          <p:cNvSpPr>
            <a:spLocks noChangeArrowheads="1"/>
          </p:cNvSpPr>
          <p:nvPr/>
        </p:nvSpPr>
        <p:spPr bwMode="auto">
          <a:xfrm>
            <a:off x="2051720" y="2728999"/>
            <a:ext cx="4176464" cy="1205830"/>
          </a:xfrm>
          <a:prstGeom prst="hexagon">
            <a:avLst>
              <a:gd name="adj" fmla="val 26082"/>
              <a:gd name="vf" fmla="val 115470"/>
            </a:avLst>
          </a:prstGeom>
          <a:solidFill>
            <a:srgbClr val="F6C4A8"/>
          </a:solidFill>
          <a:ln w="25400" algn="ctr">
            <a:solidFill>
              <a:schemeClr val="tx1"/>
            </a:solidFill>
            <a:miter lim="800000"/>
            <a:headEnd/>
            <a:tailEnd/>
          </a:ln>
        </p:spPr>
        <p:txBody>
          <a:bodyPr anchor="ctr"/>
          <a:lstStyle/>
          <a:p>
            <a:pPr algn="ctr"/>
            <a:r>
              <a:rPr lang="en-US" sz="3200" b="1" dirty="0" smtClean="0">
                <a:solidFill>
                  <a:srgbClr val="0000CC"/>
                </a:solidFill>
                <a:latin typeface="Times New Roman" pitchFamily="18" charset="0"/>
              </a:rPr>
              <a:t>HỒ CHÍ MINH</a:t>
            </a:r>
            <a:endParaRPr lang="en-US" sz="3200" b="1" dirty="0">
              <a:solidFill>
                <a:srgbClr val="0000CC"/>
              </a:solidFill>
              <a:latin typeface="Times New Roman" pitchFamily="18" charset="0"/>
            </a:endParaRPr>
          </a:p>
        </p:txBody>
      </p:sp>
      <p:sp>
        <p:nvSpPr>
          <p:cNvPr id="90121" name="Hexagon 9">
            <a:hlinkClick r:id="rId6" action="ppaction://hlinksldjump"/>
          </p:cNvPr>
          <p:cNvSpPr>
            <a:spLocks noChangeArrowheads="1"/>
          </p:cNvSpPr>
          <p:nvPr/>
        </p:nvSpPr>
        <p:spPr bwMode="auto">
          <a:xfrm>
            <a:off x="2915816" y="4653136"/>
            <a:ext cx="4392488" cy="1152128"/>
          </a:xfrm>
          <a:prstGeom prst="hexagon">
            <a:avLst>
              <a:gd name="adj" fmla="val 26082"/>
              <a:gd name="vf" fmla="val 115470"/>
            </a:avLst>
          </a:prstGeom>
          <a:solidFill>
            <a:schemeClr val="accent4">
              <a:lumMod val="40000"/>
              <a:lumOff val="60000"/>
            </a:schemeClr>
          </a:solidFill>
          <a:ln w="25400" algn="ctr">
            <a:solidFill>
              <a:schemeClr val="tx1"/>
            </a:solidFill>
            <a:miter lim="800000"/>
            <a:headEnd/>
            <a:tailEnd/>
          </a:ln>
        </p:spPr>
        <p:txBody>
          <a:bodyPr anchor="ctr"/>
          <a:lstStyle/>
          <a:p>
            <a:pPr algn="ctr"/>
            <a:r>
              <a:rPr lang="en-US" sz="2800" b="1" dirty="0" smtClean="0">
                <a:latin typeface="Times New Roman" pitchFamily="18" charset="0"/>
              </a:rPr>
              <a:t>NGUYỄN ÁI QUỐC</a:t>
            </a:r>
            <a:endParaRPr lang="en-US" sz="2800" b="1" dirty="0">
              <a:latin typeface="Times New Roman" pitchFamily="18" charset="0"/>
            </a:endParaRPr>
          </a:p>
        </p:txBody>
      </p:sp>
    </p:spTree>
    <p:extLst>
      <p:ext uri="{BB962C8B-B14F-4D97-AF65-F5344CB8AC3E}">
        <p14:creationId xmlns:p14="http://schemas.microsoft.com/office/powerpoint/2010/main" xmlns="" val="23819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409255" y="1960418"/>
            <a:ext cx="7010400" cy="411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587965" y="1976910"/>
            <a:ext cx="6652979" cy="4154984"/>
          </a:xfrm>
          <a:prstGeom prst="rect">
            <a:avLst/>
          </a:prstGeom>
          <a:noFill/>
        </p:spPr>
        <p:txBody>
          <a:bodyPr wrap="square" rtlCol="0">
            <a:spAutoFit/>
          </a:bodyPr>
          <a:lstStyle/>
          <a:p>
            <a:pPr algn="just">
              <a:lnSpc>
                <a:spcPct val="150000"/>
              </a:lnSpc>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cứu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5/6/1910</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5/6/1911</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6/5/1911</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6/5/1910</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709609" y="43208"/>
            <a:ext cx="1447800" cy="1336964"/>
          </a:xfrm>
          <a:prstGeom prst="rect">
            <a:avLst/>
          </a:prstGeom>
        </p:spPr>
      </p:pic>
      <p:sp>
        <p:nvSpPr>
          <p:cNvPr id="4" name="Oval 3"/>
          <p:cNvSpPr/>
          <p:nvPr/>
        </p:nvSpPr>
        <p:spPr>
          <a:xfrm>
            <a:off x="1981200" y="41910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B</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xmlns=""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600199"/>
            <a:ext cx="7010400" cy="41688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524001" y="1614055"/>
            <a:ext cx="6819454" cy="4154984"/>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3: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30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ba</a:t>
            </a:r>
            <a:r>
              <a:rPr lang="en-US" sz="3200" b="1" dirty="0" smtClean="0">
                <a:latin typeface="Times New Roman" pitchFamily="18" charset="0"/>
                <a:cs typeface="Times New Roman" pitchFamily="18" charset="0"/>
              </a:rPr>
              <a:t> ở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ngoài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chọn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mạng</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a:t>
            </a:r>
            <a:r>
              <a:rPr lang="en-US" sz="2800" b="1" i="1" dirty="0" err="1" smtClean="0">
                <a:solidFill>
                  <a:srgbClr val="FF0000"/>
                </a:solidFill>
                <a:latin typeface="Times New Roman" pitchFamily="18" charset="0"/>
                <a:cs typeface="Times New Roman" pitchFamily="18" charset="0"/>
              </a:rPr>
              <a:t>Tân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Trào</a:t>
            </a:r>
            <a:r>
              <a:rPr lang="en-US" sz="2800" b="1" i="1" dirty="0" smtClean="0">
                <a:solidFill>
                  <a:srgbClr val="FF0000"/>
                </a:solidFill>
                <a:latin typeface="Times New Roman" pitchFamily="18" charset="0"/>
                <a:cs typeface="Times New Roman" pitchFamily="18" charset="0"/>
              </a:rPr>
              <a:t> – </a:t>
            </a:r>
            <a:r>
              <a:rPr lang="en-US" sz="2800" b="1" i="1" dirty="0" err="1" smtClean="0">
                <a:solidFill>
                  <a:srgbClr val="FF0000"/>
                </a:solidFill>
                <a:latin typeface="Times New Roman" pitchFamily="18" charset="0"/>
                <a:cs typeface="Times New Roman" pitchFamily="18" charset="0"/>
              </a:rPr>
              <a:t>Tuyên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Quang</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a:t>
            </a:r>
            <a:r>
              <a:rPr lang="en-US" sz="2800" b="1" i="1" dirty="0" err="1" smtClean="0">
                <a:solidFill>
                  <a:srgbClr val="FF0000"/>
                </a:solidFill>
                <a:latin typeface="Times New Roman" pitchFamily="18" charset="0"/>
                <a:cs typeface="Times New Roman" pitchFamily="18" charset="0"/>
              </a:rPr>
              <a:t>Định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Hóa</a:t>
            </a:r>
            <a:r>
              <a:rPr lang="en-US" sz="2800" b="1" i="1" dirty="0" smtClean="0">
                <a:solidFill>
                  <a:srgbClr val="FF0000"/>
                </a:solidFill>
                <a:latin typeface="Times New Roman" pitchFamily="18" charset="0"/>
                <a:cs typeface="Times New Roman" pitchFamily="18" charset="0"/>
              </a:rPr>
              <a:t> – </a:t>
            </a:r>
            <a:r>
              <a:rPr lang="en-US" sz="2800" b="1" i="1" dirty="0" err="1" smtClean="0">
                <a:solidFill>
                  <a:srgbClr val="FF0000"/>
                </a:solidFill>
                <a:latin typeface="Times New Roman" pitchFamily="18" charset="0"/>
                <a:cs typeface="Times New Roman" pitchFamily="18" charset="0"/>
              </a:rPr>
              <a:t>Thái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Nguyên</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a:t>
            </a:r>
            <a:r>
              <a:rPr lang="en-US" sz="2800" b="1" i="1" dirty="0" err="1" smtClean="0">
                <a:solidFill>
                  <a:srgbClr val="FF0000"/>
                </a:solidFill>
                <a:latin typeface="Times New Roman" pitchFamily="18" charset="0"/>
                <a:cs typeface="Times New Roman" pitchFamily="18" charset="0"/>
              </a:rPr>
              <a:t>Pác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Bó</a:t>
            </a:r>
            <a:r>
              <a:rPr lang="en-US" sz="2800" b="1" i="1" dirty="0" smtClean="0">
                <a:solidFill>
                  <a:srgbClr val="FF0000"/>
                </a:solidFill>
                <a:latin typeface="Times New Roman" pitchFamily="18" charset="0"/>
                <a:cs typeface="Times New Roman" pitchFamily="18" charset="0"/>
              </a:rPr>
              <a:t> – Cao </a:t>
            </a:r>
            <a:r>
              <a:rPr lang="en-US" sz="2800" b="1" i="1" dirty="0" err="1" smtClean="0">
                <a:solidFill>
                  <a:srgbClr val="FF0000"/>
                </a:solidFill>
                <a:latin typeface="Times New Roman" pitchFamily="18" charset="0"/>
                <a:cs typeface="Times New Roman" pitchFamily="18" charset="0"/>
              </a:rPr>
              <a:t>Bằng</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a:t>
            </a:r>
            <a:r>
              <a:rPr lang="en-US" sz="2800" b="1" i="1" dirty="0" err="1" smtClean="0">
                <a:solidFill>
                  <a:srgbClr val="FF0000"/>
                </a:solidFill>
                <a:latin typeface="Times New Roman" pitchFamily="18" charset="0"/>
                <a:cs typeface="Times New Roman" pitchFamily="18" charset="0"/>
              </a:rPr>
              <a:t>Hương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Cảng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Trung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Quốc</a:t>
            </a:r>
            <a:r>
              <a:rPr lang="en-US" sz="2800" b="1" i="1" dirty="0" smtClean="0">
                <a:solidFill>
                  <a:srgbClr val="FF0000"/>
                </a:solidFill>
                <a:latin typeface="Times New Roman" pitchFamily="18" charset="0"/>
                <a:cs typeface="Times New Roman" pitchFamily="18" charset="0"/>
              </a:rPr>
              <a:t>)</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709609" y="43208"/>
            <a:ext cx="1447800" cy="1336964"/>
          </a:xfrm>
          <a:prstGeom prst="rect">
            <a:avLst/>
          </a:prstGeom>
        </p:spPr>
      </p:pic>
      <p:sp>
        <p:nvSpPr>
          <p:cNvPr id="4" name="Oval 3"/>
          <p:cNvSpPr/>
          <p:nvPr/>
        </p:nvSpPr>
        <p:spPr>
          <a:xfrm>
            <a:off x="1981200" y="44958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C</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xmlns=""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199"/>
            <a:ext cx="7010400" cy="3662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615" y="178377"/>
            <a:ext cx="173461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524000" y="1981200"/>
            <a:ext cx="6847163" cy="3662541"/>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4: </a:t>
            </a:r>
            <a:r>
              <a:rPr lang="en-US" sz="3200" b="1" dirty="0" err="1" smtClean="0">
                <a:latin typeface="Times New Roman" pitchFamily="18" charset="0"/>
                <a:cs typeface="Times New Roman" pitchFamily="18" charset="0"/>
              </a:rPr>
              <a:t>Nói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đức</a:t>
            </a:r>
            <a:r>
              <a:rPr lang="en-US" sz="3200" b="1" dirty="0" smtClean="0">
                <a:latin typeface="Times New Roman" pitchFamily="18" charset="0"/>
                <a:cs typeface="Times New Roman" pitchFamily="18" charset="0"/>
              </a:rPr>
              <a:t> con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nói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2</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3</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4</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5</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709609" y="43208"/>
            <a:ext cx="1447800" cy="1336964"/>
          </a:xfrm>
          <a:prstGeom prst="rect">
            <a:avLst/>
          </a:prstGeom>
        </p:spPr>
      </p:pic>
      <p:sp>
        <p:nvSpPr>
          <p:cNvPr id="4" name="Oval 3"/>
          <p:cNvSpPr/>
          <p:nvPr/>
        </p:nvSpPr>
        <p:spPr>
          <a:xfrm>
            <a:off x="1953490" y="4301836"/>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C</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xmlns=""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1423109" y="2209800"/>
            <a:ext cx="7010400" cy="2438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016" y="347229"/>
            <a:ext cx="173461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601819" y="2525426"/>
            <a:ext cx="6652979" cy="1654748"/>
          </a:xfrm>
          <a:prstGeom prst="rect">
            <a:avLst/>
          </a:prstGeom>
          <a:noFill/>
        </p:spPr>
        <p:txBody>
          <a:bodyPr wrap="square" rtlCol="0">
            <a:spAutoFit/>
          </a:bodyPr>
          <a:lstStyle/>
          <a:p>
            <a:pPr algn="just">
              <a:lnSpc>
                <a:spcPct val="150000"/>
              </a:lnSpc>
            </a:pP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1: </a:t>
            </a:r>
            <a:r>
              <a:rPr lang="en-US" sz="3600" b="1" dirty="0" err="1" smtClean="0">
                <a:latin typeface="Times New Roman" pitchFamily="18" charset="0"/>
                <a:cs typeface="Times New Roman" pitchFamily="18" charset="0"/>
              </a:rPr>
              <a:t>Đọc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khổ</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đoạn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viết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Bác</a:t>
            </a:r>
            <a:r>
              <a:rPr lang="en-US" sz="3600" b="1" dirty="0" smtClean="0">
                <a:latin typeface="Times New Roman" pitchFamily="18" charset="0"/>
                <a:cs typeface="Times New Roman" pitchFamily="18" charset="0"/>
              </a:rPr>
              <a:t>?</a:t>
            </a:r>
            <a:endParaRPr lang="en-US" sz="3200" b="1" i="1" dirty="0" smtClean="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xmlns=""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457200" y="609600"/>
            <a:ext cx="8382000" cy="4893647"/>
          </a:xfrm>
          <a:prstGeom prst="rect">
            <a:avLst/>
          </a:prstGeom>
          <a:noFill/>
        </p:spPr>
        <p:txBody>
          <a:bodyPr wrap="square" rtlCol="0">
            <a:spAutoFit/>
          </a:bodyPr>
          <a:lstStyle/>
          <a:p>
            <a:pPr algn="just"/>
            <a:r>
              <a:rPr lang="vi-VN" sz="2400" dirty="0">
                <a:latin typeface="+mj-lt"/>
              </a:rPr>
              <a:t>Lời </a:t>
            </a:r>
            <a:r>
              <a:rPr lang="vi-VN" sz="2400" dirty="0" smtClean="0">
                <a:latin typeface="+mj-lt"/>
              </a:rPr>
              <a:t>dẫn vào bài:</a:t>
            </a:r>
          </a:p>
          <a:p>
            <a:pPr algn="just"/>
            <a:endParaRPr lang="vi-VN" sz="2400" dirty="0" smtClean="0">
              <a:latin typeface="+mj-lt"/>
            </a:endParaRPr>
          </a:p>
          <a:p>
            <a:pPr algn="just"/>
            <a:r>
              <a:rPr lang="vi-VN" sz="2400" dirty="0" smtClean="0">
                <a:latin typeface="+mj-lt"/>
              </a:rPr>
              <a:t>Trong </a:t>
            </a:r>
            <a:r>
              <a:rPr lang="vi-VN" sz="2400" dirty="0">
                <a:latin typeface="+mj-lt"/>
              </a:rPr>
              <a:t>suốt cuộc đời hoạt động cách mạng vì nước, vì dân, dù ở bất kỳ cương vị nào, từ một người phụ bếp trên con tàu Latut Trevin lúc ra đi tìm đường cứu nước, cho đến khi trở thành vị lãnh tụ, Bác Hồ vẫn giữ một nếp sống vô cùng giản dị. Đó cũng chính là điểm nổi bật trong phong cách, đạo đức của Người. Phạm Văn Đồng là người học trò và cộng sự gần gũi bên cạnh Bác Hồ. Vì vậy, ông đã viết nhiều bài về Bác bằng sự hiểu biết tường tận và tình cảm yêu kính chân thành. Văn bản “Đức tính giản dị của Bác Hồ” trích từ một bài diễn văn là một minh chứng tiêu biểu. Chúng ta đi vào tìm hiểu văn bản này để thấy được đức tính giản dị của Bác Hồ biểu hiện như thế nào cũng như hiểu rõ cách chứng minh của tác giả</a:t>
            </a:r>
            <a:r>
              <a:rPr lang="vi-VN" sz="2400" dirty="0" smtClean="0">
                <a:latin typeface="+mj-lt"/>
              </a:rPr>
              <a:t>.</a:t>
            </a:r>
            <a:endParaRPr lang="vi-VN" sz="2400" dirty="0">
              <a:latin typeface="+mj-lt"/>
            </a:endParaRPr>
          </a:p>
        </p:txBody>
      </p:sp>
    </p:spTree>
    <p:extLst>
      <p:ext uri="{BB962C8B-B14F-4D97-AF65-F5344CB8AC3E}">
        <p14:creationId xmlns:p14="http://schemas.microsoft.com/office/powerpoint/2010/main" xmlns="" val="391022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idx="4294967295"/>
          </p:nvPr>
        </p:nvSpPr>
        <p:spPr>
          <a:xfrm>
            <a:off x="228600" y="152400"/>
            <a:ext cx="8610600" cy="1066800"/>
          </a:xfrm>
        </p:spPr>
        <p:txBody>
          <a:bodyPr/>
          <a:lstStyle/>
          <a:p>
            <a:r>
              <a:rPr lang="en-US" sz="3600" b="1" dirty="0" smtClean="0">
                <a:solidFill>
                  <a:schemeClr val="tx1"/>
                </a:solidFill>
                <a:latin typeface="Times New Roman" pitchFamily="18" charset="0"/>
                <a:cs typeface="Times New Roman" pitchFamily="18" charset="0"/>
              </a:rPr>
              <a:t>TÌM CHỮ: </a:t>
            </a:r>
            <a:r>
              <a:rPr lang="en-US" sz="3600" b="1" dirty="0" smtClean="0">
                <a:solidFill>
                  <a:srgbClr val="FF0000"/>
                </a:solidFill>
                <a:latin typeface="Times New Roman" pitchFamily="18" charset="0"/>
                <a:cs typeface="Times New Roman" pitchFamily="18" charset="0"/>
              </a:rPr>
              <a:t>HỒ CHÍ MINH</a:t>
            </a:r>
            <a:endParaRPr lang="en-US" sz="3600" b="1" dirty="0">
              <a:solidFill>
                <a:srgbClr val="FF0000"/>
              </a:solidFill>
              <a:latin typeface="Times New Roman" pitchFamily="18" charset="0"/>
              <a:cs typeface="Times New Roman" pitchFamily="18" charset="0"/>
            </a:endParaRP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28" name="Hexagon 27"/>
          <p:cNvSpPr/>
          <p:nvPr/>
        </p:nvSpPr>
        <p:spPr>
          <a:xfrm>
            <a:off x="1985005" y="1971468"/>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CHÍ MINH</a:t>
            </a:r>
            <a:endParaRPr lang="en-US" sz="2400" b="1" dirty="0">
              <a:solidFill>
                <a:srgbClr val="0000CC"/>
              </a:solidFill>
              <a:latin typeface="Times New Roman" pitchFamily="18" charset="0"/>
              <a:cs typeface="Times New Roman" pitchFamily="18" charset="0"/>
            </a:endParaRP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smtClean="0">
                <a:solidFill>
                  <a:srgbClr val="0000CC"/>
                </a:solidFill>
                <a:latin typeface="Times New Roman" pitchFamily="18" charset="0"/>
                <a:cs typeface="Times New Roman" pitchFamily="18" charset="0"/>
              </a:rPr>
              <a:t>HỒ CHÍ</a:t>
            </a:r>
            <a:endParaRPr lang="en-US" sz="2700" b="1" dirty="0">
              <a:solidFill>
                <a:srgbClr val="0000CC"/>
              </a:solidFill>
              <a:latin typeface="Times New Roman" pitchFamily="18" charset="0"/>
              <a:cs typeface="Times New Roman" pitchFamily="18" charset="0"/>
            </a:endParaRP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smtClean="0">
                <a:solidFill>
                  <a:srgbClr val="0000CC"/>
                </a:solidFill>
                <a:latin typeface="Times New Roman" pitchFamily="18" charset="0"/>
                <a:cs typeface="Times New Roman" pitchFamily="18" charset="0"/>
              </a:rPr>
              <a:t>HỒ CHÍ MINH</a:t>
            </a:r>
            <a:endParaRPr lang="en-US" sz="2200" b="1" dirty="0">
              <a:solidFill>
                <a:srgbClr val="0000CC"/>
              </a:solidFill>
              <a:latin typeface="Times New Roman" pitchFamily="18" charset="0"/>
              <a:cs typeface="Times New Roman" pitchFamily="18" charset="0"/>
            </a:endParaRPr>
          </a:p>
        </p:txBody>
      </p:sp>
      <p:sp>
        <p:nvSpPr>
          <p:cNvPr id="34" name="Hexagon 33"/>
          <p:cNvSpPr/>
          <p:nvPr/>
        </p:nvSpPr>
        <p:spPr>
          <a:xfrm>
            <a:off x="3700462"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36" name="Hexagon 35"/>
          <p:cNvSpPr/>
          <p:nvPr/>
        </p:nvSpPr>
        <p:spPr>
          <a:xfrm>
            <a:off x="7086600" y="3488858"/>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 CHÍ</a:t>
            </a:r>
            <a:endParaRPr lang="en-US" sz="2800" b="1" dirty="0">
              <a:solidFill>
                <a:srgbClr val="0000CC"/>
              </a:solidFill>
              <a:latin typeface="Times New Roman" pitchFamily="18" charset="0"/>
              <a:cs typeface="Times New Roman" pitchFamily="18" charset="0"/>
            </a:endParaRP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HỒ CHÍ MINH</a:t>
            </a:r>
            <a:endParaRPr lang="en-US" sz="2400" b="1" dirty="0">
              <a:solidFill>
                <a:srgbClr val="0000CC"/>
              </a:solidFill>
              <a:latin typeface="Times New Roman" pitchFamily="18" charset="0"/>
              <a:cs typeface="Times New Roman" pitchFamily="18" charset="0"/>
            </a:endParaRP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CHÍ MINH</a:t>
            </a:r>
            <a:endParaRPr lang="en-US" sz="2400" b="1" dirty="0">
              <a:solidFill>
                <a:srgbClr val="0000CC"/>
              </a:solidFill>
              <a:latin typeface="Times New Roman" pitchFamily="18" charset="0"/>
              <a:cs typeface="Times New Roman" pitchFamily="18" charset="0"/>
            </a:endParaRP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MINH</a:t>
            </a:r>
            <a:endParaRPr lang="en-US" sz="2400" b="1" dirty="0">
              <a:solidFill>
                <a:srgbClr val="0000CC"/>
              </a:solidFill>
              <a:latin typeface="Times New Roman" pitchFamily="18" charset="0"/>
              <a:cs typeface="Times New Roman" pitchFamily="18" charset="0"/>
            </a:endParaRPr>
          </a:p>
        </p:txBody>
      </p:sp>
      <p:sp>
        <p:nvSpPr>
          <p:cNvPr id="42" name="Hexagon 41"/>
          <p:cNvSpPr/>
          <p:nvPr/>
        </p:nvSpPr>
        <p:spPr>
          <a:xfrm>
            <a:off x="1993900" y="3479800"/>
            <a:ext cx="1709738"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6368" y="196812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76106" y="197146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2</a:t>
            </a:r>
          </a:p>
        </p:txBody>
      </p:sp>
      <p:sp>
        <p:nvSpPr>
          <p:cNvPr id="45" name="Hexagon 44"/>
          <p:cNvSpPr/>
          <p:nvPr/>
        </p:nvSpPr>
        <p:spPr>
          <a:xfrm>
            <a:off x="3624262" y="1981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67338" y="199437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5130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5</a:t>
            </a:r>
          </a:p>
        </p:txBody>
      </p:sp>
      <p:sp>
        <p:nvSpPr>
          <p:cNvPr id="48" name="Hexagon 47"/>
          <p:cNvSpPr/>
          <p:nvPr/>
        </p:nvSpPr>
        <p:spPr>
          <a:xfrm>
            <a:off x="2869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6</a:t>
            </a:r>
          </a:p>
        </p:txBody>
      </p:sp>
      <p:sp>
        <p:nvSpPr>
          <p:cNvPr id="49" name="Hexagon 48"/>
          <p:cNvSpPr/>
          <p:nvPr/>
        </p:nvSpPr>
        <p:spPr>
          <a:xfrm>
            <a:off x="3708737" y="34798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4102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9</a:t>
            </a:r>
          </a:p>
        </p:txBody>
      </p:sp>
      <p:sp>
        <p:nvSpPr>
          <p:cNvPr id="51" name="Hexagon 50"/>
          <p:cNvSpPr/>
          <p:nvPr/>
        </p:nvSpPr>
        <p:spPr>
          <a:xfrm>
            <a:off x="7086600" y="3486549"/>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10</a:t>
            </a:r>
          </a:p>
        </p:txBody>
      </p:sp>
      <p:sp>
        <p:nvSpPr>
          <p:cNvPr id="52" name="Hexagon 51"/>
          <p:cNvSpPr/>
          <p:nvPr/>
        </p:nvSpPr>
        <p:spPr>
          <a:xfrm>
            <a:off x="304800"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11</a:t>
            </a:r>
          </a:p>
        </p:txBody>
      </p:sp>
      <p:sp>
        <p:nvSpPr>
          <p:cNvPr id="53" name="Hexagon 52"/>
          <p:cNvSpPr/>
          <p:nvPr/>
        </p:nvSpPr>
        <p:spPr>
          <a:xfrm>
            <a:off x="1985005" y="5029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6712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41847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971"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3" action="ppaction://hlinksldjump"/>
          </p:cNvPr>
          <p:cNvSpPr/>
          <p:nvPr/>
        </p:nvSpPr>
        <p:spPr>
          <a:xfrm>
            <a:off x="2189163" y="990600"/>
            <a:ext cx="1011237"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FFFF00"/>
                </a:solidFill>
              </a:rPr>
              <a:t>C1</a:t>
            </a:r>
            <a:endParaRPr lang="en-US" b="1" dirty="0">
              <a:solidFill>
                <a:srgbClr val="FFFF00"/>
              </a:solidFill>
            </a:endParaRPr>
          </a:p>
        </p:txBody>
      </p:sp>
      <p:sp>
        <p:nvSpPr>
          <p:cNvPr id="62" name="Diamond 61">
            <a:hlinkClick r:id="rId4" action="ppaction://hlinksldjump"/>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rId5" action="ppaction://hlinksldjump"/>
          </p:cNvPr>
          <p:cNvSpPr/>
          <p:nvPr/>
        </p:nvSpPr>
        <p:spPr>
          <a:xfrm>
            <a:off x="4233842" y="990600"/>
            <a:ext cx="99853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rId6" action="ppaction://hlinksldjump"/>
          </p:cNvPr>
          <p:cNvSpPr/>
          <p:nvPr/>
        </p:nvSpPr>
        <p:spPr>
          <a:xfrm>
            <a:off x="5232379" y="988291"/>
            <a:ext cx="994589"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C4</a:t>
            </a:r>
          </a:p>
        </p:txBody>
      </p:sp>
      <p:sp>
        <p:nvSpPr>
          <p:cNvPr id="65" name="Diamond 64">
            <a:hlinkClick r:id="rId7" action="ppaction://hlinksldjump"/>
          </p:cNvPr>
          <p:cNvSpPr/>
          <p:nvPr/>
        </p:nvSpPr>
        <p:spPr>
          <a:xfrm>
            <a:off x="6226968" y="990600"/>
            <a:ext cx="100932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3112" name="Picture 40" descr="con-ong-dong"/>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1132" y="83416"/>
            <a:ext cx="144462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75" name="AutoShape 41">
            <a:hlinkClick r:id="" action="ppaction://noaction"/>
          </p:cNvPr>
          <p:cNvSpPr>
            <a:spLocks noChangeArrowheads="1"/>
          </p:cNvSpPr>
          <p:nvPr/>
        </p:nvSpPr>
        <p:spPr bwMode="auto">
          <a:xfrm>
            <a:off x="8305800" y="228600"/>
            <a:ext cx="685800" cy="1066800"/>
          </a:xfrm>
          <a:prstGeom prst="upArrow">
            <a:avLst>
              <a:gd name="adj1" fmla="val 50000"/>
              <a:gd name="adj2" fmla="val 38889"/>
            </a:avLst>
          </a:prstGeom>
          <a:solidFill>
            <a:schemeClr val="accent1"/>
          </a:solidFill>
          <a:ln w="9525">
            <a:solidFill>
              <a:schemeClr val="tx1"/>
            </a:solidFill>
            <a:miter lim="800000"/>
            <a:headEnd/>
            <a:tailEnd/>
          </a:ln>
        </p:spPr>
        <p:txBody>
          <a:bodyPr vert="eaVert" wrap="none" anchor="ctr"/>
          <a:lstStyle/>
          <a:p>
            <a:endParaRPr lang="en-US"/>
          </a:p>
        </p:txBody>
      </p:sp>
    </p:spTree>
    <p:extLst>
      <p:ext uri="{BB962C8B-B14F-4D97-AF65-F5344CB8AC3E}">
        <p14:creationId xmlns:p14="http://schemas.microsoft.com/office/powerpoint/2010/main" xmlns="" val="2782246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3.61111E-6 -3.98844E-6 C -0.01458 0.03214 -0.02917 0.06451 -3.61111E-6 0.08254 C 0.02934 0.10058 0.05642 0.10289 0.17604 0.10775 C 0.29583 0.1126 0.61753 0.08046 0.71753 0.11214 C 0.81753 0.14382 0.89288 0.2659 0.77622 0.29804 C 0.65938 0.33017 0.14271 0.26567 0.0158 0.30451 C -0.11094 0.34335 -0.11181 0.48902 0.01441 0.53064 C 0.14063 0.57226 0.63837 0.62289 0.77309 0.55376 C 0.90781 0.48462 0.94201 0.21202 0.8224 0.1163 C 0.70243 0.02058 0.18212 0.00301 0.05382 -0.02104 " pathEditMode="relative" ptsTypes="aaaaaaaaaA">
                                      <p:cBhvr>
                                        <p:cTn id="6" dur="5000" fill="hold"/>
                                        <p:tgtEl>
                                          <p:spTgt spid="31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20982" y="2161335"/>
            <a:ext cx="7010400" cy="29969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11319" y="3048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1</a:t>
            </a:r>
          </a:p>
        </p:txBody>
      </p:sp>
      <p:pic>
        <p:nvPicPr>
          <p:cNvPr id="92166" name="Picture 8"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8906" y="1289339"/>
            <a:ext cx="144462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979712" y="2320963"/>
            <a:ext cx="6630888" cy="2677656"/>
          </a:xfrm>
          <a:prstGeom prst="rect">
            <a:avLst/>
          </a:prstGeom>
          <a:noFill/>
        </p:spPr>
        <p:txBody>
          <a:bodyPr wrap="square" rtlCol="0">
            <a:spAutoFit/>
          </a:bodyPr>
          <a:lstStyle/>
          <a:p>
            <a:r>
              <a:rPr lang="en-US" sz="3200" b="1" i="1" dirty="0" err="1" smtClean="0">
                <a:latin typeface="Times New Roman" pitchFamily="18" charset="0"/>
                <a:ea typeface="Tahoma" pitchFamily="34" charset="0"/>
                <a:cs typeface="Times New Roman" pitchFamily="18" charset="0"/>
              </a:rPr>
              <a:t>Nơi</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nào</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bát</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ngát</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hương</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sen</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giữa</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mùa</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hoa</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nở</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Bác</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kính</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yêu</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chào</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đời</a:t>
            </a:r>
            <a:r>
              <a:rPr lang="en-US" sz="3200" b="1" i="1" dirty="0" smtClean="0">
                <a:latin typeface="Times New Roman" pitchFamily="18" charset="0"/>
                <a:ea typeface="Tahoma" pitchFamily="34" charset="0"/>
                <a:cs typeface="Times New Roman" pitchFamily="18" charset="0"/>
              </a:rPr>
              <a:t>?</a:t>
            </a:r>
          </a:p>
          <a:p>
            <a:endParaRPr lang="en-US" sz="3200" b="1" i="1" dirty="0">
              <a:latin typeface="Times New Roman" pitchFamily="18" charset="0"/>
              <a:ea typeface="Tahoma" pitchFamily="34" charset="0"/>
              <a:cs typeface="Times New Roman" pitchFamily="18" charset="0"/>
            </a:endParaRPr>
          </a:p>
          <a:p>
            <a:endParaRPr lang="en-US" sz="3200" b="1" i="1" dirty="0" smtClean="0">
              <a:latin typeface="Times New Roman" pitchFamily="18" charset="0"/>
              <a:ea typeface="Tahoma" pitchFamily="34" charset="0"/>
              <a:cs typeface="Times New Roman" pitchFamily="18" charset="0"/>
            </a:endParaRPr>
          </a:p>
          <a:p>
            <a:pPr algn="ctr"/>
            <a:r>
              <a:rPr lang="en-US" sz="4000" b="1" dirty="0" err="1" smtClean="0">
                <a:solidFill>
                  <a:srgbClr val="FF0000"/>
                </a:solidFill>
                <a:latin typeface="Times New Roman" pitchFamily="18" charset="0"/>
                <a:ea typeface="Tahoma" pitchFamily="34" charset="0"/>
                <a:cs typeface="Times New Roman" pitchFamily="18" charset="0"/>
              </a:rPr>
              <a:t>Làng</a:t>
            </a:r>
            <a:r>
              <a:rPr lang="en-US" sz="4000" b="1" dirty="0" smtClean="0">
                <a:solidFill>
                  <a:srgbClr val="FF0000"/>
                </a:solidFill>
                <a:latin typeface="Times New Roman" pitchFamily="18" charset="0"/>
                <a:ea typeface="Tahoma" pitchFamily="34" charset="0"/>
                <a:cs typeface="Times New Roman" pitchFamily="18" charset="0"/>
              </a:rPr>
              <a:t> </a:t>
            </a:r>
            <a:r>
              <a:rPr lang="en-US" sz="4000" b="1" dirty="0" err="1" smtClean="0">
                <a:solidFill>
                  <a:srgbClr val="FF0000"/>
                </a:solidFill>
                <a:latin typeface="Times New Roman" pitchFamily="18" charset="0"/>
                <a:ea typeface="Tahoma" pitchFamily="34" charset="0"/>
                <a:cs typeface="Times New Roman" pitchFamily="18" charset="0"/>
              </a:rPr>
              <a:t>Sen</a:t>
            </a:r>
            <a:endParaRPr lang="en-US" sz="4000" b="1" dirty="0">
              <a:solidFill>
                <a:srgbClr val="FF0000"/>
              </a:solidFill>
              <a:latin typeface="Times New Roman" pitchFamily="18" charset="0"/>
              <a:ea typeface="Tahoma" pitchFamily="34" charset="0"/>
              <a:cs typeface="Times New Roman"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696200" y="20782"/>
            <a:ext cx="1447800" cy="1336964"/>
          </a:xfrm>
          <a:prstGeom prst="rect">
            <a:avLst/>
          </a:prstGeom>
        </p:spPr>
      </p:pic>
    </p:spTree>
    <p:extLst>
      <p:ext uri="{BB962C8B-B14F-4D97-AF65-F5344CB8AC3E}">
        <p14:creationId xmlns:p14="http://schemas.microsoft.com/office/powerpoint/2010/main" xmlns="" val="23448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transition="in" filter="barn(inVertical)">
                                      <p:cBhvr>
                                        <p:cTn id="10" dur="500"/>
                                        <p:tgtEl>
                                          <p:spTgt spid="9216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92827" y="2119746"/>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2</a:t>
            </a:r>
          </a:p>
        </p:txBody>
      </p:sp>
      <p:sp>
        <p:nvSpPr>
          <p:cNvPr id="6" name="Rounded Rectangle 5"/>
          <p:cNvSpPr/>
          <p:nvPr/>
        </p:nvSpPr>
        <p:spPr>
          <a:xfrm>
            <a:off x="722311" y="5136286"/>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Đây</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là</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nơi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Bác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Hồ</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cùng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gia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đình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sinh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sống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vào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những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năm</a:t>
            </a:r>
            <a:r>
              <a:rPr lang="en-US" sz="3200" b="1" dirty="0" smtClean="0">
                <a:solidFill>
                  <a:schemeClr val="tx1"/>
                </a:solidFill>
                <a:latin typeface="Times New Roman" pitchFamily="18" charset="0"/>
                <a:cs typeface="Times New Roman" pitchFamily="18" charset="0"/>
              </a:rPr>
              <a:t> 1859 – 1901.</a:t>
            </a:r>
            <a:endParaRPr lang="en-US" sz="3200" b="1" dirty="0">
              <a:solidFill>
                <a:schemeClr val="tx1"/>
              </a:solidFill>
              <a:latin typeface="Times New Roman" pitchFamily="18" charset="0"/>
              <a:cs typeface="Times New Roman" pitchFamily="18" charset="0"/>
            </a:endParaRPr>
          </a:p>
        </p:txBody>
      </p:sp>
      <p:pic>
        <p:nvPicPr>
          <p:cNvPr id="93190" name="Picture 8"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1304925"/>
            <a:ext cx="144462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856687" y="2335519"/>
            <a:ext cx="6482680" cy="2985433"/>
          </a:xfrm>
          <a:prstGeom prst="rect">
            <a:avLst/>
          </a:prstGeom>
          <a:noFill/>
        </p:spPr>
        <p:txBody>
          <a:bodyPr wrap="square" rtlCol="0">
            <a:spAutoFit/>
          </a:bodyPr>
          <a:lstStyle/>
          <a:p>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quách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dọc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ngang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gần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nức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Kinh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đế</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đô</a:t>
            </a:r>
            <a:r>
              <a:rPr lang="en-US" sz="3200" b="1" i="1" dirty="0" smtClean="0">
                <a:latin typeface="Times New Roman" pitchFamily="18" charset="0"/>
                <a:cs typeface="Times New Roman" pitchFamily="18" charset="0"/>
              </a:rPr>
              <a:t>? </a:t>
            </a:r>
          </a:p>
          <a:p>
            <a:endParaRPr lang="en-US" sz="3200" b="1" i="1" dirty="0" smtClean="0">
              <a:latin typeface="Times New Roman" pitchFamily="18" charset="0"/>
              <a:cs typeface="Times New Roman" pitchFamily="18" charset="0"/>
            </a:endParaRPr>
          </a:p>
          <a:p>
            <a:endParaRPr lang="en-US" sz="2800" b="1" i="1" dirty="0" smtClean="0">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HUẾ</a:t>
            </a:r>
            <a:endParaRPr lang="en-US" sz="3600" b="1" dirty="0">
              <a:solidFill>
                <a:srgbClr val="FF0000"/>
              </a:solidFill>
              <a:latin typeface="Times New Roman" pitchFamily="18" charset="0"/>
              <a:cs typeface="Times New Roman" pitchFamily="18" charset="0"/>
            </a:endParaRPr>
          </a:p>
          <a:p>
            <a:endParaRPr lang="en-US" sz="2800" b="1" i="1" dirty="0" smtClean="0">
              <a:latin typeface="Times New Roman" pitchFamily="18" charset="0"/>
              <a:cs typeface="Times New Roman" pitchFamily="18" charset="0"/>
            </a:endParaRPr>
          </a:p>
        </p:txBody>
      </p:sp>
      <p:sp>
        <p:nvSpPr>
          <p:cNvPr id="4" name="Right Arrow 3"/>
          <p:cNvSpPr/>
          <p:nvPr/>
        </p:nvSpPr>
        <p:spPr>
          <a:xfrm>
            <a:off x="899592" y="5428351"/>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615467" y="32466"/>
            <a:ext cx="1447800" cy="1336964"/>
          </a:xfrm>
          <a:prstGeom prst="rect">
            <a:avLst/>
          </a:prstGeom>
        </p:spPr>
      </p:pic>
    </p:spTree>
    <p:extLst>
      <p:ext uri="{BB962C8B-B14F-4D97-AF65-F5344CB8AC3E}">
        <p14:creationId xmlns:p14="http://schemas.microsoft.com/office/powerpoint/2010/main" xmlns="" val="10664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additive="base">
                                        <p:cTn id="7" dur="500" fill="hold"/>
                                        <p:tgtEl>
                                          <p:spTgt spid="93190"/>
                                        </p:tgtEl>
                                        <p:attrNameLst>
                                          <p:attrName>ppt_x</p:attrName>
                                        </p:attrNameLst>
                                      </p:cBhvr>
                                      <p:tavLst>
                                        <p:tav tm="0">
                                          <p:val>
                                            <p:strVal val="#ppt_x"/>
                                          </p:val>
                                        </p:tav>
                                        <p:tav tm="100000">
                                          <p:val>
                                            <p:strVal val="#ppt_x"/>
                                          </p:val>
                                        </p:tav>
                                      </p:tavLst>
                                    </p:anim>
                                    <p:anim calcmode="lin" valueType="num">
                                      <p:cBhvr additive="base">
                                        <p:cTn id="8" dur="500" fill="hold"/>
                                        <p:tgtEl>
                                          <p:spTgt spid="931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92827" y="2285047"/>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3</a:t>
            </a:r>
          </a:p>
        </p:txBody>
      </p:sp>
      <p:pic>
        <p:nvPicPr>
          <p:cNvPr id="94214" name="Picture 8"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48202" y="1380172"/>
            <a:ext cx="144462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910261" y="2367697"/>
            <a:ext cx="6407224" cy="2554545"/>
          </a:xfrm>
          <a:prstGeom prst="rect">
            <a:avLst/>
          </a:prstGeom>
          <a:noFill/>
        </p:spPr>
        <p:txBody>
          <a:bodyPr wrap="square" rtlCol="0">
            <a:spAutoFit/>
          </a:bodyPr>
          <a:lstStyle/>
          <a:p>
            <a:pPr algn="just"/>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nước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thẳm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sâu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đã</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vạch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đường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đánh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đuổi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Tây</a:t>
            </a:r>
            <a:r>
              <a:rPr lang="en-US" sz="3200" b="1" i="1" dirty="0" smtClean="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smtClean="0">
              <a:latin typeface="Times New Roman" pitchFamily="18" charset="0"/>
              <a:cs typeface="Times New Roman" pitchFamily="18" charset="0"/>
            </a:endParaRPr>
          </a:p>
          <a:p>
            <a:pPr algn="ctr"/>
            <a:r>
              <a:rPr lang="en-US" sz="3200" b="1" i="1" dirty="0" smtClean="0">
                <a:solidFill>
                  <a:srgbClr val="FF0000"/>
                </a:solidFill>
                <a:latin typeface="Times New Roman" pitchFamily="18" charset="0"/>
                <a:cs typeface="Times New Roman" pitchFamily="18" charset="0"/>
              </a:rPr>
              <a:t>BẾN NHÀ RỒNG</a:t>
            </a:r>
            <a:endParaRPr lang="en-US" sz="3200" b="1" i="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xmlns="" val="20405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4214"/>
                                        </p:tgtEl>
                                        <p:attrNameLst>
                                          <p:attrName>style.visibility</p:attrName>
                                        </p:attrNameLst>
                                      </p:cBhvr>
                                      <p:to>
                                        <p:strVal val="visible"/>
                                      </p:to>
                                    </p:set>
                                    <p:animEffect transition="in" filter="barn(inVertical)">
                                      <p:cBhvr>
                                        <p:cTn id="10" dur="500"/>
                                        <p:tgtEl>
                                          <p:spTgt spid="942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58191" y="2438400"/>
            <a:ext cx="7010400" cy="31116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4</a:t>
            </a:r>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141272" y="2503111"/>
            <a:ext cx="6048672" cy="3046988"/>
          </a:xfrm>
          <a:prstGeom prst="rect">
            <a:avLst/>
          </a:prstGeom>
          <a:noFill/>
        </p:spPr>
        <p:txBody>
          <a:bodyPr wrap="square" rtlCol="0">
            <a:spAutoFit/>
          </a:bodyPr>
          <a:lstStyle/>
          <a:p>
            <a:pPr algn="just"/>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kính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yêu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tuyên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ngôn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độc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lập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giữa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ngày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đầu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thu</a:t>
            </a:r>
            <a:r>
              <a:rPr lang="en-US" sz="3200" b="1" i="1" dirty="0" smtClean="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smtClean="0">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VƯỜN HOA BA ĐÌNH</a:t>
            </a:r>
          </a:p>
          <a:p>
            <a:pPr algn="ctr"/>
            <a:r>
              <a:rPr lang="en-US" sz="3200" b="1" dirty="0" smtClean="0">
                <a:solidFill>
                  <a:srgbClr val="FF0000"/>
                </a:solidFill>
                <a:latin typeface="Times New Roman" pitchFamily="18" charset="0"/>
                <a:cs typeface="Times New Roman" pitchFamily="18" charset="0"/>
              </a:rPr>
              <a:t>(Nay </a:t>
            </a:r>
            <a:r>
              <a:rPr lang="en-US" sz="3200" b="1" dirty="0" err="1" smtClean="0">
                <a:solidFill>
                  <a:srgbClr val="FF0000"/>
                </a:solidFill>
                <a:latin typeface="Times New Roman" pitchFamily="18" charset="0"/>
                <a:cs typeface="Times New Roman" pitchFamily="18" charset="0"/>
              </a:rPr>
              <a:t>là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trường</a:t>
            </a:r>
            <a:r>
              <a:rPr lang="en-US" sz="3200" b="1" dirty="0" smtClean="0">
                <a:solidFill>
                  <a:srgbClr val="FF0000"/>
                </a:solidFill>
                <a:latin typeface="Times New Roman" pitchFamily="18" charset="0"/>
                <a:cs typeface="Times New Roman" pitchFamily="18" charset="0"/>
              </a:rPr>
              <a:t> Ba </a:t>
            </a:r>
            <a:r>
              <a:rPr lang="en-US" sz="3200" b="1" dirty="0" err="1" smtClean="0">
                <a:solidFill>
                  <a:srgbClr val="FF0000"/>
                </a:solidFill>
                <a:latin typeface="Times New Roman" pitchFamily="18" charset="0"/>
                <a:cs typeface="Times New Roman" pitchFamily="18" charset="0"/>
              </a:rPr>
              <a:t>Đình</a:t>
            </a:r>
            <a:r>
              <a:rPr lang="en-US" sz="32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709609" y="43208"/>
            <a:ext cx="1447800" cy="1336964"/>
          </a:xfrm>
          <a:prstGeom prst="rect">
            <a:avLst/>
          </a:prstGeom>
        </p:spPr>
      </p:pic>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862009" y="195608"/>
            <a:ext cx="1447800" cy="1336964"/>
          </a:xfrm>
          <a:prstGeom prst="rect">
            <a:avLst/>
          </a:prstGeom>
        </p:spPr>
      </p:pic>
    </p:spTree>
    <p:extLst>
      <p:ext uri="{BB962C8B-B14F-4D97-AF65-F5344CB8AC3E}">
        <p14:creationId xmlns:p14="http://schemas.microsoft.com/office/powerpoint/2010/main" xmlns="" val="21876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barn(inVertical)">
                                      <p:cBhvr>
                                        <p:cTn id="7" dur="500"/>
                                        <p:tgtEl>
                                          <p:spTgt spid="952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23842" y="2133600"/>
            <a:ext cx="7010400" cy="2819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a:t>
            </a:r>
            <a:r>
              <a:rPr lang="en-US" b="1" kern="1200" dirty="0" smtClean="0">
                <a:solidFill>
                  <a:srgbClr val="FF0000"/>
                </a:solidFill>
                <a:latin typeface="Times New Roman" pitchFamily="18" charset="0"/>
                <a:ea typeface="+mj-ea"/>
                <a:cs typeface="Times New Roman" pitchFamily="18" charset="0"/>
              </a:rPr>
              <a:t>5</a:t>
            </a:r>
            <a:endParaRPr lang="en-US" b="1" kern="1200" dirty="0">
              <a:solidFill>
                <a:srgbClr val="FF0000"/>
              </a:solidFill>
              <a:latin typeface="Times New Roman" pitchFamily="18" charset="0"/>
              <a:ea typeface="+mj-ea"/>
              <a:cs typeface="Times New Roman" pitchFamily="18" charset="0"/>
            </a:endParaRPr>
          </a:p>
        </p:txBody>
      </p:sp>
      <p:pic>
        <p:nvPicPr>
          <p:cNvPr id="95238" name="Picture 8" descr="con-ong-dong"/>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748470" y="2343518"/>
            <a:ext cx="6361144" cy="3046988"/>
          </a:xfrm>
          <a:prstGeom prst="rect">
            <a:avLst/>
          </a:prstGeom>
          <a:noFill/>
        </p:spPr>
        <p:txBody>
          <a:bodyPr wrap="square" rtlCol="0">
            <a:spAutoFit/>
          </a:bodyPr>
          <a:lstStyle/>
          <a:p>
            <a:pPr algn="just"/>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nắng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biển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trong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dạy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đàn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trẻ</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nhanh</a:t>
            </a:r>
            <a:r>
              <a:rPr lang="en-US" sz="3200" b="1" i="1" dirty="0" smtClean="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smtClean="0">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PHAN THIẾT</a:t>
            </a:r>
          </a:p>
          <a:p>
            <a:pPr algn="ctr"/>
            <a:endParaRPr lang="en-US" sz="2800" b="1" dirty="0">
              <a:solidFill>
                <a:srgbClr val="FF0000"/>
              </a:solidFill>
              <a:latin typeface="Times New Roman" pitchFamily="18" charset="0"/>
              <a:cs typeface="Times New Roman" pitchFamily="18" charset="0"/>
            </a:endParaRP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09609" y="43208"/>
            <a:ext cx="1447800" cy="1336964"/>
          </a:xfrm>
          <a:prstGeom prst="rect">
            <a:avLst/>
          </a:prstGeom>
        </p:spPr>
      </p:pic>
      <p:sp>
        <p:nvSpPr>
          <p:cNvPr id="11" name="Rounded Rectangle 10"/>
          <p:cNvSpPr/>
          <p:nvPr/>
        </p:nvSpPr>
        <p:spPr>
          <a:xfrm>
            <a:off x="935155" y="5257800"/>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TP </a:t>
            </a:r>
            <a:r>
              <a:rPr lang="en-US" sz="2800" b="1" dirty="0" err="1" smtClean="0">
                <a:solidFill>
                  <a:schemeClr val="tx1"/>
                </a:solidFill>
                <a:latin typeface="Times New Roman" pitchFamily="18" charset="0"/>
                <a:cs typeface="Times New Roman" pitchFamily="18" charset="0"/>
              </a:rPr>
              <a:t>Phan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Thiết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nơi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Hồ</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đến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sống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vào</a:t>
            </a:r>
            <a:r>
              <a:rPr lang="en-US" sz="2800" b="1" dirty="0" smtClean="0">
                <a:solidFill>
                  <a:schemeClr val="tx1"/>
                </a:solidFill>
                <a:latin typeface="Times New Roman" pitchFamily="18" charset="0"/>
                <a:cs typeface="Times New Roman" pitchFamily="18" charset="0"/>
              </a:rPr>
              <a:t> 8/1910 </a:t>
            </a:r>
            <a:r>
              <a:rPr lang="en-US" sz="2800" b="1" dirty="0" err="1" smtClean="0">
                <a:solidFill>
                  <a:schemeClr val="tx1"/>
                </a:solidFill>
                <a:latin typeface="Times New Roman" pitchFamily="18" charset="0"/>
                <a:cs typeface="Times New Roman" pitchFamily="18" charset="0"/>
              </a:rPr>
              <a:t>và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dạy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học</a:t>
            </a:r>
            <a:r>
              <a:rPr lang="en-US" sz="2800" b="1" dirty="0" smtClean="0">
                <a:solidFill>
                  <a:schemeClr val="tx1"/>
                </a:solidFill>
                <a:latin typeface="Times New Roman" pitchFamily="18" charset="0"/>
                <a:cs typeface="Times New Roman" pitchFamily="18" charset="0"/>
              </a:rPr>
              <a:t> ở </a:t>
            </a:r>
            <a:r>
              <a:rPr lang="en-US" sz="2800" b="1" dirty="0" err="1" smtClean="0">
                <a:solidFill>
                  <a:schemeClr val="tx1"/>
                </a:solidFill>
                <a:latin typeface="Times New Roman" pitchFamily="18" charset="0"/>
                <a:cs typeface="Times New Roman" pitchFamily="18" charset="0"/>
              </a:rPr>
              <a:t>đây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sau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rời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Sài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Gòn</a:t>
            </a:r>
            <a:r>
              <a:rPr lang="en-US" sz="2800" b="1" dirty="0" smtClean="0">
                <a:solidFill>
                  <a:schemeClr val="tx1"/>
                </a:solidFill>
                <a:latin typeface="Times New Roman" pitchFamily="18" charset="0"/>
                <a:cs typeface="Times New Roman" pitchFamily="18" charset="0"/>
              </a:rPr>
              <a:t> 2/1911.</a:t>
            </a:r>
            <a:endParaRPr lang="en-US" sz="2800" b="1" dirty="0">
              <a:solidFill>
                <a:schemeClr val="tx1"/>
              </a:solidFill>
              <a:latin typeface="Times New Roman" pitchFamily="18" charset="0"/>
              <a:cs typeface="Times New Roman" pitchFamily="18" charset="0"/>
            </a:endParaRPr>
          </a:p>
        </p:txBody>
      </p:sp>
      <p:sp>
        <p:nvSpPr>
          <p:cNvPr id="12" name="Right Arrow 11"/>
          <p:cNvSpPr/>
          <p:nvPr/>
        </p:nvSpPr>
        <p:spPr>
          <a:xfrm>
            <a:off x="1159523" y="5367359"/>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18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idx="4294967295"/>
          </p:nvPr>
        </p:nvSpPr>
        <p:spPr>
          <a:xfrm>
            <a:off x="228600" y="0"/>
            <a:ext cx="8610600" cy="1066800"/>
          </a:xfrm>
        </p:spPr>
        <p:txBody>
          <a:bodyPr/>
          <a:lstStyle/>
          <a:p>
            <a:r>
              <a:rPr lang="en-US" sz="3200" b="1" dirty="0" smtClean="0">
                <a:solidFill>
                  <a:srgbClr val="FF0000"/>
                </a:solidFill>
                <a:latin typeface="Times New Roman" pitchFamily="18" charset="0"/>
                <a:cs typeface="Times New Roman" pitchFamily="18" charset="0"/>
              </a:rPr>
              <a:t>TÌM CHỮ: </a:t>
            </a:r>
            <a:r>
              <a:rPr lang="en-US" sz="3200" b="1" dirty="0" smtClean="0">
                <a:solidFill>
                  <a:srgbClr val="0000CC"/>
                </a:solidFill>
                <a:latin typeface="Times New Roman" pitchFamily="18" charset="0"/>
                <a:cs typeface="Times New Roman" pitchFamily="18" charset="0"/>
              </a:rPr>
              <a:t>NGUYỄN ÁI QUỐC</a:t>
            </a:r>
            <a:endParaRPr lang="en-US" sz="3200" b="1" dirty="0">
              <a:solidFill>
                <a:srgbClr val="0000CC"/>
              </a:solidFill>
              <a:latin typeface="Times New Roman" pitchFamily="18" charset="0"/>
              <a:cs typeface="Times New Roman" pitchFamily="18" charset="0"/>
            </a:endParaRP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a:t>
            </a:r>
            <a:endParaRPr lang="en-US" b="1" dirty="0">
              <a:solidFill>
                <a:srgbClr val="0000CC"/>
              </a:solidFill>
              <a:latin typeface="Times New Roman" pitchFamily="18" charset="0"/>
              <a:cs typeface="Times New Roman" pitchFamily="18" charset="0"/>
            </a:endParaRPr>
          </a:p>
        </p:txBody>
      </p:sp>
      <p:sp>
        <p:nvSpPr>
          <p:cNvPr id="28" name="Hexagon 27"/>
          <p:cNvSpPr/>
          <p:nvPr/>
        </p:nvSpPr>
        <p:spPr>
          <a:xfrm>
            <a:off x="1960563" y="1955800"/>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ÁI QUỐC</a:t>
            </a:r>
            <a:endParaRPr lang="en-US" sz="2400" b="1" dirty="0">
              <a:solidFill>
                <a:srgbClr val="0000CC"/>
              </a:solidFill>
              <a:latin typeface="Times New Roman" pitchFamily="18" charset="0"/>
              <a:cs typeface="Times New Roman" pitchFamily="18" charset="0"/>
            </a:endParaRP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QUỐC</a:t>
            </a:r>
            <a:endParaRPr lang="en-US" sz="2400" b="1" dirty="0">
              <a:solidFill>
                <a:srgbClr val="0000CC"/>
              </a:solidFill>
              <a:latin typeface="Times New Roman" pitchFamily="18" charset="0"/>
              <a:cs typeface="Times New Roman" pitchFamily="18" charset="0"/>
            </a:endParaRP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 QUỐC</a:t>
            </a:r>
            <a:endParaRPr lang="en-US" b="1" dirty="0">
              <a:solidFill>
                <a:srgbClr val="0000CC"/>
              </a:solidFill>
              <a:latin typeface="Times New Roman" pitchFamily="18" charset="0"/>
              <a:cs typeface="Times New Roman" pitchFamily="18" charset="0"/>
            </a:endParaRP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smtClean="0">
                <a:solidFill>
                  <a:srgbClr val="0000CC"/>
                </a:solidFill>
                <a:latin typeface="Times New Roman" pitchFamily="18" charset="0"/>
                <a:cs typeface="Times New Roman" pitchFamily="18" charset="0"/>
              </a:rPr>
              <a:t>ÁI</a:t>
            </a:r>
            <a:endParaRPr lang="en-US" sz="2700" b="1" dirty="0">
              <a:solidFill>
                <a:srgbClr val="0000CC"/>
              </a:solidFill>
              <a:latin typeface="Times New Roman" pitchFamily="18" charset="0"/>
              <a:cs typeface="Times New Roman" pitchFamily="18" charset="0"/>
            </a:endParaRP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smtClean="0">
                <a:solidFill>
                  <a:srgbClr val="0000CC"/>
                </a:solidFill>
                <a:latin typeface="Times New Roman" pitchFamily="18" charset="0"/>
                <a:cs typeface="Times New Roman" pitchFamily="18" charset="0"/>
              </a:rPr>
              <a:t>ÁI</a:t>
            </a:r>
            <a:endParaRPr lang="en-US" sz="2700" b="1" dirty="0">
              <a:solidFill>
                <a:srgbClr val="0000CC"/>
              </a:solidFill>
              <a:latin typeface="Times New Roman" pitchFamily="18" charset="0"/>
              <a:cs typeface="Times New Roman" pitchFamily="18" charset="0"/>
            </a:endParaRP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ÁI QUỐC</a:t>
            </a:r>
            <a:endParaRPr lang="en-US" sz="2400" b="1" dirty="0">
              <a:solidFill>
                <a:srgbClr val="0000CC"/>
              </a:solidFill>
              <a:latin typeface="Times New Roman" pitchFamily="18" charset="0"/>
              <a:cs typeface="Times New Roman" pitchFamily="18" charset="0"/>
            </a:endParaRPr>
          </a:p>
        </p:txBody>
      </p:sp>
      <p:sp>
        <p:nvSpPr>
          <p:cNvPr id="34" name="Hexagon 33"/>
          <p:cNvSpPr/>
          <p:nvPr/>
        </p:nvSpPr>
        <p:spPr>
          <a:xfrm>
            <a:off x="3657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a:t>
            </a:r>
            <a:endParaRPr lang="en-US" b="1" dirty="0">
              <a:solidFill>
                <a:srgbClr val="0000CC"/>
              </a:solidFill>
              <a:latin typeface="Times New Roman" pitchFamily="18" charset="0"/>
              <a:cs typeface="Times New Roman" pitchFamily="18" charset="0"/>
            </a:endParaRP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smtClean="0">
                <a:solidFill>
                  <a:srgbClr val="0000CC"/>
                </a:solidFill>
                <a:latin typeface="Times New Roman" pitchFamily="18" charset="0"/>
                <a:cs typeface="Times New Roman" pitchFamily="18" charset="0"/>
              </a:rPr>
              <a:t>QUỐC</a:t>
            </a:r>
            <a:endParaRPr lang="en-US" sz="2600" b="1" dirty="0">
              <a:solidFill>
                <a:srgbClr val="0000CC"/>
              </a:solidFill>
              <a:latin typeface="Times New Roman" pitchFamily="18" charset="0"/>
              <a:cs typeface="Times New Roman" pitchFamily="18" charset="0"/>
            </a:endParaRPr>
          </a:p>
        </p:txBody>
      </p:sp>
      <p:sp>
        <p:nvSpPr>
          <p:cNvPr id="36" name="Hexagon 35"/>
          <p:cNvSpPr/>
          <p:nvPr/>
        </p:nvSpPr>
        <p:spPr>
          <a:xfrm>
            <a:off x="7086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ÁI</a:t>
            </a:r>
            <a:endParaRPr lang="en-US" sz="2800" b="1" dirty="0">
              <a:solidFill>
                <a:srgbClr val="0000CC"/>
              </a:solidFill>
              <a:latin typeface="Times New Roman" pitchFamily="18" charset="0"/>
              <a:cs typeface="Times New Roman" pitchFamily="18" charset="0"/>
            </a:endParaRP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a:t>
            </a:r>
            <a:endParaRPr lang="en-US" b="1" dirty="0">
              <a:solidFill>
                <a:srgbClr val="0000CC"/>
              </a:solidFill>
              <a:latin typeface="Times New Roman" pitchFamily="18" charset="0"/>
              <a:cs typeface="Times New Roman" pitchFamily="18" charset="0"/>
            </a:endParaRP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QUỐC</a:t>
            </a:r>
            <a:endParaRPr lang="en-US" sz="2400" b="1" dirty="0">
              <a:solidFill>
                <a:srgbClr val="0000CC"/>
              </a:solidFill>
              <a:latin typeface="Times New Roman" pitchFamily="18" charset="0"/>
              <a:cs typeface="Times New Roman" pitchFamily="18" charset="0"/>
            </a:endParaRP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 QUỐC</a:t>
            </a:r>
            <a:endParaRPr lang="en-US" b="1" dirty="0">
              <a:solidFill>
                <a:srgbClr val="0000CC"/>
              </a:solidFill>
              <a:latin typeface="Times New Roman" pitchFamily="18" charset="0"/>
              <a:cs typeface="Times New Roman" pitchFamily="18" charset="0"/>
            </a:endParaRP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a:t>
            </a:r>
            <a:endParaRPr lang="en-US" b="1" dirty="0">
              <a:solidFill>
                <a:srgbClr val="0000CC"/>
              </a:solidFill>
              <a:latin typeface="Times New Roman" pitchFamily="18" charset="0"/>
              <a:cs typeface="Times New Roman" pitchFamily="18" charset="0"/>
            </a:endParaRP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ÁI QUỐC</a:t>
            </a:r>
            <a:endParaRPr lang="en-US" sz="2400" b="1" dirty="0">
              <a:solidFill>
                <a:srgbClr val="0000CC"/>
              </a:solidFill>
              <a:latin typeface="Times New Roman" pitchFamily="18" charset="0"/>
              <a:cs typeface="Times New Roman" pitchFamily="18" charset="0"/>
            </a:endParaRPr>
          </a:p>
        </p:txBody>
      </p:sp>
      <p:sp>
        <p:nvSpPr>
          <p:cNvPr id="42" name="Hexagon 41"/>
          <p:cNvSpPr/>
          <p:nvPr/>
        </p:nvSpPr>
        <p:spPr>
          <a:xfrm>
            <a:off x="1990726" y="3471555"/>
            <a:ext cx="1709737"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9431" y="19812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60562" y="1967345"/>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2</a:t>
            </a:r>
          </a:p>
        </p:txBody>
      </p:sp>
      <p:sp>
        <p:nvSpPr>
          <p:cNvPr id="45" name="Hexagon 44"/>
          <p:cNvSpPr/>
          <p:nvPr/>
        </p:nvSpPr>
        <p:spPr>
          <a:xfrm>
            <a:off x="362426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71747" y="2001982"/>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81484" y="200198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5</a:t>
            </a:r>
          </a:p>
        </p:txBody>
      </p:sp>
      <p:sp>
        <p:nvSpPr>
          <p:cNvPr id="48" name="Hexagon 47"/>
          <p:cNvSpPr/>
          <p:nvPr/>
        </p:nvSpPr>
        <p:spPr>
          <a:xfrm>
            <a:off x="296863" y="3497274"/>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6</a:t>
            </a:r>
          </a:p>
        </p:txBody>
      </p:sp>
      <p:sp>
        <p:nvSpPr>
          <p:cNvPr id="49" name="Hexagon 48"/>
          <p:cNvSpPr/>
          <p:nvPr/>
        </p:nvSpPr>
        <p:spPr>
          <a:xfrm>
            <a:off x="3662010" y="35306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39563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9</a:t>
            </a:r>
          </a:p>
        </p:txBody>
      </p:sp>
      <p:sp>
        <p:nvSpPr>
          <p:cNvPr id="51" name="Hexagon 50"/>
          <p:cNvSpPr/>
          <p:nvPr/>
        </p:nvSpPr>
        <p:spPr>
          <a:xfrm>
            <a:off x="711777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10</a:t>
            </a:r>
          </a:p>
        </p:txBody>
      </p:sp>
      <p:sp>
        <p:nvSpPr>
          <p:cNvPr id="52" name="Hexagon 51"/>
          <p:cNvSpPr/>
          <p:nvPr/>
        </p:nvSpPr>
        <p:spPr>
          <a:xfrm>
            <a:off x="317645"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11</a:t>
            </a:r>
          </a:p>
        </p:txBody>
      </p:sp>
      <p:sp>
        <p:nvSpPr>
          <p:cNvPr id="53" name="Hexagon 52"/>
          <p:cNvSpPr/>
          <p:nvPr/>
        </p:nvSpPr>
        <p:spPr>
          <a:xfrm>
            <a:off x="1993900" y="5005388"/>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85398" y="5029273"/>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393548"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188" y="50038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2" action="ppaction://hlinksldjump"/>
          </p:cNvPr>
          <p:cNvSpPr/>
          <p:nvPr/>
        </p:nvSpPr>
        <p:spPr>
          <a:xfrm>
            <a:off x="2133600" y="990600"/>
            <a:ext cx="10668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C1</a:t>
            </a:r>
          </a:p>
        </p:txBody>
      </p:sp>
      <p:sp>
        <p:nvSpPr>
          <p:cNvPr id="62" name="Diamond 61">
            <a:hlinkClick r:id="" action="ppaction://noaction"/>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 action="ppaction://noaction"/>
          </p:cNvPr>
          <p:cNvSpPr/>
          <p:nvPr/>
        </p:nvSpPr>
        <p:spPr>
          <a:xfrm>
            <a:off x="4211960" y="990600"/>
            <a:ext cx="96964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 action="ppaction://noaction"/>
          </p:cNvPr>
          <p:cNvSpPr/>
          <p:nvPr/>
        </p:nvSpPr>
        <p:spPr>
          <a:xfrm>
            <a:off x="51816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cs typeface="Arial" charset="0"/>
              </a:rPr>
              <a:t>C4</a:t>
            </a:r>
          </a:p>
        </p:txBody>
      </p:sp>
      <p:sp>
        <p:nvSpPr>
          <p:cNvPr id="65" name="Diamond 64">
            <a:hlinkClick r:id="" action="ppaction://noaction"/>
          </p:cNvPr>
          <p:cNvSpPr/>
          <p:nvPr/>
        </p:nvSpPr>
        <p:spPr>
          <a:xfrm>
            <a:off x="61722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9256" name="Picture 40"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09105"/>
            <a:ext cx="1641921"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8866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0052 0.00023 C -0.01511 0.03237 -0.02969 0.06474 -0.00052 0.08277 C 0.02882 0.10081 0.05573 0.10312 0.17534 0.10797 C 0.29531 0.11283 0.61701 0.08069 0.71701 0.11237 C 0.81701 0.14404 0.89236 0.26612 0.77552 0.29826 C 0.65885 0.3304 0.14218 0.26589 0.01527 0.30474 C -0.11146 0.34358 -0.11233 0.48925 0.01389 0.53086 C 0.1401 0.57248 0.63784 0.62312 0.77257 0.55399 C 0.90729 0.48485 0.94149 0.21225 0.82187 0.11653 C 0.70191 0.02081 0.18159 0.00323 0.0533 -0.02081 " pathEditMode="relative" rAng="0" ptsTypes="aaaaaaaaaA">
                                      <p:cBhvr>
                                        <p:cTn id="6" dur="5000" fill="hold"/>
                                        <p:tgtEl>
                                          <p:spTgt spid="9256"/>
                                        </p:tgtEl>
                                        <p:attrNameLst>
                                          <p:attrName>ppt_x</p:attrName>
                                          <p:attrName>ppt_y</p:attrName>
                                        </p:attrNameLst>
                                      </p:cBhvr>
                                      <p:rCtr x="41510" y="3008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200"/>
            <a:ext cx="70104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524000" y="1981200"/>
            <a:ext cx="6847163" cy="3416320"/>
          </a:xfrm>
          <a:prstGeom prst="rect">
            <a:avLst/>
          </a:prstGeom>
          <a:noFill/>
        </p:spPr>
        <p:txBody>
          <a:bodyPr wrap="square" rtlCol="0">
            <a:spAutoFit/>
          </a:bodyPr>
          <a:lstStyle/>
          <a:p>
            <a:pPr algn="just">
              <a:lnSpc>
                <a:spcPct val="150000"/>
              </a:lnSpc>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b="1" dirty="0" err="1" smtClean="0">
                <a:latin typeface="Times New Roman" pitchFamily="18" charset="0"/>
                <a:cs typeface="Times New Roman" pitchFamily="18" charset="0"/>
              </a:rPr>
              <a:t>Khi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nhỏ</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a:t>
            </a:r>
            <a:r>
              <a:rPr lang="en-US" sz="2800" b="1" i="1" dirty="0" err="1" smtClean="0">
                <a:solidFill>
                  <a:srgbClr val="FF0000"/>
                </a:solidFill>
                <a:latin typeface="Times New Roman" pitchFamily="18" charset="0"/>
                <a:cs typeface="Times New Roman" pitchFamily="18" charset="0"/>
              </a:rPr>
              <a:t>Nguyễn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Sinh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Cung</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a:t>
            </a:r>
            <a:r>
              <a:rPr lang="en-US" sz="2800" b="1" i="1" dirty="0" err="1" smtClean="0">
                <a:solidFill>
                  <a:srgbClr val="FF0000"/>
                </a:solidFill>
                <a:latin typeface="Times New Roman" pitchFamily="18" charset="0"/>
                <a:cs typeface="Times New Roman" pitchFamily="18" charset="0"/>
              </a:rPr>
              <a:t>Nguyễn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Ái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Quốc</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a:t>
            </a:r>
            <a:r>
              <a:rPr lang="en-US" sz="2800" b="1" i="1" dirty="0" err="1" smtClean="0">
                <a:solidFill>
                  <a:srgbClr val="FF0000"/>
                </a:solidFill>
                <a:latin typeface="Times New Roman" pitchFamily="18" charset="0"/>
                <a:cs typeface="Times New Roman" pitchFamily="18" charset="0"/>
              </a:rPr>
              <a:t>Nguyễn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Tất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Thành</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a:t>
            </a:r>
            <a:r>
              <a:rPr lang="en-US" sz="2800" b="1" i="1" dirty="0" err="1" smtClean="0">
                <a:solidFill>
                  <a:srgbClr val="FF0000"/>
                </a:solidFill>
                <a:latin typeface="Times New Roman" pitchFamily="18" charset="0"/>
                <a:cs typeface="Times New Roman" pitchFamily="18" charset="0"/>
              </a:rPr>
              <a:t>Hồ</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Chí</a:t>
            </a:r>
            <a:r>
              <a:rPr lang="en-US" sz="2800" b="1" i="1" dirty="0" smtClean="0">
                <a:solidFill>
                  <a:srgbClr val="FF0000"/>
                </a:solidFill>
                <a:latin typeface="Times New Roman" pitchFamily="18" charset="0"/>
                <a:cs typeface="Times New Roman" pitchFamily="18" charset="0"/>
              </a:rPr>
              <a:t> Minh</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709609" y="43208"/>
            <a:ext cx="1447800" cy="1336964"/>
          </a:xfrm>
          <a:prstGeom prst="rect">
            <a:avLst/>
          </a:prstGeom>
        </p:spPr>
      </p:pic>
      <p:sp>
        <p:nvSpPr>
          <p:cNvPr id="4" name="Oval 3"/>
          <p:cNvSpPr/>
          <p:nvPr/>
        </p:nvSpPr>
        <p:spPr>
          <a:xfrm>
            <a:off x="2133600" y="28194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A</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xmlns="" val="29309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633</Words>
  <Application>Microsoft Office PowerPoint</Application>
  <PresentationFormat>On-screen Show (4:3)</PresentationFormat>
  <Paragraphs>132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TRÒ CHƠI “ONG TÌM CHỮ”</vt:lpstr>
      <vt:lpstr>TÌM CHỮ: HỒ CHÍ MINH</vt:lpstr>
      <vt:lpstr>Câu 1</vt:lpstr>
      <vt:lpstr>Câu 2</vt:lpstr>
      <vt:lpstr>Câu 3</vt:lpstr>
      <vt:lpstr>Câu 4</vt:lpstr>
      <vt:lpstr>Câu 5</vt:lpstr>
      <vt:lpstr>TÌM CHỮ: NGUYỄN ÁI QUỐC</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CHỮ: HỒ CHÍ MINH</dc:title>
  <dc:creator>laptop88</dc:creator>
  <cp:lastModifiedBy>ADMIN</cp:lastModifiedBy>
  <cp:revision>11</cp:revision>
  <dcterms:created xsi:type="dcterms:W3CDTF">2017-04-15T17:40:40Z</dcterms:created>
  <dcterms:modified xsi:type="dcterms:W3CDTF">2020-02-09T16:48:06Z</dcterms:modified>
</cp:coreProperties>
</file>