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91" r:id="rId3"/>
    <p:sldId id="286" r:id="rId4"/>
    <p:sldId id="288" r:id="rId5"/>
    <p:sldId id="289" r:id="rId6"/>
    <p:sldId id="290" r:id="rId7"/>
    <p:sldId id="292" r:id="rId8"/>
    <p:sldId id="293" r:id="rId9"/>
    <p:sldId id="265" r:id="rId10"/>
    <p:sldId id="266" r:id="rId11"/>
    <p:sldId id="295" r:id="rId12"/>
    <p:sldId id="294" r:id="rId13"/>
    <p:sldId id="267" r:id="rId14"/>
    <p:sldId id="276" r:id="rId15"/>
    <p:sldId id="273" r:id="rId16"/>
    <p:sldId id="270" r:id="rId17"/>
    <p:sldId id="271" r:id="rId18"/>
    <p:sldId id="29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1T17:03:27.50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1T17:03:27.505"/>
    </inkml:context>
    <inkml:brush xml:id="br0">
      <inkml:brushProperty name="width" value="0.1" units="cm"/>
      <inkml:brushProperty name="height" value="0.1" units="cm"/>
      <inkml:brushProperty name="color" value="#FFFFFF"/>
    </inkml:brush>
  </inkml:definitions>
  <inkml:trace contextRef="#ctx0" brushRef="#br0">69 69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30T00:17:53.013"/>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FD89B-1718-486B-B126-A6D1DC57F4A0}" type="datetimeFigureOut">
              <a:rPr lang="en-US" smtClean="0"/>
              <a:t>23/04/2024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6F6B0-E1BE-4DEF-B8D1-AAE52B4B52BA}" type="slidenum">
              <a:rPr lang="en-US" smtClean="0"/>
              <a:t>‹#›</a:t>
            </a:fld>
            <a:endParaRPr lang="en-US"/>
          </a:p>
        </p:txBody>
      </p:sp>
    </p:spTree>
    <p:extLst>
      <p:ext uri="{BB962C8B-B14F-4D97-AF65-F5344CB8AC3E}">
        <p14:creationId xmlns:p14="http://schemas.microsoft.com/office/powerpoint/2010/main" val="128836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89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sz="3200" b="0" i="0" dirty="0">
                <a:solidFill>
                  <a:srgbClr val="081C36"/>
                </a:solidFill>
                <a:effectLst/>
                <a:latin typeface="SegoeuiPc"/>
              </a:rPr>
              <a:t>d) Thử nghiệm, điều chỉnh và hoàn thiện sản phẩm - Phân công người biểu diễn, thực hiện hành động và các lời nói của nhân vật. </a:t>
            </a:r>
            <a:endParaRPr lang="en-US" sz="3200" b="0" i="0" dirty="0">
              <a:solidFill>
                <a:srgbClr val="081C36"/>
              </a:solidFill>
              <a:effectLst/>
              <a:latin typeface="SegoeuiPc"/>
            </a:endParaRPr>
          </a:p>
          <a:p>
            <a:pPr marL="158750" indent="0">
              <a:buNone/>
            </a:pPr>
            <a:r>
              <a:rPr lang="vi-VN" sz="3200" b="0" i="0" dirty="0">
                <a:solidFill>
                  <a:srgbClr val="081C36"/>
                </a:solidFill>
                <a:effectLst/>
                <a:latin typeface="SegoeuiPc"/>
              </a:rPr>
              <a:t>- Thử nghiệm vở kịch với rạp chiếu bóng và các nhân vật mà nhóm đã chế tạo. Tự đánh giá theo các tiêu chí trong thử thách STEM và điều chỉnh.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2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sz="3200" b="0" i="0" dirty="0">
                <a:solidFill>
                  <a:srgbClr val="081C36"/>
                </a:solidFill>
                <a:effectLst/>
                <a:latin typeface="SegoeuiPc"/>
              </a:rPr>
              <a:t>Biểu diễn vở kịch với rạp chiếu bóng và các nhân vật đã chế tạo. Đánh giá sản phẩm của nhóm mình và các nhóm bạn.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51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16</a:t>
            </a:fld>
            <a:endParaRPr lang="en-US"/>
          </a:p>
        </p:txBody>
      </p:sp>
    </p:spTree>
    <p:extLst>
      <p:ext uri="{BB962C8B-B14F-4D97-AF65-F5344CB8AC3E}">
        <p14:creationId xmlns:p14="http://schemas.microsoft.com/office/powerpoint/2010/main" val="416265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17</a:t>
            </a:fld>
            <a:endParaRPr lang="en-US"/>
          </a:p>
        </p:txBody>
      </p:sp>
    </p:spTree>
    <p:extLst>
      <p:ext uri="{BB962C8B-B14F-4D97-AF65-F5344CB8AC3E}">
        <p14:creationId xmlns:p14="http://schemas.microsoft.com/office/powerpoint/2010/main" val="404305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5315D-D108-4DB7-BFF3-371EF52D75BD}" type="datetimeFigureOut">
              <a:rPr lang="en-US" smtClean="0"/>
              <a:t>23/04/2024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315437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5315D-D108-4DB7-BFF3-371EF52D75BD}" type="datetimeFigureOut">
              <a:rPr lang="en-US" smtClean="0"/>
              <a:t>23/04/2024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31234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5315D-D108-4DB7-BFF3-371EF52D75BD}" type="datetimeFigureOut">
              <a:rPr lang="en-US" smtClean="0"/>
              <a:t>23/04/2024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20604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5315D-D108-4DB7-BFF3-371EF52D75BD}" type="datetimeFigureOut">
              <a:rPr lang="en-US" smtClean="0"/>
              <a:t>23/04/2024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99206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D5315D-D108-4DB7-BFF3-371EF52D75BD}" type="datetimeFigureOut">
              <a:rPr lang="en-US" smtClean="0"/>
              <a:t>23/04/2024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282025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5315D-D108-4DB7-BFF3-371EF52D75BD}" type="datetimeFigureOut">
              <a:rPr lang="en-US" smtClean="0"/>
              <a:t>23/04/2024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338291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5315D-D108-4DB7-BFF3-371EF52D75BD}" type="datetimeFigureOut">
              <a:rPr lang="en-US" smtClean="0"/>
              <a:t>23/04/2024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31201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5315D-D108-4DB7-BFF3-371EF52D75BD}" type="datetimeFigureOut">
              <a:rPr lang="en-US" smtClean="0"/>
              <a:t>23/04/2024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245396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5315D-D108-4DB7-BFF3-371EF52D75BD}" type="datetimeFigureOut">
              <a:rPr lang="en-US" smtClean="0"/>
              <a:t>23/04/2024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27460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D5315D-D108-4DB7-BFF3-371EF52D75BD}" type="datetimeFigureOut">
              <a:rPr lang="en-US" smtClean="0"/>
              <a:t>23/04/2024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389714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D5315D-D108-4DB7-BFF3-371EF52D75BD}" type="datetimeFigureOut">
              <a:rPr lang="en-US" smtClean="0"/>
              <a:t>23/04/2024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62FE2-DEFD-463A-9D76-03AB66038BC0}" type="slidenum">
              <a:rPr lang="en-US" smtClean="0"/>
              <a:t>‹#›</a:t>
            </a:fld>
            <a:endParaRPr lang="en-US"/>
          </a:p>
        </p:txBody>
      </p:sp>
    </p:spTree>
    <p:extLst>
      <p:ext uri="{BB962C8B-B14F-4D97-AF65-F5344CB8AC3E}">
        <p14:creationId xmlns:p14="http://schemas.microsoft.com/office/powerpoint/2010/main" val="62386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315D-D108-4DB7-BFF3-371EF52D75BD}" type="datetimeFigureOut">
              <a:rPr lang="en-US" smtClean="0"/>
              <a:t>23/04/2024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62FE2-DEFD-463A-9D76-03AB66038BC0}" type="slidenum">
              <a:rPr lang="en-US" smtClean="0"/>
              <a:t>‹#›</a:t>
            </a:fld>
            <a:endParaRPr lang="en-US"/>
          </a:p>
        </p:txBody>
      </p:sp>
    </p:spTree>
    <p:extLst>
      <p:ext uri="{BB962C8B-B14F-4D97-AF65-F5344CB8AC3E}">
        <p14:creationId xmlns:p14="http://schemas.microsoft.com/office/powerpoint/2010/main" val="87161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gif"/><Relationship Id="rId9" Type="http://schemas.openxmlformats.org/officeDocument/2006/relationships/image" Target="../media/image10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1.png"/><Relationship Id="rId12" Type="http://schemas.openxmlformats.org/officeDocument/2006/relationships/customXml" Target="../ink/ink2.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24.png"/><Relationship Id="rId15" Type="http://schemas.openxmlformats.org/officeDocument/2006/relationships/image" Target="../media/image100.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12.png"/><Relationship Id="rId1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2371" y="-995816"/>
            <a:ext cx="3559551" cy="2622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6" y="73199"/>
            <a:ext cx="5664435" cy="685080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70" y="4276961"/>
            <a:ext cx="2944239" cy="2494315"/>
          </a:xfrm>
          <a:prstGeom prst="rect">
            <a:avLst/>
          </a:prstGeom>
        </p:spPr>
      </p:pic>
      <p:pic>
        <p:nvPicPr>
          <p:cNvPr id="14" name="Picture 13">
            <a:extLst>
              <a:ext uri="{FF2B5EF4-FFF2-40B4-BE49-F238E27FC236}">
                <a16:creationId xmlns:a16="http://schemas.microsoft.com/office/drawing/2014/main" xmlns="" id="{1F7D9915-D080-0F70-3977-8E81B0E5FD9F}"/>
              </a:ext>
            </a:extLst>
          </p:cNvPr>
          <p:cNvPicPr>
            <a:picLocks noChangeAspect="1"/>
          </p:cNvPicPr>
          <p:nvPr/>
        </p:nvPicPr>
        <p:blipFill>
          <a:blip r:embed="rId5"/>
          <a:stretch>
            <a:fillRect/>
          </a:stretch>
        </p:blipFill>
        <p:spPr>
          <a:xfrm>
            <a:off x="5052435" y="4475957"/>
            <a:ext cx="2402032" cy="749873"/>
          </a:xfrm>
          <a:prstGeom prst="rect">
            <a:avLst/>
          </a:prstGeom>
        </p:spPr>
      </p:pic>
      <p:pic>
        <p:nvPicPr>
          <p:cNvPr id="13" name="Picture 12">
            <a:extLst>
              <a:ext uri="{FF2B5EF4-FFF2-40B4-BE49-F238E27FC236}">
                <a16:creationId xmlns:a16="http://schemas.microsoft.com/office/drawing/2014/main" xmlns="" id="{80474C0A-76F8-F5C2-E4C9-818A5ABF0D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193" y="5211277"/>
            <a:ext cx="1944641" cy="1369928"/>
          </a:xfrm>
          <a:prstGeom prst="rect">
            <a:avLst/>
          </a:prstGeom>
          <a:effectLst>
            <a:outerShdw blurRad="50800" dist="330200" dir="2700000" algn="tl" rotWithShape="0">
              <a:prstClr val="black">
                <a:alpha val="40000"/>
              </a:prst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9959" y="-133037"/>
            <a:ext cx="1300509" cy="1285999"/>
          </a:xfrm>
          <a:prstGeom prst="rect">
            <a:avLst/>
          </a:prstGeom>
        </p:spPr>
      </p:pic>
      <p:grpSp>
        <p:nvGrpSpPr>
          <p:cNvPr id="9" name="Group 8">
            <a:extLst>
              <a:ext uri="{FF2B5EF4-FFF2-40B4-BE49-F238E27FC236}">
                <a16:creationId xmlns:a16="http://schemas.microsoft.com/office/drawing/2014/main" xmlns="" id="{4C05B29E-F0EE-CD6D-8CCF-9163BEA4D8E3}"/>
              </a:ext>
            </a:extLst>
          </p:cNvPr>
          <p:cNvGrpSpPr/>
          <p:nvPr/>
        </p:nvGrpSpPr>
        <p:grpSpPr>
          <a:xfrm>
            <a:off x="3945039" y="3021243"/>
            <a:ext cx="4700200" cy="558800"/>
            <a:chOff x="2916109" y="845820"/>
            <a:chExt cx="3525150" cy="419100"/>
          </a:xfrm>
        </p:grpSpPr>
        <p:sp>
          <p:nvSpPr>
            <p:cNvPr id="12" name="Google Shape;6300;p41">
              <a:extLst>
                <a:ext uri="{FF2B5EF4-FFF2-40B4-BE49-F238E27FC236}">
                  <a16:creationId xmlns:a16="http://schemas.microsoft.com/office/drawing/2014/main" xmlns="" id="{924511EB-F097-35E8-1E30-DD00B979F3B6}"/>
                </a:ext>
              </a:extLst>
            </p:cNvPr>
            <p:cNvSpPr txBox="1">
              <a:spLocks/>
            </p:cNvSpPr>
            <p:nvPr/>
          </p:nvSpPr>
          <p:spPr>
            <a:xfrm>
              <a:off x="2916109" y="845820"/>
              <a:ext cx="3525150" cy="4191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Limelight"/>
                <a:buNone/>
                <a:defRPr sz="7700" b="0" i="0" u="none" strike="noStrike" cap="none">
                  <a:solidFill>
                    <a:schemeClr val="dk1"/>
                  </a:solidFill>
                  <a:latin typeface="Limelight"/>
                  <a:ea typeface="Limelight"/>
                  <a:cs typeface="Limelight"/>
                  <a:sym typeface="Limelight"/>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defTabSz="1219170">
                <a:buClr>
                  <a:srgbClr val="FFFFFF"/>
                </a:buClr>
                <a:defRPr/>
              </a:pPr>
              <a:r>
                <a:rPr lang="en-US" sz="3733" kern="0" dirty="0">
                  <a:solidFill>
                    <a:srgbClr val="FF0000"/>
                  </a:solidFill>
                  <a:latin typeface="Times New Roman" panose="02020603050405020304" pitchFamily="18" charset="0"/>
                  <a:cs typeface="Times New Roman" panose="02020603050405020304" pitchFamily="18" charset="0"/>
                </a:rPr>
                <a:t>BÀI </a:t>
              </a:r>
              <a:r>
                <a:rPr lang="en-US" sz="3733" kern="0" dirty="0" smtClean="0">
                  <a:solidFill>
                    <a:srgbClr val="FF0000"/>
                  </a:solidFill>
                  <a:latin typeface="Times New Roman" panose="02020603050405020304" pitchFamily="18" charset="0"/>
                  <a:cs typeface="Times New Roman" panose="02020603050405020304" pitchFamily="18" charset="0"/>
                </a:rPr>
                <a:t>HỌC </a:t>
              </a:r>
              <a:r>
                <a:rPr lang="en-US" sz="3733" kern="0" dirty="0">
                  <a:solidFill>
                    <a:srgbClr val="FF0000"/>
                  </a:solidFill>
                  <a:latin typeface="Times New Roman" panose="02020603050405020304" pitchFamily="18" charset="0"/>
                  <a:cs typeface="Times New Roman" panose="02020603050405020304" pitchFamily="18" charset="0"/>
                </a:rPr>
                <a:t>STEM</a:t>
              </a:r>
              <a:endParaRPr lang="en-US" sz="2667" kern="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xmlns="" id="{B830FEB4-1B4F-2975-BBF4-2A3507DA5FA0}"/>
                    </a:ext>
                  </a:extLst>
                </p14:cNvPr>
                <p14:cNvContentPartPr/>
                <p14:nvPr/>
              </p14:nvContentPartPr>
              <p14:xfrm>
                <a:off x="4455000" y="1203840"/>
                <a:ext cx="360" cy="360"/>
              </p14:xfrm>
            </p:contentPart>
          </mc:Choice>
          <mc:Fallback xmlns="">
            <p:pic>
              <p:nvPicPr>
                <p:cNvPr id="33" name="Ink 32">
                  <a:extLst>
                    <a:ext uri="{FF2B5EF4-FFF2-40B4-BE49-F238E27FC236}">
                      <a16:creationId xmlns:a16="http://schemas.microsoft.com/office/drawing/2014/main" id="{B830FEB4-1B4F-2975-BBF4-2A3507DA5FA0}"/>
                    </a:ext>
                  </a:extLst>
                </p:cNvPr>
                <p:cNvPicPr/>
                <p:nvPr/>
              </p:nvPicPr>
              <p:blipFill>
                <a:blip r:embed="rId9"/>
                <a:stretch>
                  <a:fillRect/>
                </a:stretch>
              </p:blipFill>
              <p:spPr>
                <a:xfrm>
                  <a:off x="4437000" y="1185840"/>
                  <a:ext cx="36000" cy="36000"/>
                </a:xfrm>
                <a:prstGeom prst="rect">
                  <a:avLst/>
                </a:prstGeom>
              </p:spPr>
            </p:pic>
          </mc:Fallback>
        </mc:AlternateContent>
      </p:grpSp>
      <p:sp>
        <p:nvSpPr>
          <p:cNvPr id="17" name="TextBox 16">
            <a:extLst>
              <a:ext uri="{FF2B5EF4-FFF2-40B4-BE49-F238E27FC236}">
                <a16:creationId xmlns:a16="http://schemas.microsoft.com/office/drawing/2014/main" xmlns="" id="{6AE26AEE-D974-DCD9-B7B8-85D1B2DBA184}"/>
              </a:ext>
            </a:extLst>
          </p:cNvPr>
          <p:cNvSpPr txBox="1"/>
          <p:nvPr/>
        </p:nvSpPr>
        <p:spPr>
          <a:xfrm>
            <a:off x="1584589" y="3534589"/>
            <a:ext cx="9442970" cy="1200329"/>
          </a:xfrm>
          <a:prstGeom prst="rect">
            <a:avLst/>
          </a:prstGeom>
          <a:noFill/>
        </p:spPr>
        <p:txBody>
          <a:bodyPr wrap="none" rtlCol="0">
            <a:spAutoFit/>
          </a:bodyPr>
          <a:lstStyle/>
          <a:p>
            <a:r>
              <a:rPr lang="en-US" sz="7200" b="1" dirty="0" smtClean="0">
                <a:solidFill>
                  <a:srgbClr val="FF0000"/>
                </a:solidFill>
                <a:latin typeface="Times New Roman" panose="02020603050405020304" pitchFamily="18" charset="0"/>
                <a:cs typeface="Times New Roman" panose="02020603050405020304" pitchFamily="18" charset="0"/>
              </a:rPr>
              <a:t>LÀM TÚI GIỮ NHIỆT</a:t>
            </a:r>
            <a:endParaRPr lang="x-none" sz="7200" b="1" dirty="0">
              <a:solidFill>
                <a:srgbClr val="FF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127A0780-3F62-DC38-17EC-232BDC8FDB1D}"/>
              </a:ext>
            </a:extLst>
          </p:cNvPr>
          <p:cNvPicPr>
            <a:picLocks noChangeAspect="1"/>
          </p:cNvPicPr>
          <p:nvPr/>
        </p:nvPicPr>
        <p:blipFill>
          <a:blip r:embed="rId10"/>
          <a:stretch>
            <a:fillRect/>
          </a:stretch>
        </p:blipFill>
        <p:spPr>
          <a:xfrm>
            <a:off x="9451571" y="-25247"/>
            <a:ext cx="1576710" cy="1535292"/>
          </a:xfrm>
          <a:prstGeom prst="rect">
            <a:avLst/>
          </a:prstGeom>
        </p:spPr>
      </p:pic>
      <p:sp>
        <p:nvSpPr>
          <p:cNvPr id="2" name="TextBox 1"/>
          <p:cNvSpPr txBox="1"/>
          <p:nvPr/>
        </p:nvSpPr>
        <p:spPr>
          <a:xfrm>
            <a:off x="2593570" y="5542298"/>
            <a:ext cx="7531331"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LỚP 4C</a:t>
            </a:r>
          </a:p>
          <a:p>
            <a:pPr algn="ctr"/>
            <a:r>
              <a:rPr lang="en-US" sz="2400" b="1" dirty="0" smtClean="0">
                <a:latin typeface="Times New Roman" panose="02020603050405020304" pitchFamily="18" charset="0"/>
                <a:cs typeface="Times New Roman" panose="02020603050405020304" pitchFamily="18" charset="0"/>
              </a:rPr>
              <a:t>GIÁO VIÊN THỰC </a:t>
            </a:r>
            <a:r>
              <a:rPr lang="en-US" sz="2400" b="1" smtClean="0">
                <a:latin typeface="Times New Roman" panose="02020603050405020304" pitchFamily="18" charset="0"/>
                <a:cs typeface="Times New Roman" panose="02020603050405020304" pitchFamily="18" charset="0"/>
              </a:rPr>
              <a:t>HIỆN </a:t>
            </a:r>
            <a:r>
              <a:rPr lang="en-US" sz="2400" b="1" smtClean="0">
                <a:latin typeface="Times New Roman" panose="02020603050405020304" pitchFamily="18" charset="0"/>
                <a:cs typeface="Times New Roman" panose="02020603050405020304" pitchFamily="18" charset="0"/>
              </a:rPr>
              <a:t>: LÊ VĂN TẤN</a:t>
            </a:r>
            <a:endParaRPr lang="en-US" sz="2400" b="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914800" y="1642297"/>
            <a:ext cx="9289302" cy="830997"/>
          </a:xfrm>
          <a:prstGeom prst="rect">
            <a:avLst/>
          </a:prstGeom>
          <a:noFill/>
        </p:spPr>
        <p:txBody>
          <a:bodyPr wrap="square" rtlCol="0">
            <a:spAutoFit/>
          </a:bodyPr>
          <a:lstStyle/>
          <a:p>
            <a:pPr algn="ctr"/>
            <a:r>
              <a:rPr lang="en-US" sz="2400" b="1" smtClean="0">
                <a:solidFill>
                  <a:srgbClr val="00B0F0"/>
                </a:solidFill>
                <a:latin typeface="Times New Roman" panose="02020603050405020304" pitchFamily="18" charset="0"/>
                <a:cs typeface="Times New Roman" panose="02020603050405020304" pitchFamily="18" charset="0"/>
              </a:rPr>
              <a:t>     CHÀO </a:t>
            </a:r>
            <a:r>
              <a:rPr lang="en-US" sz="2400" b="1" dirty="0" smtClean="0">
                <a:solidFill>
                  <a:srgbClr val="00B0F0"/>
                </a:solidFill>
                <a:latin typeface="Times New Roman" panose="02020603050405020304" pitchFamily="18" charset="0"/>
                <a:cs typeface="Times New Roman" panose="02020603050405020304" pitchFamily="18" charset="0"/>
              </a:rPr>
              <a:t>MỪNG CÁC THẦY CÔ GIÁO VỀ </a:t>
            </a:r>
            <a:r>
              <a:rPr lang="en-US" sz="2400" b="1" smtClean="0">
                <a:solidFill>
                  <a:srgbClr val="00B0F0"/>
                </a:solidFill>
                <a:latin typeface="Times New Roman" panose="02020603050405020304" pitchFamily="18" charset="0"/>
                <a:cs typeface="Times New Roman" panose="02020603050405020304" pitchFamily="18" charset="0"/>
              </a:rPr>
              <a:t>DỰ </a:t>
            </a:r>
            <a:r>
              <a:rPr lang="en-US" sz="2400" b="1" smtClean="0">
                <a:solidFill>
                  <a:srgbClr val="00B0F0"/>
                </a:solidFill>
                <a:latin typeface="Times New Roman" panose="02020603050405020304" pitchFamily="18" charset="0"/>
                <a:cs typeface="Times New Roman" panose="02020603050405020304" pitchFamily="18" charset="0"/>
              </a:rPr>
              <a:t>TIẾT KHOA </a:t>
            </a:r>
            <a:r>
              <a:rPr lang="en-US" sz="2400" b="1" dirty="0" smtClean="0">
                <a:solidFill>
                  <a:srgbClr val="00B0F0"/>
                </a:solidFill>
                <a:latin typeface="Times New Roman" panose="02020603050405020304" pitchFamily="18" charset="0"/>
                <a:cs typeface="Times New Roman" panose="02020603050405020304" pitchFamily="18" charset="0"/>
              </a:rPr>
              <a:t>HỌC LỚP 4 </a:t>
            </a:r>
            <a:r>
              <a:rPr lang="en-US" sz="2400" b="1" smtClean="0">
                <a:solidFill>
                  <a:srgbClr val="00B0F0"/>
                </a:solidFill>
                <a:latin typeface="Times New Roman" panose="02020603050405020304" pitchFamily="18" charset="0"/>
                <a:cs typeface="Times New Roman" panose="02020603050405020304" pitchFamily="18" charset="0"/>
              </a:rPr>
              <a:t>THEO </a:t>
            </a:r>
            <a:r>
              <a:rPr lang="en-US" sz="2400" b="1" smtClean="0">
                <a:solidFill>
                  <a:srgbClr val="00B0F0"/>
                </a:solidFill>
                <a:latin typeface="Times New Roman" panose="02020603050405020304" pitchFamily="18" charset="0"/>
                <a:cs typeface="Times New Roman" panose="02020603050405020304" pitchFamily="18" charset="0"/>
              </a:rPr>
              <a:t>HÌNH </a:t>
            </a:r>
            <a:r>
              <a:rPr lang="en-US" sz="2400" b="1" dirty="0" smtClean="0">
                <a:solidFill>
                  <a:srgbClr val="00B0F0"/>
                </a:solidFill>
                <a:latin typeface="Times New Roman" panose="02020603050405020304" pitchFamily="18" charset="0"/>
                <a:cs typeface="Times New Roman" panose="02020603050405020304" pitchFamily="18" charset="0"/>
              </a:rPr>
              <a:t>THỨC BÀI HỌC STEM </a:t>
            </a:r>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95" y="1059875"/>
            <a:ext cx="6031343"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TRƯỜNG </a:t>
            </a:r>
            <a:r>
              <a:rPr lang="en-US" b="1" smtClean="0">
                <a:latin typeface="Times New Roman" panose="02020603050405020304" pitchFamily="18" charset="0"/>
                <a:cs typeface="Times New Roman" panose="02020603050405020304" pitchFamily="18" charset="0"/>
              </a:rPr>
              <a:t>TIỂU </a:t>
            </a:r>
            <a:r>
              <a:rPr lang="en-US" b="1" smtClean="0">
                <a:latin typeface="Times New Roman" panose="02020603050405020304" pitchFamily="18" charset="0"/>
                <a:cs typeface="Times New Roman" panose="02020603050405020304" pitchFamily="18" charset="0"/>
              </a:rPr>
              <a:t>HỌC TRƯƠNG HOÀNH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930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23;p57">
            <a:extLst>
              <a:ext uri="{FF2B5EF4-FFF2-40B4-BE49-F238E27FC236}">
                <a16:creationId xmlns:a16="http://schemas.microsoft.com/office/drawing/2014/main" xmlns="" id="{5D815B8B-1325-7C7C-4DDB-BBCE42A0CBD1}"/>
              </a:ext>
            </a:extLst>
          </p:cNvPr>
          <p:cNvSpPr/>
          <p:nvPr/>
        </p:nvSpPr>
        <p:spPr>
          <a:xfrm>
            <a:off x="4596630" y="217313"/>
            <a:ext cx="6611062" cy="717600"/>
          </a:xfrm>
          <a:prstGeom prst="roundRect">
            <a:avLst>
              <a:gd name="adj" fmla="val 16667"/>
            </a:avLst>
          </a:prstGeom>
          <a:solidFill>
            <a:srgbClr val="FFDB48"/>
          </a:solidFill>
          <a:ln w="38100" cap="flat" cmpd="sng">
            <a:solidFill>
              <a:srgbClr val="FFFFFF"/>
            </a:solidFill>
            <a:prstDash val="solid"/>
            <a:round/>
            <a:headEnd type="none" w="sm" len="sm"/>
            <a:tailEnd type="none" w="sm" len="sm"/>
          </a:ln>
          <a:effectLst>
            <a:outerShdw blurRad="57150" dist="19050" dir="5400000" algn="bl" rotWithShape="0">
              <a:srgbClr val="372D31">
                <a:alpha val="20000"/>
              </a:srgbClr>
            </a:outerShdw>
          </a:effectLst>
        </p:spPr>
        <p:txBody>
          <a:bodyPr spcFirstLastPara="1" wrap="square" lIns="121900" tIns="121900" rIns="121900" bIns="121900" anchor="ctr" anchorCtr="0">
            <a:noAutofit/>
          </a:bodyPr>
          <a:lstStyle/>
          <a:p>
            <a:pPr algn="ctr">
              <a:buClrTx/>
              <a:buFontTx/>
              <a:buNone/>
              <a:defRPr/>
            </a:pPr>
            <a:r>
              <a:rPr lang="en-US"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SƠ ĐỒ CẤU TẠO BÌNH GIỮ NHIỆT</a:t>
            </a:r>
            <a:endParaRPr sz="2800" b="1" dirty="0">
              <a:solidFill>
                <a:sysClr val="windowText" lastClr="000000"/>
              </a:solidFill>
              <a:latin typeface="Times New Roman" panose="02020603050405020304" pitchFamily="18" charset="0"/>
              <a:ea typeface="Poppins"/>
              <a:cs typeface="Times New Roman" panose="02020603050405020304" pitchFamily="18" charset="0"/>
              <a:sym typeface="Poppins"/>
            </a:endParaRPr>
          </a:p>
        </p:txBody>
      </p:sp>
      <p:pic>
        <p:nvPicPr>
          <p:cNvPr id="3" name="Picture 2"/>
          <p:cNvPicPr>
            <a:picLocks noChangeAspect="1"/>
          </p:cNvPicPr>
          <p:nvPr/>
        </p:nvPicPr>
        <p:blipFill>
          <a:blip r:embed="rId3"/>
          <a:stretch>
            <a:fillRect/>
          </a:stretch>
        </p:blipFill>
        <p:spPr>
          <a:xfrm>
            <a:off x="6417424" y="1117283"/>
            <a:ext cx="3133899" cy="5649278"/>
          </a:xfrm>
          <a:prstGeom prst="rect">
            <a:avLst/>
          </a:prstGeom>
        </p:spPr>
      </p:pic>
      <p:sp>
        <p:nvSpPr>
          <p:cNvPr id="14" name="Rectangle 13"/>
          <p:cNvSpPr/>
          <p:nvPr/>
        </p:nvSpPr>
        <p:spPr>
          <a:xfrm>
            <a:off x="2527069" y="3181004"/>
            <a:ext cx="3358341" cy="62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4. </a:t>
            </a:r>
            <a:r>
              <a:rPr lang="en-US" sz="3200" dirty="0" err="1" smtClean="0">
                <a:solidFill>
                  <a:srgbClr val="FF0000"/>
                </a:solidFill>
                <a:latin typeface="Times New Roman" panose="02020603050405020304" pitchFamily="18" charset="0"/>
                <a:cs typeface="Times New Roman" panose="02020603050405020304" pitchFamily="18" charset="0"/>
              </a:rPr>
              <a:t>Bình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chứa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nươc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759517" y="4098173"/>
            <a:ext cx="3117579" cy="62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err="1" smtClean="0">
                <a:solidFill>
                  <a:srgbClr val="FF0000"/>
                </a:solidFill>
                <a:latin typeface="Times New Roman" panose="02020603050405020304" pitchFamily="18" charset="0"/>
                <a:cs typeface="Times New Roman" panose="02020603050405020304" pitchFamily="18" charset="0"/>
              </a:rPr>
              <a:t>Lớp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523376" y="5101244"/>
            <a:ext cx="2363417" cy="62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2. </a:t>
            </a:r>
            <a:r>
              <a:rPr lang="en-US" sz="3200" dirty="0" err="1" smtClean="0">
                <a:solidFill>
                  <a:srgbClr val="FF0000"/>
                </a:solidFill>
                <a:latin typeface="Times New Roman" panose="02020603050405020304" pitchFamily="18" charset="0"/>
                <a:cs typeface="Times New Roman" panose="02020603050405020304" pitchFamily="18" charset="0"/>
              </a:rPr>
              <a:t>Thân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bình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733101" y="1613803"/>
            <a:ext cx="2143996" cy="62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1. </a:t>
            </a:r>
            <a:r>
              <a:rPr lang="en-US" sz="3200" dirty="0" err="1" smtClean="0">
                <a:solidFill>
                  <a:srgbClr val="FF0000"/>
                </a:solidFill>
                <a:latin typeface="Times New Roman" panose="02020603050405020304" pitchFamily="18" charset="0"/>
                <a:cs typeface="Times New Roman" panose="02020603050405020304" pitchFamily="18" charset="0"/>
              </a:rPr>
              <a:t>Nắp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bình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1" name="Right Arrow 20"/>
          <p:cNvSpPr/>
          <p:nvPr/>
        </p:nvSpPr>
        <p:spPr>
          <a:xfrm>
            <a:off x="5892915" y="1935923"/>
            <a:ext cx="113884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885410" y="3478049"/>
            <a:ext cx="103355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885410" y="4330931"/>
            <a:ext cx="915785" cy="5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885410" y="5324303"/>
            <a:ext cx="70658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36456C68-85C8-CC78-914A-1E55749D83AD}"/>
              </a:ext>
            </a:extLst>
          </p:cNvPr>
          <p:cNvGrpSpPr/>
          <p:nvPr/>
        </p:nvGrpSpPr>
        <p:grpSpPr>
          <a:xfrm>
            <a:off x="975534" y="227547"/>
            <a:ext cx="4917381" cy="557769"/>
            <a:chOff x="3442453" y="958549"/>
            <a:chExt cx="5009628" cy="557769"/>
          </a:xfrm>
        </p:grpSpPr>
        <p:sp>
          <p:nvSpPr>
            <p:cNvPr id="15" name="TextBox 14">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20" name="TextBox 19">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22" name="Picture 21"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28234" y="-122912"/>
            <a:ext cx="1238636" cy="1261872"/>
          </a:xfrm>
          <a:prstGeom prst="rect">
            <a:avLst/>
          </a:prstGeom>
          <a:effectLst>
            <a:outerShdw blurRad="50800" dist="76200" dir="2700000" algn="tl" rotWithShape="0">
              <a:prstClr val="black">
                <a:alpha val="40000"/>
              </a:prstClr>
            </a:outerShdw>
          </a:effectLst>
        </p:spPr>
      </p:pic>
      <p:pic>
        <p:nvPicPr>
          <p:cNvPr id="24" name="Picture 23">
            <a:extLst>
              <a:ext uri="{FF2B5EF4-FFF2-40B4-BE49-F238E27FC236}">
                <a16:creationId xmlns:a16="http://schemas.microsoft.com/office/drawing/2014/main" xmlns="" id="{166F026D-47E3-4B9B-8BDE-63A1DC08BE3B}"/>
              </a:ext>
            </a:extLst>
          </p:cNvPr>
          <p:cNvPicPr>
            <a:picLocks noChangeAspect="1"/>
          </p:cNvPicPr>
          <p:nvPr/>
        </p:nvPicPr>
        <p:blipFill rotWithShape="1">
          <a:blip r:embed="rId6">
            <a:clrChange>
              <a:clrFrom>
                <a:srgbClr val="FFFFFF"/>
              </a:clrFrom>
              <a:clrTo>
                <a:srgbClr val="FFFFFF">
                  <a:alpha val="0"/>
                </a:srgbClr>
              </a:clrTo>
            </a:clrChange>
          </a:blip>
          <a:srcRect l="1379" t="8116" r="5383" b="10003"/>
          <a:stretch/>
        </p:blipFill>
        <p:spPr>
          <a:xfrm>
            <a:off x="160792" y="2035648"/>
            <a:ext cx="2366277" cy="2675846"/>
          </a:xfrm>
          <a:prstGeom prst="rect">
            <a:avLst/>
          </a:prstGeom>
        </p:spPr>
      </p:pic>
    </p:spTree>
    <p:extLst>
      <p:ext uri="{BB962C8B-B14F-4D97-AF65-F5344CB8AC3E}">
        <p14:creationId xmlns:p14="http://schemas.microsoft.com/office/powerpoint/2010/main" val="3401165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1" grpId="0" animBg="1"/>
      <p:bldP spid="23"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322354" y="1169221"/>
            <a:ext cx="2859752" cy="6076431"/>
          </a:xfrm>
          <a:prstGeom prst="rect">
            <a:avLst/>
          </a:prstGeom>
        </p:spPr>
      </p:pic>
      <p:grpSp>
        <p:nvGrpSpPr>
          <p:cNvPr id="4" name="Group 3">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5" name="TextBox 4">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6" name="TextBox 5">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7" name="Picture 6"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8" name="Picture 7">
            <a:extLst>
              <a:ext uri="{FF2B5EF4-FFF2-40B4-BE49-F238E27FC236}">
                <a16:creationId xmlns:a16="http://schemas.microsoft.com/office/drawing/2014/main" xmlns="" id="{166F026D-47E3-4B9B-8BDE-63A1DC08BE3B}"/>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76841" y="1606406"/>
            <a:ext cx="2410667" cy="2675846"/>
          </a:xfrm>
          <a:prstGeom prst="rect">
            <a:avLst/>
          </a:prstGeom>
        </p:spPr>
      </p:pic>
      <p:sp>
        <p:nvSpPr>
          <p:cNvPr id="9" name="Text Box 18"/>
          <p:cNvSpPr txBox="1">
            <a:spLocks noChangeArrowheads="1"/>
          </p:cNvSpPr>
          <p:nvPr/>
        </p:nvSpPr>
        <p:spPr bwMode="auto">
          <a:xfrm>
            <a:off x="5203767" y="1962823"/>
            <a:ext cx="6093229" cy="2107763"/>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4000" dirty="0" smtClean="0">
                <a:cs typeface="Times New Roman" panose="02020603050405020304" pitchFamily="18" charset="0"/>
              </a:rPr>
              <a:t>     Theo </a:t>
            </a:r>
            <a:r>
              <a:rPr lang="en-US" sz="4000" dirty="0" err="1">
                <a:cs typeface="Times New Roman" panose="02020603050405020304" pitchFamily="18" charset="0"/>
              </a:rPr>
              <a:t>em</a:t>
            </a:r>
            <a:r>
              <a:rPr lang="en-US" sz="4000" dirty="0">
                <a:cs typeface="Times New Roman" panose="02020603050405020304" pitchFamily="18" charset="0"/>
              </a:rPr>
              <a:t>, </a:t>
            </a:r>
            <a:r>
              <a:rPr lang="en-US" sz="4000" dirty="0" err="1" smtClean="0">
                <a:cs typeface="Times New Roman" panose="02020603050405020304" pitchFamily="18" charset="0"/>
              </a:rPr>
              <a:t>bình</a:t>
            </a:r>
            <a:r>
              <a:rPr lang="en-US" sz="4000" dirty="0" smtClean="0">
                <a:cs typeface="Times New Roman" panose="02020603050405020304" pitchFamily="18" charset="0"/>
              </a:rPr>
              <a:t> </a:t>
            </a:r>
            <a:r>
              <a:rPr lang="en-US" sz="4000" dirty="0" err="1" smtClean="0">
                <a:cs typeface="Times New Roman" panose="02020603050405020304" pitchFamily="18" charset="0"/>
              </a:rPr>
              <a:t>thủy</a:t>
            </a:r>
            <a:r>
              <a:rPr lang="en-US" sz="4000" dirty="0" smtClean="0">
                <a:cs typeface="Times New Roman" panose="02020603050405020304" pitchFamily="18" charset="0"/>
              </a:rPr>
              <a:t> </a:t>
            </a:r>
            <a:r>
              <a:rPr lang="en-US" sz="4000" dirty="0" err="1" smtClean="0">
                <a:cs typeface="Times New Roman" panose="02020603050405020304" pitchFamily="18" charset="0"/>
              </a:rPr>
              <a:t>tinh</a:t>
            </a:r>
            <a:r>
              <a:rPr lang="en-US" sz="4000" dirty="0" smtClean="0">
                <a:cs typeface="Times New Roman" panose="02020603050405020304" pitchFamily="18" charset="0"/>
              </a:rPr>
              <a:t> </a:t>
            </a:r>
            <a:r>
              <a:rPr lang="en-US" sz="4000" dirty="0" err="1" smtClean="0">
                <a:cs typeface="Times New Roman" panose="02020603050405020304" pitchFamily="18" charset="0"/>
              </a:rPr>
              <a:t>này</a:t>
            </a:r>
            <a:r>
              <a:rPr lang="en-US" sz="4000" dirty="0" smtClean="0">
                <a:cs typeface="Times New Roman" panose="02020603050405020304" pitchFamily="18" charset="0"/>
              </a:rPr>
              <a:t> </a:t>
            </a:r>
            <a:r>
              <a:rPr lang="en-US" sz="4000" dirty="0" err="1" smtClean="0">
                <a:cs typeface="Times New Roman" panose="02020603050405020304" pitchFamily="18" charset="0"/>
              </a:rPr>
              <a:t>có</a:t>
            </a:r>
            <a:r>
              <a:rPr lang="en-US" sz="4000" dirty="0" smtClean="0">
                <a:cs typeface="Times New Roman" panose="02020603050405020304" pitchFamily="18" charset="0"/>
              </a:rPr>
              <a:t> </a:t>
            </a:r>
            <a:r>
              <a:rPr lang="en-US" sz="4000" dirty="0" err="1" smtClean="0">
                <a:cs typeface="Times New Roman" panose="02020603050405020304" pitchFamily="18" charset="0"/>
              </a:rPr>
              <a:t>giữ</a:t>
            </a:r>
            <a:r>
              <a:rPr lang="en-US" sz="4000" dirty="0" smtClean="0">
                <a:cs typeface="Times New Roman" panose="02020603050405020304" pitchFamily="18" charset="0"/>
              </a:rPr>
              <a:t> </a:t>
            </a:r>
            <a:r>
              <a:rPr lang="en-US" sz="4000" dirty="0" err="1" smtClean="0">
                <a:cs typeface="Times New Roman" panose="02020603050405020304" pitchFamily="18" charset="0"/>
              </a:rPr>
              <a:t>được</a:t>
            </a:r>
            <a:r>
              <a:rPr lang="en-US" sz="4000" dirty="0" smtClean="0">
                <a:cs typeface="Times New Roman" panose="02020603050405020304" pitchFamily="18" charset="0"/>
              </a:rPr>
              <a:t> </a:t>
            </a:r>
            <a:r>
              <a:rPr lang="en-US" sz="4000" dirty="0" err="1" smtClean="0">
                <a:cs typeface="Times New Roman" panose="02020603050405020304" pitchFamily="18" charset="0"/>
              </a:rPr>
              <a:t>nhiệt</a:t>
            </a:r>
            <a:r>
              <a:rPr lang="en-US" sz="4000" dirty="0" smtClean="0">
                <a:cs typeface="Times New Roman" panose="02020603050405020304" pitchFamily="18" charset="0"/>
              </a:rPr>
              <a:t> </a:t>
            </a:r>
            <a:r>
              <a:rPr lang="en-US" sz="4000" dirty="0" err="1" smtClean="0">
                <a:cs typeface="Times New Roman" panose="02020603050405020304" pitchFamily="18" charset="0"/>
              </a:rPr>
              <a:t>không</a:t>
            </a:r>
            <a:r>
              <a:rPr lang="en-US" sz="4000" dirty="0" smtClean="0">
                <a:cs typeface="Times New Roman" panose="02020603050405020304" pitchFamily="18" charset="0"/>
              </a:rPr>
              <a:t>? </a:t>
            </a:r>
            <a:r>
              <a:rPr lang="en-US" sz="4000" dirty="0" err="1" smtClean="0">
                <a:cs typeface="Times New Roman" panose="02020603050405020304" pitchFamily="18" charset="0"/>
              </a:rPr>
              <a:t>Vì</a:t>
            </a:r>
            <a:r>
              <a:rPr lang="en-US" sz="4000" dirty="0" smtClean="0">
                <a:cs typeface="Times New Roman" panose="02020603050405020304" pitchFamily="18" charset="0"/>
              </a:rPr>
              <a:t> </a:t>
            </a:r>
            <a:r>
              <a:rPr lang="en-US" sz="4000" dirty="0" err="1" smtClean="0">
                <a:cs typeface="Times New Roman" panose="02020603050405020304" pitchFamily="18" charset="0"/>
              </a:rPr>
              <a:t>sao</a:t>
            </a:r>
            <a:r>
              <a:rPr lang="en-US" sz="4000" dirty="0" smtClean="0">
                <a:cs typeface="Times New Roman" panose="02020603050405020304" pitchFamily="18" charset="0"/>
              </a:rPr>
              <a:t>?</a:t>
            </a:r>
            <a:endParaRPr lang="en-US" altLang="en-US" sz="4000" b="1" dirty="0">
              <a:solidFill>
                <a:srgbClr val="00B050"/>
              </a:solidFill>
            </a:endParaRPr>
          </a:p>
        </p:txBody>
      </p:sp>
      <p:sp>
        <p:nvSpPr>
          <p:cNvPr id="10" name="Text Box 18"/>
          <p:cNvSpPr txBox="1">
            <a:spLocks noChangeArrowheads="1"/>
          </p:cNvSpPr>
          <p:nvPr/>
        </p:nvSpPr>
        <p:spPr bwMode="auto">
          <a:xfrm>
            <a:off x="5331228" y="3993898"/>
            <a:ext cx="6068927" cy="2107763"/>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4000" dirty="0" smtClean="0">
                <a:cs typeface="Times New Roman" panose="02020603050405020304" pitchFamily="18" charset="0"/>
              </a:rPr>
              <a:t>    </a:t>
            </a:r>
            <a:r>
              <a:rPr lang="en-US" sz="4000" dirty="0" err="1" smtClean="0">
                <a:cs typeface="Times New Roman" panose="02020603050405020304" pitchFamily="18" charset="0"/>
              </a:rPr>
              <a:t>Vậy</a:t>
            </a:r>
            <a:r>
              <a:rPr lang="en-US" sz="4000" dirty="0" smtClean="0">
                <a:cs typeface="Times New Roman" panose="02020603050405020304" pitchFamily="18" charset="0"/>
              </a:rPr>
              <a:t> </a:t>
            </a:r>
            <a:r>
              <a:rPr lang="en-US" sz="4000" dirty="0" err="1" smtClean="0">
                <a:cs typeface="Times New Roman" panose="02020603050405020304" pitchFamily="18" charset="0"/>
              </a:rPr>
              <a:t>để</a:t>
            </a:r>
            <a:r>
              <a:rPr lang="en-US" sz="4000" dirty="0" smtClean="0">
                <a:cs typeface="Times New Roman" panose="02020603050405020304" pitchFamily="18" charset="0"/>
              </a:rPr>
              <a:t> </a:t>
            </a:r>
            <a:r>
              <a:rPr lang="en-US" sz="4000" dirty="0" err="1" smtClean="0">
                <a:cs typeface="Times New Roman" panose="02020603050405020304" pitchFamily="18" charset="0"/>
              </a:rPr>
              <a:t>bình</a:t>
            </a:r>
            <a:r>
              <a:rPr lang="en-US" sz="4000" dirty="0" smtClean="0">
                <a:cs typeface="Times New Roman" panose="02020603050405020304" pitchFamily="18" charset="0"/>
              </a:rPr>
              <a:t> </a:t>
            </a:r>
            <a:r>
              <a:rPr lang="en-US" sz="4000" dirty="0" err="1" smtClean="0">
                <a:cs typeface="Times New Roman" panose="02020603050405020304" pitchFamily="18" charset="0"/>
              </a:rPr>
              <a:t>thủy</a:t>
            </a:r>
            <a:r>
              <a:rPr lang="en-US" sz="4000" dirty="0" smtClean="0">
                <a:cs typeface="Times New Roman" panose="02020603050405020304" pitchFamily="18" charset="0"/>
              </a:rPr>
              <a:t> </a:t>
            </a:r>
            <a:r>
              <a:rPr lang="en-US" sz="4000" dirty="0" err="1" smtClean="0">
                <a:cs typeface="Times New Roman" panose="02020603050405020304" pitchFamily="18" charset="0"/>
              </a:rPr>
              <a:t>tinh</a:t>
            </a:r>
            <a:r>
              <a:rPr lang="en-US" sz="4000" dirty="0" smtClean="0">
                <a:cs typeface="Times New Roman" panose="02020603050405020304" pitchFamily="18" charset="0"/>
              </a:rPr>
              <a:t> </a:t>
            </a:r>
            <a:r>
              <a:rPr lang="en-US" sz="4000" dirty="0" err="1" smtClean="0">
                <a:cs typeface="Times New Roman" panose="02020603050405020304" pitchFamily="18" charset="0"/>
              </a:rPr>
              <a:t>này</a:t>
            </a:r>
            <a:r>
              <a:rPr lang="en-US" sz="4000" dirty="0" smtClean="0">
                <a:cs typeface="Times New Roman" panose="02020603050405020304" pitchFamily="18" charset="0"/>
              </a:rPr>
              <a:t> </a:t>
            </a:r>
            <a:r>
              <a:rPr lang="en-US" sz="4000" dirty="0" err="1" smtClean="0">
                <a:cs typeface="Times New Roman" panose="02020603050405020304" pitchFamily="18" charset="0"/>
              </a:rPr>
              <a:t>giữ</a:t>
            </a:r>
            <a:r>
              <a:rPr lang="en-US" sz="4000" dirty="0" smtClean="0">
                <a:cs typeface="Times New Roman" panose="02020603050405020304" pitchFamily="18" charset="0"/>
              </a:rPr>
              <a:t> </a:t>
            </a:r>
            <a:r>
              <a:rPr lang="en-US" sz="4000" dirty="0" err="1" smtClean="0">
                <a:cs typeface="Times New Roman" panose="02020603050405020304" pitchFamily="18" charset="0"/>
              </a:rPr>
              <a:t>được</a:t>
            </a:r>
            <a:r>
              <a:rPr lang="en-US" sz="4000" dirty="0" smtClean="0">
                <a:cs typeface="Times New Roman" panose="02020603050405020304" pitchFamily="18" charset="0"/>
              </a:rPr>
              <a:t> </a:t>
            </a:r>
            <a:r>
              <a:rPr lang="en-US" sz="4000" dirty="0" err="1" smtClean="0">
                <a:cs typeface="Times New Roman" panose="02020603050405020304" pitchFamily="18" charset="0"/>
              </a:rPr>
              <a:t>nhiệt</a:t>
            </a:r>
            <a:r>
              <a:rPr lang="en-US" sz="4000" dirty="0" smtClean="0">
                <a:cs typeface="Times New Roman" panose="02020603050405020304" pitchFamily="18" charset="0"/>
              </a:rPr>
              <a:t>, </a:t>
            </a:r>
            <a:r>
              <a:rPr lang="en-US" sz="4000" dirty="0" err="1" smtClean="0">
                <a:cs typeface="Times New Roman" panose="02020603050405020304" pitchFamily="18" charset="0"/>
              </a:rPr>
              <a:t>chúng</a:t>
            </a:r>
            <a:r>
              <a:rPr lang="en-US" sz="4000" dirty="0" smtClean="0">
                <a:cs typeface="Times New Roman" panose="02020603050405020304" pitchFamily="18" charset="0"/>
              </a:rPr>
              <a:t> ta </a:t>
            </a:r>
            <a:r>
              <a:rPr lang="en-US" sz="4000" dirty="0" err="1" smtClean="0">
                <a:cs typeface="Times New Roman" panose="02020603050405020304" pitchFamily="18" charset="0"/>
              </a:rPr>
              <a:t>phải</a:t>
            </a:r>
            <a:r>
              <a:rPr lang="en-US" sz="4000" dirty="0" smtClean="0">
                <a:cs typeface="Times New Roman" panose="02020603050405020304" pitchFamily="18" charset="0"/>
              </a:rPr>
              <a:t> </a:t>
            </a:r>
            <a:r>
              <a:rPr lang="en-US" sz="4000" dirty="0" err="1" smtClean="0">
                <a:cs typeface="Times New Roman" panose="02020603050405020304" pitchFamily="18" charset="0"/>
              </a:rPr>
              <a:t>làm</a:t>
            </a:r>
            <a:r>
              <a:rPr lang="en-US" sz="4000" dirty="0" smtClean="0">
                <a:cs typeface="Times New Roman" panose="02020603050405020304" pitchFamily="18" charset="0"/>
              </a:rPr>
              <a:t> </a:t>
            </a:r>
            <a:r>
              <a:rPr lang="en-US" sz="4000" dirty="0" err="1" smtClean="0">
                <a:cs typeface="Times New Roman" panose="02020603050405020304" pitchFamily="18" charset="0"/>
              </a:rPr>
              <a:t>gì</a:t>
            </a:r>
            <a:r>
              <a:rPr lang="en-US" sz="4000" dirty="0" smtClean="0">
                <a:cs typeface="Times New Roman" panose="02020603050405020304" pitchFamily="18" charset="0"/>
              </a:rPr>
              <a:t> ?</a:t>
            </a:r>
            <a:endParaRPr lang="en-US" altLang="en-US" sz="4000" b="1" dirty="0">
              <a:solidFill>
                <a:srgbClr val="00B050"/>
              </a:solidFill>
            </a:endParaRPr>
          </a:p>
        </p:txBody>
      </p:sp>
    </p:spTree>
    <p:extLst>
      <p:ext uri="{BB962C8B-B14F-4D97-AF65-F5344CB8AC3E}">
        <p14:creationId xmlns:p14="http://schemas.microsoft.com/office/powerpoint/2010/main" val="8998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954987" y="1962823"/>
            <a:ext cx="10317707" cy="769501"/>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4000" dirty="0">
                <a:cs typeface="Times New Roman" panose="02020603050405020304" pitchFamily="18" charset="0"/>
              </a:rPr>
              <a:t>Theo </a:t>
            </a:r>
            <a:r>
              <a:rPr lang="en-US" sz="4000" dirty="0" err="1">
                <a:cs typeface="Times New Roman" panose="02020603050405020304" pitchFamily="18" charset="0"/>
              </a:rPr>
              <a:t>em</a:t>
            </a:r>
            <a:r>
              <a:rPr lang="en-US" sz="4000" dirty="0">
                <a:cs typeface="Times New Roman" panose="02020603050405020304" pitchFamily="18" charset="0"/>
              </a:rPr>
              <a:t>, </a:t>
            </a:r>
            <a:r>
              <a:rPr lang="en-US" sz="4000" dirty="0" err="1">
                <a:cs typeface="Times New Roman" panose="02020603050405020304" pitchFamily="18" charset="0"/>
              </a:rPr>
              <a:t>lớp</a:t>
            </a:r>
            <a:r>
              <a:rPr lang="en-US" sz="4000" dirty="0">
                <a:cs typeface="Times New Roman" panose="02020603050405020304" pitchFamily="18" charset="0"/>
              </a:rPr>
              <a:t> </a:t>
            </a:r>
            <a:r>
              <a:rPr lang="en-US" sz="4000" dirty="0" err="1">
                <a:cs typeface="Times New Roman" panose="02020603050405020304" pitchFamily="18" charset="0"/>
              </a:rPr>
              <a:t>cách</a:t>
            </a:r>
            <a:r>
              <a:rPr lang="en-US" sz="4000" dirty="0">
                <a:cs typeface="Times New Roman" panose="02020603050405020304" pitchFamily="18" charset="0"/>
              </a:rPr>
              <a:t> </a:t>
            </a:r>
            <a:r>
              <a:rPr lang="en-US" sz="4000" dirty="0" err="1">
                <a:cs typeface="Times New Roman" panose="02020603050405020304" pitchFamily="18" charset="0"/>
              </a:rPr>
              <a:t>nhiệt</a:t>
            </a:r>
            <a:r>
              <a:rPr lang="en-US" sz="4000" dirty="0">
                <a:cs typeface="Times New Roman" panose="02020603050405020304" pitchFamily="18" charset="0"/>
              </a:rPr>
              <a:t> </a:t>
            </a:r>
            <a:r>
              <a:rPr lang="en-US" sz="4000" dirty="0" err="1">
                <a:cs typeface="Times New Roman" panose="02020603050405020304" pitchFamily="18" charset="0"/>
              </a:rPr>
              <a:t>được</a:t>
            </a:r>
            <a:r>
              <a:rPr lang="en-US" sz="4000" dirty="0">
                <a:cs typeface="Times New Roman" panose="02020603050405020304" pitchFamily="18" charset="0"/>
              </a:rPr>
              <a:t> </a:t>
            </a:r>
            <a:r>
              <a:rPr lang="en-US" sz="4000" dirty="0" err="1">
                <a:cs typeface="Times New Roman" panose="02020603050405020304" pitchFamily="18" charset="0"/>
              </a:rPr>
              <a:t>làm</a:t>
            </a:r>
            <a:r>
              <a:rPr lang="en-US" sz="4000" dirty="0">
                <a:cs typeface="Times New Roman" panose="02020603050405020304" pitchFamily="18" charset="0"/>
              </a:rPr>
              <a:t> </a:t>
            </a:r>
            <a:r>
              <a:rPr lang="en-US" sz="4000" dirty="0" err="1">
                <a:cs typeface="Times New Roman" panose="02020603050405020304" pitchFamily="18" charset="0"/>
              </a:rPr>
              <a:t>từ</a:t>
            </a:r>
            <a:r>
              <a:rPr lang="en-US" sz="4000" dirty="0">
                <a:cs typeface="Times New Roman" panose="02020603050405020304" pitchFamily="18" charset="0"/>
              </a:rPr>
              <a:t> </a:t>
            </a:r>
            <a:r>
              <a:rPr lang="en-US" sz="4000" dirty="0" err="1">
                <a:cs typeface="Times New Roman" panose="02020603050405020304" pitchFamily="18" charset="0"/>
              </a:rPr>
              <a:t>vật</a:t>
            </a:r>
            <a:r>
              <a:rPr lang="en-US" sz="4000" dirty="0">
                <a:cs typeface="Times New Roman" panose="02020603050405020304" pitchFamily="18" charset="0"/>
              </a:rPr>
              <a:t> </a:t>
            </a:r>
            <a:r>
              <a:rPr lang="en-US" sz="4000" dirty="0" err="1">
                <a:cs typeface="Times New Roman" panose="02020603050405020304" pitchFamily="18" charset="0"/>
              </a:rPr>
              <a:t>liệu</a:t>
            </a:r>
            <a:r>
              <a:rPr lang="en-US" sz="4000" dirty="0">
                <a:cs typeface="Times New Roman" panose="02020603050405020304" pitchFamily="18" charset="0"/>
              </a:rPr>
              <a:t> </a:t>
            </a:r>
            <a:r>
              <a:rPr lang="en-US" sz="4000" dirty="0" err="1">
                <a:cs typeface="Times New Roman" panose="02020603050405020304" pitchFamily="18" charset="0"/>
              </a:rPr>
              <a:t>gì</a:t>
            </a:r>
            <a:r>
              <a:rPr lang="en-US" sz="4000" dirty="0">
                <a:cs typeface="Times New Roman" panose="02020603050405020304" pitchFamily="18" charset="0"/>
              </a:rPr>
              <a:t> </a:t>
            </a:r>
            <a:r>
              <a:rPr lang="en-US" sz="4000" dirty="0" smtClean="0">
                <a:cs typeface="Times New Roman" panose="02020603050405020304" pitchFamily="18" charset="0"/>
              </a:rPr>
              <a:t>?</a:t>
            </a:r>
            <a:endParaRPr lang="en-US" altLang="en-US" sz="4000" b="1" dirty="0">
              <a:solidFill>
                <a:srgbClr val="00B050"/>
              </a:solidFill>
            </a:endParaRPr>
          </a:p>
        </p:txBody>
      </p:sp>
      <p:sp>
        <p:nvSpPr>
          <p:cNvPr id="5" name="Rectangle 20"/>
          <p:cNvSpPr>
            <a:spLocks noChangeArrowheads="1"/>
          </p:cNvSpPr>
          <p:nvPr/>
        </p:nvSpPr>
        <p:spPr bwMode="auto">
          <a:xfrm>
            <a:off x="838200" y="3710780"/>
            <a:ext cx="10515600" cy="2534424"/>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4400" dirty="0" err="1">
                <a:cs typeface="Times New Roman" panose="02020603050405020304" pitchFamily="18" charset="0"/>
              </a:rPr>
              <a:t>Lớp</a:t>
            </a:r>
            <a:r>
              <a:rPr lang="en-US" sz="4400" dirty="0">
                <a:cs typeface="Times New Roman" panose="02020603050405020304" pitchFamily="18" charset="0"/>
              </a:rPr>
              <a:t> </a:t>
            </a:r>
            <a:r>
              <a:rPr lang="en-US" sz="4400" dirty="0" err="1">
                <a:cs typeface="Times New Roman" panose="02020603050405020304" pitchFamily="18" charset="0"/>
              </a:rPr>
              <a:t>cách</a:t>
            </a:r>
            <a:r>
              <a:rPr lang="en-US" sz="4400" dirty="0">
                <a:cs typeface="Times New Roman" panose="02020603050405020304" pitchFamily="18" charset="0"/>
              </a:rPr>
              <a:t> </a:t>
            </a:r>
            <a:r>
              <a:rPr lang="en-US" sz="4400" dirty="0" err="1">
                <a:cs typeface="Times New Roman" panose="02020603050405020304" pitchFamily="18" charset="0"/>
              </a:rPr>
              <a:t>nhiệt</a:t>
            </a:r>
            <a:r>
              <a:rPr lang="en-US" sz="4400" dirty="0">
                <a:cs typeface="Times New Roman" panose="02020603050405020304" pitchFamily="18" charset="0"/>
              </a:rPr>
              <a:t> </a:t>
            </a:r>
            <a:r>
              <a:rPr lang="en-US" sz="4400" dirty="0" err="1">
                <a:cs typeface="Times New Roman" panose="02020603050405020304" pitchFamily="18" charset="0"/>
              </a:rPr>
              <a:t>được</a:t>
            </a:r>
            <a:r>
              <a:rPr lang="en-US" sz="4400" dirty="0">
                <a:cs typeface="Times New Roman" panose="02020603050405020304" pitchFamily="18" charset="0"/>
              </a:rPr>
              <a:t> </a:t>
            </a:r>
            <a:r>
              <a:rPr lang="en-US" sz="4400" dirty="0" err="1">
                <a:cs typeface="Times New Roman" panose="02020603050405020304" pitchFamily="18" charset="0"/>
              </a:rPr>
              <a:t>làm</a:t>
            </a:r>
            <a:r>
              <a:rPr lang="en-US" sz="4400" dirty="0">
                <a:cs typeface="Times New Roman" panose="02020603050405020304" pitchFamily="18" charset="0"/>
              </a:rPr>
              <a:t> </a:t>
            </a:r>
            <a:r>
              <a:rPr lang="en-US" sz="4400" dirty="0" err="1">
                <a:cs typeface="Times New Roman" panose="02020603050405020304" pitchFamily="18" charset="0"/>
              </a:rPr>
              <a:t>bằng</a:t>
            </a:r>
            <a:r>
              <a:rPr lang="en-US" sz="4400" dirty="0">
                <a:cs typeface="Times New Roman" panose="02020603050405020304" pitchFamily="18" charset="0"/>
              </a:rPr>
              <a:t> </a:t>
            </a:r>
            <a:r>
              <a:rPr lang="en-US" sz="4400" dirty="0" err="1">
                <a:cs typeface="Times New Roman" panose="02020603050405020304" pitchFamily="18" charset="0"/>
              </a:rPr>
              <a:t>vật</a:t>
            </a:r>
            <a:r>
              <a:rPr lang="en-US" sz="4400" dirty="0">
                <a:cs typeface="Times New Roman" panose="02020603050405020304" pitchFamily="18" charset="0"/>
              </a:rPr>
              <a:t> </a:t>
            </a:r>
            <a:r>
              <a:rPr lang="en-US" sz="4400" dirty="0" err="1">
                <a:cs typeface="Times New Roman" panose="02020603050405020304" pitchFamily="18" charset="0"/>
              </a:rPr>
              <a:t>dẫn</a:t>
            </a:r>
            <a:r>
              <a:rPr lang="en-US" sz="4400" dirty="0">
                <a:cs typeface="Times New Roman" panose="02020603050405020304" pitchFamily="18" charset="0"/>
              </a:rPr>
              <a:t> </a:t>
            </a:r>
            <a:r>
              <a:rPr lang="en-US" sz="4400" dirty="0" err="1">
                <a:cs typeface="Times New Roman" panose="02020603050405020304" pitchFamily="18" charset="0"/>
              </a:rPr>
              <a:t>nhiệt</a:t>
            </a:r>
            <a:r>
              <a:rPr lang="en-US" sz="4400" dirty="0">
                <a:cs typeface="Times New Roman" panose="02020603050405020304" pitchFamily="18" charset="0"/>
              </a:rPr>
              <a:t> </a:t>
            </a:r>
            <a:r>
              <a:rPr lang="en-US" sz="4400" dirty="0" err="1">
                <a:cs typeface="Times New Roman" panose="02020603050405020304" pitchFamily="18" charset="0"/>
              </a:rPr>
              <a:t>kém</a:t>
            </a:r>
            <a:r>
              <a:rPr lang="en-US" sz="4400" dirty="0">
                <a:cs typeface="Times New Roman" panose="02020603050405020304" pitchFamily="18" charset="0"/>
              </a:rPr>
              <a:t> </a:t>
            </a:r>
            <a:r>
              <a:rPr lang="en-US" sz="4400" dirty="0" err="1">
                <a:cs typeface="Times New Roman" panose="02020603050405020304" pitchFamily="18" charset="0"/>
              </a:rPr>
              <a:t>như</a:t>
            </a:r>
            <a:r>
              <a:rPr lang="en-US" sz="4400" dirty="0">
                <a:cs typeface="Times New Roman" panose="02020603050405020304" pitchFamily="18" charset="0"/>
              </a:rPr>
              <a:t> : </a:t>
            </a:r>
            <a:r>
              <a:rPr lang="en-US" sz="4400" dirty="0" err="1" smtClean="0">
                <a:cs typeface="Times New Roman" panose="02020603050405020304" pitchFamily="18" charset="0"/>
              </a:rPr>
              <a:t>bông</a:t>
            </a:r>
            <a:r>
              <a:rPr lang="en-US" sz="4400" dirty="0" smtClean="0">
                <a:cs typeface="Times New Roman" panose="02020603050405020304" pitchFamily="18" charset="0"/>
              </a:rPr>
              <a:t>, </a:t>
            </a:r>
            <a:r>
              <a:rPr lang="en-US" sz="4400" dirty="0" err="1">
                <a:cs typeface="Times New Roman" panose="02020603050405020304" pitchFamily="18" charset="0"/>
              </a:rPr>
              <a:t>giấy</a:t>
            </a:r>
            <a:r>
              <a:rPr lang="en-US" sz="4400" dirty="0">
                <a:cs typeface="Times New Roman" panose="02020603050405020304" pitchFamily="18" charset="0"/>
              </a:rPr>
              <a:t> </a:t>
            </a:r>
            <a:r>
              <a:rPr lang="en-US" sz="4400" dirty="0" err="1">
                <a:cs typeface="Times New Roman" panose="02020603050405020304" pitchFamily="18" charset="0"/>
              </a:rPr>
              <a:t>báo</a:t>
            </a:r>
            <a:r>
              <a:rPr lang="en-US" sz="4400" dirty="0">
                <a:cs typeface="Times New Roman" panose="02020603050405020304" pitchFamily="18" charset="0"/>
              </a:rPr>
              <a:t>, </a:t>
            </a:r>
            <a:r>
              <a:rPr lang="en-US" sz="4400" dirty="0" err="1">
                <a:cs typeface="Times New Roman" panose="02020603050405020304" pitchFamily="18" charset="0"/>
              </a:rPr>
              <a:t>giấy</a:t>
            </a:r>
            <a:r>
              <a:rPr lang="en-US" sz="4400" dirty="0">
                <a:cs typeface="Times New Roman" panose="02020603050405020304" pitchFamily="18" charset="0"/>
              </a:rPr>
              <a:t> </a:t>
            </a:r>
            <a:r>
              <a:rPr lang="en-US" sz="4400" dirty="0" err="1">
                <a:cs typeface="Times New Roman" panose="02020603050405020304" pitchFamily="18" charset="0"/>
              </a:rPr>
              <a:t>xốp</a:t>
            </a:r>
            <a:r>
              <a:rPr lang="en-US" sz="4400" dirty="0" smtClean="0">
                <a:cs typeface="Times New Roman" panose="02020603050405020304" pitchFamily="18" charset="0"/>
              </a:rPr>
              <a:t>, </a:t>
            </a:r>
            <a:r>
              <a:rPr lang="en-US" sz="4400" dirty="0" err="1" smtClean="0">
                <a:cs typeface="Times New Roman" panose="02020603050405020304" pitchFamily="18" charset="0"/>
              </a:rPr>
              <a:t>nhựa</a:t>
            </a:r>
            <a:r>
              <a:rPr lang="en-US" sz="4400" dirty="0" smtClean="0">
                <a:cs typeface="Times New Roman" panose="02020603050405020304" pitchFamily="18" charset="0"/>
              </a:rPr>
              <a:t>, </a:t>
            </a:r>
            <a:r>
              <a:rPr lang="en-US" sz="4400" dirty="0" err="1" smtClean="0">
                <a:cs typeface="Times New Roman" panose="02020603050405020304" pitchFamily="18" charset="0"/>
              </a:rPr>
              <a:t>vải</a:t>
            </a:r>
            <a:r>
              <a:rPr lang="en-US" sz="4400" dirty="0" smtClean="0">
                <a:cs typeface="Times New Roman" panose="02020603050405020304" pitchFamily="18" charset="0"/>
              </a:rPr>
              <a:t>,….</a:t>
            </a:r>
            <a:endParaRPr lang="en-US" altLang="en-US" sz="4800" b="1" dirty="0">
              <a:solidFill>
                <a:srgbClr val="FF0000"/>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03525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323;p57">
            <a:extLst>
              <a:ext uri="{FF2B5EF4-FFF2-40B4-BE49-F238E27FC236}">
                <a16:creationId xmlns:a16="http://schemas.microsoft.com/office/drawing/2014/main" xmlns="" id="{5D815B8B-1325-7C7C-4DDB-BBCE42A0CBD1}"/>
              </a:ext>
            </a:extLst>
          </p:cNvPr>
          <p:cNvSpPr/>
          <p:nvPr/>
        </p:nvSpPr>
        <p:spPr>
          <a:xfrm>
            <a:off x="3103930" y="-25969"/>
            <a:ext cx="6576968" cy="999091"/>
          </a:xfrm>
          <a:prstGeom prst="roundRect">
            <a:avLst>
              <a:gd name="adj" fmla="val 16667"/>
            </a:avLst>
          </a:prstGeom>
          <a:solidFill>
            <a:srgbClr val="FFDB48"/>
          </a:solidFill>
          <a:ln w="38100" cap="flat" cmpd="sng">
            <a:solidFill>
              <a:srgbClr val="FFFFFF"/>
            </a:solidFill>
            <a:prstDash val="solid"/>
            <a:round/>
            <a:headEnd type="none" w="sm" len="sm"/>
            <a:tailEnd type="none" w="sm" len="sm"/>
          </a:ln>
          <a:effectLst>
            <a:outerShdw blurRad="57150" dist="19050" dir="5400000" algn="bl" rotWithShape="0">
              <a:srgbClr val="372D31">
                <a:alpha val="20000"/>
              </a:srgbClr>
            </a:outerShdw>
          </a:effectLst>
        </p:spPr>
        <p:txBody>
          <a:bodyPr spcFirstLastPara="1" wrap="square" lIns="121900" tIns="121900" rIns="121900" bIns="121900" anchor="ctr" anchorCtr="0">
            <a:noAutofit/>
          </a:bodyPr>
          <a:lstStyle/>
          <a:p>
            <a:pPr algn="ctr">
              <a:buClrTx/>
              <a:buFontTx/>
              <a:buNone/>
              <a:defRPr/>
            </a:pPr>
            <a:r>
              <a:rPr lang="en-US"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HĐ2 :</a:t>
            </a:r>
            <a:r>
              <a:rPr lang="vi-VN"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 </a:t>
            </a:r>
            <a:r>
              <a:rPr lang="en-US"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ĐỀ XUẤT Ý TƯỞNG LÀM TÚI GIỮ NHIỆT CHO BÌNH THỦY TINH</a:t>
            </a:r>
            <a:endParaRPr sz="2800" b="1" dirty="0">
              <a:solidFill>
                <a:sysClr val="windowText" lastClr="000000"/>
              </a:solidFill>
              <a:latin typeface="Times New Roman" panose="02020603050405020304" pitchFamily="18" charset="0"/>
              <a:ea typeface="Poppins"/>
              <a:cs typeface="Times New Roman" panose="02020603050405020304" pitchFamily="18" charset="0"/>
              <a:sym typeface="Poppins"/>
            </a:endParaRPr>
          </a:p>
        </p:txBody>
      </p:sp>
      <p:sp>
        <p:nvSpPr>
          <p:cNvPr id="2" name="TextBox 1"/>
          <p:cNvSpPr txBox="1"/>
          <p:nvPr/>
        </p:nvSpPr>
        <p:spPr>
          <a:xfrm>
            <a:off x="1720735" y="1072343"/>
            <a:ext cx="8919556"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Theo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một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giữ</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nhiệt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tốt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những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8" name="Vertical Scroll 7"/>
          <p:cNvSpPr/>
          <p:nvPr/>
        </p:nvSpPr>
        <p:spPr>
          <a:xfrm>
            <a:off x="1230283" y="2395781"/>
            <a:ext cx="10016837" cy="436246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FF0000"/>
                </a:solidFill>
                <a:latin typeface="Times New Roman" panose="02020603050405020304" pitchFamily="18" charset="0"/>
                <a:cs typeface="Times New Roman" panose="02020603050405020304" pitchFamily="18" charset="0"/>
              </a:rPr>
              <a:t>TIÊU </a:t>
            </a:r>
            <a:r>
              <a:rPr lang="en-US" sz="3600" b="1" u="sng" dirty="0" smtClean="0">
                <a:solidFill>
                  <a:srgbClr val="FF0000"/>
                </a:solidFill>
                <a:latin typeface="Times New Roman" panose="02020603050405020304" pitchFamily="18" charset="0"/>
                <a:cs typeface="Times New Roman" panose="02020603050405020304" pitchFamily="18" charset="0"/>
              </a:rPr>
              <a:t>CHUẨN BÌNH </a:t>
            </a:r>
            <a:r>
              <a:rPr lang="en-US" sz="3600" b="1" u="sng" dirty="0">
                <a:solidFill>
                  <a:srgbClr val="FF0000"/>
                </a:solidFill>
                <a:latin typeface="Times New Roman" panose="02020603050405020304" pitchFamily="18" charset="0"/>
                <a:cs typeface="Times New Roman" panose="02020603050405020304" pitchFamily="18" charset="0"/>
              </a:rPr>
              <a:t>GIỮ NHIỆT</a:t>
            </a:r>
          </a:p>
          <a:p>
            <a:endParaRPr lang="en-US" sz="3600" dirty="0">
              <a:solidFill>
                <a:srgbClr val="FFFF00"/>
              </a:solidFill>
              <a:latin typeface="Times New Roman" panose="02020603050405020304" pitchFamily="18" charset="0"/>
              <a:cs typeface="Times New Roman" panose="02020603050405020304" pitchFamily="18" charset="0"/>
            </a:endParaRP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Bình</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giữ</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nhiệt</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có</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nắp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chắc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chắn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bình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chứa</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khoảng</a:t>
            </a:r>
            <a:r>
              <a:rPr lang="en-US" sz="3600" dirty="0">
                <a:solidFill>
                  <a:srgbClr val="FFFF00"/>
                </a:solidFill>
                <a:latin typeface="Times New Roman" panose="02020603050405020304" pitchFamily="18" charset="0"/>
                <a:cs typeface="Times New Roman" panose="02020603050405020304" pitchFamily="18" charset="0"/>
              </a:rPr>
              <a:t> 250 -300 </a:t>
            </a:r>
            <a:r>
              <a:rPr lang="en-US" sz="3600" dirty="0" smtClean="0">
                <a:solidFill>
                  <a:srgbClr val="FFFF00"/>
                </a:solidFill>
                <a:latin typeface="Times New Roman" panose="02020603050405020304" pitchFamily="18" charset="0"/>
                <a:cs typeface="Times New Roman" panose="02020603050405020304" pitchFamily="18" charset="0"/>
              </a:rPr>
              <a:t>ml</a:t>
            </a:r>
            <a:endParaRPr lang="en-US" sz="3600" dirty="0">
              <a:solidFill>
                <a:srgbClr val="FFFF00"/>
              </a:solidFill>
              <a:latin typeface="Times New Roman" panose="02020603050405020304" pitchFamily="18" charset="0"/>
              <a:cs typeface="Times New Roman" panose="02020603050405020304" pitchFamily="18" charset="0"/>
            </a:endParaRP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Bình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có</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thể</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giữ</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được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nước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nóng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hoặc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nước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chứa</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trong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nó</a:t>
            </a:r>
            <a:r>
              <a:rPr lang="en-US" sz="3600" dirty="0">
                <a:solidFill>
                  <a:srgbClr val="FFFF00"/>
                </a:solidFill>
                <a:latin typeface="Times New Roman" panose="02020603050405020304" pitchFamily="18" charset="0"/>
                <a:cs typeface="Times New Roman" panose="02020603050405020304" pitchFamily="18" charset="0"/>
              </a:rPr>
              <a:t>.</a:t>
            </a: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Bình</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trang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trí</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đẹp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mắt</a:t>
            </a:r>
            <a:r>
              <a:rPr lang="en-US" sz="3600" dirty="0" smtClean="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590170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23;p57">
            <a:extLst>
              <a:ext uri="{FF2B5EF4-FFF2-40B4-BE49-F238E27FC236}">
                <a16:creationId xmlns:a16="http://schemas.microsoft.com/office/drawing/2014/main" xmlns="" id="{5D815B8B-1325-7C7C-4DDB-BBCE42A0CBD1}"/>
              </a:ext>
            </a:extLst>
          </p:cNvPr>
          <p:cNvSpPr/>
          <p:nvPr/>
        </p:nvSpPr>
        <p:spPr>
          <a:xfrm>
            <a:off x="2286788" y="1429400"/>
            <a:ext cx="7680957" cy="717600"/>
          </a:xfrm>
          <a:prstGeom prst="roundRect">
            <a:avLst>
              <a:gd name="adj" fmla="val 16667"/>
            </a:avLst>
          </a:prstGeom>
          <a:solidFill>
            <a:srgbClr val="FFDB48"/>
          </a:solidFill>
          <a:ln w="38100" cap="flat" cmpd="sng">
            <a:solidFill>
              <a:srgbClr val="FFFFFF"/>
            </a:solidFill>
            <a:prstDash val="solid"/>
            <a:round/>
            <a:headEnd type="none" w="sm" len="sm"/>
            <a:tailEnd type="none" w="sm" len="sm"/>
          </a:ln>
          <a:effectLst>
            <a:outerShdw blurRad="57150" dist="19050" dir="5400000" algn="bl" rotWithShape="0">
              <a:srgbClr val="372D31">
                <a:alpha val="20000"/>
              </a:srgbClr>
            </a:outerShdw>
          </a:effectLst>
        </p:spPr>
        <p:txBody>
          <a:bodyPr spcFirstLastPara="1" wrap="square" lIns="121900" tIns="121900" rIns="121900" bIns="121900" anchor="ctr" anchorCtr="0">
            <a:noAutofit/>
          </a:bodyPr>
          <a:lstStyle/>
          <a:p>
            <a:pPr algn="ctr">
              <a:buClrTx/>
              <a:buFontTx/>
              <a:buNone/>
              <a:defRPr/>
            </a:pPr>
            <a:r>
              <a:rPr lang="en-US"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BẢNG VẬT LIỆU LÀM TÚI GIỮ NHIỆT</a:t>
            </a:r>
            <a:endParaRPr sz="2800" b="1" dirty="0">
              <a:solidFill>
                <a:sysClr val="windowText" lastClr="000000"/>
              </a:solidFill>
              <a:latin typeface="Times New Roman" panose="02020603050405020304" pitchFamily="18" charset="0"/>
              <a:ea typeface="Poppins"/>
              <a:cs typeface="Times New Roman" panose="02020603050405020304" pitchFamily="18" charset="0"/>
              <a:sym typeface="Poppins"/>
            </a:endParaRPr>
          </a:p>
        </p:txBody>
      </p:sp>
      <p:graphicFrame>
        <p:nvGraphicFramePr>
          <p:cNvPr id="3" name="Table 2"/>
          <p:cNvGraphicFramePr>
            <a:graphicFrameLocks noGrp="1"/>
          </p:cNvGraphicFramePr>
          <p:nvPr>
            <p:extLst>
              <p:ext uri="{D42A27DB-BD31-4B8C-83A1-F6EECF244321}">
                <p14:modId xmlns:p14="http://schemas.microsoft.com/office/powerpoint/2010/main" val="2984129654"/>
              </p:ext>
            </p:extLst>
          </p:nvPr>
        </p:nvGraphicFramePr>
        <p:xfrm>
          <a:off x="2032000" y="2253754"/>
          <a:ext cx="8127999" cy="4053840"/>
        </p:xfrm>
        <a:graphic>
          <a:graphicData uri="http://schemas.openxmlformats.org/drawingml/2006/table">
            <a:tbl>
              <a:tblPr firstRow="1" bandRow="1">
                <a:tableStyleId>{5C22544A-7EE6-4342-B048-85BDC9FD1C3A}</a:tableStyleId>
              </a:tblPr>
              <a:tblGrid>
                <a:gridCol w="927331">
                  <a:extLst>
                    <a:ext uri="{9D8B030D-6E8A-4147-A177-3AD203B41FA5}">
                      <a16:colId xmlns:a16="http://schemas.microsoft.com/office/drawing/2014/main" xmlns="" val="3455112487"/>
                    </a:ext>
                  </a:extLst>
                </a:gridCol>
                <a:gridCol w="4491335">
                  <a:extLst>
                    <a:ext uri="{9D8B030D-6E8A-4147-A177-3AD203B41FA5}">
                      <a16:colId xmlns:a16="http://schemas.microsoft.com/office/drawing/2014/main" xmlns="" val="2595888468"/>
                    </a:ext>
                  </a:extLst>
                </a:gridCol>
                <a:gridCol w="2709333">
                  <a:extLst>
                    <a:ext uri="{9D8B030D-6E8A-4147-A177-3AD203B41FA5}">
                      <a16:colId xmlns:a16="http://schemas.microsoft.com/office/drawing/2014/main" xmlns="" val="319320358"/>
                    </a:ext>
                  </a:extLst>
                </a:gridCol>
              </a:tblGrid>
              <a:tr h="370840">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TT</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Tên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vật</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liệu</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lượng</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0518774"/>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Giấy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xốp</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tờ</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52490164"/>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Giấy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báo</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tờ</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5933765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Giấy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tờ</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8623080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Giấy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gói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quà</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tờ</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28473671"/>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anose="02020603050405020304" pitchFamily="18" charset="0"/>
                      </a:endParaRPr>
                    </a:p>
                  </a:txBody>
                  <a:tcPr/>
                </a:tc>
                <a:tc>
                  <a:txBody>
                    <a:bodyPr/>
                    <a:lstStyle/>
                    <a:p>
                      <a:r>
                        <a:rPr lang="vi-VN" sz="3200" dirty="0" smtClean="0">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éo</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cái</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25946965"/>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6</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Băng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keo</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trắng</a:t>
                      </a:r>
                      <a:endParaRPr lang="en-US" sz="3200" dirty="0" smtClean="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cái</a:t>
                      </a:r>
                      <a:endParaRPr lang="en-US" sz="32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16657437"/>
                  </a:ext>
                </a:extLst>
              </a:tr>
            </a:tbl>
          </a:graphicData>
        </a:graphic>
      </p:graphicFrame>
      <p:grpSp>
        <p:nvGrpSpPr>
          <p:cNvPr id="4" name="Group 3">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5" name="TextBox 4">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6" name="TextBox 5">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7" name="Picture 6"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8" name="Picture 7">
            <a:extLst>
              <a:ext uri="{FF2B5EF4-FFF2-40B4-BE49-F238E27FC236}">
                <a16:creationId xmlns:a16="http://schemas.microsoft.com/office/drawing/2014/main" xmlns="" id="{166F026D-47E3-4B9B-8BDE-63A1DC08BE3B}"/>
              </a:ext>
            </a:extLst>
          </p:cNvPr>
          <p:cNvPicPr>
            <a:picLocks noChangeAspect="1"/>
          </p:cNvPicPr>
          <p:nvPr/>
        </p:nvPicPr>
        <p:blipFill rotWithShape="1">
          <a:blip r:embed="rId4">
            <a:clrChange>
              <a:clrFrom>
                <a:srgbClr val="FFFFFF"/>
              </a:clrFrom>
              <a:clrTo>
                <a:srgbClr val="FFFFFF">
                  <a:alpha val="0"/>
                </a:srgbClr>
              </a:clrTo>
            </a:clrChange>
          </a:blip>
          <a:srcRect l="1379" t="8116" r="5383" b="10003"/>
          <a:stretch/>
        </p:blipFill>
        <p:spPr>
          <a:xfrm>
            <a:off x="-25229" y="1359208"/>
            <a:ext cx="2119764" cy="2675846"/>
          </a:xfrm>
          <a:prstGeom prst="rect">
            <a:avLst/>
          </a:prstGeom>
        </p:spPr>
      </p:pic>
    </p:spTree>
    <p:extLst>
      <p:ext uri="{BB962C8B-B14F-4D97-AF65-F5344CB8AC3E}">
        <p14:creationId xmlns:p14="http://schemas.microsoft.com/office/powerpoint/2010/main" val="17547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703" y="141491"/>
            <a:ext cx="2433303" cy="2102945"/>
          </a:xfrm>
          <a:prstGeom prst="rect">
            <a:avLst/>
          </a:prstGeom>
        </p:spPr>
      </p:pic>
      <p:sp>
        <p:nvSpPr>
          <p:cNvPr id="4" name="Text Box 18"/>
          <p:cNvSpPr txBox="1">
            <a:spLocks noChangeArrowheads="1"/>
          </p:cNvSpPr>
          <p:nvPr/>
        </p:nvSpPr>
        <p:spPr bwMode="auto">
          <a:xfrm>
            <a:off x="2318274" y="1603650"/>
            <a:ext cx="4388030"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4000" dirty="0" err="1" smtClean="0">
                <a:cs typeface="Times New Roman" panose="02020603050405020304" pitchFamily="18" charset="0"/>
              </a:rPr>
              <a:t>Đề</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xuất</a:t>
            </a:r>
            <a:r>
              <a:rPr lang="en-US" altLang="en-US" sz="4000" dirty="0" smtClean="0">
                <a:cs typeface="Times New Roman" panose="02020603050405020304" pitchFamily="18" charset="0"/>
              </a:rPr>
              <a:t> ý </a:t>
            </a:r>
            <a:r>
              <a:rPr lang="en-US" altLang="en-US" sz="4000" dirty="0" err="1" smtClean="0">
                <a:cs typeface="Times New Roman" panose="02020603050405020304" pitchFamily="18" charset="0"/>
              </a:rPr>
              <a:t>tưởng</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vẽ</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bảng</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thiết</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kế</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túi</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giữ</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nhiệt</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cho</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bình</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thủy</a:t>
            </a:r>
            <a:r>
              <a:rPr lang="en-US" altLang="en-US" sz="4000" dirty="0" smtClean="0">
                <a:cs typeface="Times New Roman" panose="02020603050405020304" pitchFamily="18" charset="0"/>
              </a:rPr>
              <a:t> </a:t>
            </a:r>
            <a:r>
              <a:rPr lang="en-US" altLang="en-US" sz="4000" dirty="0" err="1" smtClean="0">
                <a:cs typeface="Times New Roman" panose="02020603050405020304" pitchFamily="18" charset="0"/>
              </a:rPr>
              <a:t>tinh</a:t>
            </a:r>
            <a:r>
              <a:rPr lang="en-US" altLang="en-US" sz="4000" dirty="0" smtClean="0">
                <a:cs typeface="Times New Roman" panose="02020603050405020304" pitchFamily="18" charset="0"/>
              </a:rPr>
              <a:t>.</a:t>
            </a:r>
            <a:endParaRPr lang="en-US" altLang="en-US" sz="4000" b="1" dirty="0">
              <a:solidFill>
                <a:srgbClr val="00B050"/>
              </a:solidFill>
            </a:endParaRPr>
          </a:p>
        </p:txBody>
      </p:sp>
      <p:sp>
        <p:nvSpPr>
          <p:cNvPr id="5" name="Text Box 18"/>
          <p:cNvSpPr txBox="1">
            <a:spLocks noChangeArrowheads="1"/>
          </p:cNvSpPr>
          <p:nvPr/>
        </p:nvSpPr>
        <p:spPr bwMode="auto">
          <a:xfrm>
            <a:off x="2919557" y="5138859"/>
            <a:ext cx="3489552" cy="769501"/>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000" dirty="0" smtClean="0">
                <a:cs typeface="Times New Roman" panose="02020603050405020304" pitchFamily="18" charset="0"/>
              </a:rPr>
              <a:t>Chia </a:t>
            </a:r>
            <a:r>
              <a:rPr lang="en-US" altLang="en-US" sz="4000" dirty="0" err="1" smtClean="0">
                <a:cs typeface="Times New Roman" panose="02020603050405020304" pitchFamily="18" charset="0"/>
              </a:rPr>
              <a:t>sẻ</a:t>
            </a:r>
            <a:r>
              <a:rPr lang="en-US" altLang="en-US" sz="4000" dirty="0" smtClean="0">
                <a:cs typeface="Times New Roman" panose="02020603050405020304" pitchFamily="18" charset="0"/>
              </a:rPr>
              <a:t> ý </a:t>
            </a:r>
            <a:r>
              <a:rPr lang="en-US" altLang="en-US" sz="4000" dirty="0" err="1" smtClean="0">
                <a:cs typeface="Times New Roman" panose="02020603050405020304" pitchFamily="18" charset="0"/>
              </a:rPr>
              <a:t>tưởng</a:t>
            </a:r>
            <a:endParaRPr lang="en-US" altLang="en-US" sz="4000" b="1" dirty="0">
              <a:solidFill>
                <a:srgbClr val="00B050"/>
              </a:solidFill>
            </a:endParaRPr>
          </a:p>
        </p:txBody>
      </p:sp>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7" name="TextBox 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8" name="TextBox 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9" name="Picture 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xmlns="" id="{166F026D-47E3-4B9B-8BDE-63A1DC08BE3B}"/>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180729" y="1303387"/>
            <a:ext cx="2410667" cy="2675846"/>
          </a:xfrm>
          <a:prstGeom prst="rect">
            <a:avLst/>
          </a:prstGeom>
        </p:spPr>
      </p:pic>
      <p:pic>
        <p:nvPicPr>
          <p:cNvPr id="11" name="Picture 10"/>
          <p:cNvPicPr>
            <a:picLocks noChangeAspect="1"/>
          </p:cNvPicPr>
          <p:nvPr/>
        </p:nvPicPr>
        <p:blipFill>
          <a:blip r:embed="rId6"/>
          <a:stretch>
            <a:fillRect/>
          </a:stretch>
        </p:blipFill>
        <p:spPr>
          <a:xfrm>
            <a:off x="6952543" y="812257"/>
            <a:ext cx="2859752" cy="6076431"/>
          </a:xfrm>
          <a:prstGeom prst="rect">
            <a:avLst/>
          </a:prstGeom>
        </p:spPr>
      </p:pic>
    </p:spTree>
    <p:extLst>
      <p:ext uri="{BB962C8B-B14F-4D97-AF65-F5344CB8AC3E}">
        <p14:creationId xmlns:p14="http://schemas.microsoft.com/office/powerpoint/2010/main" val="8848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repeatCount="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repeatCount="5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xmlns=""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xmlns=""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xmlns=""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xmlns=""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xmlns=""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xmlns=""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xmlns=""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xmlns=""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xmlns=""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xmlns=""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xmlns=""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xmlns=""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xmlns=""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xmlns=""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xmlns=""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xmlns=""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xmlns=""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xmlns=""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xmlns=""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xmlns=""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xmlns=""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xmlns=""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xmlns=""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xmlns=""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9" name="Picture 18">
            <a:extLst>
              <a:ext uri="{FF2B5EF4-FFF2-40B4-BE49-F238E27FC236}">
                <a16:creationId xmlns:a16="http://schemas.microsoft.com/office/drawing/2014/main" xmlns="" id="{6A4E1484-5177-165C-223F-5FE448AB21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35" name="Vertical Scroll 34"/>
          <p:cNvSpPr/>
          <p:nvPr/>
        </p:nvSpPr>
        <p:spPr>
          <a:xfrm>
            <a:off x="1362443" y="4072219"/>
            <a:ext cx="10016837" cy="112951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rgbClr val="FF0000"/>
                </a:solidFill>
                <a:latin typeface="Times New Roman" panose="02020603050405020304" pitchFamily="18" charset="0"/>
                <a:cs typeface="Times New Roman" panose="02020603050405020304" pitchFamily="18" charset="0"/>
              </a:rPr>
              <a:t>HĐ4:THỰC HÀNH LÀM TÚI GIỮ NHIÊT</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37" name="Picture 36" descr="A picture containing toy, do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771" y="984796"/>
            <a:ext cx="5627457" cy="2854172"/>
          </a:xfrm>
          <a:prstGeom prst="rect">
            <a:avLst/>
          </a:prstGeom>
        </p:spPr>
      </p:pic>
      <p:pic>
        <p:nvPicPr>
          <p:cNvPr id="38" name="Picture 37">
            <a:extLst>
              <a:ext uri="{FF2B5EF4-FFF2-40B4-BE49-F238E27FC236}">
                <a16:creationId xmlns:a16="http://schemas.microsoft.com/office/drawing/2014/main" xmlns="" id="{166F026D-47E3-4B9B-8BDE-63A1DC08BE3B}"/>
              </a:ext>
            </a:extLst>
          </p:cNvPr>
          <p:cNvPicPr>
            <a:picLocks noChangeAspect="1"/>
          </p:cNvPicPr>
          <p:nvPr/>
        </p:nvPicPr>
        <p:blipFill rotWithShape="1">
          <a:blip r:embed="rId7">
            <a:clrChange>
              <a:clrFrom>
                <a:srgbClr val="FFFFFF"/>
              </a:clrFrom>
              <a:clrTo>
                <a:srgbClr val="FFFFFF">
                  <a:alpha val="0"/>
                </a:srgbClr>
              </a:clrTo>
            </a:clrChange>
          </a:blip>
          <a:srcRect l="1379" t="8116" r="5383" b="10003"/>
          <a:stretch/>
        </p:blipFill>
        <p:spPr>
          <a:xfrm>
            <a:off x="1459531" y="1229784"/>
            <a:ext cx="2410667" cy="2675846"/>
          </a:xfrm>
          <a:prstGeom prst="rect">
            <a:avLst/>
          </a:prstGeom>
        </p:spPr>
      </p:pic>
    </p:spTree>
    <p:extLst>
      <p:ext uri="{BB962C8B-B14F-4D97-AF65-F5344CB8AC3E}">
        <p14:creationId xmlns:p14="http://schemas.microsoft.com/office/powerpoint/2010/main" val="20272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xmlns=""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xmlns=""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xmlns=""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xmlns=""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xmlns=""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xmlns=""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xmlns=""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xmlns=""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xmlns=""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xmlns=""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xmlns=""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xmlns=""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xmlns=""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xmlns=""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xmlns=""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xmlns=""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xmlns=""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xmlns=""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xmlns=""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xmlns=""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xmlns=""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xmlns=""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xmlns=""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xmlns=""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9" name="Picture 18">
            <a:extLst>
              <a:ext uri="{FF2B5EF4-FFF2-40B4-BE49-F238E27FC236}">
                <a16:creationId xmlns:a16="http://schemas.microsoft.com/office/drawing/2014/main" xmlns="" id="{6A4E1484-5177-165C-223F-5FE448AB21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36" name="TextBox 35">
            <a:extLst>
              <a:ext uri="{FF2B5EF4-FFF2-40B4-BE49-F238E27FC236}">
                <a16:creationId xmlns:a16="http://schemas.microsoft.com/office/drawing/2014/main" xmlns="" id="{2D082AA1-8AD1-43A7-944D-926F4EE94509}"/>
              </a:ext>
            </a:extLst>
          </p:cNvPr>
          <p:cNvSpPr txBox="1"/>
          <p:nvPr/>
        </p:nvSpPr>
        <p:spPr>
          <a:xfrm>
            <a:off x="2155241" y="1256131"/>
            <a:ext cx="8385296" cy="1077218"/>
          </a:xfrm>
          <a:prstGeom prst="rect">
            <a:avLst/>
          </a:prstGeom>
          <a:solidFill>
            <a:srgbClr val="EDE9F3"/>
          </a:solidFill>
        </p:spPr>
        <p:txBody>
          <a:bodyPr wrap="square">
            <a:spAutoFit/>
          </a:bodyPr>
          <a:lstStyle/>
          <a:p>
            <a:pPr lvl="0" algn="just"/>
            <a:r>
              <a:rPr lang="en-US" sz="3200" dirty="0" smtClean="0">
                <a:latin typeface="Times New Roman" panose="02020603050405020304" pitchFamily="18" charset="0"/>
                <a:cs typeface="Times New Roman" panose="02020603050405020304" pitchFamily="18" charset="0"/>
              </a:rPr>
              <a:t>HĐ5:TRƯNG BÀY, ĐÁNH GIÁ VÀ BÌNH CHỌN SẢN PHẨM ĐẸP SẢN PHẨM.</a:t>
            </a:r>
            <a:endParaRPr lang="en-SG" sz="3200" dirty="0">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xmlns="" id="{166F026D-47E3-4B9B-8BDE-63A1DC08BE3B}"/>
              </a:ext>
            </a:extLst>
          </p:cNvPr>
          <p:cNvPicPr>
            <a:picLocks noChangeAspect="1"/>
          </p:cNvPicPr>
          <p:nvPr/>
        </p:nvPicPr>
        <p:blipFill rotWithShape="1">
          <a:blip r:embed="rId6">
            <a:clrChange>
              <a:clrFrom>
                <a:srgbClr val="FFFFFF"/>
              </a:clrFrom>
              <a:clrTo>
                <a:srgbClr val="FFFFFF">
                  <a:alpha val="0"/>
                </a:srgbClr>
              </a:clrTo>
            </a:clrChange>
          </a:blip>
          <a:srcRect l="1379" t="8116" r="5383" b="10003"/>
          <a:stretch/>
        </p:blipFill>
        <p:spPr>
          <a:xfrm>
            <a:off x="516335" y="1256131"/>
            <a:ext cx="1729071" cy="2675846"/>
          </a:xfrm>
          <a:prstGeom prst="rect">
            <a:avLst/>
          </a:prstGeom>
        </p:spPr>
      </p:pic>
      <p:sp>
        <p:nvSpPr>
          <p:cNvPr id="34" name="Vertical Scroll 33"/>
          <p:cNvSpPr/>
          <p:nvPr/>
        </p:nvSpPr>
        <p:spPr>
          <a:xfrm>
            <a:off x="1658441" y="2390580"/>
            <a:ext cx="10016837" cy="436246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FF0000"/>
                </a:solidFill>
                <a:latin typeface="Times New Roman" panose="02020603050405020304" pitchFamily="18" charset="0"/>
                <a:cs typeface="Times New Roman" panose="02020603050405020304" pitchFamily="18" charset="0"/>
              </a:rPr>
              <a:t>TIÊU </a:t>
            </a:r>
            <a:r>
              <a:rPr lang="en-US" sz="3600" b="1" u="sng" dirty="0" smtClean="0">
                <a:solidFill>
                  <a:srgbClr val="FF0000"/>
                </a:solidFill>
                <a:latin typeface="Times New Roman" panose="02020603050405020304" pitchFamily="18" charset="0"/>
                <a:cs typeface="Times New Roman" panose="02020603050405020304" pitchFamily="18" charset="0"/>
              </a:rPr>
              <a:t>CHUẨN BÌNH </a:t>
            </a:r>
            <a:r>
              <a:rPr lang="en-US" sz="3600" b="1" u="sng" dirty="0">
                <a:solidFill>
                  <a:srgbClr val="FF0000"/>
                </a:solidFill>
                <a:latin typeface="Times New Roman" panose="02020603050405020304" pitchFamily="18" charset="0"/>
                <a:cs typeface="Times New Roman" panose="02020603050405020304" pitchFamily="18" charset="0"/>
              </a:rPr>
              <a:t>GIỮ NHIỆT</a:t>
            </a:r>
          </a:p>
          <a:p>
            <a:endParaRPr lang="en-US" sz="3600" dirty="0">
              <a:solidFill>
                <a:srgbClr val="FFFF00"/>
              </a:solidFill>
              <a:latin typeface="Times New Roman" panose="02020603050405020304" pitchFamily="18" charset="0"/>
              <a:cs typeface="Times New Roman" panose="02020603050405020304" pitchFamily="18" charset="0"/>
            </a:endParaRP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Bình</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giữ</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nhiệt</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có</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nắp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chắc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chắn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bình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chứa</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khoảng</a:t>
            </a:r>
            <a:r>
              <a:rPr lang="en-US" sz="3600" dirty="0">
                <a:solidFill>
                  <a:srgbClr val="FFFF00"/>
                </a:solidFill>
                <a:latin typeface="Times New Roman" panose="02020603050405020304" pitchFamily="18" charset="0"/>
                <a:cs typeface="Times New Roman" panose="02020603050405020304" pitchFamily="18" charset="0"/>
              </a:rPr>
              <a:t> 250 -300 </a:t>
            </a:r>
            <a:r>
              <a:rPr lang="en-US" sz="3600" dirty="0" smtClean="0">
                <a:solidFill>
                  <a:srgbClr val="FFFF00"/>
                </a:solidFill>
                <a:latin typeface="Times New Roman" panose="02020603050405020304" pitchFamily="18" charset="0"/>
                <a:cs typeface="Times New Roman" panose="02020603050405020304" pitchFamily="18" charset="0"/>
              </a:rPr>
              <a:t>ml</a:t>
            </a:r>
            <a:endParaRPr lang="en-US" sz="3600" dirty="0">
              <a:solidFill>
                <a:srgbClr val="FFFF00"/>
              </a:solidFill>
              <a:latin typeface="Times New Roman" panose="02020603050405020304" pitchFamily="18" charset="0"/>
              <a:cs typeface="Times New Roman" panose="02020603050405020304" pitchFamily="18" charset="0"/>
            </a:endParaRP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Bình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có</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thể</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giữ</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được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nước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nóng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hoặc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nước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chứa</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trong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nó</a:t>
            </a:r>
            <a:r>
              <a:rPr lang="en-US" sz="3600" dirty="0">
                <a:solidFill>
                  <a:srgbClr val="FFFF00"/>
                </a:solidFill>
                <a:latin typeface="Times New Roman" panose="02020603050405020304" pitchFamily="18" charset="0"/>
                <a:cs typeface="Times New Roman" panose="02020603050405020304" pitchFamily="18" charset="0"/>
              </a:rPr>
              <a:t>.</a:t>
            </a:r>
          </a:p>
          <a:p>
            <a:pPr marL="342900" indent="-342900">
              <a:buAutoNum type="arabicPeriod"/>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Bình</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trang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trí</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đẹp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mắt</a:t>
            </a:r>
            <a:endParaRPr lang="en-US" sz="3600" dirty="0">
              <a:solidFill>
                <a:srgbClr val="FFFF00"/>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5087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A4DF050-9E2B-0AA2-C6C3-49EE50BACCF9}"/>
              </a:ext>
            </a:extLst>
          </p:cNvPr>
          <p:cNvGrpSpPr/>
          <p:nvPr/>
        </p:nvGrpSpPr>
        <p:grpSpPr>
          <a:xfrm>
            <a:off x="-212990" y="-288111"/>
            <a:ext cx="3344731" cy="7237400"/>
            <a:chOff x="-212990" y="-360681"/>
            <a:chExt cx="3344731" cy="7237400"/>
          </a:xfrm>
          <a:solidFill>
            <a:srgbClr val="EDE9F3"/>
          </a:solidFill>
        </p:grpSpPr>
        <p:sp>
          <p:nvSpPr>
            <p:cNvPr id="3" name="Freeform 5579">
              <a:extLst>
                <a:ext uri="{FF2B5EF4-FFF2-40B4-BE49-F238E27FC236}">
                  <a16:creationId xmlns:a16="http://schemas.microsoft.com/office/drawing/2014/main" xmlns=""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4" name="Group 3">
              <a:extLst>
                <a:ext uri="{FF2B5EF4-FFF2-40B4-BE49-F238E27FC236}">
                  <a16:creationId xmlns:a16="http://schemas.microsoft.com/office/drawing/2014/main" xmlns="" id="{AA055421-C5B4-0E0D-4A38-E5B48E5ECE86}"/>
                </a:ext>
              </a:extLst>
            </p:cNvPr>
            <p:cNvGrpSpPr>
              <a:grpSpLocks/>
            </p:cNvGrpSpPr>
            <p:nvPr/>
          </p:nvGrpSpPr>
          <p:grpSpPr bwMode="auto">
            <a:xfrm rot="10800000">
              <a:off x="-212990" y="3356161"/>
              <a:ext cx="1489706" cy="3520558"/>
              <a:chOff x="8782" y="-151"/>
              <a:chExt cx="2159" cy="5327"/>
            </a:xfrm>
            <a:grpFill/>
          </p:grpSpPr>
          <p:sp>
            <p:nvSpPr>
              <p:cNvPr id="5" name="Freeform 5577">
                <a:extLst>
                  <a:ext uri="{FF2B5EF4-FFF2-40B4-BE49-F238E27FC236}">
                    <a16:creationId xmlns:a16="http://schemas.microsoft.com/office/drawing/2014/main" xmlns=""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 name="Group 5">
            <a:extLst>
              <a:ext uri="{FF2B5EF4-FFF2-40B4-BE49-F238E27FC236}">
                <a16:creationId xmlns:a16="http://schemas.microsoft.com/office/drawing/2014/main" xmlns="" id="{450A32F3-4D91-FFF3-C3E7-13F42CA29088}"/>
              </a:ext>
            </a:extLst>
          </p:cNvPr>
          <p:cNvGrpSpPr/>
          <p:nvPr/>
        </p:nvGrpSpPr>
        <p:grpSpPr>
          <a:xfrm>
            <a:off x="-345470" y="-397390"/>
            <a:ext cx="3344731" cy="7346679"/>
            <a:chOff x="-345470" y="-469960"/>
            <a:chExt cx="3344731" cy="7376013"/>
          </a:xfrm>
          <a:solidFill>
            <a:srgbClr val="DED6EA"/>
          </a:solidFill>
        </p:grpSpPr>
        <p:sp>
          <p:nvSpPr>
            <p:cNvPr id="7" name="Freeform 5579">
              <a:extLst>
                <a:ext uri="{FF2B5EF4-FFF2-40B4-BE49-F238E27FC236}">
                  <a16:creationId xmlns:a16="http://schemas.microsoft.com/office/drawing/2014/main" xmlns=""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8" name="Group 7">
              <a:extLst>
                <a:ext uri="{FF2B5EF4-FFF2-40B4-BE49-F238E27FC236}">
                  <a16:creationId xmlns:a16="http://schemas.microsoft.com/office/drawing/2014/main" xmlns="" id="{697FB54B-923C-BCFE-43A8-F5E77189D223}"/>
                </a:ext>
              </a:extLst>
            </p:cNvPr>
            <p:cNvGrpSpPr>
              <a:grpSpLocks/>
            </p:cNvGrpSpPr>
            <p:nvPr/>
          </p:nvGrpSpPr>
          <p:grpSpPr bwMode="auto">
            <a:xfrm rot="10800000">
              <a:off x="-345470" y="3280626"/>
              <a:ext cx="1489706" cy="3625427"/>
              <a:chOff x="8754" y="0"/>
              <a:chExt cx="2159" cy="5251"/>
            </a:xfrm>
            <a:grpFill/>
          </p:grpSpPr>
          <p:sp>
            <p:nvSpPr>
              <p:cNvPr id="9" name="Freeform 5577">
                <a:extLst>
                  <a:ext uri="{FF2B5EF4-FFF2-40B4-BE49-F238E27FC236}">
                    <a16:creationId xmlns:a16="http://schemas.microsoft.com/office/drawing/2014/main" xmlns=""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10" name="Group 9">
            <a:extLst>
              <a:ext uri="{FF2B5EF4-FFF2-40B4-BE49-F238E27FC236}">
                <a16:creationId xmlns:a16="http://schemas.microsoft.com/office/drawing/2014/main" xmlns="" id="{ED15CBB8-5F12-7402-6ACB-B7B0442B5A1D}"/>
              </a:ext>
            </a:extLst>
          </p:cNvPr>
          <p:cNvGrpSpPr/>
          <p:nvPr/>
        </p:nvGrpSpPr>
        <p:grpSpPr>
          <a:xfrm>
            <a:off x="-461734" y="-526030"/>
            <a:ext cx="3344420" cy="7475319"/>
            <a:chOff x="-461734" y="-598600"/>
            <a:chExt cx="3344420" cy="7580186"/>
          </a:xfrm>
          <a:solidFill>
            <a:srgbClr val="D5CAE4"/>
          </a:solidFill>
        </p:grpSpPr>
        <p:sp>
          <p:nvSpPr>
            <p:cNvPr id="11" name="Freeform 5579">
              <a:extLst>
                <a:ext uri="{FF2B5EF4-FFF2-40B4-BE49-F238E27FC236}">
                  <a16:creationId xmlns:a16="http://schemas.microsoft.com/office/drawing/2014/main" xmlns=""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2" name="Group 11">
              <a:extLst>
                <a:ext uri="{FF2B5EF4-FFF2-40B4-BE49-F238E27FC236}">
                  <a16:creationId xmlns:a16="http://schemas.microsoft.com/office/drawing/2014/main" xmlns="" id="{908E905E-7D85-E902-F6A0-B53FE3741F18}"/>
                </a:ext>
              </a:extLst>
            </p:cNvPr>
            <p:cNvGrpSpPr>
              <a:grpSpLocks/>
            </p:cNvGrpSpPr>
            <p:nvPr/>
          </p:nvGrpSpPr>
          <p:grpSpPr bwMode="auto">
            <a:xfrm rot="10800000">
              <a:off x="-454455" y="3232573"/>
              <a:ext cx="1489706" cy="3749013"/>
              <a:chOff x="8598" y="-179"/>
              <a:chExt cx="2159" cy="5430"/>
            </a:xfrm>
            <a:grpFill/>
          </p:grpSpPr>
          <p:sp>
            <p:nvSpPr>
              <p:cNvPr id="13" name="Freeform 5577">
                <a:extLst>
                  <a:ext uri="{FF2B5EF4-FFF2-40B4-BE49-F238E27FC236}">
                    <a16:creationId xmlns:a16="http://schemas.microsoft.com/office/drawing/2014/main" xmlns=""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4" name="Freeform 5579">
            <a:extLst>
              <a:ext uri="{FF2B5EF4-FFF2-40B4-BE49-F238E27FC236}">
                <a16:creationId xmlns:a16="http://schemas.microsoft.com/office/drawing/2014/main" xmlns=""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15" name="Freeform 5577">
            <a:extLst>
              <a:ext uri="{FF2B5EF4-FFF2-40B4-BE49-F238E27FC236}">
                <a16:creationId xmlns:a16="http://schemas.microsoft.com/office/drawing/2014/main" xmlns=""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16" name="Group 15">
            <a:extLst>
              <a:ext uri="{FF2B5EF4-FFF2-40B4-BE49-F238E27FC236}">
                <a16:creationId xmlns:a16="http://schemas.microsoft.com/office/drawing/2014/main" xmlns=""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17" name="Freeform 5579">
              <a:extLst>
                <a:ext uri="{FF2B5EF4-FFF2-40B4-BE49-F238E27FC236}">
                  <a16:creationId xmlns:a16="http://schemas.microsoft.com/office/drawing/2014/main" xmlns=""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18" name="Group 17">
            <a:extLst>
              <a:ext uri="{FF2B5EF4-FFF2-40B4-BE49-F238E27FC236}">
                <a16:creationId xmlns:a16="http://schemas.microsoft.com/office/drawing/2014/main" xmlns=""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19" name="Freeform 5577">
              <a:extLst>
                <a:ext uri="{FF2B5EF4-FFF2-40B4-BE49-F238E27FC236}">
                  <a16:creationId xmlns:a16="http://schemas.microsoft.com/office/drawing/2014/main" xmlns=""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0" name="Group 19">
            <a:extLst>
              <a:ext uri="{FF2B5EF4-FFF2-40B4-BE49-F238E27FC236}">
                <a16:creationId xmlns:a16="http://schemas.microsoft.com/office/drawing/2014/main" xmlns=""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1" name="Group 20">
              <a:extLst>
                <a:ext uri="{FF2B5EF4-FFF2-40B4-BE49-F238E27FC236}">
                  <a16:creationId xmlns:a16="http://schemas.microsoft.com/office/drawing/2014/main" xmlns="" id="{2D595A14-F486-C90E-C8E6-2A23BF1AB30E}"/>
                </a:ext>
              </a:extLst>
            </p:cNvPr>
            <p:cNvGrpSpPr>
              <a:grpSpLocks/>
            </p:cNvGrpSpPr>
            <p:nvPr/>
          </p:nvGrpSpPr>
          <p:grpSpPr bwMode="auto">
            <a:xfrm>
              <a:off x="9303872" y="78170"/>
              <a:ext cx="3344420" cy="7346822"/>
              <a:chOff x="5892" y="4723"/>
              <a:chExt cx="4847" cy="10641"/>
            </a:xfrm>
            <a:grpFill/>
          </p:grpSpPr>
          <p:sp>
            <p:nvSpPr>
              <p:cNvPr id="24" name="Freeform 5579">
                <a:extLst>
                  <a:ext uri="{FF2B5EF4-FFF2-40B4-BE49-F238E27FC236}">
                    <a16:creationId xmlns:a16="http://schemas.microsoft.com/office/drawing/2014/main" xmlns=""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2" name="Group 21">
              <a:extLst>
                <a:ext uri="{FF2B5EF4-FFF2-40B4-BE49-F238E27FC236}">
                  <a16:creationId xmlns:a16="http://schemas.microsoft.com/office/drawing/2014/main" xmlns="" id="{C697753D-C700-04C6-24C6-1ABBD89F1BE1}"/>
                </a:ext>
              </a:extLst>
            </p:cNvPr>
            <p:cNvGrpSpPr>
              <a:grpSpLocks/>
            </p:cNvGrpSpPr>
            <p:nvPr/>
          </p:nvGrpSpPr>
          <p:grpSpPr bwMode="auto">
            <a:xfrm>
              <a:off x="11163727" y="-24574"/>
              <a:ext cx="1489706" cy="3618393"/>
              <a:chOff x="8598" y="0"/>
              <a:chExt cx="2159" cy="5251"/>
            </a:xfrm>
            <a:grpFill/>
          </p:grpSpPr>
          <p:sp>
            <p:nvSpPr>
              <p:cNvPr id="23" name="Freeform 5577">
                <a:extLst>
                  <a:ext uri="{FF2B5EF4-FFF2-40B4-BE49-F238E27FC236}">
                    <a16:creationId xmlns:a16="http://schemas.microsoft.com/office/drawing/2014/main" xmlns=""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25" name="Freeform: Shape 4">
            <a:extLst>
              <a:ext uri="{FF2B5EF4-FFF2-40B4-BE49-F238E27FC236}">
                <a16:creationId xmlns:a16="http://schemas.microsoft.com/office/drawing/2014/main" xmlns=""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26" name="Group 2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27" name="TextBox 2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28" name="TextBox 2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29" name="Picture 2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30" name="Picture 29">
            <a:extLst>
              <a:ext uri="{FF2B5EF4-FFF2-40B4-BE49-F238E27FC236}">
                <a16:creationId xmlns:a16="http://schemas.microsoft.com/office/drawing/2014/main" xmlns="" id="{6A4E1484-5177-165C-223F-5FE448AB2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31" name="TextBox 30">
            <a:extLst>
              <a:ext uri="{FF2B5EF4-FFF2-40B4-BE49-F238E27FC236}">
                <a16:creationId xmlns:a16="http://schemas.microsoft.com/office/drawing/2014/main" xmlns="" id="{2D082AA1-8AD1-43A7-944D-926F4EE94509}"/>
              </a:ext>
            </a:extLst>
          </p:cNvPr>
          <p:cNvSpPr txBox="1"/>
          <p:nvPr/>
        </p:nvSpPr>
        <p:spPr>
          <a:xfrm>
            <a:off x="3736227" y="1290328"/>
            <a:ext cx="5062714" cy="523220"/>
          </a:xfrm>
          <a:prstGeom prst="rect">
            <a:avLst/>
          </a:prstGeom>
          <a:solidFill>
            <a:srgbClr val="EDE9F3"/>
          </a:solidFill>
        </p:spPr>
        <p:txBody>
          <a:bodyPr wrap="square">
            <a:spAutoFit/>
          </a:bodyPr>
          <a:lstStyle/>
          <a:p>
            <a:pPr lvl="0" algn="just">
              <a:spcAft>
                <a:spcPts val="600"/>
              </a:spcAft>
            </a:pPr>
            <a:r>
              <a:rPr lang="en-US" sz="2800" dirty="0" smtClean="0">
                <a:latin typeface="Times New Roman" panose="02020603050405020304" pitchFamily="18" charset="0"/>
                <a:cs typeface="Times New Roman" panose="02020603050405020304" pitchFamily="18" charset="0"/>
              </a:rPr>
              <a:t>BÌNH CHỌN SẢN PHẨM ĐẸP</a:t>
            </a:r>
            <a:endParaRPr lang="en-SG" sz="2800" dirty="0">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xmlns="" id="{166F026D-47E3-4B9B-8BDE-63A1DC08BE3B}"/>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586039" y="1290328"/>
            <a:ext cx="2410667" cy="2675846"/>
          </a:xfrm>
          <a:prstGeom prst="rect">
            <a:avLst/>
          </a:prstGeom>
        </p:spPr>
      </p:pic>
      <p:sp>
        <p:nvSpPr>
          <p:cNvPr id="36" name="TextBox 35"/>
          <p:cNvSpPr txBox="1"/>
          <p:nvPr/>
        </p:nvSpPr>
        <p:spPr>
          <a:xfrm>
            <a:off x="3008340" y="2648309"/>
            <a:ext cx="2735398" cy="231188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416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32"/>
          <p:cNvGrpSpPr/>
          <p:nvPr/>
        </p:nvGrpSpPr>
        <p:grpSpPr>
          <a:xfrm>
            <a:off x="0" y="4131674"/>
            <a:ext cx="12191999" cy="3225796"/>
            <a:chOff x="0" y="4119048"/>
            <a:chExt cx="10174922" cy="3716848"/>
          </a:xfrm>
        </p:grpSpPr>
        <p:pic>
          <p:nvPicPr>
            <p:cNvPr id="4"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9048"/>
              <a:ext cx="5562600" cy="3236478"/>
            </a:xfrm>
            <a:prstGeom prst="rect">
              <a:avLst/>
            </a:prstGeom>
          </p:spPr>
        </p:pic>
        <p:pic>
          <p:nvPicPr>
            <p:cNvPr id="5"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152316"/>
              <a:ext cx="4612322" cy="2683580"/>
            </a:xfrm>
            <a:prstGeom prst="rect">
              <a:avLst/>
            </a:prstGeom>
          </p:spPr>
        </p:pic>
      </p:grpSp>
      <p:grpSp>
        <p:nvGrpSpPr>
          <p:cNvPr id="6" name="组合 2"/>
          <p:cNvGrpSpPr/>
          <p:nvPr/>
        </p:nvGrpSpPr>
        <p:grpSpPr>
          <a:xfrm>
            <a:off x="0" y="0"/>
            <a:ext cx="12192000" cy="2526469"/>
            <a:chOff x="0" y="0"/>
            <a:chExt cx="12192000" cy="2526469"/>
          </a:xfrm>
        </p:grpSpPr>
        <p:pic>
          <p:nvPicPr>
            <p:cNvPr id="7"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4" y="0"/>
              <a:ext cx="5332796" cy="1905000"/>
            </a:xfrm>
            <a:prstGeom prst="rect">
              <a:avLst/>
            </a:prstGeom>
          </p:spPr>
        </p:pic>
        <p:pic>
          <p:nvPicPr>
            <p:cNvPr id="8"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7072516" cy="2526469"/>
            </a:xfrm>
            <a:prstGeom prst="rect">
              <a:avLst/>
            </a:prstGeom>
          </p:spPr>
        </p:pic>
      </p:grpSp>
      <p:pic>
        <p:nvPicPr>
          <p:cNvPr id="9"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735284"/>
            <a:ext cx="2277384" cy="2227943"/>
          </a:xfrm>
          <a:prstGeom prst="rect">
            <a:avLst/>
          </a:prstGeom>
        </p:spPr>
      </p:pic>
      <p:pic>
        <p:nvPicPr>
          <p:cNvPr id="10"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4386" y="4953001"/>
            <a:ext cx="1427614" cy="2227943"/>
          </a:xfrm>
          <a:prstGeom prst="rect">
            <a:avLst/>
          </a:prstGeom>
        </p:spPr>
      </p:pic>
      <p:pic>
        <p:nvPicPr>
          <p:cNvPr id="11"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615" y="1840230"/>
            <a:ext cx="1579880" cy="1402080"/>
          </a:xfrm>
          <a:prstGeom prst="rect">
            <a:avLst/>
          </a:prstGeom>
        </p:spPr>
      </p:pic>
      <p:pic>
        <p:nvPicPr>
          <p:cNvPr id="12" name="图片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3069" y="3715253"/>
            <a:ext cx="3910255" cy="3059699"/>
          </a:xfrm>
          <a:prstGeom prst="rect">
            <a:avLst/>
          </a:prstGeom>
        </p:spPr>
      </p:pic>
      <p:grpSp>
        <p:nvGrpSpPr>
          <p:cNvPr id="13" name="组合 18"/>
          <p:cNvGrpSpPr/>
          <p:nvPr/>
        </p:nvGrpSpPr>
        <p:grpSpPr>
          <a:xfrm>
            <a:off x="1" y="5744572"/>
            <a:ext cx="12191999" cy="1113427"/>
            <a:chOff x="1" y="5605056"/>
            <a:chExt cx="13719705" cy="1252944"/>
          </a:xfrm>
        </p:grpSpPr>
        <p:pic>
          <p:nvPicPr>
            <p:cNvPr id="14"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5"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pic>
        <p:nvPicPr>
          <p:cNvPr id="16" name="Picture 15" descr="Picture15"/>
          <p:cNvPicPr>
            <a:picLocks noChangeAspect="1"/>
          </p:cNvPicPr>
          <p:nvPr/>
        </p:nvPicPr>
        <p:blipFill>
          <a:blip r:embed="rId12"/>
          <a:stretch>
            <a:fillRect/>
          </a:stretch>
        </p:blipFill>
        <p:spPr>
          <a:xfrm>
            <a:off x="1877695" y="2081530"/>
            <a:ext cx="8436610" cy="2694305"/>
          </a:xfrm>
          <a:prstGeom prst="rect">
            <a:avLst/>
          </a:prstGeom>
        </p:spPr>
      </p:pic>
    </p:spTree>
    <p:extLst>
      <p:ext uri="{BB962C8B-B14F-4D97-AF65-F5344CB8AC3E}">
        <p14:creationId xmlns:p14="http://schemas.microsoft.com/office/powerpoint/2010/main" val="42794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75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75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75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75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par>
                                <p:cTn id="25" presetID="2" presetClass="entr" presetSubtype="9"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0-#ppt_w/2"/>
                                          </p:val>
                                        </p:tav>
                                        <p:tav tm="100000">
                                          <p:val>
                                            <p:strVal val="#ppt_x"/>
                                          </p:val>
                                        </p:tav>
                                      </p:tavLst>
                                    </p:anim>
                                    <p:anim calcmode="lin" valueType="num">
                                      <p:cBhvr additive="base">
                                        <p:cTn id="28" dur="750" fill="hold"/>
                                        <p:tgtEl>
                                          <p:spTgt spid="11"/>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0"/>
                                  </p:stCondLst>
                                  <p:childTnLst>
                                    <p:set>
                                      <p:cBhvr>
                                        <p:cTn id="30" dur="1000" fill="hold">
                                          <p:stCondLst>
                                            <p:cond delay="0"/>
                                          </p:stCondLst>
                                        </p:cTn>
                                        <p:tgtEl>
                                          <p:spTgt spid="16"/>
                                        </p:tgtEl>
                                        <p:attrNameLst>
                                          <p:attrName>style.visibility</p:attrName>
                                        </p:attrNameLst>
                                      </p:cBhvr>
                                      <p:to>
                                        <p:strVal val="visible"/>
                                      </p:to>
                                    </p:set>
                                    <p:animEffect transition="in" filter="randombar(horizontal)">
                                      <p:cBhvr>
                                        <p:cTn id="31" dur="1000"/>
                                        <p:tgtEl>
                                          <p:spTgt spid="16"/>
                                        </p:tgtEl>
                                      </p:cBhvr>
                                    </p:animEffect>
                                  </p:childTnLst>
                                </p:cTn>
                              </p:par>
                            </p:childTnLst>
                          </p:cTn>
                        </p:par>
                        <p:par>
                          <p:cTn id="32" fill="hold">
                            <p:stCondLst>
                              <p:cond delay="10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6"/>
                                        </p:tgtEl>
                                        <p:attrNameLst>
                                          <p:attrName>r</p:attrName>
                                        </p:attrNameLst>
                                      </p:cBhvr>
                                    </p:animRot>
                                    <p:animRot by="-240000">
                                      <p:cBhvr>
                                        <p:cTn id="35" dur="200" fill="hold">
                                          <p:stCondLst>
                                            <p:cond delay="200"/>
                                          </p:stCondLst>
                                        </p:cTn>
                                        <p:tgtEl>
                                          <p:spTgt spid="16"/>
                                        </p:tgtEl>
                                        <p:attrNameLst>
                                          <p:attrName>r</p:attrName>
                                        </p:attrNameLst>
                                      </p:cBhvr>
                                    </p:animRot>
                                    <p:animRot by="240000">
                                      <p:cBhvr>
                                        <p:cTn id="36" dur="200" fill="hold">
                                          <p:stCondLst>
                                            <p:cond delay="400"/>
                                          </p:stCondLst>
                                        </p:cTn>
                                        <p:tgtEl>
                                          <p:spTgt spid="16"/>
                                        </p:tgtEl>
                                        <p:attrNameLst>
                                          <p:attrName>r</p:attrName>
                                        </p:attrNameLst>
                                      </p:cBhvr>
                                    </p:animRot>
                                    <p:animRot by="-240000">
                                      <p:cBhvr>
                                        <p:cTn id="37" dur="200" fill="hold">
                                          <p:stCondLst>
                                            <p:cond delay="600"/>
                                          </p:stCondLst>
                                        </p:cTn>
                                        <p:tgtEl>
                                          <p:spTgt spid="16"/>
                                        </p:tgtEl>
                                        <p:attrNameLst>
                                          <p:attrName>r</p:attrName>
                                        </p:attrNameLst>
                                      </p:cBhvr>
                                    </p:animRot>
                                    <p:animRot by="120000">
                                      <p:cBhvr>
                                        <p:cTn id="38"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8600" cy="6858000"/>
          </a:xfrm>
          <a:prstGeom prst="rect">
            <a:avLst/>
          </a:prstGeom>
        </p:spPr>
      </p:pic>
      <p:sp>
        <p:nvSpPr>
          <p:cNvPr id="3" name="TextBox 2"/>
          <p:cNvSpPr txBox="1"/>
          <p:nvPr/>
        </p:nvSpPr>
        <p:spPr>
          <a:xfrm>
            <a:off x="381000" y="2514600"/>
            <a:ext cx="3124200" cy="1200329"/>
          </a:xfrm>
          <a:prstGeom prst="rect">
            <a:avLst/>
          </a:prstGeom>
          <a:noFill/>
        </p:spPr>
        <p:txBody>
          <a:bodyPr wrap="square" rtlCol="0">
            <a:spAutoFit/>
          </a:bodyPr>
          <a:lstStyle/>
          <a:p>
            <a:pPr algn="ctr"/>
            <a:r>
              <a:rPr lang="en-US" sz="7200" b="1" dirty="0" smtClean="0">
                <a:solidFill>
                  <a:srgbClr val="C00000"/>
                </a:solidFill>
              </a:rPr>
              <a:t>Ô CỬA</a:t>
            </a:r>
            <a:endParaRPr lang="en-US" sz="7200"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6841"/>
            <a:ext cx="5029200" cy="5916635"/>
          </a:xfrm>
          <a:prstGeom prst="rect">
            <a:avLst/>
          </a:prstGeom>
        </p:spPr>
      </p:pic>
      <p:sp>
        <p:nvSpPr>
          <p:cNvPr id="5" name="Flowchart: Process 4"/>
          <p:cNvSpPr/>
          <p:nvPr/>
        </p:nvSpPr>
        <p:spPr>
          <a:xfrm>
            <a:off x="3806190" y="418448"/>
            <a:ext cx="2480310" cy="3046318"/>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hlinkClick r:id="rId4" action="ppaction://hlinksldjump"/>
              </a:rPr>
              <a:t>1</a:t>
            </a:r>
            <a:endParaRPr lang="en-US" sz="16600" dirty="0"/>
          </a:p>
        </p:txBody>
      </p:sp>
      <p:sp>
        <p:nvSpPr>
          <p:cNvPr id="6" name="Flowchart: Process 5"/>
          <p:cNvSpPr/>
          <p:nvPr/>
        </p:nvSpPr>
        <p:spPr>
          <a:xfrm>
            <a:off x="6286500" y="418448"/>
            <a:ext cx="2540759" cy="288027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hlinkClick r:id="rId5" action="ppaction://hlinksldjump"/>
              </a:rPr>
              <a:t>2</a:t>
            </a:r>
            <a:endParaRPr lang="en-US" sz="16600" dirty="0"/>
          </a:p>
        </p:txBody>
      </p:sp>
      <p:sp>
        <p:nvSpPr>
          <p:cNvPr id="7" name="Flowchart: Process 6"/>
          <p:cNvSpPr/>
          <p:nvPr/>
        </p:nvSpPr>
        <p:spPr>
          <a:xfrm>
            <a:off x="3810000" y="3312372"/>
            <a:ext cx="2476500" cy="302110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hlinkClick r:id="rId6" action="ppaction://hlinksldjump"/>
              </a:rPr>
              <a:t>3</a:t>
            </a:r>
            <a:endParaRPr lang="en-US" sz="16600" dirty="0"/>
          </a:p>
        </p:txBody>
      </p:sp>
      <p:sp>
        <p:nvSpPr>
          <p:cNvPr id="8" name="Flowchart: Process 7"/>
          <p:cNvSpPr/>
          <p:nvPr/>
        </p:nvSpPr>
        <p:spPr>
          <a:xfrm>
            <a:off x="6298441" y="3313287"/>
            <a:ext cx="2540759" cy="3021103"/>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hlinkClick r:id="rId7" action="ppaction://hlinksldjump"/>
              </a:rPr>
              <a:t>4</a:t>
            </a:r>
            <a:endParaRPr lang="en-US" sz="16600" dirty="0"/>
          </a:p>
        </p:txBody>
      </p:sp>
    </p:spTree>
    <p:extLst>
      <p:ext uri="{BB962C8B-B14F-4D97-AF65-F5344CB8AC3E}">
        <p14:creationId xmlns:p14="http://schemas.microsoft.com/office/powerpoint/2010/main" val="2413923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C0C0C"/>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6"/>
                                        </p:tgtEl>
                                        <p:attrNameLst>
                                          <p:attrName>fillcolor</p:attrName>
                                        </p:attrNameLst>
                                      </p:cBhvr>
                                      <p:to>
                                        <a:srgbClr val="0C0C0C"/>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0" nodeType="click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1D1B10"/>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45" presetClass="exit" presetSubtype="0" fill="hold" grpId="0" nodeType="clickEffect">
                                  <p:stCondLst>
                                    <p:cond delay="0"/>
                                  </p:stCondLst>
                                  <p:childTnLst>
                                    <p:animEffect transition="out" filter="fade">
                                      <p:cBhvr>
                                        <p:cTn id="38" dur="2000"/>
                                        <p:tgtEl>
                                          <p:spTgt spid="7"/>
                                        </p:tgtEl>
                                      </p:cBhvr>
                                    </p:animEffect>
                                    <p:anim calcmode="lin" valueType="num">
                                      <p:cBhvr>
                                        <p:cTn id="39"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7"/>
                                        </p:tgtEl>
                                        <p:attrNameLst>
                                          <p:attrName>ppt_h</p:attrName>
                                        </p:attrNameLst>
                                      </p:cBhvr>
                                      <p:tavLst>
                                        <p:tav tm="0">
                                          <p:val>
                                            <p:strVal val="ppt_h"/>
                                          </p:val>
                                        </p:tav>
                                        <p:tav tm="100000">
                                          <p:val>
                                            <p:strVal val="ppt_h"/>
                                          </p:val>
                                        </p:tav>
                                      </p:tavLst>
                                    </p:anim>
                                    <p:set>
                                      <p:cBhvr>
                                        <p:cTn id="41"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rgbClr val="0C0C0C"/>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grpId="0" nodeType="clickEffect">
                                  <p:stCondLst>
                                    <p:cond delay="0"/>
                                  </p:stCondLst>
                                  <p:childTnLst>
                                    <p:animEffect transition="out" filter="wipe(down)">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8"/>
            <a:ext cx="12192000" cy="6858000"/>
          </a:xfrm>
          <a:prstGeom prst="rect">
            <a:avLst/>
          </a:prstGeom>
        </p:spPr>
      </p:pic>
      <p:sp>
        <p:nvSpPr>
          <p:cNvPr id="3" name="Rectangle 2"/>
          <p:cNvSpPr/>
          <p:nvPr/>
        </p:nvSpPr>
        <p:spPr>
          <a:xfrm>
            <a:off x="3383364" y="1729665"/>
            <a:ext cx="2728567" cy="2123658"/>
          </a:xfrm>
          <a:prstGeom prst="rect">
            <a:avLst/>
          </a:prstGeom>
          <a:noFill/>
        </p:spPr>
        <p:txBody>
          <a:bodyPr wrap="none" lIns="91440" tIns="45720" rIns="91440" bIns="45720">
            <a:spAutoFit/>
          </a:bodyPr>
          <a:lstStyle/>
          <a:p>
            <a:pPr algn="ctr"/>
            <a:r>
              <a:rPr lang="en-US" sz="6600" b="1" cap="all" spc="0"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CÂU 1 </a:t>
            </a:r>
            <a:r>
              <a:rPr lang="en-US" sz="6600" b="1" cap="all"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a:t>
            </a:r>
          </a:p>
          <a:p>
            <a:pPr algn="ctr"/>
            <a:r>
              <a:rPr lang="en-US" sz="6600" b="1" cap="all" spc="0"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a:t>
            </a:r>
          </a:p>
        </p:txBody>
      </p:sp>
      <p:sp>
        <p:nvSpPr>
          <p:cNvPr id="4" name="Left Arrow 3">
            <a:hlinkClick r:id="rId3" action="ppaction://hlinksldjump"/>
          </p:cNvPr>
          <p:cNvSpPr/>
          <p:nvPr/>
        </p:nvSpPr>
        <p:spPr>
          <a:xfrm>
            <a:off x="10036233" y="5602512"/>
            <a:ext cx="1676400" cy="685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239856" y="983623"/>
            <a:ext cx="6957754" cy="5220391"/>
          </a:xfrm>
          <a:prstGeom prst="rect">
            <a:avLst/>
          </a:prstGeom>
        </p:spPr>
      </p:pic>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7" name="TextBox 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8" name="TextBox 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9" name="Picture 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xmlns="" id="{166F026D-47E3-4B9B-8BDE-63A1DC08BE3B}"/>
              </a:ext>
            </a:extLst>
          </p:cNvPr>
          <p:cNvPicPr>
            <a:picLocks noChangeAspect="1"/>
          </p:cNvPicPr>
          <p:nvPr/>
        </p:nvPicPr>
        <p:blipFill rotWithShape="1">
          <a:blip r:embed="rId7">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36835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19956" cy="7010400"/>
          </a:xfrm>
          <a:prstGeom prst="rect">
            <a:avLst/>
          </a:prstGeom>
        </p:spPr>
      </p:pic>
      <p:sp>
        <p:nvSpPr>
          <p:cNvPr id="3" name="Left Arrow 2">
            <a:hlinkClick r:id="rId3" action="ppaction://hlinksldjump"/>
          </p:cNvPr>
          <p:cNvSpPr/>
          <p:nvPr/>
        </p:nvSpPr>
        <p:spPr>
          <a:xfrm>
            <a:off x="10104120" y="5613862"/>
            <a:ext cx="1600200" cy="609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34955" y="1447800"/>
            <a:ext cx="7609045" cy="2585323"/>
          </a:xfrm>
          <a:prstGeom prst="rect">
            <a:avLst/>
          </a:prstGeom>
          <a:noFill/>
        </p:spPr>
        <p:txBody>
          <a:bodyPr wrap="square" lIns="91440" tIns="45720" rIns="91440" bIns="45720">
            <a:spAutoFit/>
          </a:bodyPr>
          <a:lstStyle/>
          <a:p>
            <a:pPr algn="ctr"/>
            <a:r>
              <a:rPr lang="en-US" sz="5400" b="1" cap="none" spc="0" dirty="0" smtClean="0">
                <a:ln w="1905"/>
                <a:solidFill>
                  <a:srgbClr val="0070C0"/>
                </a:solidFill>
                <a:effectLst>
                  <a:innerShdw blurRad="69850" dist="43180" dir="5400000">
                    <a:srgbClr val="000000">
                      <a:alpha val="65000"/>
                    </a:srgbClr>
                  </a:innerShdw>
                </a:effectLst>
              </a:rPr>
              <a:t>CÂU 2 :</a:t>
            </a:r>
          </a:p>
          <a:p>
            <a:pPr algn="ctr"/>
            <a:endParaRPr lang="en-US" sz="5400" b="1" cap="none" spc="0" dirty="0" smtClean="0">
              <a:ln w="1905"/>
              <a:solidFill>
                <a:srgbClr val="0070C0"/>
              </a:solidFill>
              <a:effectLst>
                <a:innerShdw blurRad="69850" dist="43180" dir="5400000">
                  <a:srgbClr val="000000">
                    <a:alpha val="65000"/>
                  </a:srgbClr>
                </a:innerShdw>
              </a:effectLst>
            </a:endParaRPr>
          </a:p>
          <a:p>
            <a:pPr algn="ctr"/>
            <a:r>
              <a:rPr lang="en-US" sz="5400" b="1" cap="none" spc="0" dirty="0" smtClean="0">
                <a:ln w="1905"/>
                <a:solidFill>
                  <a:srgbClr val="0070C0"/>
                </a:solidFill>
                <a:effectLst>
                  <a:innerShdw blurRad="69850" dist="43180" dir="5400000">
                    <a:srgbClr val="000000">
                      <a:alpha val="65000"/>
                    </a:srgbClr>
                  </a:innerShdw>
                </a:effectLst>
              </a:rPr>
              <a:t>GIA ĐÌNH ?</a:t>
            </a:r>
            <a:endParaRPr lang="en-US" sz="5400" b="1" cap="none" spc="0" dirty="0">
              <a:ln w="1905"/>
              <a:solidFill>
                <a:srgbClr val="0070C0"/>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4"/>
          <a:stretch>
            <a:fillRect/>
          </a:stretch>
        </p:blipFill>
        <p:spPr>
          <a:xfrm>
            <a:off x="2841944" y="1109984"/>
            <a:ext cx="7963592" cy="5365631"/>
          </a:xfrm>
          <a:prstGeom prst="rect">
            <a:avLst/>
          </a:prstGeom>
        </p:spPr>
      </p:pic>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7" name="TextBox 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8" name="TextBox 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9" name="Picture 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xmlns="" id="{166F026D-47E3-4B9B-8BDE-63A1DC08BE3B}"/>
              </a:ext>
            </a:extLst>
          </p:cNvPr>
          <p:cNvPicPr>
            <a:picLocks noChangeAspect="1"/>
          </p:cNvPicPr>
          <p:nvPr/>
        </p:nvPicPr>
        <p:blipFill rotWithShape="1">
          <a:blip r:embed="rId7">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29313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repeatCount="5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par>
                                <p:cTn id="13" presetID="10" presetClass="entr" presetSubtype="0" repeatCount="5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 y="0"/>
            <a:ext cx="12192000" cy="6858000"/>
          </a:xfrm>
          <a:prstGeom prst="rect">
            <a:avLst/>
          </a:prstGeom>
        </p:spPr>
      </p:pic>
      <p:sp>
        <p:nvSpPr>
          <p:cNvPr id="3" name="Rectangle 2"/>
          <p:cNvSpPr/>
          <p:nvPr/>
        </p:nvSpPr>
        <p:spPr>
          <a:xfrm>
            <a:off x="3246146" y="1946761"/>
            <a:ext cx="2728567" cy="2123658"/>
          </a:xfrm>
          <a:prstGeom prst="rect">
            <a:avLst/>
          </a:prstGeom>
          <a:noFill/>
        </p:spPr>
        <p:txBody>
          <a:bodyPr wrap="none" lIns="91440" tIns="45720" rIns="91440" bIns="45720">
            <a:spAutoFit/>
          </a:bodyPr>
          <a:lstStyle/>
          <a:p>
            <a:pPr algn="ctr"/>
            <a:r>
              <a:rPr lang="en-US" sz="6600" b="1" cap="none" spc="0" dirty="0" smtClean="0">
                <a:ln w="1905"/>
                <a:solidFill>
                  <a:schemeClr val="bg1"/>
                </a:solidFill>
                <a:effectLst>
                  <a:innerShdw blurRad="69850" dist="43180" dir="5400000">
                    <a:srgbClr val="000000">
                      <a:alpha val="65000"/>
                    </a:srgbClr>
                  </a:innerShdw>
                </a:effectLst>
              </a:rPr>
              <a:t>CÂU 3 :</a:t>
            </a:r>
          </a:p>
          <a:p>
            <a:pPr algn="ctr"/>
            <a:endParaRPr lang="en-US" sz="6600" b="1" dirty="0" smtClean="0">
              <a:ln w="1905"/>
              <a:solidFill>
                <a:schemeClr val="bg1"/>
              </a:solidFill>
              <a:effectLst>
                <a:innerShdw blurRad="69850" dist="43180" dir="5400000">
                  <a:srgbClr val="000000">
                    <a:alpha val="65000"/>
                  </a:srgbClr>
                </a:innerShdw>
              </a:effectLst>
            </a:endParaRPr>
          </a:p>
        </p:txBody>
      </p:sp>
      <p:sp>
        <p:nvSpPr>
          <p:cNvPr id="4" name="Left Arrow 3">
            <a:hlinkClick r:id="rId3" action="ppaction://hlinksldjump"/>
          </p:cNvPr>
          <p:cNvSpPr/>
          <p:nvPr/>
        </p:nvSpPr>
        <p:spPr>
          <a:xfrm>
            <a:off x="10338262" y="5755178"/>
            <a:ext cx="1524000" cy="685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057400" y="255588"/>
            <a:ext cx="7778750" cy="6315075"/>
          </a:xfrm>
          <a:prstGeom prst="rect">
            <a:avLst/>
          </a:prstGeom>
        </p:spPr>
      </p:pic>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7" name="TextBox 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8" name="TextBox 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9" name="Picture 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xmlns="" id="{166F026D-47E3-4B9B-8BDE-63A1DC08BE3B}"/>
              </a:ext>
            </a:extLst>
          </p:cNvPr>
          <p:cNvPicPr>
            <a:picLocks noChangeAspect="1"/>
          </p:cNvPicPr>
          <p:nvPr/>
        </p:nvPicPr>
        <p:blipFill rotWithShape="1">
          <a:blip r:embed="rId7">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39077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repeatCount="5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childTnLst>
                                </p:cTn>
                              </p:par>
                              <p:par>
                                <p:cTn id="12" presetID="10" presetClass="entr" presetSubtype="0" repeatCount="500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214487" y="2090172"/>
            <a:ext cx="2715038" cy="923330"/>
          </a:xfrm>
          <a:prstGeom prst="rect">
            <a:avLst/>
          </a:prstGeom>
          <a:noFill/>
        </p:spPr>
        <p:txBody>
          <a:bodyPr wrap="none" lIns="91440" tIns="45720" rIns="91440" bIns="45720">
            <a:spAutoFit/>
          </a:bodyPr>
          <a:lstStyle/>
          <a:p>
            <a:pPr algn="ctr"/>
            <a:r>
              <a:rPr lang="en-US" sz="5400" b="1" dirty="0" smtClean="0">
                <a:ln w="1905"/>
                <a:solidFill>
                  <a:srgbClr val="FF0066"/>
                </a:solidFill>
                <a:effectLst>
                  <a:innerShdw blurRad="69850" dist="43180" dir="5400000">
                    <a:srgbClr val="000000">
                      <a:alpha val="65000"/>
                    </a:srgbClr>
                  </a:innerShdw>
                </a:effectLst>
              </a:rPr>
              <a:t>CHUỘT ?</a:t>
            </a:r>
            <a:endParaRPr lang="en-US" sz="5400" b="1" cap="none" spc="0" dirty="0">
              <a:ln w="1905"/>
              <a:solidFill>
                <a:srgbClr val="FF0066"/>
              </a:solidFill>
              <a:effectLst>
                <a:innerShdw blurRad="69850" dist="43180" dir="5400000">
                  <a:srgbClr val="000000">
                    <a:alpha val="65000"/>
                  </a:srgbClr>
                </a:innerShdw>
              </a:effectLst>
            </a:endParaRPr>
          </a:p>
        </p:txBody>
      </p:sp>
      <p:sp>
        <p:nvSpPr>
          <p:cNvPr id="4" name="Left Arrow 3">
            <a:hlinkClick r:id="rId3" action="ppaction://hlinksldjump"/>
          </p:cNvPr>
          <p:cNvSpPr/>
          <p:nvPr/>
        </p:nvSpPr>
        <p:spPr>
          <a:xfrm>
            <a:off x="10317587" y="4548447"/>
            <a:ext cx="1524000" cy="609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065346" y="1280160"/>
            <a:ext cx="7007631" cy="3973484"/>
          </a:xfrm>
          <a:prstGeom prst="rect">
            <a:avLst/>
          </a:prstGeom>
        </p:spPr>
      </p:pic>
      <p:grpSp>
        <p:nvGrpSpPr>
          <p:cNvPr id="6" name="Group 5">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7" name="TextBox 6">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8" name="TextBox 7">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9" name="Picture 8"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xmlns="" id="{166F026D-47E3-4B9B-8BDE-63A1DC08BE3B}"/>
              </a:ext>
            </a:extLst>
          </p:cNvPr>
          <p:cNvPicPr>
            <a:picLocks noChangeAspect="1"/>
          </p:cNvPicPr>
          <p:nvPr/>
        </p:nvPicPr>
        <p:blipFill rotWithShape="1">
          <a:blip r:embed="rId7">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19044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10" presetClass="entr" presetSubtype="0" repeatCount="5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childTnLst>
                                </p:cTn>
                              </p:par>
                              <p:par>
                                <p:cTn id="24" presetID="10" presetClass="entr" presetSubtype="0" repeatCount="500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2313" y="-182879"/>
            <a:ext cx="5326407" cy="6691745"/>
          </a:xfrm>
          <a:prstGeom prst="rect">
            <a:avLst/>
          </a:prstGeom>
        </p:spPr>
      </p:pic>
      <p:grpSp>
        <p:nvGrpSpPr>
          <p:cNvPr id="3" name="Group 2">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4" name="TextBox 3">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5" name="TextBox 4">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6" name="Picture 5"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7" name="Picture 6">
            <a:extLst>
              <a:ext uri="{FF2B5EF4-FFF2-40B4-BE49-F238E27FC236}">
                <a16:creationId xmlns:a16="http://schemas.microsoft.com/office/drawing/2014/main" xmlns="" id="{166F026D-47E3-4B9B-8BDE-63A1DC08BE3B}"/>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23483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ABDEEDCD-F622-42E1-B54F-8DC57B966D37}"/>
              </a:ext>
            </a:extLst>
          </p:cNvPr>
          <p:cNvPicPr>
            <a:picLocks noChangeAspect="1"/>
          </p:cNvPicPr>
          <p:nvPr/>
        </p:nvPicPr>
        <p:blipFill rotWithShape="1">
          <a:blip r:embed="rId2"/>
          <a:srcRect r="28894"/>
          <a:stretch/>
        </p:blipFill>
        <p:spPr>
          <a:xfrm>
            <a:off x="-2267" y="-1"/>
            <a:ext cx="12194267" cy="6858001"/>
          </a:xfrm>
          <a:prstGeom prst="rect">
            <a:avLst/>
          </a:prstGeom>
        </p:spPr>
      </p:pic>
      <p:pic>
        <p:nvPicPr>
          <p:cNvPr id="3" name="图片 12">
            <a:extLst>
              <a:ext uri="{FF2B5EF4-FFF2-40B4-BE49-F238E27FC236}">
                <a16:creationId xmlns:a16="http://schemas.microsoft.com/office/drawing/2014/main" xmlns="" id="{56DCDA67-9863-4612-970A-D0C456D05D9B}"/>
              </a:ext>
            </a:extLst>
          </p:cNvPr>
          <p:cNvPicPr>
            <a:picLocks noChangeAspect="1"/>
          </p:cNvPicPr>
          <p:nvPr/>
        </p:nvPicPr>
        <p:blipFill>
          <a:blip r:embed="rId3"/>
          <a:stretch>
            <a:fillRect/>
          </a:stretch>
        </p:blipFill>
        <p:spPr>
          <a:xfrm>
            <a:off x="-529" y="5766261"/>
            <a:ext cx="12193057" cy="1091279"/>
          </a:xfrm>
          <a:prstGeom prst="rect">
            <a:avLst/>
          </a:prstGeom>
        </p:spPr>
      </p:pic>
      <p:pic>
        <p:nvPicPr>
          <p:cNvPr id="4" name="图片 13">
            <a:extLst>
              <a:ext uri="{FF2B5EF4-FFF2-40B4-BE49-F238E27FC236}">
                <a16:creationId xmlns:a16="http://schemas.microsoft.com/office/drawing/2014/main" xmlns="" id="{307A53FB-7C3A-4E36-8D88-47F7A0201ACA}"/>
              </a:ext>
            </a:extLst>
          </p:cNvPr>
          <p:cNvPicPr>
            <a:picLocks noChangeAspect="1"/>
          </p:cNvPicPr>
          <p:nvPr/>
        </p:nvPicPr>
        <p:blipFill>
          <a:blip r:embed="rId4"/>
          <a:stretch>
            <a:fillRect/>
          </a:stretch>
        </p:blipFill>
        <p:spPr>
          <a:xfrm>
            <a:off x="95824" y="-131303"/>
            <a:ext cx="3318499" cy="2214029"/>
          </a:xfrm>
          <a:prstGeom prst="rect">
            <a:avLst/>
          </a:prstGeom>
        </p:spPr>
      </p:pic>
      <p:pic>
        <p:nvPicPr>
          <p:cNvPr id="5" name="图片 14">
            <a:extLst>
              <a:ext uri="{FF2B5EF4-FFF2-40B4-BE49-F238E27FC236}">
                <a16:creationId xmlns:a16="http://schemas.microsoft.com/office/drawing/2014/main" xmlns="" id="{19BDEF28-E4B0-4D11-929E-04A3A86E8F5A}"/>
              </a:ext>
            </a:extLst>
          </p:cNvPr>
          <p:cNvPicPr>
            <a:picLocks noChangeAspect="1"/>
          </p:cNvPicPr>
          <p:nvPr/>
        </p:nvPicPr>
        <p:blipFill>
          <a:blip r:embed="rId5"/>
          <a:stretch>
            <a:fillRect/>
          </a:stretch>
        </p:blipFill>
        <p:spPr>
          <a:xfrm>
            <a:off x="8426725" y="219516"/>
            <a:ext cx="2035888" cy="2035888"/>
          </a:xfrm>
          <a:prstGeom prst="rect">
            <a:avLst/>
          </a:prstGeom>
        </p:spPr>
      </p:pic>
      <p:pic>
        <p:nvPicPr>
          <p:cNvPr id="6" name="图片 15">
            <a:extLst>
              <a:ext uri="{FF2B5EF4-FFF2-40B4-BE49-F238E27FC236}">
                <a16:creationId xmlns:a16="http://schemas.microsoft.com/office/drawing/2014/main" xmlns="" id="{7787ADB3-CFC7-42E0-BD4B-36DA56322317}"/>
              </a:ext>
            </a:extLst>
          </p:cNvPr>
          <p:cNvPicPr>
            <a:picLocks noChangeAspect="1"/>
          </p:cNvPicPr>
          <p:nvPr/>
        </p:nvPicPr>
        <p:blipFill>
          <a:blip r:embed="rId6"/>
          <a:stretch>
            <a:fillRect/>
          </a:stretch>
        </p:blipFill>
        <p:spPr>
          <a:xfrm>
            <a:off x="8813357" y="-169475"/>
            <a:ext cx="3425383" cy="2290375"/>
          </a:xfrm>
          <a:prstGeom prst="rect">
            <a:avLst/>
          </a:prstGeom>
        </p:spPr>
      </p:pic>
      <p:sp>
        <p:nvSpPr>
          <p:cNvPr id="7" name="TextBox 4">
            <a:extLst>
              <a:ext uri="{FF2B5EF4-FFF2-40B4-BE49-F238E27FC236}">
                <a16:creationId xmlns:a16="http://schemas.microsoft.com/office/drawing/2014/main" xmlns=""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8219" y="-1909739"/>
            <a:ext cx="9097978" cy="7984929"/>
          </a:xfrm>
          <a:prstGeom prst="rect">
            <a:avLst/>
          </a:prstGeom>
        </p:spPr>
      </p:pic>
      <p:sp>
        <p:nvSpPr>
          <p:cNvPr id="9" name="TextBox 8">
            <a:extLst>
              <a:ext uri="{FF2B5EF4-FFF2-40B4-BE49-F238E27FC236}">
                <a16:creationId xmlns:a16="http://schemas.microsoft.com/office/drawing/2014/main" xmlns=""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0" name="Picture 9">
            <a:extLst>
              <a:ext uri="{FF2B5EF4-FFF2-40B4-BE49-F238E27FC236}">
                <a16:creationId xmlns:a16="http://schemas.microsoft.com/office/drawing/2014/main" xmlns="" id="{0F8D99F4-8EBD-67CD-68EA-AACB539CAB71}"/>
              </a:ext>
            </a:extLst>
          </p:cNvPr>
          <p:cNvPicPr>
            <a:picLocks noChangeAspect="1"/>
          </p:cNvPicPr>
          <p:nvPr/>
        </p:nvPicPr>
        <p:blipFill>
          <a:blip r:embed="rId8"/>
          <a:stretch>
            <a:fillRect/>
          </a:stretch>
        </p:blipFill>
        <p:spPr>
          <a:xfrm>
            <a:off x="1776202" y="2629124"/>
            <a:ext cx="8059611" cy="3700593"/>
          </a:xfrm>
          <a:prstGeom prst="rect">
            <a:avLst/>
          </a:prstGeom>
        </p:spPr>
      </p:pic>
      <p:grpSp>
        <p:nvGrpSpPr>
          <p:cNvPr id="11" name="Group 10">
            <a:extLst>
              <a:ext uri="{FF2B5EF4-FFF2-40B4-BE49-F238E27FC236}">
                <a16:creationId xmlns:a16="http://schemas.microsoft.com/office/drawing/2014/main" xmlns="" id="{36456C68-85C8-CC78-914A-1E55749D83AD}"/>
              </a:ext>
            </a:extLst>
          </p:cNvPr>
          <p:cNvGrpSpPr/>
          <p:nvPr/>
        </p:nvGrpSpPr>
        <p:grpSpPr>
          <a:xfrm>
            <a:off x="1469421" y="447795"/>
            <a:ext cx="5009628" cy="557769"/>
            <a:chOff x="3442453" y="958549"/>
            <a:chExt cx="5009628" cy="557769"/>
          </a:xfrm>
        </p:grpSpPr>
        <p:sp>
          <p:nvSpPr>
            <p:cNvPr id="12" name="TextBox 11">
              <a:extLst>
                <a:ext uri="{FF2B5EF4-FFF2-40B4-BE49-F238E27FC236}">
                  <a16:creationId xmlns:a16="http://schemas.microsoft.com/office/drawing/2014/main" xmlns=""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3" name="TextBox 12">
              <a:extLst>
                <a:ext uri="{FF2B5EF4-FFF2-40B4-BE49-F238E27FC236}">
                  <a16:creationId xmlns:a16="http://schemas.microsoft.com/office/drawing/2014/main" xmlns=""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4" name="Picture 13" descr="A cartoon of a purple gear&#10;&#10;Description automatically generated">
            <a:extLst>
              <a:ext uri="{FF2B5EF4-FFF2-40B4-BE49-F238E27FC236}">
                <a16:creationId xmlns:a16="http://schemas.microsoft.com/office/drawing/2014/main" xmlns="" id="{1E39B909-FFF7-822E-1B5D-7F1D0147544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5" name="Picture 14">
            <a:extLst>
              <a:ext uri="{FF2B5EF4-FFF2-40B4-BE49-F238E27FC236}">
                <a16:creationId xmlns:a16="http://schemas.microsoft.com/office/drawing/2014/main" xmlns="" id="{166F026D-47E3-4B9B-8BDE-63A1DC08BE3B}"/>
              </a:ext>
            </a:extLst>
          </p:cNvPr>
          <p:cNvPicPr>
            <a:picLocks noChangeAspect="1"/>
          </p:cNvPicPr>
          <p:nvPr/>
        </p:nvPicPr>
        <p:blipFill rotWithShape="1">
          <a:blip r:embed="rId11">
            <a:clrChange>
              <a:clrFrom>
                <a:srgbClr val="FFFFFF"/>
              </a:clrFrom>
              <a:clrTo>
                <a:srgbClr val="FFFFFF">
                  <a:alpha val="0"/>
                </a:srgbClr>
              </a:clrTo>
            </a:clrChange>
          </a:blip>
          <a:srcRect l="1379" t="8116" r="5383" b="10003"/>
          <a:stretch/>
        </p:blipFill>
        <p:spPr>
          <a:xfrm>
            <a:off x="95296" y="1573608"/>
            <a:ext cx="2410667" cy="2675846"/>
          </a:xfrm>
          <a:prstGeom prst="rect">
            <a:avLst/>
          </a:prstGeom>
        </p:spPr>
      </p:pic>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6096000" y="3429000"/>
              <a:ext cx="0" cy="0"/>
            </p14:xfrm>
          </p:contentPart>
        </mc:Choice>
        <mc:Fallback xmlns="">
          <p:pic>
            <p:nvPicPr>
              <p:cNvPr id="16" name="Ink 15"/>
              <p:cNvPicPr/>
              <p:nvPr/>
            </p:nvPicPr>
            <p:blipFill>
              <a:blip r:embed="rId13"/>
              <a:stretch>
                <a:fillRect/>
              </a:stretch>
            </p:blipFill>
            <p:spPr>
              <a:xfrm>
                <a:off x="6096000" y="3429000"/>
                <a:ext cx="0" cy="0"/>
              </a:xfrm>
              <a:prstGeom prst="rect">
                <a:avLst/>
              </a:prstGeom>
            </p:spPr>
          </p:pic>
        </mc:Fallback>
      </mc:AlternateContent>
      <p:grpSp>
        <p:nvGrpSpPr>
          <p:cNvPr id="17" name="Group 16">
            <a:extLst>
              <a:ext uri="{FF2B5EF4-FFF2-40B4-BE49-F238E27FC236}">
                <a16:creationId xmlns:a16="http://schemas.microsoft.com/office/drawing/2014/main" xmlns="" id="{4C05B29E-F0EE-CD6D-8CCF-9163BEA4D8E3}"/>
              </a:ext>
            </a:extLst>
          </p:cNvPr>
          <p:cNvGrpSpPr/>
          <p:nvPr/>
        </p:nvGrpSpPr>
        <p:grpSpPr>
          <a:xfrm>
            <a:off x="4227672" y="967999"/>
            <a:ext cx="4700200" cy="558800"/>
            <a:chOff x="2916109" y="845820"/>
            <a:chExt cx="3525150" cy="419100"/>
          </a:xfrm>
        </p:grpSpPr>
        <p:sp>
          <p:nvSpPr>
            <p:cNvPr id="18" name="Google Shape;6300;p41">
              <a:extLst>
                <a:ext uri="{FF2B5EF4-FFF2-40B4-BE49-F238E27FC236}">
                  <a16:creationId xmlns:a16="http://schemas.microsoft.com/office/drawing/2014/main" xmlns="" id="{924511EB-F097-35E8-1E30-DD00B979F3B6}"/>
                </a:ext>
              </a:extLst>
            </p:cNvPr>
            <p:cNvSpPr txBox="1">
              <a:spLocks/>
            </p:cNvSpPr>
            <p:nvPr/>
          </p:nvSpPr>
          <p:spPr>
            <a:xfrm>
              <a:off x="2916109" y="845820"/>
              <a:ext cx="3525150" cy="4191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Limelight"/>
                <a:buNone/>
                <a:defRPr sz="7700" b="0" i="0" u="none" strike="noStrike" cap="none">
                  <a:solidFill>
                    <a:schemeClr val="dk1"/>
                  </a:solidFill>
                  <a:latin typeface="Limelight"/>
                  <a:ea typeface="Limelight"/>
                  <a:cs typeface="Limelight"/>
                  <a:sym typeface="Limelight"/>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defTabSz="1219170">
                <a:buClr>
                  <a:srgbClr val="FFFFFF"/>
                </a:buClr>
                <a:defRPr/>
              </a:pPr>
              <a:r>
                <a:rPr lang="en-US" sz="3733" kern="0" dirty="0">
                  <a:solidFill>
                    <a:srgbClr val="FF0000"/>
                  </a:solidFill>
                  <a:latin typeface="Times New Roman" panose="02020603050405020304" pitchFamily="18" charset="0"/>
                  <a:cs typeface="Times New Roman" panose="02020603050405020304" pitchFamily="18" charset="0"/>
                </a:rPr>
                <a:t>BÀI </a:t>
              </a:r>
              <a:r>
                <a:rPr lang="en-US" sz="3733" kern="0" dirty="0" smtClean="0">
                  <a:solidFill>
                    <a:srgbClr val="FF0000"/>
                  </a:solidFill>
                  <a:latin typeface="Times New Roman" panose="02020603050405020304" pitchFamily="18" charset="0"/>
                  <a:cs typeface="Times New Roman" panose="02020603050405020304" pitchFamily="18" charset="0"/>
                </a:rPr>
                <a:t>HỌC </a:t>
              </a:r>
              <a:r>
                <a:rPr lang="en-US" sz="3733" kern="0" dirty="0">
                  <a:solidFill>
                    <a:srgbClr val="FF0000"/>
                  </a:solidFill>
                  <a:latin typeface="Times New Roman" panose="02020603050405020304" pitchFamily="18" charset="0"/>
                  <a:cs typeface="Times New Roman" panose="02020603050405020304" pitchFamily="18" charset="0"/>
                </a:rPr>
                <a:t>STEM</a:t>
              </a:r>
              <a:endParaRPr lang="en-US" sz="2667" kern="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xmlns="" id="{B830FEB4-1B4F-2975-BBF4-2A3507DA5FA0}"/>
                    </a:ext>
                  </a:extLst>
                </p14:cNvPr>
                <p14:cNvContentPartPr/>
                <p14:nvPr/>
              </p14:nvContentPartPr>
              <p14:xfrm>
                <a:off x="4455000" y="1203840"/>
                <a:ext cx="360" cy="360"/>
              </p14:xfrm>
            </p:contentPart>
          </mc:Choice>
          <mc:Fallback xmlns="">
            <p:pic>
              <p:nvPicPr>
                <p:cNvPr id="33" name="Ink 32">
                  <a:extLst>
                    <a:ext uri="{FF2B5EF4-FFF2-40B4-BE49-F238E27FC236}">
                      <a16:creationId xmlns:a16="http://schemas.microsoft.com/office/drawing/2014/main" id="{B830FEB4-1B4F-2975-BBF4-2A3507DA5FA0}"/>
                    </a:ext>
                  </a:extLst>
                </p:cNvPr>
                <p:cNvPicPr/>
                <p:nvPr/>
              </p:nvPicPr>
              <p:blipFill>
                <a:blip r:embed="rId15"/>
                <a:stretch>
                  <a:fillRect/>
                </a:stretch>
              </p:blipFill>
              <p:spPr>
                <a:xfrm>
                  <a:off x="4437000" y="1185840"/>
                  <a:ext cx="36000" cy="36000"/>
                </a:xfrm>
                <a:prstGeom prst="rect">
                  <a:avLst/>
                </a:prstGeom>
              </p:spPr>
            </p:pic>
          </mc:Fallback>
        </mc:AlternateContent>
      </p:grpSp>
      <p:sp>
        <p:nvSpPr>
          <p:cNvPr id="20" name="TextBox 19">
            <a:extLst>
              <a:ext uri="{FF2B5EF4-FFF2-40B4-BE49-F238E27FC236}">
                <a16:creationId xmlns:a16="http://schemas.microsoft.com/office/drawing/2014/main" xmlns="" id="{6AE26AEE-D974-DCD9-B7B8-85D1B2DBA184}"/>
              </a:ext>
            </a:extLst>
          </p:cNvPr>
          <p:cNvSpPr txBox="1"/>
          <p:nvPr/>
        </p:nvSpPr>
        <p:spPr>
          <a:xfrm>
            <a:off x="1867222" y="1481345"/>
            <a:ext cx="9442970" cy="1200329"/>
          </a:xfrm>
          <a:prstGeom prst="rect">
            <a:avLst/>
          </a:prstGeom>
          <a:noFill/>
        </p:spPr>
        <p:txBody>
          <a:bodyPr wrap="none" rtlCol="0">
            <a:spAutoFit/>
          </a:bodyPr>
          <a:lstStyle/>
          <a:p>
            <a:r>
              <a:rPr lang="en-US" sz="7200" b="1" dirty="0" smtClean="0">
                <a:solidFill>
                  <a:srgbClr val="FF0000"/>
                </a:solidFill>
                <a:latin typeface="Times New Roman" panose="02020603050405020304" pitchFamily="18" charset="0"/>
                <a:cs typeface="Times New Roman" panose="02020603050405020304" pitchFamily="18" charset="0"/>
              </a:rPr>
              <a:t>LÀM TÚI GIỮ NHIỆT</a:t>
            </a:r>
            <a:endParaRPr lang="x-none"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6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0" presetClass="entr" presetSubtype="0" repeatCount="5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
                                        <p:tgtEl>
                                          <p:spTgt spid="11"/>
                                        </p:tgtEl>
                                      </p:cBhvr>
                                    </p:animEffect>
                                  </p:childTnLst>
                                </p:cTn>
                              </p:par>
                              <p:par>
                                <p:cTn id="39" presetID="10" presetClass="entr" presetSubtype="0" repeatCount="500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3535" y="1712422"/>
            <a:ext cx="4276725" cy="4979323"/>
          </a:xfrm>
          <a:prstGeom prst="rect">
            <a:avLst/>
          </a:prstGeom>
        </p:spPr>
      </p:pic>
      <p:pic>
        <p:nvPicPr>
          <p:cNvPr id="5" name="Picture 4"/>
          <p:cNvPicPr>
            <a:picLocks noChangeAspect="1"/>
          </p:cNvPicPr>
          <p:nvPr/>
        </p:nvPicPr>
        <p:blipFill>
          <a:blip r:embed="rId4"/>
          <a:stretch>
            <a:fillRect/>
          </a:stretch>
        </p:blipFill>
        <p:spPr>
          <a:xfrm>
            <a:off x="4235334" y="1438102"/>
            <a:ext cx="3505200" cy="5922644"/>
          </a:xfrm>
          <a:prstGeom prst="rect">
            <a:avLst/>
          </a:prstGeom>
        </p:spPr>
      </p:pic>
      <p:pic>
        <p:nvPicPr>
          <p:cNvPr id="6" name="Picture 5"/>
          <p:cNvPicPr>
            <a:picLocks noChangeAspect="1"/>
          </p:cNvPicPr>
          <p:nvPr/>
        </p:nvPicPr>
        <p:blipFill>
          <a:blip r:embed="rId5"/>
          <a:stretch>
            <a:fillRect/>
          </a:stretch>
        </p:blipFill>
        <p:spPr>
          <a:xfrm>
            <a:off x="8670001" y="2069867"/>
            <a:ext cx="2552181" cy="5170516"/>
          </a:xfrm>
          <a:prstGeom prst="rect">
            <a:avLst/>
          </a:prstGeom>
        </p:spPr>
      </p:pic>
      <p:sp>
        <p:nvSpPr>
          <p:cNvPr id="7" name="Google Shape;2323;p57">
            <a:extLst>
              <a:ext uri="{FF2B5EF4-FFF2-40B4-BE49-F238E27FC236}">
                <a16:creationId xmlns:a16="http://schemas.microsoft.com/office/drawing/2014/main" xmlns="" id="{5D815B8B-1325-7C7C-4DDB-BBCE42A0CBD1}"/>
              </a:ext>
            </a:extLst>
          </p:cNvPr>
          <p:cNvSpPr/>
          <p:nvPr/>
        </p:nvSpPr>
        <p:spPr>
          <a:xfrm>
            <a:off x="562062" y="217313"/>
            <a:ext cx="10793123" cy="717600"/>
          </a:xfrm>
          <a:prstGeom prst="roundRect">
            <a:avLst>
              <a:gd name="adj" fmla="val 16667"/>
            </a:avLst>
          </a:prstGeom>
          <a:solidFill>
            <a:srgbClr val="FFDB48"/>
          </a:solidFill>
          <a:ln w="38100" cap="flat" cmpd="sng">
            <a:solidFill>
              <a:srgbClr val="FFFFFF"/>
            </a:solidFill>
            <a:prstDash val="solid"/>
            <a:round/>
            <a:headEnd type="none" w="sm" len="sm"/>
            <a:tailEnd type="none" w="sm" len="sm"/>
          </a:ln>
          <a:effectLst>
            <a:outerShdw blurRad="57150" dist="19050" dir="5400000" algn="bl" rotWithShape="0">
              <a:srgbClr val="372D31">
                <a:alpha val="20000"/>
              </a:srgbClr>
            </a:outerShdw>
          </a:effectLst>
        </p:spPr>
        <p:txBody>
          <a:bodyPr spcFirstLastPara="1" wrap="square" lIns="121900" tIns="121900" rIns="121900" bIns="121900" anchor="ctr" anchorCtr="0">
            <a:noAutofit/>
          </a:bodyPr>
          <a:lstStyle/>
          <a:p>
            <a:pPr algn="ctr">
              <a:buClrTx/>
              <a:buFontTx/>
              <a:buNone/>
              <a:defRPr/>
            </a:pPr>
            <a:r>
              <a:rPr lang="en-US" sz="2800" b="1" dirty="0" smtClean="0">
                <a:solidFill>
                  <a:sysClr val="windowText" lastClr="000000"/>
                </a:solidFill>
                <a:latin typeface="Times New Roman" panose="02020603050405020304" pitchFamily="18" charset="0"/>
                <a:ea typeface="Poppins"/>
                <a:cs typeface="Times New Roman" panose="02020603050405020304" pitchFamily="18" charset="0"/>
                <a:sym typeface="Poppins"/>
              </a:rPr>
              <a:t>HĐ1: QUAN SÁT VÀ TÌM HIỂU CẤU TẠO BÌNH GIỮ NHIỆT</a:t>
            </a:r>
            <a:endParaRPr sz="2800" b="1" dirty="0">
              <a:solidFill>
                <a:sysClr val="windowText" lastClr="000000"/>
              </a:solidFill>
              <a:latin typeface="Times New Roman" panose="02020603050405020304" pitchFamily="18" charset="0"/>
              <a:ea typeface="Poppins"/>
              <a:cs typeface="Times New Roman" panose="02020603050405020304" pitchFamily="18" charset="0"/>
              <a:sym typeface="Poppins"/>
            </a:endParaRPr>
          </a:p>
        </p:txBody>
      </p:sp>
      <p:sp>
        <p:nvSpPr>
          <p:cNvPr id="2" name="Oval 1"/>
          <p:cNvSpPr/>
          <p:nvPr/>
        </p:nvSpPr>
        <p:spPr>
          <a:xfrm>
            <a:off x="1872831" y="1122218"/>
            <a:ext cx="723207" cy="702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8" name="Oval 7"/>
          <p:cNvSpPr/>
          <p:nvPr/>
        </p:nvSpPr>
        <p:spPr>
          <a:xfrm>
            <a:off x="5626330" y="1122775"/>
            <a:ext cx="723207" cy="702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2</a:t>
            </a:r>
          </a:p>
        </p:txBody>
      </p:sp>
      <p:sp>
        <p:nvSpPr>
          <p:cNvPr id="9" name="Oval 8"/>
          <p:cNvSpPr/>
          <p:nvPr/>
        </p:nvSpPr>
        <p:spPr>
          <a:xfrm>
            <a:off x="9733900" y="1126239"/>
            <a:ext cx="723207" cy="702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25234410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589</Words>
  <Application>Microsoft Office PowerPoint</Application>
  <PresentationFormat>Custom</PresentationFormat>
  <Paragraphs>105</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INTEL</cp:lastModifiedBy>
  <cp:revision>64</cp:revision>
  <dcterms:created xsi:type="dcterms:W3CDTF">2023-10-01T16:56:24Z</dcterms:created>
  <dcterms:modified xsi:type="dcterms:W3CDTF">2024-04-23T05:29:14Z</dcterms:modified>
</cp:coreProperties>
</file>