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91" d="100"/>
          <a:sy n="91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40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j ở lớp 1</a:t>
            </a:r>
          </a:p>
        </p:txBody>
      </p:sp>
    </p:spTree>
    <p:extLst>
      <p:ext uri="{BB962C8B-B14F-4D97-AF65-F5344CB8AC3E}">
        <p14:creationId xmlns:p14="http://schemas.microsoft.com/office/powerpoint/2010/main" val="3204414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7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TRÒ CHƠI</a:t>
            </a:r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br>
              <a:rPr lang="en-US" b="1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ĐÂY LÀ KHỐI GÌ</a:t>
            </a:r>
          </a:p>
        </p:txBody>
      </p:sp>
      <p:pic>
        <p:nvPicPr>
          <p:cNvPr id="5" name="Content Placeholder 1073742893"/>
          <p:cNvPicPr>
            <a:picLocks noGrp="1" noRot="1" noChangeAspect="1"/>
          </p:cNvPicPr>
          <p:nvPr>
            <p:ph sz="half" idx="2"/>
          </p:nvPr>
        </p:nvPicPr>
        <p:blipFill>
          <a:blip r:embed="rId3"/>
          <a:srcRect l="31268" t="5048" r="35873" b="65130"/>
          <a:stretch>
            <a:fillRect/>
          </a:stretch>
        </p:blipFill>
        <p:spPr>
          <a:xfrm>
            <a:off x="9822180" y="1885315"/>
            <a:ext cx="2243455" cy="21761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" name="Content Placeholder 20"/>
          <p:cNvPicPr>
            <a:picLocks noGrp="1" noRot="1" noChangeAspect="1"/>
          </p:cNvPicPr>
          <p:nvPr>
            <p:ph idx="1"/>
          </p:nvPr>
        </p:nvPicPr>
        <p:blipFill>
          <a:blip r:embed="rId3"/>
          <a:srcRect l="67973" t="2657" r="1795" b="65943"/>
          <a:stretch>
            <a:fillRect/>
          </a:stretch>
        </p:blipFill>
        <p:spPr>
          <a:xfrm>
            <a:off x="7350125" y="1883410"/>
            <a:ext cx="2243455" cy="21761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Content Placeholder 3"/>
          <p:cNvPicPr>
            <a:picLocks noRot="1" noChangeAspect="1"/>
          </p:cNvPicPr>
          <p:nvPr/>
        </p:nvPicPr>
        <p:blipFill>
          <a:blip r:embed="rId3"/>
          <a:srcRect l="-2604" t="39043" r="75092" b="15553"/>
          <a:stretch>
            <a:fillRect/>
          </a:stretch>
        </p:blipFill>
        <p:spPr>
          <a:xfrm>
            <a:off x="4920615" y="1883410"/>
            <a:ext cx="2200910" cy="21761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Content Placeholder 1073742893"/>
          <p:cNvPicPr>
            <a:picLocks noRot="1" noChangeAspect="1"/>
          </p:cNvPicPr>
          <p:nvPr/>
        </p:nvPicPr>
        <p:blipFill>
          <a:blip r:embed="rId3"/>
          <a:srcRect l="33940" t="48818" r="42038" b="5836"/>
          <a:stretch>
            <a:fillRect/>
          </a:stretch>
        </p:blipFill>
        <p:spPr>
          <a:xfrm>
            <a:off x="2901950" y="1885315"/>
            <a:ext cx="2018665" cy="21755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73742894" name="Content Placeholder 1073742893"/>
          <p:cNvPicPr>
            <a:picLocks noRot="1" noChangeAspect="1"/>
          </p:cNvPicPr>
          <p:nvPr/>
        </p:nvPicPr>
        <p:blipFill>
          <a:blip r:embed="rId3"/>
          <a:srcRect l="63605" t="40940" r="3624" b="10826"/>
          <a:stretch>
            <a:fillRect/>
          </a:stretch>
        </p:blipFill>
        <p:spPr>
          <a:xfrm>
            <a:off x="514985" y="1883410"/>
            <a:ext cx="2107565" cy="21774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580390" y="4565015"/>
            <a:ext cx="16884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KHỐI TAM GIÁC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3133725" y="4565015"/>
            <a:ext cx="12261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KHỐI  TRỤ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4984115" y="4565015"/>
            <a:ext cx="1955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KHỐI CHÓP NÓN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7709535" y="4565015"/>
            <a:ext cx="16884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KHỐI CẦU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10119995" y="4565015"/>
            <a:ext cx="16884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KHỐI VUÔNG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240030" y="5244465"/>
            <a:ext cx="6360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Các khối này các em đã học ở lớp mâý ?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5173980" y="5889625"/>
            <a:ext cx="66344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Đã học ở lớp 1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/>
              <a:t> </a:t>
            </a:r>
            <a:r>
              <a:rPr lang="en-US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(SÁNG TẠO TỪ NHỮNG KHỐI CƠ BẢN)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74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7374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>
                <a:solidFill>
                  <a:srgbClr val="FFC000"/>
                </a:solidFill>
                <a:latin typeface="Times New Roman" panose="02020603050405020304" charset="0"/>
                <a:cs typeface="Times New Roman" panose="02020603050405020304" charset="0"/>
              </a:rPr>
              <a:t>LUYỆN TẬP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838200" y="1529715"/>
            <a:ext cx="106584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latin typeface="Times New Roman" panose="02020603050405020304" charset="0"/>
                <a:cs typeface="Times New Roman" panose="02020603050405020304" charset="0"/>
              </a:rPr>
              <a:t>NẶN CÁC KHÔI ĐÃ HỌC</a:t>
            </a:r>
          </a:p>
        </p:txBody>
      </p:sp>
      <p:pic>
        <p:nvPicPr>
          <p:cNvPr id="21" name="Content Placeholder 20"/>
          <p:cNvPicPr>
            <a:picLocks noGrp="1" noRot="1" noChangeAspect="1"/>
          </p:cNvPicPr>
          <p:nvPr>
            <p:ph sz="half" idx="2"/>
          </p:nvPr>
        </p:nvPicPr>
        <p:blipFill>
          <a:blip r:embed="rId2"/>
          <a:srcRect l="66920" r="966" b="62698"/>
          <a:stretch>
            <a:fillRect/>
          </a:stretch>
        </p:blipFill>
        <p:spPr>
          <a:xfrm>
            <a:off x="457200" y="2854325"/>
            <a:ext cx="2277745" cy="21532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260" y="4234180"/>
            <a:ext cx="2216150" cy="2623820"/>
          </a:xfrm>
          <a:prstGeom prst="rect">
            <a:avLst/>
          </a:prstGeom>
        </p:spPr>
      </p:pic>
      <p:pic>
        <p:nvPicPr>
          <p:cNvPr id="13" name="Picture 2" descr="C:\Users\laptop hoangkhuong\Desktop\CD 2 LOP 5\HF_1203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610" y="4719320"/>
            <a:ext cx="3213100" cy="207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Content Placeholder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11445" y="2083435"/>
            <a:ext cx="2553970" cy="2860040"/>
          </a:xfrm>
          <a:prstGeom prst="rect">
            <a:avLst/>
          </a:prstGeom>
        </p:spPr>
      </p:pic>
      <p:pic>
        <p:nvPicPr>
          <p:cNvPr id="10" name="Picture 2" descr="C:\Users\laptop hoangkhuong\Desktop\CD 2 LOP 5\HF_1203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710" y="2566035"/>
            <a:ext cx="2818130" cy="23450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THẢO LUẬN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987425" y="1930400"/>
            <a:ext cx="10083165" cy="36410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7200"/>
              <a:t>Bạn nặn đồ vật gì ?</a:t>
            </a:r>
          </a:p>
          <a:p>
            <a:r>
              <a:rPr lang="en-US" sz="7200"/>
              <a:t>Đồ vật đó thuộc khối nào 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5435"/>
            <a:ext cx="9144000" cy="828675"/>
          </a:xfrm>
        </p:spPr>
        <p:txBody>
          <a:bodyPr>
            <a:normAutofit fontScale="90000"/>
          </a:bodyPr>
          <a:lstStyle/>
          <a:p>
            <a:r>
              <a:rPr lang="en-US" sz="4000" b="1" u="sng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TRÒ CHƠI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ĐOÁN XEM ĐÂY LÀ VẬT GÌ ?KHỐI GÌ ?</a:t>
            </a:r>
          </a:p>
        </p:txBody>
      </p:sp>
      <p:pic>
        <p:nvPicPr>
          <p:cNvPr id="5" name="Picture 4" descr="H1"/>
          <p:cNvPicPr>
            <a:picLocks noChangeAspect="1"/>
          </p:cNvPicPr>
          <p:nvPr/>
        </p:nvPicPr>
        <p:blipFill>
          <a:blip r:embed="rId3"/>
          <a:srcRect l="31540" t="5935" r="24468"/>
          <a:stretch>
            <a:fillRect/>
          </a:stretch>
        </p:blipFill>
        <p:spPr>
          <a:xfrm>
            <a:off x="1524000" y="1656080"/>
            <a:ext cx="3250565" cy="439356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347980" y="1134110"/>
            <a:ext cx="21107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Đây là vật gì ?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2637790" y="1134110"/>
            <a:ext cx="26117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Rô bốt người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79375" y="5815330"/>
            <a:ext cx="557339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Rô bốt người được kết hợt từ những khối nào ?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1628140" y="6308090"/>
            <a:ext cx="48748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khối vuông , khối chữ nhật , khối trụ</a:t>
            </a:r>
          </a:p>
        </p:txBody>
      </p:sp>
      <p:pic>
        <p:nvPicPr>
          <p:cNvPr id="11" name="Picture 10" descr="h2"/>
          <p:cNvPicPr>
            <a:picLocks noChangeAspect="1"/>
          </p:cNvPicPr>
          <p:nvPr/>
        </p:nvPicPr>
        <p:blipFill>
          <a:blip r:embed="rId4"/>
          <a:srcRect l="13609" r="4242" b="15111"/>
          <a:stretch>
            <a:fillRect/>
          </a:stretch>
        </p:blipFill>
        <p:spPr>
          <a:xfrm>
            <a:off x="6878955" y="2098675"/>
            <a:ext cx="4549775" cy="3210560"/>
          </a:xfrm>
          <a:prstGeom prst="rect">
            <a:avLst/>
          </a:prstGeom>
        </p:spPr>
      </p:pic>
      <p:sp>
        <p:nvSpPr>
          <p:cNvPr id="12" name="Text Box 11"/>
          <p:cNvSpPr txBox="1"/>
          <p:nvPr/>
        </p:nvSpPr>
        <p:spPr>
          <a:xfrm>
            <a:off x="6582410" y="1261110"/>
            <a:ext cx="21107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Đây là vật gì ?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9225915" y="1261110"/>
            <a:ext cx="939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ô tô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5855335" y="5309235"/>
            <a:ext cx="6090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Ô tô được kết hợt từ những khối nào ?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7731125" y="5702300"/>
            <a:ext cx="406400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khối trụ, khối chữ nhật , khối vuông , khối tam giác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12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-635" y="1270"/>
            <a:ext cx="12284710" cy="685673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485390" y="258445"/>
            <a:ext cx="7544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TRƯỜNG TH &amp; THCS TRIỆU HOÀ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568325" y="1467485"/>
            <a:ext cx="10888980" cy="1840865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noAutofit/>
          </a:bodyPr>
          <a:lstStyle/>
          <a:p>
            <a:r>
              <a:rPr lang="en-US" sz="36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SỰ KẾT HỢP THÚ VỊ CỦA KHỐI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5355590" y="3244850"/>
            <a:ext cx="10928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</a:rPr>
              <a:t>TIẾT 1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5524500" y="1099185"/>
            <a:ext cx="1143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CHỦ ĐỀ 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/>
        </p:nvSpPr>
        <p:spPr>
          <a:xfrm>
            <a:off x="1035685" y="815340"/>
            <a:ext cx="10318115" cy="49644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4800" dirty="0" smtClean="0">
                <a:solidFill>
                  <a:srgbClr val="0000CC"/>
                </a:solidFill>
              </a:rPr>
              <a:t>Mục tiêu của em:</a:t>
            </a:r>
          </a:p>
          <a:p>
            <a:pPr algn="ctr"/>
            <a:r>
              <a:rPr lang="vi-VN" sz="4800" dirty="0" smtClean="0">
                <a:solidFill>
                  <a:srgbClr val="FF0000"/>
                </a:solidFill>
              </a:rPr>
              <a:t/>
            </a:r>
            <a:br>
              <a:rPr lang="vi-VN" sz="4800" dirty="0" smtClean="0">
                <a:solidFill>
                  <a:srgbClr val="FF0000"/>
                </a:solidFill>
              </a:rPr>
            </a:br>
            <a:r>
              <a:rPr lang="vi-VN" sz="4800" dirty="0" smtClean="0"/>
              <a:t>Học sinh biết kết hợp các khối và có kĩ năng thực hành</a:t>
            </a:r>
            <a:r>
              <a:rPr lang="en-US" sz="4800" dirty="0" smtClean="0"/>
              <a:t>,</a:t>
            </a:r>
            <a:r>
              <a:rPr lang="vi-VN" sz="4800" dirty="0" smtClean="0"/>
              <a:t>để tạo nên sản phẩm </a:t>
            </a:r>
            <a:r>
              <a:rPr lang="en-US" sz="4800" dirty="0"/>
              <a:t>m</a:t>
            </a:r>
            <a:r>
              <a:rPr lang="vi-VN" sz="4800" dirty="0" smtClean="0"/>
              <a:t>ĩ thuật.</a:t>
            </a:r>
            <a:endParaRPr 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759835" y="174625"/>
            <a:ext cx="5181600" cy="985520"/>
          </a:xfrm>
          <a:prstGeom prst="rect">
            <a:avLst/>
          </a:prstGeom>
        </p:spPr>
      </p:pic>
      <p:pic>
        <p:nvPicPr>
          <p:cNvPr id="10" name="Picture 2" descr="C:\Users\laptop hoangkhuong\Desktop\CD 2 LOP 5\HF_120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820" y="4231005"/>
            <a:ext cx="3366770" cy="25253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62860" y="3578860"/>
            <a:ext cx="2602230" cy="39471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640" y="1433830"/>
            <a:ext cx="2668270" cy="2817495"/>
          </a:xfrm>
          <a:prstGeom prst="rect">
            <a:avLst/>
          </a:prstGeom>
        </p:spPr>
      </p:pic>
      <p:pic>
        <p:nvPicPr>
          <p:cNvPr id="13" name="Picture 2" descr="C:\Users\laptop hoangkhuong\Desktop\CD 2 LOP 5\HF_12039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115" y="1584960"/>
            <a:ext cx="3589020" cy="2442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14"/>
          <p:cNvSpPr txBox="1"/>
          <p:nvPr/>
        </p:nvSpPr>
        <p:spPr>
          <a:xfrm>
            <a:off x="5744210" y="2388235"/>
            <a:ext cx="14363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KHỐI TRỤ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9424670" y="2704465"/>
            <a:ext cx="15792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KHỐI NÓN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2566035" y="4816475"/>
            <a:ext cx="24003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KHỐI CHỮ NHẬT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8030210" y="5455285"/>
            <a:ext cx="19519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KHỐI VUÔNG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4124325" y="911225"/>
            <a:ext cx="4064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QUAN SÁT : ĐÂY LÀ KHỐI GÌ</a:t>
            </a:r>
          </a:p>
        </p:txBody>
      </p:sp>
      <p:pic>
        <p:nvPicPr>
          <p:cNvPr id="21" name="Content Placeholder 20"/>
          <p:cNvPicPr>
            <a:picLocks noGrp="1" noRot="1" noChangeAspect="1"/>
          </p:cNvPicPr>
          <p:nvPr>
            <p:ph sz="half" idx="2"/>
          </p:nvPr>
        </p:nvPicPr>
        <p:blipFill>
          <a:blip r:embed="rId7"/>
          <a:srcRect l="66920" r="966" b="62698"/>
          <a:stretch>
            <a:fillRect/>
          </a:stretch>
        </p:blipFill>
        <p:spPr>
          <a:xfrm>
            <a:off x="582295" y="1489075"/>
            <a:ext cx="2688590" cy="2762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Text Box 23"/>
          <p:cNvSpPr txBox="1"/>
          <p:nvPr/>
        </p:nvSpPr>
        <p:spPr>
          <a:xfrm>
            <a:off x="1053465" y="2576195"/>
            <a:ext cx="15125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KHỐI CẦU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24" grpId="0"/>
      <p:bldP spid="2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ĐỒ VẬT NÀO CÓ HÌNH KHỐI CẦU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545" y="1969770"/>
            <a:ext cx="4351655" cy="4351655"/>
          </a:xfrm>
          <a:prstGeom prst="rect">
            <a:avLst/>
          </a:prstGeom>
        </p:spPr>
      </p:pic>
      <p:pic>
        <p:nvPicPr>
          <p:cNvPr id="21" name="Content Placeholder 20"/>
          <p:cNvPicPr>
            <a:picLocks noGrp="1" noRot="1" noChangeAspect="1"/>
          </p:cNvPicPr>
          <p:nvPr>
            <p:ph sz="half" idx="2"/>
          </p:nvPr>
        </p:nvPicPr>
        <p:blipFill>
          <a:blip r:embed="rId3"/>
          <a:srcRect l="67973" t="2657" r="1795" b="65943"/>
          <a:stretch>
            <a:fillRect/>
          </a:stretch>
        </p:blipFill>
        <p:spPr>
          <a:xfrm>
            <a:off x="838200" y="2291080"/>
            <a:ext cx="4100195" cy="37966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ĐỒ VẬT NÀO CÓ HÌNH KHỐI TRỤ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35" y="1912620"/>
            <a:ext cx="3554730" cy="4145915"/>
          </a:xfrm>
          <a:prstGeom prst="rect">
            <a:avLst/>
          </a:prstGeom>
        </p:spPr>
      </p:pic>
      <p:pic>
        <p:nvPicPr>
          <p:cNvPr id="4" name="Content Placeholder 3" descr="C:\Users\laptop hoangkhuong\Desktop\sua-dac-co-duong-ong-tho-do-lon-380g-20191107154811934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415" y="1912620"/>
            <a:ext cx="4497705" cy="414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ĐỒ VẬT NÀO CÓ HÌNH KHỐI NÓN </a:t>
            </a:r>
          </a:p>
        </p:txBody>
      </p:sp>
      <p:pic>
        <p:nvPicPr>
          <p:cNvPr id="13" name="Picture 2" descr="C:\Users\laptop hoangkhuong\Desktop\CD 2 LOP 5\HF_1203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65" y="2661285"/>
            <a:ext cx="5208905" cy="296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laptop hoangkhuong\Desktop\no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585" y="2515235"/>
            <a:ext cx="5499100" cy="3114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ĐỒ VẬT NÀO CÓ HÌNH KHỐI CHỮ NHẬT 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80745" y="1467485"/>
            <a:ext cx="4014470" cy="4953635"/>
          </a:xfrm>
          <a:prstGeom prst="rect">
            <a:avLst/>
          </a:prstGeom>
        </p:spPr>
      </p:pic>
      <p:pic>
        <p:nvPicPr>
          <p:cNvPr id="5" name="Content Placeholder 4" descr="C:\Users\laptop hoangkhuong\Desktop\unname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645" y="1691005"/>
            <a:ext cx="4899660" cy="426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ĐỒ VẬT NÀO CÓ HÌNH KHỐI VUÔNG</a:t>
            </a:r>
          </a:p>
        </p:txBody>
      </p:sp>
      <p:pic>
        <p:nvPicPr>
          <p:cNvPr id="10" name="Picture 2" descr="C:\Users\laptop hoangkhuong\Desktop\CD 2 LOP 5\HF_1203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30" y="1691005"/>
            <a:ext cx="5379720" cy="44856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3" descr="C:\Users\laptop hoangkhuong\Desktop\image_20253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855" y="1825625"/>
            <a:ext cx="4351655" cy="4351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Widescreen</PresentationFormat>
  <Paragraphs>40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TRÒ CHƠI  ĐÂY LÀ KHỐI GÌ</vt:lpstr>
      <vt:lpstr>PowerPoint Presentation</vt:lpstr>
      <vt:lpstr>PowerPoint Presentation</vt:lpstr>
      <vt:lpstr>PowerPoint Presentation</vt:lpstr>
      <vt:lpstr>ĐỒ VẬT NÀO CÓ HÌNH KHỐI CẦU</vt:lpstr>
      <vt:lpstr>ĐỒ VẬT NÀO CÓ HÌNH KHỐI TRỤ</vt:lpstr>
      <vt:lpstr>ĐỒ VẬT NÀO CÓ HÌNH KHỐI NÓN </vt:lpstr>
      <vt:lpstr>ĐỒ VẬT NÀO CÓ HÌNH KHỐI CHỮ NHẬT </vt:lpstr>
      <vt:lpstr>ĐỒ VẬT NÀO CÓ HÌNH KHỐI VUÔNG</vt:lpstr>
      <vt:lpstr>LUYỆN TẬP</vt:lpstr>
      <vt:lpstr>THẢO LUẬN</vt:lpstr>
      <vt:lpstr>TRÒ CHƠI ĐOÁN XEM ĐÂY LÀ VẬT GÌ ?KHỐI GÌ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TRÒ CHƠI ĐOÁN XEM ĐÂY LÀ VẬT GÌ ?KHỐI GÌ ?</dc:title>
  <dc:creator>HP</dc:creator>
  <cp:lastModifiedBy>INTEL</cp:lastModifiedBy>
  <cp:revision>6</cp:revision>
  <dcterms:created xsi:type="dcterms:W3CDTF">2023-11-01T03:28:00Z</dcterms:created>
  <dcterms:modified xsi:type="dcterms:W3CDTF">2024-05-17T06:10:42Z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1CBC61817BE646C5A3CCC90C68A1BB9A_13</vt:lpwstr>
  </property>
  <property fmtid="{D5CDD505-2E9C-101B-9397-08002B2CF9AE}" pid="3" name="KSOProductBuildVer">
    <vt:lpwstr>1033-12.2.0.13266</vt:lpwstr>
  </property>
</Properties>
</file>