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1"/>
  </p:notesMasterIdLst>
  <p:handoutMasterIdLst>
    <p:handoutMasterId r:id="rId22"/>
  </p:handoutMasterIdLst>
  <p:sldIdLst>
    <p:sldId id="325" r:id="rId3"/>
    <p:sldId id="347" r:id="rId4"/>
    <p:sldId id="265" r:id="rId5"/>
    <p:sldId id="364" r:id="rId6"/>
    <p:sldId id="365" r:id="rId7"/>
    <p:sldId id="350" r:id="rId8"/>
    <p:sldId id="366" r:id="rId9"/>
    <p:sldId id="321" r:id="rId10"/>
    <p:sldId id="368" r:id="rId11"/>
    <p:sldId id="369" r:id="rId12"/>
    <p:sldId id="367" r:id="rId13"/>
    <p:sldId id="370" r:id="rId14"/>
    <p:sldId id="371" r:id="rId15"/>
    <p:sldId id="372" r:id="rId16"/>
    <p:sldId id="373" r:id="rId17"/>
    <p:sldId id="374" r:id="rId18"/>
    <p:sldId id="280" r:id="rId19"/>
    <p:sldId id="363" r:id="rId20"/>
  </p:sldIdLst>
  <p:sldSz cx="9144000" cy="5143500" type="screen16x9"/>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7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1ADB9"/>
    <a:srgbClr val="FF9900"/>
    <a:srgbClr val="EC3730"/>
    <a:srgbClr val="29304A"/>
    <a:srgbClr val="FF0066"/>
    <a:srgbClr val="227780"/>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87165" autoAdjust="0"/>
  </p:normalViewPr>
  <p:slideViewPr>
    <p:cSldViewPr>
      <p:cViewPr varScale="1">
        <p:scale>
          <a:sx n="131" d="100"/>
          <a:sy n="131" d="100"/>
        </p:scale>
        <p:origin x="282" y="126"/>
      </p:cViewPr>
      <p:guideLst>
        <p:guide orient="horz" pos="1620"/>
        <p:guide pos="297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2024/4/11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2024/4/11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a:t>
            </a:fld>
            <a:endParaRPr lang="zh-CN" altLang="en-US"/>
          </a:p>
        </p:txBody>
      </p:sp>
    </p:spTree>
    <p:extLst>
      <p:ext uri="{BB962C8B-B14F-4D97-AF65-F5344CB8AC3E}">
        <p14:creationId xmlns:p14="http://schemas.microsoft.com/office/powerpoint/2010/main" val="1162000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11</a:t>
            </a:fld>
            <a:endParaRPr lang="zh-CN" altLang="en-US"/>
          </a:p>
        </p:txBody>
      </p:sp>
    </p:spTree>
    <p:extLst>
      <p:ext uri="{BB962C8B-B14F-4D97-AF65-F5344CB8AC3E}">
        <p14:creationId xmlns:p14="http://schemas.microsoft.com/office/powerpoint/2010/main" val="3626991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20000"/>
              </a:lnSpc>
            </a:pPr>
            <a:r>
              <a:rPr lang="nl-NL" sz="1800">
                <a:effectLst/>
                <a:latin typeface="Times New Roman" panose="02020603050405020304" pitchFamily="18" charset="0"/>
                <a:ea typeface="Times New Roman" panose="02020603050405020304" pitchFamily="18" charset="0"/>
              </a:rPr>
              <a:t>- GV khuyến khích HS vận dụng những trải nghiệm trong quá trình chơi đồ chơi của bản thân để đánh giá và nhận xét tình huống chơi đồ chơi của các bạn nhỏ trong từng hình và gọi đại diện các nhóm trình bày.</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gợi ý HS tìm hiểu tình huống theo các câu hỏi:</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Các bạn trong hình đang chơi gì?</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Theo em, các bạn chơi đồ chơi như vậy có an toàn không?</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Em hãy dự đoán điều gì sẽ xảy ra khi các bạn chơi như vậy?</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Nếu em là bạn đó, em sẽ chơi đồ chơi thế nào cho an toàn?</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12</a:t>
            </a:fld>
            <a:endParaRPr lang="zh-CN" altLang="en-US"/>
          </a:p>
        </p:txBody>
      </p:sp>
    </p:spTree>
    <p:extLst>
      <p:ext uri="{BB962C8B-B14F-4D97-AF65-F5344CB8AC3E}">
        <p14:creationId xmlns:p14="http://schemas.microsoft.com/office/powerpoint/2010/main" val="2848652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20000"/>
              </a:lnSpc>
            </a:pPr>
            <a:r>
              <a:rPr lang="nl-NL" sz="1800">
                <a:effectLst/>
                <a:latin typeface="Times New Roman" panose="02020603050405020304" pitchFamily="18" charset="0"/>
                <a:ea typeface="Times New Roman" panose="02020603050405020304" pitchFamily="18" charset="0"/>
              </a:rPr>
              <a:t>- GV nhận xét chung, tuyên dương.</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chốt nội dung HĐ2 và mời HS đọc lại.</a:t>
            </a:r>
            <a:endParaRPr lang="en-US" sz="1800">
              <a:effectLst/>
              <a:latin typeface="Times New Roman" panose="02020603050405020304" pitchFamily="18" charset="0"/>
              <a:ea typeface="Times New Roman" panose="02020603050405020304" pitchFamily="18" charset="0"/>
            </a:endParaRPr>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13</a:t>
            </a:fld>
            <a:endParaRPr lang="zh-CN" altLang="en-US"/>
          </a:p>
        </p:txBody>
      </p:sp>
    </p:spTree>
    <p:extLst>
      <p:ext uri="{BB962C8B-B14F-4D97-AF65-F5344CB8AC3E}">
        <p14:creationId xmlns:p14="http://schemas.microsoft.com/office/powerpoint/2010/main" val="1376933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nl-NL" sz="1800">
                <a:effectLst/>
                <a:latin typeface="Times New Roman" panose="02020603050405020304" pitchFamily="18" charset="0"/>
                <a:ea typeface="Times New Roman" panose="02020603050405020304" pitchFamily="18" charset="0"/>
              </a:rPr>
              <a:t>- GV chiếu lên màn hình mục Em có thể biết, yêu cầu HS quan sát, ghi nhớ:</a:t>
            </a:r>
            <a:endParaRPr lang="en-US" sz="1800">
              <a:effectLst/>
              <a:latin typeface="Times New Roman" panose="02020603050405020304" pitchFamily="18" charset="0"/>
              <a:ea typeface="Times New Roman" panose="02020603050405020304" pitchFamily="18" charset="0"/>
            </a:endParaRPr>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14</a:t>
            </a:fld>
            <a:endParaRPr lang="zh-CN" altLang="en-US"/>
          </a:p>
        </p:txBody>
      </p:sp>
    </p:spTree>
    <p:extLst>
      <p:ext uri="{BB962C8B-B14F-4D97-AF65-F5344CB8AC3E}">
        <p14:creationId xmlns:p14="http://schemas.microsoft.com/office/powerpoint/2010/main" val="2247674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0000"/>
              </a:lnSpc>
            </a:pPr>
            <a:r>
              <a:rPr lang="nl-NL" sz="1800">
                <a:effectLst/>
                <a:latin typeface="Times New Roman" panose="02020603050405020304" pitchFamily="18" charset="0"/>
                <a:ea typeface="Times New Roman" panose="02020603050405020304" pitchFamily="18" charset="0"/>
              </a:rPr>
              <a:t>- GV mời một số HS chia sẻ trước lớp cách chơi đồ chơi an toàn của mình.</a:t>
            </a:r>
            <a:endParaRPr lang="en-US" sz="180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nl-NL" sz="1800">
                <a:effectLst/>
                <a:latin typeface="Times New Roman" panose="02020603050405020304" pitchFamily="18" charset="0"/>
                <a:ea typeface="Times New Roman" panose="02020603050405020304" pitchFamily="18" charset="0"/>
              </a:rPr>
              <a:t> - HS dùng đồ chơi mà mình đã chuẩn bị để nói về địa điểm, thời điểm, thời lượng và cách chơi đồ chơi đó an toàn.</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mời các HS khác nhận xét.</a:t>
            </a:r>
            <a:endParaRPr lang="en-US" sz="1800">
              <a:effectLst/>
              <a:latin typeface="Times New Roman" panose="02020603050405020304" pitchFamily="18" charset="0"/>
              <a:ea typeface="Times New Roman" panose="02020603050405020304" pitchFamily="18" charset="0"/>
            </a:endParaRPr>
          </a:p>
          <a:p>
            <a:r>
              <a:rPr lang="nl-NL" sz="1800">
                <a:effectLst/>
                <a:latin typeface="Times New Roman" panose="02020603050405020304" pitchFamily="18" charset="0"/>
                <a:ea typeface="Times New Roman" panose="02020603050405020304" pitchFamily="18" charset="0"/>
              </a:rPr>
              <a:t>- GV nhận xét chung, tuyên dương.</a:t>
            </a:r>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15</a:t>
            </a:fld>
            <a:endParaRPr lang="zh-CN" altLang="en-US"/>
          </a:p>
        </p:txBody>
      </p:sp>
    </p:spTree>
    <p:extLst>
      <p:ext uri="{BB962C8B-B14F-4D97-AF65-F5344CB8AC3E}">
        <p14:creationId xmlns:p14="http://schemas.microsoft.com/office/powerpoint/2010/main" val="3027056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0000"/>
              </a:lnSpc>
            </a:pPr>
            <a:r>
              <a:rPr lang="nl-NL" sz="1800">
                <a:effectLst/>
                <a:latin typeface="Times New Roman" panose="02020603050405020304" pitchFamily="18" charset="0"/>
                <a:ea typeface="Times New Roman" panose="02020603050405020304" pitchFamily="18" charset="0"/>
              </a:rPr>
              <a:t>- GV tổ chức cho HS thực hiện vẽ tranh hoặc viết vào sổ tay các cách chơi đồ chơi an toàn mà bản thân đã làm và biết đến trong tiết học.</a:t>
            </a:r>
            <a:endParaRPr lang="en-US" sz="1800">
              <a:effectLst/>
              <a:latin typeface="Times New Roman" panose="02020603050405020304" pitchFamily="18" charset="0"/>
              <a:ea typeface="Times New Roman" panose="02020603050405020304" pitchFamily="18" charset="0"/>
            </a:endParaRPr>
          </a:p>
          <a:p>
            <a:pPr marL="285750" indent="-285750" algn="just">
              <a:lnSpc>
                <a:spcPct val="120000"/>
              </a:lnSpc>
              <a:buFontTx/>
              <a:buChar char="-"/>
            </a:pPr>
            <a:r>
              <a:rPr lang="nl-NL" sz="1800">
                <a:effectLst/>
                <a:latin typeface="Times New Roman" panose="02020603050405020304" pitchFamily="18" charset="0"/>
                <a:ea typeface="Times New Roman" panose="02020603050405020304" pitchFamily="18" charset="0"/>
              </a:rPr>
              <a:t>GV mời một số HS chia sẻ sản phẩm.</a:t>
            </a:r>
          </a:p>
          <a:p>
            <a:pPr algn="just">
              <a:lnSpc>
                <a:spcPct val="120000"/>
              </a:lnSpc>
            </a:pPr>
            <a:r>
              <a:rPr lang="nl-NL" sz="1800">
                <a:effectLst/>
                <a:latin typeface="Times New Roman" panose="02020603050405020304" pitchFamily="18" charset="0"/>
                <a:ea typeface="Times New Roman" panose="02020603050405020304" pitchFamily="18" charset="0"/>
              </a:rPr>
              <a:t>- GV gọi các bạn lắng nghe, nhận xét.</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đánh giá, nhận xét.</a:t>
            </a:r>
            <a:endParaRPr lang="en-US" sz="180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9768E5DE-3264-4330-84DB-16D0AE5DCE31}" type="slidenum">
              <a:rPr lang="zh-CN" altLang="en-US" smtClean="0"/>
              <a:t>16</a:t>
            </a:fld>
            <a:endParaRPr lang="zh-CN" altLang="en-US"/>
          </a:p>
        </p:txBody>
      </p:sp>
    </p:spTree>
    <p:extLst>
      <p:ext uri="{BB962C8B-B14F-4D97-AF65-F5344CB8AC3E}">
        <p14:creationId xmlns:p14="http://schemas.microsoft.com/office/powerpoint/2010/main" val="190166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a:t>
            </a:fld>
            <a:endParaRPr lang="zh-CN" altLang="en-US"/>
          </a:p>
        </p:txBody>
      </p:sp>
    </p:spTree>
    <p:extLst>
      <p:ext uri="{BB962C8B-B14F-4D97-AF65-F5344CB8AC3E}">
        <p14:creationId xmlns:p14="http://schemas.microsoft.com/office/powerpoint/2010/main" val="403728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nl-NL" sz="1800">
                <a:effectLst/>
                <a:latin typeface="Times New Roman" panose="02020603050405020304" pitchFamily="18" charset="0"/>
                <a:ea typeface="Times New Roman" panose="02020603050405020304" pitchFamily="18" charset="0"/>
              </a:rPr>
              <a:t>- GV mời một vài HS lên bảng giới thiệu về đồ chơi yêu thích của mình trước lớp. (Đồ chơi hoặc hình ảnh/ tranh vẽ đồ chơi đã chuẩn bị từ trước).</a:t>
            </a:r>
            <a:endParaRPr lang="en-US" sz="1800">
              <a:effectLst/>
              <a:latin typeface="Times New Roman" panose="02020603050405020304" pitchFamily="18" charset="0"/>
              <a:ea typeface="Times New Roman" panose="02020603050405020304" pitchFamily="18" charset="0"/>
            </a:endParaRPr>
          </a:p>
          <a:p>
            <a:pPr algn="just">
              <a:lnSpc>
                <a:spcPct val="120000"/>
              </a:lnSpc>
            </a:pPr>
            <a:endParaRPr lang="nl-NL"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gợi ý, hướng dẫn HS các nhóm đặt câu hỏi mở rộng:</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Bạn có được món đồ chơi này từ đâu?</a:t>
            </a:r>
            <a:endParaRPr lang="en-US" sz="180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nl-NL" sz="1800">
                <a:effectLst/>
                <a:latin typeface="Times New Roman" panose="02020603050405020304" pitchFamily="18" charset="0"/>
                <a:ea typeface="Times New Roman" panose="02020603050405020304" pitchFamily="18" charset="0"/>
              </a:rPr>
              <a:t>Mình được tặng (được người thân mua cho) hoặc Mình tự làm.</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Bạn thường chơi đồ chơi này ở đâu và vào lúc nào?</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4</a:t>
            </a:fld>
            <a:endParaRPr lang="zh-CN" altLang="en-US"/>
          </a:p>
        </p:txBody>
      </p:sp>
    </p:spTree>
    <p:extLst>
      <p:ext uri="{BB962C8B-B14F-4D97-AF65-F5344CB8AC3E}">
        <p14:creationId xmlns:p14="http://schemas.microsoft.com/office/powerpoint/2010/main" val="2900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5</a:t>
            </a:fld>
            <a:endParaRPr lang="zh-CN" altLang="en-US"/>
          </a:p>
        </p:txBody>
      </p:sp>
    </p:spTree>
    <p:extLst>
      <p:ext uri="{BB962C8B-B14F-4D97-AF65-F5344CB8AC3E}">
        <p14:creationId xmlns:p14="http://schemas.microsoft.com/office/powerpoint/2010/main" val="381253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0000"/>
              </a:lnSpc>
            </a:pPr>
            <a:r>
              <a:rPr lang="nl-NL" sz="1800" b="1">
                <a:effectLst/>
                <a:latin typeface="Times New Roman" panose="02020603050405020304" pitchFamily="18" charset="0"/>
                <a:ea typeface="Times New Roman" panose="02020603050405020304" pitchFamily="18" charset="0"/>
              </a:rPr>
              <a:t>- </a:t>
            </a:r>
            <a:r>
              <a:rPr lang="nl-NL" sz="1800">
                <a:effectLst/>
                <a:latin typeface="Times New Roman" panose="02020603050405020304" pitchFamily="18" charset="0"/>
                <a:ea typeface="Times New Roman" panose="02020603050405020304" pitchFamily="18" charset="0"/>
              </a:rPr>
              <a:t>GV chia sẻ hình 1 (SGK/tr 54) và nêu câu hỏi. Sau đó mời học sinh quan sát và trình bày kết quả.</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Em hãy quan sát và gọi tên các đồ chơi tương ứng với các thẻ tên dưới đây.</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Những món đồ chơi trong hình 1 được làm bằng vật liệu gì?</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Cách chơi đồ chơi này như thế nào?</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Bạn chơi đồ chơi này ở đâu hoặc chơi vào lúc nào?</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Việc chơi đồ chơi này mang lại lợi ích gì cho bạn?</a:t>
            </a:r>
            <a:endParaRPr lang="en-US" sz="1800">
              <a:effectLst/>
              <a:latin typeface="Times New Roman" panose="02020603050405020304" pitchFamily="18" charset="0"/>
              <a:ea typeface="Times New Roman" panose="02020603050405020304" pitchFamily="18" charset="0"/>
            </a:endParaRPr>
          </a:p>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6</a:t>
            </a:fld>
            <a:endParaRPr lang="zh-CN" altLang="en-US"/>
          </a:p>
        </p:txBody>
      </p:sp>
    </p:spTree>
    <p:extLst>
      <p:ext uri="{BB962C8B-B14F-4D97-AF65-F5344CB8AC3E}">
        <p14:creationId xmlns:p14="http://schemas.microsoft.com/office/powerpoint/2010/main" val="268369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0000"/>
              </a:lnSpc>
            </a:pPr>
            <a:r>
              <a:rPr lang="nl-NL" sz="1800" b="1">
                <a:effectLst/>
                <a:latin typeface="Times New Roman" panose="02020603050405020304" pitchFamily="18" charset="0"/>
                <a:ea typeface="Times New Roman" panose="02020603050405020304" pitchFamily="18" charset="0"/>
              </a:rPr>
              <a:t>- </a:t>
            </a:r>
            <a:r>
              <a:rPr lang="nl-NL" sz="1800">
                <a:effectLst/>
                <a:latin typeface="Times New Roman" panose="02020603050405020304" pitchFamily="18" charset="0"/>
                <a:ea typeface="Times New Roman" panose="02020603050405020304" pitchFamily="18" charset="0"/>
              </a:rPr>
              <a:t>GV chia sẻ hình 1 (SGK/tr 54) và nêu câu hỏi. Sau đó mời học sinh quan sát và trình bày kết quả.</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Em hãy quan sát và gọi tên các đồ chơi tương ứng với các thẻ tên dưới đây.</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Những món đồ chơi trong hình 1 được làm bằng vật liệu gì?</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Cách chơi đồ chơi này như thế nào?</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Bạn chơi đồ chơi này ở đâu hoặc chơi vào lúc nào?</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Việc chơi đồ chơi này mang lại lợi ích gì cho bạn?</a:t>
            </a:r>
            <a:endParaRPr lang="en-US" sz="1800">
              <a:effectLst/>
              <a:latin typeface="Times New Roman" panose="02020603050405020304" pitchFamily="18" charset="0"/>
              <a:ea typeface="Times New Roman" panose="02020603050405020304" pitchFamily="18" charset="0"/>
            </a:endParaRPr>
          </a:p>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7</a:t>
            </a:fld>
            <a:endParaRPr lang="zh-CN" altLang="en-US"/>
          </a:p>
        </p:txBody>
      </p:sp>
    </p:spTree>
    <p:extLst>
      <p:ext uri="{BB962C8B-B14F-4D97-AF65-F5344CB8AC3E}">
        <p14:creationId xmlns:p14="http://schemas.microsoft.com/office/powerpoint/2010/main" val="285264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8</a:t>
            </a:fld>
            <a:endParaRPr lang="zh-CN" altLang="en-US"/>
          </a:p>
        </p:txBody>
      </p:sp>
    </p:spTree>
    <p:extLst>
      <p:ext uri="{BB962C8B-B14F-4D97-AF65-F5344CB8AC3E}">
        <p14:creationId xmlns:p14="http://schemas.microsoft.com/office/powerpoint/2010/main" val="3310982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9</a:t>
            </a:fld>
            <a:endParaRPr lang="zh-CN" altLang="en-US"/>
          </a:p>
        </p:txBody>
      </p:sp>
    </p:spTree>
    <p:extLst>
      <p:ext uri="{BB962C8B-B14F-4D97-AF65-F5344CB8AC3E}">
        <p14:creationId xmlns:p14="http://schemas.microsoft.com/office/powerpoint/2010/main" val="1763716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lvl="0" indent="-342900" algn="just">
              <a:lnSpc>
                <a:spcPct val="120000"/>
              </a:lnSpc>
              <a:buFont typeface="Symbol" panose="05050102010706020507" pitchFamily="18" charset="2"/>
              <a:buChar char=""/>
              <a:tabLst>
                <a:tab pos="148590" algn="l"/>
              </a:tabLst>
            </a:pPr>
            <a:r>
              <a:rPr lang="nl-NL" sz="1800">
                <a:effectLst/>
                <a:latin typeface="Times New Roman" panose="02020603050405020304" pitchFamily="18" charset="0"/>
                <a:ea typeface="Times New Roman" panose="02020603050405020304" pitchFamily="18" charset="0"/>
                <a:cs typeface="Times New Roman" panose="02020603050405020304" pitchFamily="18" charset="0"/>
              </a:rPr>
              <a:t>Hình a: Các bạn đang chơi Ô tô điều khiển dưới trời mưa, đây là cách chơi không an toàn. Vì Ô tô bị ướt sẽ bị hỏng. Nếu em là các bạn, em sẽ chờ khi trời tạnh mưa và chọn nơi khô ráo để chơi trò chơi.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a:effectLst/>
                <a:latin typeface="Times New Roman" panose="02020603050405020304" pitchFamily="18" charset="0"/>
                <a:ea typeface="Times New Roman" panose="02020603050405020304" pitchFamily="18" charset="0"/>
                <a:cs typeface="Times New Roman" panose="02020603050405020304" pitchFamily="18" charset="0"/>
              </a:rPr>
              <a:t>Hình b: Các bạn đang chơi thả diều giấy ngay dưới các đường dây điện, nên đây không phải là cách chơi an toàn. Cách chơi này khiến cho diều dễ bị mắc vào đường dây điện. Nếu em là các bạn, em sẽ chọn nơi thông thoáng, không vướng dây điện và cây cối để thả diều.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a:effectLst/>
                <a:latin typeface="Times New Roman" panose="02020603050405020304" pitchFamily="18" charset="0"/>
                <a:ea typeface="Times New Roman" panose="02020603050405020304" pitchFamily="18" charset="0"/>
                <a:cs typeface="Times New Roman" panose="02020603050405020304" pitchFamily="18" charset="0"/>
              </a:rPr>
              <a:t>Hình c: Bạn nhỏ trong hình đang lắp ráp mô hình. Mẹ bạn nhỏ đang nhắc bạn ý đi ngủ sớm vì bạn đã chơi đồ chơi rất lâu rồi và đêm đã khuya muộn. Cách chơi của bạn như vậy sẽ gây ảnh hưởng đến sức khỏe của bạn. Nếu em là bạn, em sẽ sắp xếp thời gian chơi hợp lý hơn, đảm  bảo sức khỏe bản thân.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a:effectLst/>
                <a:latin typeface="Times New Roman" panose="02020603050405020304" pitchFamily="18" charset="0"/>
                <a:ea typeface="Times New Roman" panose="02020603050405020304" pitchFamily="18" charset="0"/>
                <a:cs typeface="Times New Roman" panose="02020603050405020304" pitchFamily="18" charset="0"/>
              </a:rPr>
              <a:t>Hình d: Hai anh em đang chơi gấu bông và đồ chơi nấu ăn. Người anh ném gấu bông vào người em. Việc làm này là không tốt vì không những làm hỏng đồ chơi mà còn có thể gây tai nạn cho người em. Nếu em là người anh, em sẽ chơi đồ chơi cẩn thận, giữ gìn hơn, không quăng, ném đồ chơi như vậy.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9768E5DE-3264-4330-84DB-16D0AE5DCE31}" type="slidenum">
              <a:rPr lang="zh-CN" altLang="en-US" smtClean="0"/>
              <a:t>10</a:t>
            </a:fld>
            <a:endParaRPr lang="zh-CN" altLang="en-US"/>
          </a:p>
        </p:txBody>
      </p:sp>
    </p:spTree>
    <p:extLst>
      <p:ext uri="{BB962C8B-B14F-4D97-AF65-F5344CB8AC3E}">
        <p14:creationId xmlns:p14="http://schemas.microsoft.com/office/powerpoint/2010/main" val="75795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CE8BDF3-3884-49AB-BB8E-3CEE22B30B72}"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2536258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4481032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974249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4265725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1891406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1357433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15507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57992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093F466-4605-4A4F-B0AC-603452C1E21D}"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127013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DEA88E6-BDD8-4DB5-B2C6-C275153AB3E5}" type="datetime1">
              <a:rPr lang="zh-CN" altLang="en-US" smtClean="0"/>
              <a:t>2024/4/11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1415677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115AA7B-1762-4F64-867E-A62A0D51D324}" type="datetime1">
              <a:rPr lang="zh-CN" altLang="en-US" smtClean="0"/>
              <a:t>2024/4/11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6561081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91875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A9D4AF0-7703-437A-B20F-E0BB415885CC}" type="datetime1">
              <a:rPr lang="zh-CN" altLang="en-US" smtClean="0"/>
              <a:t>2024/4/11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387989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3395C6-8E53-46E5-AC3C-60082576D5DD}" type="datetime1">
              <a:rPr lang="zh-CN" altLang="en-US" smtClean="0"/>
              <a:t>2024/4/11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7918397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33ABE5B-D107-4870-84B0-07085A150ACA}" type="datetime1">
              <a:rPr lang="zh-CN" altLang="en-US" smtClean="0"/>
              <a:t>2024/4/11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01874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9F8459F-9C12-43E6-BEBC-D62F03F1A77A}" type="datetime1">
              <a:rPr lang="zh-CN" altLang="en-US" smtClean="0"/>
              <a:t>2024/4/11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22518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2A175CD-49EE-4D6F-98ED-BCF7E28E17CB}"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25743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4062118-105C-45D5-A1E0-F6B5E5B344D0}"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3662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3134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906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2604270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07594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7265437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6364415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4695133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6979703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5409449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094BC8-22A0-4C48-90FC-9CC66632C2C8}" type="datetime1">
              <a:rPr lang="zh-CN" altLang="en-US" smtClean="0"/>
              <a:t>2024/4/11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5730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67" r:id="rId12"/>
    <p:sldLayoutId id="2147483666" r:id="rId13"/>
    <p:sldLayoutId id="2147483665" r:id="rId14"/>
    <p:sldLayoutId id="2147483664" r:id="rId15"/>
    <p:sldLayoutId id="2147483663" r:id="rId16"/>
    <p:sldLayoutId id="2147483651" r:id="rId17"/>
    <p:sldLayoutId id="2147483652" r:id="rId18"/>
    <p:sldLayoutId id="2147483653" r:id="rId19"/>
    <p:sldLayoutId id="2147483654" r:id="rId20"/>
    <p:sldLayoutId id="2147483655" r:id="rId21"/>
    <p:sldLayoutId id="2147483656" r:id="rId22"/>
    <p:sldLayoutId id="2147483657" r:id="rId23"/>
    <p:sldLayoutId id="2147483658" r:id="rId24"/>
    <p:sldLayoutId id="2147483659" r:id="rId25"/>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15" y="-126105"/>
            <a:ext cx="1174802" cy="1174802"/>
          </a:xfrm>
          <a:prstGeom prst="rect">
            <a:avLst/>
          </a:prstGeom>
        </p:spPr>
      </p:pic>
    </p:spTree>
    <p:extLst>
      <p:ext uri="{BB962C8B-B14F-4D97-AF65-F5344CB8AC3E}">
        <p14:creationId xmlns:p14="http://schemas.microsoft.com/office/powerpoint/2010/main" val="411715128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5CC00CC7-D20B-6054-BCF9-A79CD4AD9C0F}"/>
              </a:ext>
            </a:extLst>
          </p:cNvPr>
          <p:cNvSpPr txBox="1"/>
          <p:nvPr/>
        </p:nvSpPr>
        <p:spPr>
          <a:xfrm>
            <a:off x="766229" y="214305"/>
            <a:ext cx="7838219" cy="1446550"/>
          </a:xfrm>
          <a:prstGeom prst="rect">
            <a:avLst/>
          </a:prstGeom>
          <a:noFill/>
          <a:ln>
            <a:noFill/>
          </a:ln>
        </p:spPr>
        <p:txBody>
          <a:bodyPr wrap="square" rtlCol="0">
            <a:spAutoFit/>
          </a:bodyPr>
          <a:lstStyle/>
          <a:p>
            <a:pPr algn="ctr"/>
            <a:r>
              <a:rPr lang="en-US" sz="4400" b="1">
                <a:solidFill>
                  <a:srgbClr val="00B050"/>
                </a:solidFill>
                <a:latin typeface="UTM Avo" panose="02040603050506020204" pitchFamily="18" charset="0"/>
              </a:rPr>
              <a:t>Công nghệ </a:t>
            </a:r>
            <a:r>
              <a:rPr lang="en-US" sz="4400" b="1" dirty="0">
                <a:solidFill>
                  <a:srgbClr val="00B050"/>
                </a:solidFill>
                <a:latin typeface="UTM Avo" panose="02040603050506020204" pitchFamily="18" charset="0"/>
              </a:rPr>
              <a:t>3</a:t>
            </a:r>
          </a:p>
          <a:p>
            <a:pPr algn="ctr"/>
            <a:r>
              <a:rPr lang="en-US" sz="4400" b="1" err="1">
                <a:solidFill>
                  <a:srgbClr val="00B050"/>
                </a:solidFill>
                <a:latin typeface="UTM Avo" panose="02040603050506020204" pitchFamily="18" charset="0"/>
              </a:rPr>
              <a:t>Tuần</a:t>
            </a:r>
            <a:r>
              <a:rPr lang="en-US" sz="4400" b="1">
                <a:solidFill>
                  <a:srgbClr val="00B050"/>
                </a:solidFill>
                <a:latin typeface="UTM Avo" panose="02040603050506020204" pitchFamily="18" charset="0"/>
              </a:rPr>
              <a:t> 30</a:t>
            </a:r>
            <a:endParaRPr lang="en-US" sz="4400" b="1" dirty="0">
              <a:solidFill>
                <a:srgbClr val="00B050"/>
              </a:solidFill>
              <a:latin typeface="UTM Avo" panose="02040603050506020204" pitchFamily="18" charset="0"/>
            </a:endParaRPr>
          </a:p>
        </p:txBody>
      </p:sp>
      <p:sp>
        <p:nvSpPr>
          <p:cNvPr id="113" name="TextBox 112">
            <a:extLst>
              <a:ext uri="{FF2B5EF4-FFF2-40B4-BE49-F238E27FC236}">
                <a16:creationId xmlns:a16="http://schemas.microsoft.com/office/drawing/2014/main" id="{D7DDD42F-B258-7E14-93C6-8EBA7F03FC44}"/>
              </a:ext>
            </a:extLst>
          </p:cNvPr>
          <p:cNvSpPr txBox="1"/>
          <p:nvPr/>
        </p:nvSpPr>
        <p:spPr>
          <a:xfrm>
            <a:off x="539552" y="1563638"/>
            <a:ext cx="8260080" cy="923330"/>
          </a:xfrm>
          <a:prstGeom prst="rect">
            <a:avLst/>
          </a:prstGeom>
          <a:noFill/>
        </p:spPr>
        <p:txBody>
          <a:bodyPr wrap="square" rtlCol="0">
            <a:spAutoFit/>
          </a:bodyPr>
          <a:lstStyle/>
          <a:p>
            <a:pPr algn="ctr"/>
            <a:r>
              <a:rPr lang="en-US" sz="5400" err="1">
                <a:solidFill>
                  <a:srgbClr val="00B050"/>
                </a:solidFill>
                <a:latin typeface="UTM Avo" panose="02040603050506020204" pitchFamily="18" charset="0"/>
              </a:rPr>
              <a:t>Bài</a:t>
            </a:r>
            <a:r>
              <a:rPr lang="en-US" sz="5400">
                <a:solidFill>
                  <a:srgbClr val="00B050"/>
                </a:solidFill>
                <a:latin typeface="UTM Avo" panose="02040603050506020204" pitchFamily="18" charset="0"/>
              </a:rPr>
              <a:t> 10: Làm đồ chơi</a:t>
            </a:r>
            <a:endParaRPr lang="en-US" sz="5400" dirty="0">
              <a:solidFill>
                <a:srgbClr val="00B050"/>
              </a:solidFill>
              <a:latin typeface="UTM Avo" panose="02040603050506020204" pitchFamily="18" charset="0"/>
            </a:endParaRPr>
          </a:p>
        </p:txBody>
      </p:sp>
      <p:sp>
        <p:nvSpPr>
          <p:cNvPr id="114" name="TextBox 113">
            <a:extLst>
              <a:ext uri="{FF2B5EF4-FFF2-40B4-BE49-F238E27FC236}">
                <a16:creationId xmlns:a16="http://schemas.microsoft.com/office/drawing/2014/main" id="{7BA5A4CE-80C5-6EB4-7BCF-35E81A01FFDC}"/>
              </a:ext>
            </a:extLst>
          </p:cNvPr>
          <p:cNvSpPr txBox="1"/>
          <p:nvPr/>
        </p:nvSpPr>
        <p:spPr>
          <a:xfrm>
            <a:off x="441960" y="2656533"/>
            <a:ext cx="8260080" cy="646331"/>
          </a:xfrm>
          <a:prstGeom prst="rect">
            <a:avLst/>
          </a:prstGeom>
          <a:noFill/>
        </p:spPr>
        <p:txBody>
          <a:bodyPr wrap="square" rtlCol="0">
            <a:spAutoFit/>
          </a:bodyPr>
          <a:lstStyle/>
          <a:p>
            <a:pPr algn="ctr"/>
            <a:r>
              <a:rPr lang="en-US" sz="3600">
                <a:solidFill>
                  <a:srgbClr val="00B050"/>
                </a:solidFill>
                <a:latin typeface="UTM Avo" panose="02040603050506020204" pitchFamily="18" charset="0"/>
                <a:cs typeface="#9Slide03 Cousine Bold" panose="02070709020205020404" pitchFamily="49" charset="0"/>
              </a:rPr>
              <a:t>Tiết 1 </a:t>
            </a:r>
          </a:p>
        </p:txBody>
      </p:sp>
      <p:pic>
        <p:nvPicPr>
          <p:cNvPr id="115"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372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C6506C2E-2C1E-466B-8E9A-27B170682CBE}"/>
              </a:ext>
            </a:extLst>
          </p:cNvPr>
          <p:cNvPicPr>
            <a:picLocks noChangeAspect="1"/>
          </p:cNvPicPr>
          <p:nvPr/>
        </p:nvPicPr>
        <p:blipFill>
          <a:blip r:embed="rId3"/>
          <a:stretch>
            <a:fillRect/>
          </a:stretch>
        </p:blipFill>
        <p:spPr>
          <a:xfrm>
            <a:off x="827584" y="-13610"/>
            <a:ext cx="6984776" cy="5143500"/>
          </a:xfrm>
          <a:prstGeom prst="rect">
            <a:avLst/>
          </a:prstGeom>
        </p:spPr>
      </p:pic>
    </p:spTree>
    <p:extLst>
      <p:ext uri="{BB962C8B-B14F-4D97-AF65-F5344CB8AC3E}">
        <p14:creationId xmlns:p14="http://schemas.microsoft.com/office/powerpoint/2010/main" val="6272766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6">
            <a:extLst>
              <a:ext uri="{FF2B5EF4-FFF2-40B4-BE49-F238E27FC236}">
                <a16:creationId xmlns:a16="http://schemas.microsoft.com/office/drawing/2014/main" id="{44C75E77-BC0C-4D86-BF69-0C4366111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705887"/>
            <a:ext cx="5167464" cy="3712624"/>
          </a:xfrm>
          <a:prstGeom prst="rect">
            <a:avLst/>
          </a:prstGeom>
        </p:spPr>
      </p:pic>
      <p:sp>
        <p:nvSpPr>
          <p:cNvPr id="7" name="TextBox 2">
            <a:extLst>
              <a:ext uri="{FF2B5EF4-FFF2-40B4-BE49-F238E27FC236}">
                <a16:creationId xmlns:a16="http://schemas.microsoft.com/office/drawing/2014/main" id="{CDFE26F5-11DA-41EF-AFC3-C65630D13275}"/>
              </a:ext>
            </a:extLst>
          </p:cNvPr>
          <p:cNvSpPr txBox="1"/>
          <p:nvPr/>
        </p:nvSpPr>
        <p:spPr>
          <a:xfrm>
            <a:off x="1988268" y="0"/>
            <a:ext cx="5167464" cy="600164"/>
          </a:xfrm>
          <a:prstGeom prst="rect">
            <a:avLst/>
          </a:prstGeom>
          <a:noFill/>
        </p:spPr>
        <p:txBody>
          <a:bodyPr wrap="square" rtlCol="0">
            <a:spAutoFit/>
          </a:bodyPr>
          <a:lstStyle/>
          <a:p>
            <a:pPr algn="ctr" defTabSz="685800">
              <a:defRPr/>
            </a:pPr>
            <a:r>
              <a:rPr lang="en-US" sz="3300" b="1">
                <a:ln w="22225">
                  <a:solidFill>
                    <a:srgbClr val="ED7D31"/>
                  </a:solidFill>
                  <a:prstDash val="solid"/>
                </a:ln>
                <a:solidFill>
                  <a:srgbClr val="ED7D31">
                    <a:lumMod val="40000"/>
                    <a:lumOff val="60000"/>
                  </a:srgbClr>
                </a:solidFill>
                <a:latin typeface="Calibri"/>
              </a:rPr>
              <a:t>THẢO LUẬN NHÓM 2</a:t>
            </a:r>
            <a:endParaRPr lang="en-US" sz="3300" b="1" dirty="0">
              <a:ln w="22225">
                <a:solidFill>
                  <a:srgbClr val="ED7D31"/>
                </a:solidFill>
                <a:prstDash val="solid"/>
              </a:ln>
              <a:solidFill>
                <a:srgbClr val="ED7D31">
                  <a:lumMod val="40000"/>
                  <a:lumOff val="60000"/>
                </a:srgbClr>
              </a:solidFill>
              <a:latin typeface="Calibri"/>
            </a:endParaRPr>
          </a:p>
        </p:txBody>
      </p:sp>
    </p:spTree>
    <p:extLst>
      <p:ext uri="{BB962C8B-B14F-4D97-AF65-F5344CB8AC3E}">
        <p14:creationId xmlns:p14="http://schemas.microsoft.com/office/powerpoint/2010/main" val="1741277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B1A587-F0E8-406E-9379-9B3190C683D3}"/>
              </a:ext>
            </a:extLst>
          </p:cNvPr>
          <p:cNvSpPr txBox="1"/>
          <p:nvPr/>
        </p:nvSpPr>
        <p:spPr>
          <a:xfrm>
            <a:off x="2576384" y="140088"/>
            <a:ext cx="3077734" cy="1200329"/>
          </a:xfrm>
          <a:prstGeom prst="rect">
            <a:avLst/>
          </a:prstGeom>
          <a:noFill/>
        </p:spPr>
        <p:txBody>
          <a:bodyPr wrap="square" rtlCol="0">
            <a:spAutoFit/>
            <a:scene3d>
              <a:camera prst="obliqueTopLeft"/>
              <a:lightRig rig="twoPt" dir="t"/>
            </a:scene3d>
            <a:sp3d extrusionH="127000" prstMaterial="powder"/>
          </a:bodyPr>
          <a:lstStyle/>
          <a:p>
            <a:r>
              <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Chia </a:t>
            </a:r>
            <a:r>
              <a:rPr lang="en-US" sz="7200" dirty="0" err="1">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sẻ</a:t>
            </a:r>
            <a:endPar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pic>
        <p:nvPicPr>
          <p:cNvPr id="5" name="Picture 4" descr="A picture containing text, doll, toy, vector graphics&#10;&#10;Description automatically generated">
            <a:extLst>
              <a:ext uri="{FF2B5EF4-FFF2-40B4-BE49-F238E27FC236}">
                <a16:creationId xmlns:a16="http://schemas.microsoft.com/office/drawing/2014/main" id="{1FC3904E-001E-4798-A9A1-C4116D29C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383" y="980928"/>
            <a:ext cx="4489934" cy="4489934"/>
          </a:xfrm>
          <a:prstGeom prst="rect">
            <a:avLst/>
          </a:prstGeom>
        </p:spPr>
      </p:pic>
      <p:grpSp>
        <p:nvGrpSpPr>
          <p:cNvPr id="6" name="Group 5">
            <a:extLst>
              <a:ext uri="{FF2B5EF4-FFF2-40B4-BE49-F238E27FC236}">
                <a16:creationId xmlns:a16="http://schemas.microsoft.com/office/drawing/2014/main" id="{4297A477-C04F-46EC-9D13-2C59D7C20FC5}"/>
              </a:ext>
            </a:extLst>
          </p:cNvPr>
          <p:cNvGrpSpPr/>
          <p:nvPr/>
        </p:nvGrpSpPr>
        <p:grpSpPr>
          <a:xfrm>
            <a:off x="1392157" y="1101671"/>
            <a:ext cx="2105027" cy="1577340"/>
            <a:chOff x="1869111" y="1424453"/>
            <a:chExt cx="2806702" cy="2103120"/>
          </a:xfrm>
        </p:grpSpPr>
        <p:pic>
          <p:nvPicPr>
            <p:cNvPr id="7" name="Picture 6" descr="A picture containing vector graphics&#10;&#10;Description automatically generated">
              <a:extLst>
                <a:ext uri="{FF2B5EF4-FFF2-40B4-BE49-F238E27FC236}">
                  <a16:creationId xmlns:a16="http://schemas.microsoft.com/office/drawing/2014/main" id="{6AA6BFDD-9B52-409A-BD88-43653E8A01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466" t="57192" r="9035" b="8212"/>
            <a:stretch/>
          </p:blipFill>
          <p:spPr>
            <a:xfrm>
              <a:off x="1869111" y="1424453"/>
              <a:ext cx="2461974" cy="2103120"/>
            </a:xfrm>
            <a:prstGeom prst="rect">
              <a:avLst/>
            </a:prstGeom>
          </p:spPr>
        </p:pic>
        <p:sp>
          <p:nvSpPr>
            <p:cNvPr id="8" name="TextBox 7">
              <a:extLst>
                <a:ext uri="{FF2B5EF4-FFF2-40B4-BE49-F238E27FC236}">
                  <a16:creationId xmlns:a16="http://schemas.microsoft.com/office/drawing/2014/main" id="{7122AC7C-F415-4E3E-A043-1D37DA494BA8}"/>
                </a:ext>
              </a:extLst>
            </p:cNvPr>
            <p:cNvSpPr txBox="1"/>
            <p:nvPr/>
          </p:nvSpPr>
          <p:spPr>
            <a:xfrm>
              <a:off x="2220350" y="2183625"/>
              <a:ext cx="2455463" cy="615553"/>
            </a:xfrm>
            <a:prstGeom prst="rect">
              <a:avLst/>
            </a:prstGeom>
            <a:noFill/>
          </p:spPr>
          <p:txBody>
            <a:bodyPr wrap="square" rtlCol="0">
              <a:spAutoFit/>
            </a:bodyPr>
            <a:lstStyle/>
            <a:p>
              <a:r>
                <a:rPr lang="en-US" sz="2400" dirty="0" err="1">
                  <a:solidFill>
                    <a:prstClr val="black"/>
                  </a:solidFill>
                  <a:latin typeface="Coiny" panose="02000903060500060000" pitchFamily="2" charset="0"/>
                </a:rPr>
                <a:t>Trình</a:t>
              </a:r>
              <a:r>
                <a:rPr lang="en-US" sz="2400" dirty="0">
                  <a:solidFill>
                    <a:prstClr val="black"/>
                  </a:solidFill>
                  <a:latin typeface="Coiny" panose="02000903060500060000" pitchFamily="2" charset="0"/>
                </a:rPr>
                <a:t> </a:t>
              </a:r>
              <a:r>
                <a:rPr lang="en-US" sz="2400" dirty="0" err="1">
                  <a:solidFill>
                    <a:prstClr val="black"/>
                  </a:solidFill>
                  <a:latin typeface="Coiny" panose="02000903060500060000" pitchFamily="2" charset="0"/>
                </a:rPr>
                <a:t>bày</a:t>
              </a:r>
              <a:r>
                <a:rPr lang="en-US" sz="2400" dirty="0">
                  <a:solidFill>
                    <a:prstClr val="black"/>
                  </a:solidFill>
                  <a:latin typeface="Coiny" panose="02000903060500060000" pitchFamily="2" charset="0"/>
                </a:rPr>
                <a:t> </a:t>
              </a:r>
            </a:p>
          </p:txBody>
        </p:sp>
      </p:grpSp>
      <p:grpSp>
        <p:nvGrpSpPr>
          <p:cNvPr id="9" name="Group 8">
            <a:extLst>
              <a:ext uri="{FF2B5EF4-FFF2-40B4-BE49-F238E27FC236}">
                <a16:creationId xmlns:a16="http://schemas.microsoft.com/office/drawing/2014/main" id="{A1C5D869-9535-4B5F-9C5B-02C950B42C44}"/>
              </a:ext>
            </a:extLst>
          </p:cNvPr>
          <p:cNvGrpSpPr/>
          <p:nvPr/>
        </p:nvGrpSpPr>
        <p:grpSpPr>
          <a:xfrm>
            <a:off x="5325276" y="354285"/>
            <a:ext cx="1854619" cy="1645920"/>
            <a:chOff x="6936203" y="515150"/>
            <a:chExt cx="2472825" cy="2194560"/>
          </a:xfrm>
        </p:grpSpPr>
        <p:pic>
          <p:nvPicPr>
            <p:cNvPr id="10" name="Picture 9" descr="A picture containing vector graphics&#10;&#10;Description automatically generated">
              <a:extLst>
                <a:ext uri="{FF2B5EF4-FFF2-40B4-BE49-F238E27FC236}">
                  <a16:creationId xmlns:a16="http://schemas.microsoft.com/office/drawing/2014/main" id="{918CFAC3-DB33-42A8-BA7A-AABDA1195E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40" t="12355" r="56077" b="53049"/>
            <a:stretch/>
          </p:blipFill>
          <p:spPr>
            <a:xfrm flipH="1">
              <a:off x="6936203" y="515150"/>
              <a:ext cx="2472825" cy="2194560"/>
            </a:xfrm>
            <a:prstGeom prst="rect">
              <a:avLst/>
            </a:prstGeom>
          </p:spPr>
        </p:pic>
        <p:sp>
          <p:nvSpPr>
            <p:cNvPr id="11" name="TextBox 10">
              <a:extLst>
                <a:ext uri="{FF2B5EF4-FFF2-40B4-BE49-F238E27FC236}">
                  <a16:creationId xmlns:a16="http://schemas.microsoft.com/office/drawing/2014/main" id="{91AF1DC7-143F-49FF-A5C9-CB623E04B304}"/>
                </a:ext>
              </a:extLst>
            </p:cNvPr>
            <p:cNvSpPr txBox="1"/>
            <p:nvPr/>
          </p:nvSpPr>
          <p:spPr>
            <a:xfrm>
              <a:off x="7184956" y="1569659"/>
              <a:ext cx="2072634" cy="615553"/>
            </a:xfrm>
            <a:prstGeom prst="rect">
              <a:avLst/>
            </a:prstGeom>
            <a:noFill/>
          </p:spPr>
          <p:txBody>
            <a:bodyPr wrap="square" rtlCol="0">
              <a:spAutoFit/>
            </a:bodyPr>
            <a:lstStyle/>
            <a:p>
              <a:r>
                <a:rPr lang="en-US" sz="2400" dirty="0" err="1">
                  <a:solidFill>
                    <a:prstClr val="black"/>
                  </a:solidFill>
                  <a:latin typeface="Coiny" panose="02000903060500060000" pitchFamily="2" charset="0"/>
                </a:rPr>
                <a:t>Nhận</a:t>
              </a:r>
              <a:r>
                <a:rPr lang="en-US" sz="2400" dirty="0">
                  <a:solidFill>
                    <a:prstClr val="black"/>
                  </a:solidFill>
                  <a:latin typeface="Coiny" panose="02000903060500060000" pitchFamily="2" charset="0"/>
                </a:rPr>
                <a:t> </a:t>
              </a:r>
              <a:r>
                <a:rPr lang="en-US" sz="2400" dirty="0" err="1">
                  <a:solidFill>
                    <a:prstClr val="black"/>
                  </a:solidFill>
                  <a:latin typeface="Coiny" panose="02000903060500060000" pitchFamily="2" charset="0"/>
                </a:rPr>
                <a:t>xét</a:t>
              </a:r>
              <a:endParaRPr lang="en-US" sz="2400" dirty="0">
                <a:solidFill>
                  <a:prstClr val="black"/>
                </a:solidFill>
                <a:latin typeface="Coiny" panose="02000903060500060000" pitchFamily="2" charset="0"/>
              </a:endParaRPr>
            </a:p>
          </p:txBody>
        </p:sp>
      </p:grpSp>
    </p:spTree>
    <p:extLst>
      <p:ext uri="{BB962C8B-B14F-4D97-AF65-F5344CB8AC3E}">
        <p14:creationId xmlns:p14="http://schemas.microsoft.com/office/powerpoint/2010/main" val="1460991746"/>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par>
                              <p:cTn id="11" fill="hold">
                                <p:stCondLst>
                                  <p:cond delay="1125"/>
                                </p:stCondLst>
                                <p:childTnLst>
                                  <p:par>
                                    <p:cTn id="12" presetID="2" presetClass="entr" presetSubtype="4" fill="hold" nodeType="afterEffect" p14:presetBounceEnd="60000">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14:bounceEnd="60000">
                                          <p:cBhvr additive="base">
                                            <p:cTn id="14" dur="100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par>
                              <p:cTn id="11" fill="hold">
                                <p:stCondLst>
                                  <p:cond delay="1125"/>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B1A587-F0E8-406E-9379-9B3190C683D3}"/>
              </a:ext>
            </a:extLst>
          </p:cNvPr>
          <p:cNvSpPr txBox="1"/>
          <p:nvPr/>
        </p:nvSpPr>
        <p:spPr>
          <a:xfrm>
            <a:off x="2576384" y="140088"/>
            <a:ext cx="4371880" cy="1200329"/>
          </a:xfrm>
          <a:prstGeom prst="rect">
            <a:avLst/>
          </a:prstGeom>
          <a:noFill/>
        </p:spPr>
        <p:txBody>
          <a:bodyPr wrap="square" rtlCol="0">
            <a:spAutoFit/>
            <a:scene3d>
              <a:camera prst="obliqueTopLeft"/>
              <a:lightRig rig="twoPt" dir="t"/>
            </a:scene3d>
            <a:sp3d extrusionH="127000" prstMaterial="powder"/>
          </a:bodyPr>
          <a:lstStyle/>
          <a:p>
            <a:r>
              <a:rPr lang="en-US" sz="720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Ghi nhớ</a:t>
            </a:r>
            <a:endPar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sp>
        <p:nvSpPr>
          <p:cNvPr id="12" name="Hộp Văn bản 11">
            <a:extLst>
              <a:ext uri="{FF2B5EF4-FFF2-40B4-BE49-F238E27FC236}">
                <a16:creationId xmlns:a16="http://schemas.microsoft.com/office/drawing/2014/main" id="{45CD7C8D-9421-463B-B7FF-44498D0FD4E4}"/>
              </a:ext>
            </a:extLst>
          </p:cNvPr>
          <p:cNvSpPr txBox="1"/>
          <p:nvPr/>
        </p:nvSpPr>
        <p:spPr>
          <a:xfrm>
            <a:off x="1223628" y="1410834"/>
            <a:ext cx="6696744" cy="2115451"/>
          </a:xfrm>
          <a:prstGeom prst="rect">
            <a:avLst/>
          </a:prstGeom>
          <a:noFill/>
        </p:spPr>
        <p:txBody>
          <a:bodyPr wrap="square">
            <a:spAutoFit/>
          </a:bodyPr>
          <a:lstStyle/>
          <a:p>
            <a:pPr algn="just">
              <a:lnSpc>
                <a:spcPct val="120000"/>
              </a:lnSpc>
            </a:pPr>
            <a:r>
              <a:rPr lang="nl-NL" sz="2800" i="1">
                <a:effectLst/>
                <a:latin typeface="Times New Roman" panose="02020603050405020304" pitchFamily="18" charset="0"/>
                <a:ea typeface="Times New Roman" panose="02020603050405020304" pitchFamily="18" charset="0"/>
              </a:rPr>
              <a:t>Em nên chơi đồ chơi đúng lúc, đúng chỗ, đúng thời lượng và đúng cách. Em hãy thực hiện thông điệp 4Đ để đảm bảo an toàn khi chơi đồ chơi.</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4307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5525035-7411-453F-850D-54528A3045A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7544" y="699542"/>
            <a:ext cx="8136903" cy="3456384"/>
          </a:xfrm>
          <a:prstGeom prst="rect">
            <a:avLst/>
          </a:prstGeom>
        </p:spPr>
      </p:pic>
      <p:sp>
        <p:nvSpPr>
          <p:cNvPr id="3" name="TextBox 2">
            <a:extLst>
              <a:ext uri="{FF2B5EF4-FFF2-40B4-BE49-F238E27FC236}">
                <a16:creationId xmlns:a16="http://schemas.microsoft.com/office/drawing/2014/main" id="{C8B1A587-F0E8-406E-9379-9B3190C683D3}"/>
              </a:ext>
            </a:extLst>
          </p:cNvPr>
          <p:cNvSpPr txBox="1"/>
          <p:nvPr/>
        </p:nvSpPr>
        <p:spPr>
          <a:xfrm>
            <a:off x="2576384" y="140088"/>
            <a:ext cx="4371880" cy="830997"/>
          </a:xfrm>
          <a:prstGeom prst="rect">
            <a:avLst/>
          </a:prstGeom>
          <a:noFill/>
        </p:spPr>
        <p:txBody>
          <a:bodyPr wrap="square" rtlCol="0">
            <a:spAutoFit/>
            <a:scene3d>
              <a:camera prst="obliqueTopLeft"/>
              <a:lightRig rig="twoPt" dir="t"/>
            </a:scene3d>
            <a:sp3d extrusionH="127000" prstMaterial="powder"/>
          </a:bodyPr>
          <a:lstStyle/>
          <a:p>
            <a:r>
              <a:rPr lang="en-US" sz="480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Ghi nhớ</a:t>
            </a:r>
            <a:endParaRPr lang="en-US" sz="48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spTree>
    <p:extLst>
      <p:ext uri="{BB962C8B-B14F-4D97-AF65-F5344CB8AC3E}">
        <p14:creationId xmlns:p14="http://schemas.microsoft.com/office/powerpoint/2010/main" val="1791795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91045" y="699542"/>
            <a:ext cx="6961909" cy="1200329"/>
          </a:xfrm>
          <a:prstGeom prst="rect">
            <a:avLst/>
          </a:prstGeom>
          <a:noFill/>
        </p:spPr>
        <p:txBody>
          <a:bodyPr wrap="square" rtlCol="0">
            <a:spAutoFit/>
          </a:bodyPr>
          <a:lstStyle/>
          <a:p>
            <a:pPr algn="ctr"/>
            <a:r>
              <a:rPr lang="en-US" sz="7200" b="1">
                <a:solidFill>
                  <a:srgbClr val="00B050"/>
                </a:solidFill>
                <a:latin typeface="UTM Cookies" panose="02040603050506020204" pitchFamily="18" charset="0"/>
              </a:rPr>
              <a:t>Luyện tập</a:t>
            </a:r>
            <a:endParaRPr lang="en-US" sz="7200" b="1" dirty="0">
              <a:solidFill>
                <a:srgbClr val="00B050"/>
              </a:solidFill>
              <a:latin typeface="UTM Cookies" panose="02040603050506020204" pitchFamily="18" charset="0"/>
            </a:endParaRPr>
          </a:p>
        </p:txBody>
      </p:sp>
      <p:sp>
        <p:nvSpPr>
          <p:cNvPr id="6" name="Hộp Văn bản 5">
            <a:extLst>
              <a:ext uri="{FF2B5EF4-FFF2-40B4-BE49-F238E27FC236}">
                <a16:creationId xmlns:a16="http://schemas.microsoft.com/office/drawing/2014/main" id="{9781690E-EABB-44C5-984F-2DC52F357D04}"/>
              </a:ext>
            </a:extLst>
          </p:cNvPr>
          <p:cNvSpPr txBox="1"/>
          <p:nvPr/>
        </p:nvSpPr>
        <p:spPr>
          <a:xfrm>
            <a:off x="1085241" y="2020988"/>
            <a:ext cx="6961908" cy="1222642"/>
          </a:xfrm>
          <a:prstGeom prst="rect">
            <a:avLst/>
          </a:prstGeom>
          <a:noFill/>
        </p:spPr>
        <p:txBody>
          <a:bodyPr wrap="square">
            <a:spAutoFit/>
          </a:bodyPr>
          <a:lstStyle/>
          <a:p>
            <a:pPr algn="just">
              <a:lnSpc>
                <a:spcPct val="120000"/>
              </a:lnSpc>
            </a:pPr>
            <a:r>
              <a:rPr lang="nl-NL" sz="3200" b="1">
                <a:effectLst/>
                <a:latin typeface="Times New Roman" panose="02020603050405020304" pitchFamily="18" charset="0"/>
                <a:ea typeface="Times New Roman" panose="02020603050405020304" pitchFamily="18" charset="0"/>
              </a:rPr>
              <a:t>Thực hành nêu một đồ chơi mà em thích và chia sẻ về cách chơi an toàn.</a:t>
            </a:r>
            <a:endParaRPr lang="en-US" sz="2800">
              <a:effectLst/>
              <a:latin typeface="Times New Roman" panose="02020603050405020304" pitchFamily="18" charset="0"/>
              <a:ea typeface="Times New Roman" panose="02020603050405020304" pitchFamily="18" charset="0"/>
            </a:endParaRPr>
          </a:p>
        </p:txBody>
      </p:sp>
      <p:sp>
        <p:nvSpPr>
          <p:cNvPr id="7" name="Wave 27">
            <a:extLst>
              <a:ext uri="{FF2B5EF4-FFF2-40B4-BE49-F238E27FC236}">
                <a16:creationId xmlns:a16="http://schemas.microsoft.com/office/drawing/2014/main" id="{465CA5AB-6DA3-45A5-A701-9E7456FC5253}"/>
              </a:ext>
            </a:extLst>
          </p:cNvPr>
          <p:cNvSpPr/>
          <p:nvPr/>
        </p:nvSpPr>
        <p:spPr>
          <a:xfrm>
            <a:off x="899592" y="160340"/>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0C0"/>
                </a:solidFill>
                <a:latin typeface="UTM Avo" panose="02040603050506020204" pitchFamily="18" charset="0"/>
                <a:ea typeface="AvantGarde" panose="00000400000000000000" pitchFamily="2" charset="0"/>
                <a:cs typeface="AvantGarde" panose="00000400000000000000" pitchFamily="2" charset="0"/>
              </a:rPr>
              <a:t>Cá nhân</a:t>
            </a:r>
          </a:p>
        </p:txBody>
      </p:sp>
    </p:spTree>
    <p:extLst>
      <p:ext uri="{BB962C8B-B14F-4D97-AF65-F5344CB8AC3E}">
        <p14:creationId xmlns:p14="http://schemas.microsoft.com/office/powerpoint/2010/main" val="28000432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91045" y="699542"/>
            <a:ext cx="6961909" cy="1200329"/>
          </a:xfrm>
          <a:prstGeom prst="rect">
            <a:avLst/>
          </a:prstGeom>
          <a:noFill/>
        </p:spPr>
        <p:txBody>
          <a:bodyPr wrap="square" rtlCol="0">
            <a:spAutoFit/>
          </a:bodyPr>
          <a:lstStyle/>
          <a:p>
            <a:pPr algn="ctr"/>
            <a:r>
              <a:rPr lang="en-US" sz="7200" b="1">
                <a:solidFill>
                  <a:srgbClr val="00B050"/>
                </a:solidFill>
                <a:latin typeface="#9Slide03 Cousine Bold" panose="02070709020205020404" pitchFamily="49" charset="0"/>
                <a:cs typeface="#9Slide03 Cousine Bold" panose="02070709020205020404" pitchFamily="49" charset="0"/>
              </a:rPr>
              <a:t>Vận dụng</a:t>
            </a:r>
            <a:endParaRPr lang="en-US" sz="7200" b="1" dirty="0">
              <a:solidFill>
                <a:srgbClr val="00B050"/>
              </a:solidFill>
              <a:latin typeface="#9Slide03 Cousine Bold" panose="02070709020205020404" pitchFamily="49" charset="0"/>
              <a:cs typeface="#9Slide03 Cousine Bold" panose="02070709020205020404" pitchFamily="49" charset="0"/>
            </a:endParaRPr>
          </a:p>
        </p:txBody>
      </p:sp>
      <p:sp>
        <p:nvSpPr>
          <p:cNvPr id="6" name="Hộp Văn bản 5">
            <a:extLst>
              <a:ext uri="{FF2B5EF4-FFF2-40B4-BE49-F238E27FC236}">
                <a16:creationId xmlns:a16="http://schemas.microsoft.com/office/drawing/2014/main" id="{9781690E-EABB-44C5-984F-2DC52F357D04}"/>
              </a:ext>
            </a:extLst>
          </p:cNvPr>
          <p:cNvSpPr txBox="1"/>
          <p:nvPr/>
        </p:nvSpPr>
        <p:spPr>
          <a:xfrm>
            <a:off x="1085241" y="2020988"/>
            <a:ext cx="6961908" cy="1672253"/>
          </a:xfrm>
          <a:prstGeom prst="rect">
            <a:avLst/>
          </a:prstGeom>
          <a:noFill/>
        </p:spPr>
        <p:txBody>
          <a:bodyPr wrap="square">
            <a:spAutoFit/>
          </a:bodyPr>
          <a:lstStyle/>
          <a:p>
            <a:pPr algn="just">
              <a:lnSpc>
                <a:spcPct val="120000"/>
              </a:lnSpc>
            </a:pPr>
            <a:r>
              <a:rPr lang="nl-NL" sz="3200" b="1">
                <a:effectLst/>
                <a:latin typeface="Times New Roman" panose="02020603050405020304" pitchFamily="18" charset="0"/>
                <a:ea typeface="Times New Roman" panose="02020603050405020304" pitchFamily="18" charset="0"/>
              </a:rPr>
              <a:t>Thực </a:t>
            </a:r>
            <a:r>
              <a:rPr lang="nl-NL" sz="2800" b="1">
                <a:effectLst/>
                <a:latin typeface="Times New Roman" panose="02020603050405020304" pitchFamily="18" charset="0"/>
                <a:ea typeface="Times New Roman" panose="02020603050405020304" pitchFamily="18" charset="0"/>
              </a:rPr>
              <a:t>hiện vẽ tranh hoặc viết vào sổ tay các cách chơi đồ chơi an toàn mà bản thân đã làm và biết đến trong tiết học.</a:t>
            </a:r>
            <a:endParaRPr lang="en-US" sz="2800" b="1">
              <a:effectLst/>
              <a:latin typeface="Times New Roman" panose="02020603050405020304" pitchFamily="18" charset="0"/>
              <a:ea typeface="Times New Roman" panose="02020603050405020304" pitchFamily="18" charset="0"/>
            </a:endParaRPr>
          </a:p>
        </p:txBody>
      </p:sp>
      <p:sp>
        <p:nvSpPr>
          <p:cNvPr id="7" name="Wave 27">
            <a:extLst>
              <a:ext uri="{FF2B5EF4-FFF2-40B4-BE49-F238E27FC236}">
                <a16:creationId xmlns:a16="http://schemas.microsoft.com/office/drawing/2014/main" id="{465CA5AB-6DA3-45A5-A701-9E7456FC5253}"/>
              </a:ext>
            </a:extLst>
          </p:cNvPr>
          <p:cNvSpPr/>
          <p:nvPr/>
        </p:nvSpPr>
        <p:spPr>
          <a:xfrm>
            <a:off x="899592" y="160340"/>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0C0"/>
                </a:solidFill>
                <a:latin typeface="UTM Avo" panose="02040603050506020204" pitchFamily="18" charset="0"/>
                <a:ea typeface="AvantGarde" panose="00000400000000000000" pitchFamily="2" charset="0"/>
                <a:cs typeface="AvantGarde" panose="00000400000000000000" pitchFamily="2" charset="0"/>
              </a:rPr>
              <a:t>Cá nhân</a:t>
            </a:r>
          </a:p>
        </p:txBody>
      </p:sp>
    </p:spTree>
    <p:extLst>
      <p:ext uri="{BB962C8B-B14F-4D97-AF65-F5344CB8AC3E}">
        <p14:creationId xmlns:p14="http://schemas.microsoft.com/office/powerpoint/2010/main" val="34554616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defTabSz="685800"/>
            <a:r>
              <a:rPr lang="en-US" sz="4050">
                <a:solidFill>
                  <a:srgbClr val="FF00FF"/>
                </a:solidFill>
                <a:latin typeface="HP-087" panose="020B0803050302020204" pitchFamily="34" charset="0"/>
              </a:rPr>
              <a:t>CỦNG CỐ - DẶN DÒ</a:t>
            </a:r>
          </a:p>
        </p:txBody>
      </p:sp>
    </p:spTree>
    <p:extLst>
      <p:ext uri="{BB962C8B-B14F-4D97-AF65-F5344CB8AC3E}">
        <p14:creationId xmlns:p14="http://schemas.microsoft.com/office/powerpoint/2010/main" val="2019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8092F9-CD8D-D671-6DA8-5A1EE95E0B94}"/>
              </a:ext>
            </a:extLst>
          </p:cNvPr>
          <p:cNvSpPr>
            <a:spLocks noGrp="1"/>
          </p:cNvSpPr>
          <p:nvPr>
            <p:ph type="sldNum" sz="quarter" idx="12"/>
          </p:nvPr>
        </p:nvSpPr>
        <p:spPr/>
        <p:txBody>
          <a:bodyPr/>
          <a:lstStyle/>
          <a:p>
            <a:fld id="{87115745-2F8B-4195-AD23-8A2542AF7C2C}" type="slidenum">
              <a:rPr lang="zh-CN" altLang="en-US" smtClean="0"/>
              <a:t>18</a:t>
            </a:fld>
            <a:endParaRPr lang="zh-CN" altLang="en-US"/>
          </a:p>
        </p:txBody>
      </p:sp>
      <p:pic>
        <p:nvPicPr>
          <p:cNvPr id="3" name="Picture 2"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4" name="TextBox 3">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algn="ctr" defTabSz="685800"/>
            <a:r>
              <a:rPr lang="en-US" sz="4050" smtClean="0">
                <a:solidFill>
                  <a:srgbClr val="FF00FF"/>
                </a:solidFill>
                <a:latin typeface="HP-087" panose="020B0803050302020204" pitchFamily="34" charset="0"/>
              </a:rPr>
              <a:t>Kết thúc tiết học</a:t>
            </a:r>
            <a:endParaRPr lang="en-US" sz="4050">
              <a:solidFill>
                <a:srgbClr val="FF00FF"/>
              </a:solidFill>
              <a:latin typeface="HP-087" panose="020B0803050302020204" pitchFamily="34" charset="0"/>
            </a:endParaRPr>
          </a:p>
        </p:txBody>
      </p:sp>
    </p:spTree>
    <p:extLst>
      <p:ext uri="{BB962C8B-B14F-4D97-AF65-F5344CB8AC3E}">
        <p14:creationId xmlns:p14="http://schemas.microsoft.com/office/powerpoint/2010/main" val="8484723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4" presetClass="entr" presetSubtype="10" fill="hold" grpId="0" nodeType="afterEffect">
                                  <p:stCondLst>
                                    <p:cond delay="0"/>
                                  </p:stCondLst>
                                  <p:iterate type="lt">
                                    <p:tmPct val="0"/>
                                  </p:iterate>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1500"/>
                            </p:stCondLst>
                            <p:childTnLst>
                              <p:par>
                                <p:cTn id="16"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17" dur="500" accel="50000" decel="50000" autoRev="1" fill="hold">
                                          <p:stCondLst>
                                            <p:cond delay="0"/>
                                          </p:stCondLst>
                                        </p:cTn>
                                        <p:tgtEl>
                                          <p:spTgt spid="4"/>
                                        </p:tgtEl>
                                        <p:attrNameLst>
                                          <p:attrName>ppt_x</p:attrName>
                                          <p:attrName>ppt_y</p:attrName>
                                        </p:attrNameLst>
                                      </p:cBhvr>
                                    </p:animMotion>
                                    <p:animRot by="1500000">
                                      <p:cBhvr>
                                        <p:cTn id="18" dur="250" fill="hold">
                                          <p:stCondLst>
                                            <p:cond delay="0"/>
                                          </p:stCondLst>
                                        </p:cTn>
                                        <p:tgtEl>
                                          <p:spTgt spid="4"/>
                                        </p:tgtEl>
                                        <p:attrNameLst>
                                          <p:attrName>r</p:attrName>
                                        </p:attrNameLst>
                                      </p:cBhvr>
                                    </p:animRot>
                                    <p:animRot by="-1500000">
                                      <p:cBhvr>
                                        <p:cTn id="19" dur="250" fill="hold">
                                          <p:stCondLst>
                                            <p:cond delay="250"/>
                                          </p:stCondLst>
                                        </p:cTn>
                                        <p:tgtEl>
                                          <p:spTgt spid="4"/>
                                        </p:tgtEl>
                                        <p:attrNameLst>
                                          <p:attrName>r</p:attrName>
                                        </p:attrNameLst>
                                      </p:cBhvr>
                                    </p:animRot>
                                    <p:animRot by="-1500000">
                                      <p:cBhvr>
                                        <p:cTn id="20" dur="250" fill="hold">
                                          <p:stCondLst>
                                            <p:cond delay="500"/>
                                          </p:stCondLst>
                                        </p:cTn>
                                        <p:tgtEl>
                                          <p:spTgt spid="4"/>
                                        </p:tgtEl>
                                        <p:attrNameLst>
                                          <p:attrName>r</p:attrName>
                                        </p:attrNameLst>
                                      </p:cBhvr>
                                    </p:animRot>
                                    <p:animRot by="1500000">
                                      <p:cBhvr>
                                        <p:cTn id="21" dur="250" fill="hold">
                                          <p:stCondLst>
                                            <p:cond delay="75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91045" y="483518"/>
            <a:ext cx="6961909" cy="1200329"/>
          </a:xfrm>
          <a:prstGeom prst="rect">
            <a:avLst/>
          </a:prstGeom>
          <a:noFill/>
        </p:spPr>
        <p:txBody>
          <a:bodyPr wrap="square" rtlCol="0">
            <a:spAutoFit/>
          </a:bodyPr>
          <a:lstStyle/>
          <a:p>
            <a:pPr algn="ctr"/>
            <a:r>
              <a:rPr lang="en-US" sz="7200" b="1" dirty="0">
                <a:solidFill>
                  <a:srgbClr val="00B050"/>
                </a:solidFill>
                <a:latin typeface="UTM Cookies" panose="02040603050506020204" pitchFamily="18" charset="0"/>
              </a:rPr>
              <a:t>KHỞI ĐỘNG</a:t>
            </a:r>
          </a:p>
        </p:txBody>
      </p:sp>
      <p:sp>
        <p:nvSpPr>
          <p:cNvPr id="3" name="TextBox 36">
            <a:extLst>
              <a:ext uri="{FF2B5EF4-FFF2-40B4-BE49-F238E27FC236}">
                <a16:creationId xmlns:a16="http://schemas.microsoft.com/office/drawing/2014/main" id="{F70A0606-118B-4C50-9951-A36A7DC49960}"/>
              </a:ext>
            </a:extLst>
          </p:cNvPr>
          <p:cNvSpPr txBox="1"/>
          <p:nvPr/>
        </p:nvSpPr>
        <p:spPr>
          <a:xfrm>
            <a:off x="971600" y="1986975"/>
            <a:ext cx="6961909" cy="584775"/>
          </a:xfrm>
          <a:prstGeom prst="rect">
            <a:avLst/>
          </a:prstGeom>
          <a:noFill/>
        </p:spPr>
        <p:txBody>
          <a:bodyPr wrap="square" rtlCol="0">
            <a:spAutoFit/>
          </a:bodyPr>
          <a:lstStyle/>
          <a:p>
            <a:pPr algn="ctr"/>
            <a:r>
              <a:rPr lang="en-US" sz="3200" b="1" spc="-150">
                <a:solidFill>
                  <a:srgbClr val="002060"/>
                </a:solidFill>
                <a:latin typeface="Times New Roman" panose="02020603050405020304" pitchFamily="18" charset="0"/>
                <a:cs typeface="Times New Roman" panose="02020603050405020304" pitchFamily="18" charset="0"/>
              </a:rPr>
              <a:t>Kể với bạn về </a:t>
            </a:r>
            <a:r>
              <a:rPr lang="nl-NL" sz="3200" b="1" spc="-150">
                <a:solidFill>
                  <a:srgbClr val="002060"/>
                </a:solidFill>
                <a:latin typeface="Times New Roman" panose="02020603050405020304" pitchFamily="18" charset="0"/>
                <a:cs typeface="Times New Roman" panose="02020603050405020304" pitchFamily="18" charset="0"/>
              </a:rPr>
              <a:t>đồ chơi yêu thích của mình </a:t>
            </a:r>
            <a:endParaRPr lang="en-US" sz="3200" b="1" spc="-15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679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217" y="612458"/>
            <a:ext cx="7856512" cy="4665612"/>
          </a:xfrm>
          <a:prstGeom prst="rect">
            <a:avLst/>
          </a:prstGeom>
        </p:spPr>
      </p:pic>
      <p:pic>
        <p:nvPicPr>
          <p:cNvPr id="4" name="图片 3" descr="5a61dc960bb2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916" y="3830479"/>
            <a:ext cx="1884521" cy="1313021"/>
          </a:xfrm>
          <a:prstGeom prst="rect">
            <a:avLst/>
          </a:prstGeom>
        </p:spPr>
      </p:pic>
      <p:pic>
        <p:nvPicPr>
          <p:cNvPr id="5" name="图片 4" descr="5a61dc960bb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2869" y="3236119"/>
            <a:ext cx="1879283" cy="1907381"/>
          </a:xfrm>
          <a:prstGeom prst="rect">
            <a:avLst/>
          </a:prstGeom>
        </p:spPr>
      </p:pic>
      <p:pic>
        <p:nvPicPr>
          <p:cNvPr id="6" name="图片 5" descr="5a61dc960bbd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6880" y="3486626"/>
            <a:ext cx="1316831" cy="1412558"/>
          </a:xfrm>
          <a:prstGeom prst="rect">
            <a:avLst/>
          </a:prstGeom>
        </p:spPr>
      </p:pic>
      <p:pic>
        <p:nvPicPr>
          <p:cNvPr id="7" name="图片 6" descr="5a61dc960bbdb"/>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8763" y="3830479"/>
            <a:ext cx="1223963" cy="1313021"/>
          </a:xfrm>
          <a:prstGeom prst="rect">
            <a:avLst/>
          </a:prstGeom>
        </p:spPr>
      </p:pic>
      <p:pic>
        <p:nvPicPr>
          <p:cNvPr id="8" name="图片 7" descr="5a61dc960bb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0997" y="3236119"/>
            <a:ext cx="1879283" cy="1907381"/>
          </a:xfrm>
          <a:prstGeom prst="rect">
            <a:avLst/>
          </a:prstGeom>
        </p:spPr>
      </p:pic>
      <p:sp>
        <p:nvSpPr>
          <p:cNvPr id="3" name="TextBox 2">
            <a:extLst>
              <a:ext uri="{FF2B5EF4-FFF2-40B4-BE49-F238E27FC236}">
                <a16:creationId xmlns:a16="http://schemas.microsoft.com/office/drawing/2014/main" id="{4054C106-CAB7-4958-8E93-05BFAAFE6626}"/>
              </a:ext>
            </a:extLst>
          </p:cNvPr>
          <p:cNvSpPr txBox="1"/>
          <p:nvPr/>
        </p:nvSpPr>
        <p:spPr>
          <a:xfrm>
            <a:off x="2052125" y="2533784"/>
            <a:ext cx="5280659" cy="1107996"/>
          </a:xfrm>
          <a:prstGeom prst="rect">
            <a:avLst/>
          </a:prstGeom>
          <a:noFill/>
        </p:spPr>
        <p:txBody>
          <a:bodyPr wrap="square" rtlCol="0">
            <a:spAutoFit/>
          </a:bodyPr>
          <a:lstStyle/>
          <a:p>
            <a:pPr algn="ctr" defTabSz="685800">
              <a:defRPr/>
            </a:pPr>
            <a:r>
              <a:rPr lang="en-US" sz="3300" b="1">
                <a:ln w="22225">
                  <a:solidFill>
                    <a:srgbClr val="ED7D31"/>
                  </a:solidFill>
                  <a:prstDash val="solid"/>
                </a:ln>
                <a:solidFill>
                  <a:srgbClr val="ED7D31">
                    <a:lumMod val="40000"/>
                    <a:lumOff val="60000"/>
                  </a:srgbClr>
                </a:solidFill>
                <a:latin typeface="Calibri"/>
              </a:rPr>
              <a:t>THẢO LUẬN NHÓM</a:t>
            </a:r>
          </a:p>
          <a:p>
            <a:pPr algn="ctr" defTabSz="685800">
              <a:defRPr/>
            </a:pPr>
            <a:r>
              <a:rPr lang="en-US" sz="3300" b="1">
                <a:ln w="22225">
                  <a:solidFill>
                    <a:srgbClr val="ED7D31"/>
                  </a:solidFill>
                  <a:prstDash val="solid"/>
                </a:ln>
                <a:solidFill>
                  <a:srgbClr val="ED7D31">
                    <a:lumMod val="40000"/>
                    <a:lumOff val="60000"/>
                  </a:srgbClr>
                </a:solidFill>
                <a:latin typeface="Calibri"/>
              </a:rPr>
              <a:t>4</a:t>
            </a:r>
            <a:endParaRPr lang="en-US" sz="3300" b="1" dirty="0">
              <a:ln w="22225">
                <a:solidFill>
                  <a:srgbClr val="ED7D31"/>
                </a:solidFill>
                <a:prstDash val="solid"/>
              </a:ln>
              <a:solidFill>
                <a:srgbClr val="ED7D31">
                  <a:lumMod val="40000"/>
                  <a:lumOff val="60000"/>
                </a:srgbClr>
              </a:solidFill>
              <a:latin typeface="Calibri"/>
            </a:endParaRPr>
          </a:p>
        </p:txBody>
      </p:sp>
      <p:pic>
        <p:nvPicPr>
          <p:cNvPr id="10" name="Picture 9" descr="A picture containing text, doll, toy, vector graphics&#10;&#10;Description automatically generated">
            <a:extLst>
              <a:ext uri="{FF2B5EF4-FFF2-40B4-BE49-F238E27FC236}">
                <a16:creationId xmlns:a16="http://schemas.microsoft.com/office/drawing/2014/main" id="{D3014584-7F48-483D-9AA1-94F2DC74C0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4446" y="1014576"/>
            <a:ext cx="4594860" cy="4594860"/>
          </a:xfrm>
          <a:prstGeom prst="rect">
            <a:avLst/>
          </a:prstGeom>
        </p:spPr>
      </p:pic>
    </p:spTree>
    <p:extLst>
      <p:ext uri="{BB962C8B-B14F-4D97-AF65-F5344CB8AC3E}">
        <p14:creationId xmlns:p14="http://schemas.microsoft.com/office/powerpoint/2010/main" val="2168806419"/>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anim calcmode="lin" valueType="num">
                                          <p:cBhvr>
                                            <p:cTn id="33" dur="750" fill="hold"/>
                                            <p:tgtEl>
                                              <p:spTgt spid="8"/>
                                            </p:tgtEl>
                                            <p:attrNameLst>
                                              <p:attrName>ppt_x</p:attrName>
                                            </p:attrNameLst>
                                          </p:cBhvr>
                                          <p:tavLst>
                                            <p:tav tm="0">
                                              <p:val>
                                                <p:strVal val="#ppt_x"/>
                                              </p:val>
                                            </p:tav>
                                            <p:tav tm="100000">
                                              <p:val>
                                                <p:strVal val="#ppt_x"/>
                                              </p:val>
                                            </p:tav>
                                          </p:tavLst>
                                        </p:anim>
                                        <p:anim calcmode="lin" valueType="num">
                                          <p:cBhvr>
                                            <p:cTn id="34" dur="750" fill="hold"/>
                                            <p:tgtEl>
                                              <p:spTgt spid="8"/>
                                            </p:tgtEl>
                                            <p:attrNameLst>
                                              <p:attrName>ppt_y</p:attrName>
                                            </p:attrNameLst>
                                          </p:cBhvr>
                                          <p:tavLst>
                                            <p:tav tm="0">
                                              <p:val>
                                                <p:strVal val="#ppt_y+.1"/>
                                              </p:val>
                                            </p:tav>
                                            <p:tav tm="100000">
                                              <p:val>
                                                <p:strVal val="#ppt_y"/>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2" presetClass="entr" presetSubtype="4" fill="hold" nodeType="withEffect" p14:presetBounceEnd="60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60000">
                                          <p:cBhvr additive="base">
                                            <p:cTn id="40"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4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anim calcmode="lin" valueType="num">
                                          <p:cBhvr>
                                            <p:cTn id="33" dur="750" fill="hold"/>
                                            <p:tgtEl>
                                              <p:spTgt spid="8"/>
                                            </p:tgtEl>
                                            <p:attrNameLst>
                                              <p:attrName>ppt_x</p:attrName>
                                            </p:attrNameLst>
                                          </p:cBhvr>
                                          <p:tavLst>
                                            <p:tav tm="0">
                                              <p:val>
                                                <p:strVal val="#ppt_x"/>
                                              </p:val>
                                            </p:tav>
                                            <p:tav tm="100000">
                                              <p:val>
                                                <p:strVal val="#ppt_x"/>
                                              </p:val>
                                            </p:tav>
                                          </p:tavLst>
                                        </p:anim>
                                        <p:anim calcmode="lin" valueType="num">
                                          <p:cBhvr>
                                            <p:cTn id="34" dur="750" fill="hold"/>
                                            <p:tgtEl>
                                              <p:spTgt spid="8"/>
                                            </p:tgtEl>
                                            <p:attrNameLst>
                                              <p:attrName>ppt_y</p:attrName>
                                            </p:attrNameLst>
                                          </p:cBhvr>
                                          <p:tavLst>
                                            <p:tav tm="0">
                                              <p:val>
                                                <p:strVal val="#ppt_y+.1"/>
                                              </p:val>
                                            </p:tav>
                                            <p:tav tm="100000">
                                              <p:val>
                                                <p:strVal val="#ppt_y"/>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2" presetClass="entr" presetSubtype="4"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ppt_x"/>
                                              </p:val>
                                            </p:tav>
                                            <p:tav tm="100000">
                                              <p:val>
                                                <p:strVal val="#ppt_x"/>
                                              </p:val>
                                            </p:tav>
                                          </p:tavLst>
                                        </p:anim>
                                        <p:anim calcmode="lin" valueType="num">
                                          <p:cBhvr additive="base">
                                            <p:cTn id="4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B1A587-F0E8-406E-9379-9B3190C683D3}"/>
              </a:ext>
            </a:extLst>
          </p:cNvPr>
          <p:cNvSpPr txBox="1"/>
          <p:nvPr/>
        </p:nvSpPr>
        <p:spPr>
          <a:xfrm>
            <a:off x="2051720" y="5334"/>
            <a:ext cx="4898542" cy="1200329"/>
          </a:xfrm>
          <a:prstGeom prst="rect">
            <a:avLst/>
          </a:prstGeom>
          <a:noFill/>
        </p:spPr>
        <p:txBody>
          <a:bodyPr wrap="square" rtlCol="0">
            <a:spAutoFit/>
            <a:scene3d>
              <a:camera prst="obliqueTopLeft"/>
              <a:lightRig rig="twoPt" dir="t"/>
            </a:scene3d>
            <a:sp3d extrusionH="127000" prstMaterial="powder"/>
          </a:bodyPr>
          <a:lstStyle/>
          <a:p>
            <a:r>
              <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Chia </a:t>
            </a:r>
            <a:r>
              <a:rPr lang="en-US" sz="7200" dirty="0" err="1">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sẻ</a:t>
            </a:r>
            <a:endPar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pic>
        <p:nvPicPr>
          <p:cNvPr id="5" name="Picture 4" descr="A picture containing text, doll, toy, vector graphics&#10;&#10;Description automatically generated">
            <a:extLst>
              <a:ext uri="{FF2B5EF4-FFF2-40B4-BE49-F238E27FC236}">
                <a16:creationId xmlns:a16="http://schemas.microsoft.com/office/drawing/2014/main" id="{1FC3904E-001E-4798-A9A1-C4116D29C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383" y="980928"/>
            <a:ext cx="4489934" cy="4489934"/>
          </a:xfrm>
          <a:prstGeom prst="rect">
            <a:avLst/>
          </a:prstGeom>
        </p:spPr>
      </p:pic>
      <p:grpSp>
        <p:nvGrpSpPr>
          <p:cNvPr id="6" name="Group 5">
            <a:extLst>
              <a:ext uri="{FF2B5EF4-FFF2-40B4-BE49-F238E27FC236}">
                <a16:creationId xmlns:a16="http://schemas.microsoft.com/office/drawing/2014/main" id="{4297A477-C04F-46EC-9D13-2C59D7C20FC5}"/>
              </a:ext>
            </a:extLst>
          </p:cNvPr>
          <p:cNvGrpSpPr/>
          <p:nvPr/>
        </p:nvGrpSpPr>
        <p:grpSpPr>
          <a:xfrm>
            <a:off x="1262883" y="1890341"/>
            <a:ext cx="1941963" cy="1577340"/>
            <a:chOff x="1869111" y="1424453"/>
            <a:chExt cx="2589284" cy="2103120"/>
          </a:xfrm>
        </p:grpSpPr>
        <p:pic>
          <p:nvPicPr>
            <p:cNvPr id="7" name="Picture 6" descr="A picture containing vector graphics&#10;&#10;Description automatically generated">
              <a:extLst>
                <a:ext uri="{FF2B5EF4-FFF2-40B4-BE49-F238E27FC236}">
                  <a16:creationId xmlns:a16="http://schemas.microsoft.com/office/drawing/2014/main" id="{6AA6BFDD-9B52-409A-BD88-43653E8A01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466" t="57192" r="9035" b="8212"/>
            <a:stretch/>
          </p:blipFill>
          <p:spPr>
            <a:xfrm>
              <a:off x="1869111" y="1424453"/>
              <a:ext cx="2461974" cy="2103120"/>
            </a:xfrm>
            <a:prstGeom prst="rect">
              <a:avLst/>
            </a:prstGeom>
          </p:spPr>
        </p:pic>
        <p:sp>
          <p:nvSpPr>
            <p:cNvPr id="8" name="TextBox 7">
              <a:extLst>
                <a:ext uri="{FF2B5EF4-FFF2-40B4-BE49-F238E27FC236}">
                  <a16:creationId xmlns:a16="http://schemas.microsoft.com/office/drawing/2014/main" id="{7122AC7C-F415-4E3E-A043-1D37DA494BA8}"/>
                </a:ext>
              </a:extLst>
            </p:cNvPr>
            <p:cNvSpPr txBox="1"/>
            <p:nvPr/>
          </p:nvSpPr>
          <p:spPr>
            <a:xfrm>
              <a:off x="2002932" y="1885649"/>
              <a:ext cx="2455463" cy="1436291"/>
            </a:xfrm>
            <a:prstGeom prst="rect">
              <a:avLst/>
            </a:prstGeom>
            <a:noFill/>
          </p:spPr>
          <p:txBody>
            <a:bodyPr wrap="square" rtlCol="0">
              <a:spAutoFit/>
            </a:bodyPr>
            <a:lstStyle/>
            <a:p>
              <a:pPr algn="ctr"/>
              <a:r>
                <a:rPr lang="en-US" sz="3200" b="1" dirty="0" err="1">
                  <a:solidFill>
                    <a:srgbClr val="FF0000"/>
                  </a:solidFill>
                  <a:latin typeface="Arial" pitchFamily="34" charset="0"/>
                  <a:cs typeface="Arial" pitchFamily="34" charset="0"/>
                </a:rPr>
                <a:t>Trình</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bày</a:t>
              </a:r>
              <a:r>
                <a:rPr lang="en-US" sz="3200" b="1" dirty="0">
                  <a:solidFill>
                    <a:srgbClr val="FF0000"/>
                  </a:solidFill>
                  <a:latin typeface="Arial" pitchFamily="34" charset="0"/>
                  <a:cs typeface="Arial" pitchFamily="34" charset="0"/>
                </a:rPr>
                <a:t> </a:t>
              </a:r>
            </a:p>
          </p:txBody>
        </p:sp>
      </p:grpSp>
      <p:grpSp>
        <p:nvGrpSpPr>
          <p:cNvPr id="9" name="Group 8">
            <a:extLst>
              <a:ext uri="{FF2B5EF4-FFF2-40B4-BE49-F238E27FC236}">
                <a16:creationId xmlns:a16="http://schemas.microsoft.com/office/drawing/2014/main" id="{A1C5D869-9535-4B5F-9C5B-02C950B42C44}"/>
              </a:ext>
            </a:extLst>
          </p:cNvPr>
          <p:cNvGrpSpPr/>
          <p:nvPr/>
        </p:nvGrpSpPr>
        <p:grpSpPr>
          <a:xfrm>
            <a:off x="5654119" y="590494"/>
            <a:ext cx="2832154" cy="1621216"/>
            <a:chOff x="6936203" y="515150"/>
            <a:chExt cx="2472825" cy="2194560"/>
          </a:xfrm>
        </p:grpSpPr>
        <p:pic>
          <p:nvPicPr>
            <p:cNvPr id="10" name="Picture 9" descr="A picture containing vector graphics&#10;&#10;Description automatically generated">
              <a:extLst>
                <a:ext uri="{FF2B5EF4-FFF2-40B4-BE49-F238E27FC236}">
                  <a16:creationId xmlns:a16="http://schemas.microsoft.com/office/drawing/2014/main" id="{918CFAC3-DB33-42A8-BA7A-AABDA1195E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40" t="12355" r="56077" b="53049"/>
            <a:stretch/>
          </p:blipFill>
          <p:spPr>
            <a:xfrm flipH="1">
              <a:off x="6936203" y="515150"/>
              <a:ext cx="2472825" cy="2194560"/>
            </a:xfrm>
            <a:prstGeom prst="rect">
              <a:avLst/>
            </a:prstGeom>
          </p:spPr>
        </p:pic>
        <p:sp>
          <p:nvSpPr>
            <p:cNvPr id="11" name="TextBox 10">
              <a:extLst>
                <a:ext uri="{FF2B5EF4-FFF2-40B4-BE49-F238E27FC236}">
                  <a16:creationId xmlns:a16="http://schemas.microsoft.com/office/drawing/2014/main" id="{91AF1DC7-143F-49FF-A5C9-CB623E04B304}"/>
                </a:ext>
              </a:extLst>
            </p:cNvPr>
            <p:cNvSpPr txBox="1"/>
            <p:nvPr/>
          </p:nvSpPr>
          <p:spPr>
            <a:xfrm>
              <a:off x="7248818" y="1184611"/>
              <a:ext cx="2072634" cy="855637"/>
            </a:xfrm>
            <a:prstGeom prst="rect">
              <a:avLst/>
            </a:prstGeom>
            <a:noFill/>
          </p:spPr>
          <p:txBody>
            <a:bodyPr wrap="square" rtlCol="0">
              <a:spAutoFit/>
            </a:bodyPr>
            <a:lstStyle/>
            <a:p>
              <a:r>
                <a:rPr lang="en-US" sz="3200" smtClean="0">
                  <a:solidFill>
                    <a:prstClr val="black"/>
                  </a:solidFill>
                  <a:latin typeface="Arial" pitchFamily="34" charset="0"/>
                  <a:cs typeface="Arial" pitchFamily="34" charset="0"/>
                </a:rPr>
                <a:t>Nhận </a:t>
              </a:r>
              <a:r>
                <a:rPr lang="en-US" sz="3200" dirty="0" err="1">
                  <a:solidFill>
                    <a:prstClr val="black"/>
                  </a:solidFill>
                  <a:latin typeface="Arial" pitchFamily="34" charset="0"/>
                  <a:cs typeface="Arial" pitchFamily="34" charset="0"/>
                </a:rPr>
                <a:t>xét</a:t>
              </a:r>
              <a:endParaRPr lang="en-US" sz="3200" dirty="0">
                <a:solidFill>
                  <a:prstClr val="black"/>
                </a:solidFill>
                <a:latin typeface="Arial" pitchFamily="34" charset="0"/>
                <a:cs typeface="Arial" pitchFamily="34" charset="0"/>
              </a:endParaRPr>
            </a:p>
          </p:txBody>
        </p:sp>
      </p:grpSp>
    </p:spTree>
    <p:extLst>
      <p:ext uri="{BB962C8B-B14F-4D97-AF65-F5344CB8AC3E}">
        <p14:creationId xmlns:p14="http://schemas.microsoft.com/office/powerpoint/2010/main" val="709290013"/>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par>
                              <p:cTn id="11" fill="hold">
                                <p:stCondLst>
                                  <p:cond delay="1125"/>
                                </p:stCondLst>
                                <p:childTnLst>
                                  <p:par>
                                    <p:cTn id="12" presetID="2" presetClass="entr" presetSubtype="4" fill="hold" nodeType="afterEffect" p14:presetBounceEnd="60000">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14:bounceEnd="60000">
                                          <p:cBhvr additive="base">
                                            <p:cTn id="14" dur="100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par>
                              <p:cTn id="11" fill="hold">
                                <p:stCondLst>
                                  <p:cond delay="1125"/>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91045" y="699542"/>
            <a:ext cx="6961909" cy="1200329"/>
          </a:xfrm>
          <a:prstGeom prst="rect">
            <a:avLst/>
          </a:prstGeom>
          <a:noFill/>
        </p:spPr>
        <p:txBody>
          <a:bodyPr wrap="square" rtlCol="0">
            <a:spAutoFit/>
          </a:bodyPr>
          <a:lstStyle/>
          <a:p>
            <a:pPr algn="ctr"/>
            <a:r>
              <a:rPr lang="en-US" sz="7200" b="1">
                <a:solidFill>
                  <a:srgbClr val="00B050"/>
                </a:solidFill>
                <a:latin typeface="UTM Cookies" panose="02040603050506020204" pitchFamily="18" charset="0"/>
              </a:rPr>
              <a:t>KHÁM PHÁ</a:t>
            </a:r>
            <a:endParaRPr lang="en-US" sz="7200" b="1" dirty="0">
              <a:solidFill>
                <a:srgbClr val="00B050"/>
              </a:solidFill>
              <a:latin typeface="UTM Cookies" panose="02040603050506020204" pitchFamily="18" charset="0"/>
            </a:endParaRPr>
          </a:p>
        </p:txBody>
      </p:sp>
      <p:sp>
        <p:nvSpPr>
          <p:cNvPr id="4" name="Rectangle: Rounded Corners 25">
            <a:extLst>
              <a:ext uri="{FF2B5EF4-FFF2-40B4-BE49-F238E27FC236}">
                <a16:creationId xmlns:a16="http://schemas.microsoft.com/office/drawing/2014/main" id="{9063025B-40DC-49D7-A3A1-1A931BC7C4E7}"/>
              </a:ext>
            </a:extLst>
          </p:cNvPr>
          <p:cNvSpPr/>
          <p:nvPr/>
        </p:nvSpPr>
        <p:spPr>
          <a:xfrm>
            <a:off x="461832" y="1949745"/>
            <a:ext cx="8485716" cy="1607983"/>
          </a:xfrm>
          <a:prstGeom prst="roundRect">
            <a:avLst/>
          </a:prstGeom>
          <a:solidFill>
            <a:schemeClr val="bg1"/>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70C0"/>
                </a:solidFill>
                <a:latin typeface="UTM Avo" panose="02040603050506020204" pitchFamily="18" charset="0"/>
                <a:ea typeface="AvantGarde" panose="00000400000000000000" pitchFamily="2" charset="0"/>
                <a:cs typeface="AvantGarde" panose="00000400000000000000" pitchFamily="2" charset="0"/>
              </a:rPr>
              <a:t>1</a:t>
            </a:r>
            <a:r>
              <a:rPr lang="en-US" sz="3600" smtClean="0">
                <a:solidFill>
                  <a:srgbClr val="0070C0"/>
                </a:solidFill>
                <a:latin typeface="UTM Avo" panose="02040603050506020204" pitchFamily="18" charset="0"/>
                <a:ea typeface="AvantGarde" panose="00000400000000000000" pitchFamily="2" charset="0"/>
                <a:cs typeface="AvantGarde" panose="00000400000000000000" pitchFamily="2" charset="0"/>
              </a:rPr>
              <a:t>. Em </a:t>
            </a:r>
            <a:r>
              <a:rPr lang="en-US" sz="3600">
                <a:solidFill>
                  <a:srgbClr val="0070C0"/>
                </a:solidFill>
                <a:latin typeface="UTM Avo" panose="02040603050506020204" pitchFamily="18" charset="0"/>
                <a:ea typeface="AvantGarde" panose="00000400000000000000" pitchFamily="2" charset="0"/>
                <a:cs typeface="AvantGarde" panose="00000400000000000000" pitchFamily="2" charset="0"/>
              </a:rPr>
              <a:t>hãy tìm các thẻ tên phù hợp dưới đây để gọi tên các đồ chơi trong Hình 1.</a:t>
            </a:r>
            <a:endParaRPr lang="en-US" sz="3600"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3109033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1F60E561-AFD0-47CD-A984-3F161EC14666}"/>
              </a:ext>
            </a:extLst>
          </p:cNvPr>
          <p:cNvPicPr>
            <a:picLocks noChangeAspect="1"/>
          </p:cNvPicPr>
          <p:nvPr/>
        </p:nvPicPr>
        <p:blipFill>
          <a:blip r:embed="rId3"/>
          <a:stretch>
            <a:fillRect/>
          </a:stretch>
        </p:blipFill>
        <p:spPr>
          <a:xfrm>
            <a:off x="1475657" y="267493"/>
            <a:ext cx="6046100" cy="3680235"/>
          </a:xfrm>
          <a:prstGeom prst="rect">
            <a:avLst/>
          </a:prstGeom>
        </p:spPr>
      </p:pic>
    </p:spTree>
    <p:extLst>
      <p:ext uri="{BB962C8B-B14F-4D97-AF65-F5344CB8AC3E}">
        <p14:creationId xmlns:p14="http://schemas.microsoft.com/office/powerpoint/2010/main" val="18781959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1">
            <a:extLst>
              <a:ext uri="{FF2B5EF4-FFF2-40B4-BE49-F238E27FC236}">
                <a16:creationId xmlns:a16="http://schemas.microsoft.com/office/drawing/2014/main" id="{1F60E561-AFD0-47CD-A984-3F161EC14666}"/>
              </a:ext>
            </a:extLst>
          </p:cNvPr>
          <p:cNvPicPr>
            <a:picLocks noChangeAspect="1"/>
          </p:cNvPicPr>
          <p:nvPr/>
        </p:nvPicPr>
        <p:blipFill rotWithShape="1">
          <a:blip r:embed="rId3"/>
          <a:srcRect l="26614"/>
          <a:stretch/>
        </p:blipFill>
        <p:spPr>
          <a:xfrm>
            <a:off x="1071748" y="-17587"/>
            <a:ext cx="8035376" cy="4757980"/>
          </a:xfrm>
          <a:prstGeom prst="rect">
            <a:avLst/>
          </a:prstGeom>
        </p:spPr>
      </p:pic>
      <p:pic>
        <p:nvPicPr>
          <p:cNvPr id="3" name="Gấu bông">
            <a:extLst>
              <a:ext uri="{FF2B5EF4-FFF2-40B4-BE49-F238E27FC236}">
                <a16:creationId xmlns:a16="http://schemas.microsoft.com/office/drawing/2014/main" id="{3D72C41B-92FC-47F1-8EE4-672E38842315}"/>
              </a:ext>
            </a:extLst>
          </p:cNvPr>
          <p:cNvPicPr>
            <a:picLocks noChangeAspect="1"/>
          </p:cNvPicPr>
          <p:nvPr/>
        </p:nvPicPr>
        <p:blipFill rotWithShape="1">
          <a:blip r:embed="rId3"/>
          <a:srcRect l="-350" r="73540" b="89567"/>
          <a:stretch/>
        </p:blipFill>
        <p:spPr>
          <a:xfrm>
            <a:off x="0" y="29537"/>
            <a:ext cx="1450748" cy="309966"/>
          </a:xfrm>
          <a:prstGeom prst="rect">
            <a:avLst/>
          </a:prstGeom>
        </p:spPr>
      </p:pic>
      <p:pic>
        <p:nvPicPr>
          <p:cNvPr id="4" name="Quả bóng đá">
            <a:extLst>
              <a:ext uri="{FF2B5EF4-FFF2-40B4-BE49-F238E27FC236}">
                <a16:creationId xmlns:a16="http://schemas.microsoft.com/office/drawing/2014/main" id="{440604E3-20FF-4FAD-8A3F-7E7138AE3F8B}"/>
              </a:ext>
            </a:extLst>
          </p:cNvPr>
          <p:cNvPicPr>
            <a:picLocks noChangeAspect="1"/>
          </p:cNvPicPr>
          <p:nvPr/>
        </p:nvPicPr>
        <p:blipFill rotWithShape="1">
          <a:blip r:embed="rId3"/>
          <a:srcRect l="66" t="11380" r="73124" b="78187"/>
          <a:stretch/>
        </p:blipFill>
        <p:spPr>
          <a:xfrm>
            <a:off x="21672" y="403107"/>
            <a:ext cx="1450748" cy="309966"/>
          </a:xfrm>
          <a:prstGeom prst="rect">
            <a:avLst/>
          </a:prstGeom>
        </p:spPr>
      </p:pic>
      <p:pic>
        <p:nvPicPr>
          <p:cNvPr id="6" name="Diều giấy">
            <a:extLst>
              <a:ext uri="{FF2B5EF4-FFF2-40B4-BE49-F238E27FC236}">
                <a16:creationId xmlns:a16="http://schemas.microsoft.com/office/drawing/2014/main" id="{07F05584-CB77-414E-813E-42AC92B29238}"/>
              </a:ext>
            </a:extLst>
          </p:cNvPr>
          <p:cNvPicPr>
            <a:picLocks noChangeAspect="1"/>
          </p:cNvPicPr>
          <p:nvPr/>
        </p:nvPicPr>
        <p:blipFill rotWithShape="1">
          <a:blip r:embed="rId3"/>
          <a:srcRect l="66" t="22021" r="73524" b="69576"/>
          <a:stretch/>
        </p:blipFill>
        <p:spPr>
          <a:xfrm>
            <a:off x="32508" y="780634"/>
            <a:ext cx="1429076" cy="249665"/>
          </a:xfrm>
          <a:prstGeom prst="rect">
            <a:avLst/>
          </a:prstGeom>
        </p:spPr>
      </p:pic>
      <p:pic>
        <p:nvPicPr>
          <p:cNvPr id="7" name="Chong chóng">
            <a:extLst>
              <a:ext uri="{FF2B5EF4-FFF2-40B4-BE49-F238E27FC236}">
                <a16:creationId xmlns:a16="http://schemas.microsoft.com/office/drawing/2014/main" id="{DDF3CEE3-FD0A-481C-9EB6-43A3A18D00D5}"/>
              </a:ext>
            </a:extLst>
          </p:cNvPr>
          <p:cNvPicPr>
            <a:picLocks noChangeAspect="1"/>
          </p:cNvPicPr>
          <p:nvPr/>
        </p:nvPicPr>
        <p:blipFill rotWithShape="1">
          <a:blip r:embed="rId3"/>
          <a:srcRect l="66" t="31529" r="73524" b="58038"/>
          <a:stretch/>
        </p:blipFill>
        <p:spPr>
          <a:xfrm>
            <a:off x="32508" y="1106917"/>
            <a:ext cx="1429076" cy="309966"/>
          </a:xfrm>
          <a:prstGeom prst="rect">
            <a:avLst/>
          </a:prstGeom>
        </p:spPr>
      </p:pic>
      <p:pic>
        <p:nvPicPr>
          <p:cNvPr id="8" name="Đèn ông sao">
            <a:extLst>
              <a:ext uri="{FF2B5EF4-FFF2-40B4-BE49-F238E27FC236}">
                <a16:creationId xmlns:a16="http://schemas.microsoft.com/office/drawing/2014/main" id="{B78E0C83-C7BD-4855-8707-9F8E5204D12C}"/>
              </a:ext>
            </a:extLst>
          </p:cNvPr>
          <p:cNvPicPr>
            <a:picLocks noChangeAspect="1"/>
          </p:cNvPicPr>
          <p:nvPr/>
        </p:nvPicPr>
        <p:blipFill rotWithShape="1">
          <a:blip r:embed="rId3"/>
          <a:srcRect l="66" t="61854" r="73925" b="27713"/>
          <a:stretch/>
        </p:blipFill>
        <p:spPr>
          <a:xfrm>
            <a:off x="35860" y="1413211"/>
            <a:ext cx="1407404" cy="309966"/>
          </a:xfrm>
          <a:prstGeom prst="rect">
            <a:avLst/>
          </a:prstGeom>
        </p:spPr>
      </p:pic>
      <p:pic>
        <p:nvPicPr>
          <p:cNvPr id="9" name="Đồ chơi lắp ráp">
            <a:extLst>
              <a:ext uri="{FF2B5EF4-FFF2-40B4-BE49-F238E27FC236}">
                <a16:creationId xmlns:a16="http://schemas.microsoft.com/office/drawing/2014/main" id="{5E875BF4-FFCD-4547-A544-55041D898AEF}"/>
              </a:ext>
            </a:extLst>
          </p:cNvPr>
          <p:cNvPicPr>
            <a:picLocks noChangeAspect="1"/>
          </p:cNvPicPr>
          <p:nvPr/>
        </p:nvPicPr>
        <p:blipFill rotWithShape="1">
          <a:blip r:embed="rId3"/>
          <a:srcRect l="66" t="71447" r="73925" b="18120"/>
          <a:stretch/>
        </p:blipFill>
        <p:spPr>
          <a:xfrm>
            <a:off x="54180" y="1762931"/>
            <a:ext cx="1407404" cy="309966"/>
          </a:xfrm>
          <a:prstGeom prst="rect">
            <a:avLst/>
          </a:prstGeom>
        </p:spPr>
      </p:pic>
      <p:pic>
        <p:nvPicPr>
          <p:cNvPr id="10" name="Ru bích">
            <a:extLst>
              <a:ext uri="{FF2B5EF4-FFF2-40B4-BE49-F238E27FC236}">
                <a16:creationId xmlns:a16="http://schemas.microsoft.com/office/drawing/2014/main" id="{E12EF033-16EF-49D4-931B-1B0E6634DD9F}"/>
              </a:ext>
            </a:extLst>
          </p:cNvPr>
          <p:cNvPicPr>
            <a:picLocks noChangeAspect="1"/>
          </p:cNvPicPr>
          <p:nvPr/>
        </p:nvPicPr>
        <p:blipFill rotWithShape="1">
          <a:blip r:embed="rId3"/>
          <a:srcRect l="398" t="83011" r="73593" b="6556"/>
          <a:stretch/>
        </p:blipFill>
        <p:spPr>
          <a:xfrm>
            <a:off x="65016" y="2127227"/>
            <a:ext cx="1407404" cy="309966"/>
          </a:xfrm>
          <a:prstGeom prst="rect">
            <a:avLst/>
          </a:prstGeom>
        </p:spPr>
      </p:pic>
      <p:pic>
        <p:nvPicPr>
          <p:cNvPr id="11" name="Cờ vua">
            <a:extLst>
              <a:ext uri="{FF2B5EF4-FFF2-40B4-BE49-F238E27FC236}">
                <a16:creationId xmlns:a16="http://schemas.microsoft.com/office/drawing/2014/main" id="{12233A93-859E-41F1-95A9-2E08A73622C4}"/>
              </a:ext>
            </a:extLst>
          </p:cNvPr>
          <p:cNvPicPr>
            <a:picLocks noChangeAspect="1"/>
          </p:cNvPicPr>
          <p:nvPr/>
        </p:nvPicPr>
        <p:blipFill rotWithShape="1">
          <a:blip r:embed="rId3"/>
          <a:srcRect l="66" t="54047" r="73925" b="39718"/>
          <a:stretch/>
        </p:blipFill>
        <p:spPr>
          <a:xfrm>
            <a:off x="65016" y="2885368"/>
            <a:ext cx="1407404" cy="185236"/>
          </a:xfrm>
          <a:prstGeom prst="rect">
            <a:avLst/>
          </a:prstGeom>
        </p:spPr>
      </p:pic>
      <p:pic>
        <p:nvPicPr>
          <p:cNvPr id="12" name="Ô tô">
            <a:extLst>
              <a:ext uri="{FF2B5EF4-FFF2-40B4-BE49-F238E27FC236}">
                <a16:creationId xmlns:a16="http://schemas.microsoft.com/office/drawing/2014/main" id="{C088977F-21A0-4468-8AF8-1E2E7632A054}"/>
              </a:ext>
            </a:extLst>
          </p:cNvPr>
          <p:cNvPicPr>
            <a:picLocks noChangeAspect="1"/>
          </p:cNvPicPr>
          <p:nvPr/>
        </p:nvPicPr>
        <p:blipFill rotWithShape="1">
          <a:blip r:embed="rId3"/>
          <a:srcRect l="66" t="41949" r="73925" b="48161"/>
          <a:stretch/>
        </p:blipFill>
        <p:spPr>
          <a:xfrm>
            <a:off x="65016" y="2489401"/>
            <a:ext cx="1407404" cy="293840"/>
          </a:xfrm>
          <a:prstGeom prst="rect">
            <a:avLst/>
          </a:prstGeom>
        </p:spPr>
      </p:pic>
    </p:spTree>
    <p:extLst>
      <p:ext uri="{BB962C8B-B14F-4D97-AF65-F5344CB8AC3E}">
        <p14:creationId xmlns:p14="http://schemas.microsoft.com/office/powerpoint/2010/main" val="242948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8351 -0.00339 L 0.16875 0.50216 L 0.16875 0.50278 L 0.16736 0.50618 " pathEditMode="relative" rAng="0" ptsTypes="AAAA">
                                      <p:cBhvr>
                                        <p:cTn id="6" dur="2000" fill="hold"/>
                                        <p:tgtEl>
                                          <p:spTgt spid="3"/>
                                        </p:tgtEl>
                                        <p:attrNameLst>
                                          <p:attrName>ppt_x</p:attrName>
                                          <p:attrName>ppt_y</p:attrName>
                                        </p:attrNameLst>
                                      </p:cBhvr>
                                      <p:rCtr x="4253" y="2546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57209E-17 3.7037E-7 L 1.57209E-17 3.7037E-7 C -0.00035 0.02654 -0.00052 0.05339 -0.00191 0.08056 C -0.00191 0.08426 -0.00365 0.08765 -0.00365 0.09167 C -0.00365 0.12068 -0.00365 0.14938 -0.00191 0.17778 C -0.00052 0.19105 0.00347 0.20432 0.00556 0.21728 L 0.00938 0.2392 C 0.0099 0.25339 0.01007 0.26759 0.01094 0.28148 C 0.01128 0.28426 0.01233 0.28673 0.01267 0.28981 C 0.01389 0.2963 0.01545 0.30247 0.01649 0.30926 C 0.01788 0.31821 0.01823 0.32593 0.02031 0.33426 C 0.02101 0.3392 0.0224 0.34383 0.02378 0.34784 C 0.02431 0.35586 0.02465 0.36296 0.02552 0.37068 C 0.02656 0.37778 0.02813 0.38549 0.02917 0.39352 C 0.03003 0.3966 0.03056 0.40062 0.0309 0.40401 C 0.03212 0.41697 0.03351 0.43457 0.03646 0.4463 C 0.03819 0.45309 0.04132 0.45864 0.04392 0.46512 C 0.05278 0.51636 0.04583 0.48117 0.06007 0.54383 C 0.06198 0.55247 0.06406 0.5608 0.06563 0.56883 C 0.06753 0.57839 0.0691 0.58796 0.07101 0.59722 C 0.07274 0.60401 0.07917 0.61235 0.08194 0.61636 C 0.08333 0.62191 0.0842 0.62932 0.0875 0.63364 C 0.08958 0.6358 0.09236 0.63704 0.09462 0.63889 C 0.09809 0.64136 0.10503 0.64568 0.10938 0.64753 C 0.11181 0.64784 0.11406 0.64877 0.11684 0.64969 C 0.11823 0.65062 0.12014 0.65216 0.12205 0.65278 C 0.12691 0.65494 0.13177 0.65648 0.13663 0.65864 L 0.14375 0.66204 L 0.16615 0.65864 L 0.16615 0.65895 L 0.16615 0.65864 L 0.16215 0.66204 L 0.16406 0.65864 L 0.16406 0.65895 " pathEditMode="relative" rAng="0" ptsTypes="AAAAAAAAAAAAAAAAAAAAAAAAAAAAAAAAAA">
                                      <p:cBhvr>
                                        <p:cTn id="10" dur="2000" fill="hold"/>
                                        <p:tgtEl>
                                          <p:spTgt spid="4"/>
                                        </p:tgtEl>
                                        <p:attrNameLst>
                                          <p:attrName>ppt_x</p:attrName>
                                          <p:attrName>ppt_y</p:attrName>
                                        </p:attrNameLst>
                                      </p:cBhvr>
                                      <p:rCtr x="8125" y="33086"/>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3194 0.05555 L 0.03194 0.05586 C 0.03871 0.06142 0.046 0.06574 0.05225 0.07345 C 0.05642 0.07901 0.05885 0.08765 0.06232 0.09444 C 0.07309 0.11512 0.07048 0.11111 0.07934 0.1216 C 0.08802 0.16759 0.07725 0.10771 0.08437 0.24228 C 0.08472 0.24753 0.0868 0.25216 0.08784 0.2574 C 0.10087 0.32747 0.08368 0.24444 0.09462 0.29043 C 0.09635 0.29845 0.09757 0.30679 0.09965 0.3145 C 0.10225 0.32438 0.10903 0.34105 0.11319 0.34753 C 0.1283 0.3716 0.11163 0.31882 0.13524 0.37469 C 0.13698 0.3787 0.13802 0.38395 0.14028 0.38672 C 0.14323 0.39043 0.14757 0.38919 0.15052 0.3929 C 0.15746 0.40123 0.15364 0.39814 0.16232 0.40185 C 0.16406 0.40493 0.1651 0.41049 0.16753 0.4108 C 0.23784 0.42777 0.196 0.4037 0.21823 0.41697 C 0.33906 0.39845 0.15989 0.42314 0.30816 0.41388 C 0.33316 0.41234 0.34982 0.40617 0.37257 0.39876 C 0.38212 0.4 0.39184 0.4003 0.40139 0.40185 C 0.40312 0.40216 0.40468 0.40493 0.40642 0.40493 C 0.40937 0.40493 0.41198 0.40247 0.41493 0.40185 C 0.42222 0.4003 0.42968 0.4 0.43698 0.39876 C 0.44253 0.39814 0.44826 0.39691 0.45382 0.39598 C 0.46128 0.40092 0.46805 0.41018 0.47587 0.4108 L 0.54201 0.40493 C 0.56927 0.41172 0.57309 0.41543 0.60468 0.40802 C 0.60903 0.40679 0.61267 0.40185 0.61666 0.39876 C 0.61892 0.4 0.62135 0.39969 0.62343 0.40185 C 0.62552 0.40401 0.62621 0.41203 0.62847 0.4108 C 0.65104 0.40123 0.69462 0.37191 0.69462 0.37222 C 0.70139 0.37777 0.70781 0.38487 0.71493 0.38981 C 0.71805 0.39197 0.7217 0.39351 0.725 0.3929 C 0.7401 0.39043 0.75312 0.38426 0.76753 0.37777 C 0.80468 0.38395 0.81146 0.39876 0.79965 0.37777 L 0.79965 0.37808 L 0.79965 0.37777 L 0.79965 0.37808 " pathEditMode="relative" rAng="0" ptsTypes="AAAAAAAAAAAAAAAAAAAAAAAAAAAAAAAAAAAAA">
                                      <p:cBhvr>
                                        <p:cTn id="14" dur="2000" fill="hold"/>
                                        <p:tgtEl>
                                          <p:spTgt spid="6"/>
                                        </p:tgtEl>
                                        <p:attrNameLst>
                                          <p:attrName>ppt_x</p:attrName>
                                          <p:attrName>ppt_y</p:attrName>
                                        </p:attrNameLst>
                                      </p:cBhvr>
                                      <p:rCtr x="38646" y="18056"/>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2.77778E-6 0.01883 L 2.77778E-6 0.01914 C 0.0026 0.09105 0.00278 0.16389 0.00816 0.23549 C 0.01111 0.27531 0.01857 0.31327 0.02482 0.35093 C 0.02708 0.36451 0.02968 0.37809 0.03142 0.39198 C 0.03264 0.40123 0.0335 0.41019 0.03489 0.41914 C 0.0368 0.43272 0.03802 0.44722 0.04149 0.45988 C 0.04375 0.4679 0.046 0.47562 0.04826 0.48333 C 0.05173 0.49691 0.05764 0.52623 0.06302 0.53457 C 0.06545 0.53765 0.06788 0.54043 0.06979 0.54475 C 0.07343 0.55185 0.07621 0.56235 0.07795 0.57191 C 0.07864 0.57531 0.07864 0.57901 0.07968 0.58179 C 0.08125 0.58673 0.08698 0.59661 0.08975 0.59877 C 0.09184 0.60062 0.09427 0.60123 0.09653 0.60247 C 0.09965 0.60679 0.10278 0.61235 0.10642 0.61605 C 0.11284 0.62191 0.11979 0.62438 0.12639 0.62963 C 0.13628 0.63735 0.13194 0.63426 0.13975 0.63951 C 0.14635 0.63858 0.15312 0.63827 0.15972 0.63642 C 0.16146 0.6358 0.16302 0.63395 0.16475 0.63303 C 0.16684 0.63148 0.16909 0.63056 0.17135 0.62963 C 0.17309 0.63179 0.17465 0.63426 0.17621 0.63642 C 0.19843 0.6608 0.18871 0.65 0.22448 0.6429 C 0.22916 0.63673 0.23107 0.63364 0.23628 0.62963 C 0.24149 0.62531 0.24739 0.62191 0.25295 0.61944 C 0.26493 0.61389 0.25729 0.61883 0.26632 0.61235 C 0.27222 0.61358 0.2783 0.61605 0.28437 0.61605 C 0.3717 0.61605 0.35104 0.62006 0.39444 0.60895 C 0.39618 0.60803 0.39791 0.60679 0.39948 0.60586 C 0.40156 0.60432 0.40399 0.60401 0.40607 0.60247 C 0.40798 0.60062 0.4092 0.59691 0.41111 0.59537 C 0.41718 0.59198 0.42343 0.59136 0.42916 0.58889 C 0.43455 0.58673 0.43923 0.58395 0.44427 0.58179 C 0.44826 0.58056 0.45225 0.58025 0.45607 0.5787 C 0.45833 0.57778 0.46041 0.57623 0.46284 0.57531 C 0.46562 0.57377 0.46823 0.57284 0.471 0.57191 C 0.47517 0.57469 0.48229 0.58025 0.48611 0.5787 C 0.49253 0.57623 0.49826 0.56975 0.50451 0.56512 C 0.50659 0.55062 0.50781 0.55463 0.4993 0.55463 L 0.4993 0.55494 " pathEditMode="relative" rAng="0" ptsTypes="AAAAAAAAAAAAAAAAAAAAAAAAAAAAAAAAAAAAAAA">
                                      <p:cBhvr>
                                        <p:cTn id="18" dur="2000" fill="hold"/>
                                        <p:tgtEl>
                                          <p:spTgt spid="7"/>
                                        </p:tgtEl>
                                        <p:attrNameLst>
                                          <p:attrName>ppt_x</p:attrName>
                                          <p:attrName>ppt_y</p:attrName>
                                        </p:attrNameLst>
                                      </p:cBhvr>
                                      <p:rCtr x="25295" y="31605"/>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11111E-6 3.20988E-6 L 1.11111E-6 0.00031 C 0.00312 0.13364 -0.0007 0.0108 0.00503 0.12037 C 0.00573 0.13549 0.0059 0.15061 0.00677 0.16574 C 0.00851 0.19845 0.01128 0.2358 0.0151 0.26821 C 0.01649 0.27932 0.02587 0.36666 0.03559 0.39166 C 0.03993 0.40339 0.04722 0.4108 0.05243 0.42191 C 0.06771 0.45401 0.0559 0.44537 0.07621 0.46697 C 0.07986 0.47098 0.0842 0.47284 0.08802 0.47592 C 0.10642 0.49166 0.10399 0.4895 0.11684 0.50308 C 0.12049 0.51358 0.12778 0.53703 0.13385 0.54537 C 0.15451 0.57469 0.15347 0.55586 0.17951 0.58765 C 0.23524 0.65524 0.20121 0.63487 0.23212 0.65679 C 0.23368 0.65802 0.23542 0.65895 0.23715 0.65987 C 0.24913 0.65679 0.26076 0.65277 0.27274 0.65092 C 0.28628 0.64876 0.3 0.64938 0.31354 0.64784 C 0.31823 0.64722 0.34045 0.6429 0.34566 0.64166 C 0.35417 0.64382 0.36285 0.64382 0.37101 0.64784 C 0.37378 0.64907 0.375 0.65648 0.37795 0.65679 C 0.40035 0.66049 0.42309 0.65895 0.44566 0.65987 C 0.47083 0.67469 0.43906 0.65926 0.48976 0.6537 C 0.5066 0.65216 0.52361 0.65586 0.54062 0.65679 C 0.56753 0.63765 0.54149 0.6537 0.6066 0.6537 C 0.61354 0.6537 0.62014 0.65154 0.62708 0.65092 C 0.63941 0.64969 0.65191 0.64876 0.66424 0.64784 C 0.66875 0.64691 0.67344 0.64629 0.67778 0.64475 C 0.67969 0.64413 0.68108 0.64166 0.68299 0.64166 C 0.69705 0.64166 0.71111 0.64382 0.72535 0.64475 C 0.74566 0.63024 0.72274 0.64506 0.76424 0.63271 C 0.78854 0.62561 0.77778 0.62839 0.79653 0.62376 C 0.79705 0.62068 0.79757 0.61759 0.79826 0.61481 C 0.7993 0.60956 0.80104 0.60494 0.80156 0.59969 C 0.80451 0.56913 0.8033 0.4966 0.8033 0.47901 L 0.8033 0.47932 L 0.8033 0.47901 " pathEditMode="relative" rAng="0" ptsTypes="AAAAAAAAAAAAAAAAAAAAAAAAAAAAAAAAAAA">
                                      <p:cBhvr>
                                        <p:cTn id="22" dur="2000" fill="hold"/>
                                        <p:tgtEl>
                                          <p:spTgt spid="8"/>
                                        </p:tgtEl>
                                        <p:attrNameLst>
                                          <p:attrName>ppt_x</p:attrName>
                                          <p:attrName>ppt_y</p:attrName>
                                        </p:attrNameLst>
                                      </p:cBhvr>
                                      <p:rCtr x="40174" y="33302"/>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2344 0.08302 L 0.02344 0.08333 C 0.03455 0.08765 0.04219 0.09352 0.05382 0.08611 C 0.05573 0.08488 0.05573 0.07963 0.05729 0.07716 C 0.0592 0.07346 0.06181 0.0713 0.06407 0.0679 C 0.08091 0.04383 0.06875 0.06358 0.07917 0.03796 C 0.09618 -0.0034 0.08073 0.04043 0.09288 0.00463 C 0.09341 -0.00031 0.09393 -0.00525 0.09445 -0.01049 C 0.09566 -0.02253 0.09653 -0.03457 0.09792 -0.04661 C 0.09879 -0.0537 0.09879 -0.06173 0.10122 -0.06759 C 0.10417 -0.07469 0.10938 -0.07747 0.1132 -0.08272 C 0.11493 -0.08549 0.11632 -0.08889 0.11823 -0.09167 C 0.12934 -0.10864 0.12118 -0.09198 0.13004 -0.11296 C 0.13143 -0.12068 0.13212 -0.12963 0.13854 -0.13086 C 0.1415 -0.13148 0.1441 -0.12685 0.14705 -0.125 C 0.14757 -0.12161 0.14861 -0.10833 0.15382 -0.11296 C 0.15538 -0.1142 0.15556 -0.12191 0.15556 -0.12161 L 0.15556 -0.12191 " pathEditMode="relative" rAng="0" ptsTypes="AAAAAAAAAAAAAAAAAA">
                                      <p:cBhvr>
                                        <p:cTn id="26" dur="2000" fill="hold"/>
                                        <p:tgtEl>
                                          <p:spTgt spid="9"/>
                                        </p:tgtEl>
                                        <p:attrNameLst>
                                          <p:attrName>ppt_x</p:attrName>
                                          <p:attrName>ppt_y</p:attrName>
                                        </p:attrNameLst>
                                      </p:cBhvr>
                                      <p:rCtr x="6597" y="-10401"/>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2.22222E-6 0.02099 L 2.22222E-6 0.02099 C 0.00139 0.02747 0.00243 0.03426 0.00486 0.04043 C 0.0085 0.05031 0.01059 0.04691 0.01666 0.05031 C 0.0191 0.05154 0.021 0.05494 0.02344 0.05525 C 0.03802 0.05741 0.05278 0.05679 0.06753 0.05771 C 0.0743 0.05833 0.08107 0.05895 0.08785 0.06018 C 0.10139 0.06234 0.0875 0.06358 0.10486 0.06512 C 0.1368 0.06728 0.1691 0.06821 0.20121 0.07006 C 0.20573 0.07068 0.21041 0.0716 0.21458 0.07253 C 0.21753 0.07315 0.22031 0.07469 0.22326 0.07469 C 0.23975 0.07623 0.25607 0.07654 0.27205 0.07747 C 0.28368 0.0787 0.29809 0.08025 0.30955 0.08241 C 0.31354 0.08271 0.31753 0.08395 0.32153 0.08457 C 0.33507 0.08395 0.34861 0.08148 0.36215 0.08241 C 0.40989 0.08518 0.42066 0.08765 0.45347 0.09444 C 0.46805 0.08981 0.48246 0.08086 0.49739 0.07994 C 0.52517 0.07808 0.53802 0.09537 0.56007 0.1145 C 0.59132 0.09907 0.55937 0.11883 0.58871 0.08241 C 0.62066 0.04228 0.6151 0.04846 0.64653 0.03796 C 0.65 0.03488 0.65312 0.03086 0.65677 0.02808 C 0.65989 0.02592 0.66441 0.02716 0.66666 0.02315 C 0.66944 0.01883 0.66927 0.01173 0.67014 0.00617 C 0.67326 -0.01512 0.67864 -0.05803 0.67864 -0.05772 C 0.67743 -0.06852 0.67673 -0.07932 0.67517 -0.08982 C 0.67448 -0.09414 0.67239 -0.09784 0.67187 -0.10216 C 0.67066 -0.11111 0.67066 -0.12006 0.67014 -0.12932 C 0.67222 -0.15 0.67135 -0.15772 0.67691 -0.17346 C 0.68021 -0.18333 0.6809 -0.18611 0.68698 -0.19074 C 0.69236 -0.19445 0.70104 -0.19475 0.70573 -0.19537 C 0.71059 -0.19475 0.72031 -0.19475 0.72604 -0.19074 C 0.72778 -0.18951 0.72934 -0.18735 0.73107 -0.1858 C 0.73281 -0.18827 0.7342 -0.19136 0.73628 -0.19321 C 0.73819 -0.19475 0.74062 -0.19537 0.74305 -0.19537 C 0.75434 -0.19537 0.76562 -0.19414 0.77691 -0.19321 C 0.78559 -0.18889 0.78021 -0.19074 0.79392 -0.19074 L 0.79392 -0.19043 " pathEditMode="relative" rAng="0" ptsTypes="AAAAAAAAAAAAAAAAAAAAAAAAAAAAAAAAAAAAA">
                                      <p:cBhvr>
                                        <p:cTn id="30" dur="2000" fill="hold"/>
                                        <p:tgtEl>
                                          <p:spTgt spid="10"/>
                                        </p:tgtEl>
                                        <p:attrNameLst>
                                          <p:attrName>ppt_x</p:attrName>
                                          <p:attrName>ppt_y</p:attrName>
                                        </p:attrNameLst>
                                      </p:cBhvr>
                                      <p:rCtr x="39687" y="-6142"/>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0104 0.00277 L -0.00104 0.00277 C -0.00104 0.00277 0.0059 0.03024 0.00903 0.0358 C 0.01041 0.03827 0.0125 0.0395 0.01406 0.04166 C 0.02448 0.05771 0.01632 0.05185 0.02778 0.05679 C 0.03559 0.05586 0.04357 0.05555 0.05139 0.0537 C 0.05312 0.05339 0.05469 0.05154 0.0566 0.05092 C 0.05989 0.04938 0.06319 0.04845 0.06666 0.04784 C 0.08472 0.04413 0.10486 0.04321 0.12257 0.04166 C 0.13003 0.04382 0.1375 0.04475 0.14462 0.04784 C 0.1467 0.04876 0.14774 0.05339 0.14982 0.0537 C 0.16319 0.05648 0.17691 0.05586 0.19045 0.05679 C 0.22153 0.0679 0.19722 0.06049 0.2684 0.0537 L 0.29548 0.05092 C 0.32916 0.04228 0.27569 0.0537 0.33107 0.0537 C 0.3408 0.0537 0.35035 0.0503 0.35989 0.04784 C 0.36441 0.0466 0.38073 0.03981 0.38715 0.03888 C 0.39548 0.03734 0.40399 0.03734 0.4125 0.0358 C 0.42153 0.03425 0.43055 0.03148 0.43958 0.02963 C 0.44635 0.02839 0.45312 0.02777 0.46007 0.02685 C 0.4717 0.0216 0.46441 0.02376 0.48212 0.02376 L 0.48212 0.02376 " pathEditMode="relative" ptsTypes="AAAAAAAAAAAAAAAAAAAAAA">
                                      <p:cBhvr>
                                        <p:cTn id="34" dur="2000" fill="hold"/>
                                        <p:tgtEl>
                                          <p:spTgt spid="12"/>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0642 -0.55833 L 0.00642 -0.55802 C 0.00816 -0.47469 0.00607 -0.55154 0.00937 -0.48333 C 0.00972 -0.47376 0.00989 -0.4642 0.01041 -0.45463 C 0.01146 -0.43457 0.01302 -0.4108 0.01528 -0.39043 C 0.01597 -0.38364 0.02153 -0.32932 0.02725 -0.31327 C 0.02986 -0.30617 0.0342 -0.30154 0.03715 -0.29475 C 0.04618 -0.27469 0.03923 -0.27994 0.05104 -0.26666 C 0.0533 -0.26389 0.0559 -0.26265 0.05798 -0.26111 C 0.06892 -0.25092 0.06771 -0.25247 0.075 -0.24382 C 0.07725 -0.23734 0.0816 -0.22253 0.08507 -0.21728 C 0.09705 -0.19876 0.09635 -0.2108 0.1118 -0.19074 C 0.14462 -0.14845 0.12465 -0.16142 0.14288 -0.14753 C 0.14357 -0.1466 0.14462 -0.14599 0.14583 -0.14599 C 0.15278 -0.14753 0.15972 -0.15031 0.16684 -0.15123 C 0.17482 -0.15278 0.18281 -0.15247 0.19062 -0.15308 C 0.1934 -0.15339 0.20642 -0.15617 0.20937 -0.15679 C 0.21441 -0.15555 0.21979 -0.15555 0.22448 -0.15308 C 0.22604 -0.15247 0.22673 -0.14815 0.22864 -0.14753 C 0.24184 -0.14506 0.25521 -0.14599 0.2684 -0.14599 C 0.28316 -0.13642 0.26423 -0.14599 0.29427 -0.14938 C 0.30434 -0.15031 0.31441 -0.14815 0.3243 -0.14753 C 0.34028 -0.15957 0.325 -0.14938 0.36302 -0.14938 C 0.36736 -0.14938 0.37118 -0.15061 0.37482 -0.15123 C 0.38212 -0.15185 0.38993 -0.15278 0.39722 -0.15308 C 0.39965 -0.1537 0.40243 -0.15401 0.40486 -0.15494 C 0.40607 -0.15524 0.40694 -0.15679 0.40798 -0.15679 C 0.41614 -0.15679 0.42465 -0.15555 0.43298 -0.15494 C 0.44496 -0.1642 0.4316 -0.15463 0.4559 -0.16265 C 0.46996 -0.16697 0.46389 -0.16543 0.47482 -0.16821 C 0.475 -0.17006 0.47517 -0.17222 0.47587 -0.17376 C 0.47656 -0.17716 0.47725 -0.17994 0.47795 -0.18333 C 0.47951 -0.20247 0.47882 -0.24815 0.47882 -0.25895 L 0.47882 -0.25864 L 0.47882 -0.25895 " pathEditMode="relative" rAng="0" ptsTypes="AAAAAAAAAAAAAAAAAAAAAAAAAAAAAAAAAAA">
                                      <p:cBhvr>
                                        <p:cTn id="38" dur="2000" fill="hold"/>
                                        <p:tgtEl>
                                          <p:spTgt spid="11"/>
                                        </p:tgtEl>
                                        <p:attrNameLst>
                                          <p:attrName>ppt_x</p:attrName>
                                          <p:attrName>ppt_y</p:attrName>
                                        </p:attrNameLst>
                                      </p:cBhvr>
                                      <p:rCtr x="23611" y="208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413277B4-4637-52BB-B195-68D3AD5C3BCC}"/>
              </a:ext>
            </a:extLst>
          </p:cNvPr>
          <p:cNvSpPr/>
          <p:nvPr/>
        </p:nvSpPr>
        <p:spPr>
          <a:xfrm>
            <a:off x="3011595" y="439422"/>
            <a:ext cx="2382473" cy="547278"/>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Bài 10</a:t>
            </a:r>
            <a:endParaRPr lang="en-US" sz="2400" b="1" dirty="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endParaRPr>
          </a:p>
        </p:txBody>
      </p:sp>
      <p:sp>
        <p:nvSpPr>
          <p:cNvPr id="28" name="Wave 27">
            <a:extLst>
              <a:ext uri="{FF2B5EF4-FFF2-40B4-BE49-F238E27FC236}">
                <a16:creationId xmlns:a16="http://schemas.microsoft.com/office/drawing/2014/main" id="{DB8B1574-7ADC-C659-873F-9C2C9CB303E1}"/>
              </a:ext>
            </a:extLst>
          </p:cNvPr>
          <p:cNvSpPr/>
          <p:nvPr/>
        </p:nvSpPr>
        <p:spPr>
          <a:xfrm>
            <a:off x="899592" y="160340"/>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0C0"/>
                </a:solidFill>
                <a:latin typeface="UTM Avo" panose="02040603050506020204" pitchFamily="18" charset="0"/>
                <a:ea typeface="AvantGarde" panose="00000400000000000000" pitchFamily="2" charset="0"/>
                <a:cs typeface="AvantGarde" panose="00000400000000000000" pitchFamily="2" charset="0"/>
              </a:rPr>
              <a:t>Ghi nhớ</a:t>
            </a:r>
          </a:p>
        </p:txBody>
      </p:sp>
      <p:sp>
        <p:nvSpPr>
          <p:cNvPr id="6" name="Hộp Văn bản 5">
            <a:extLst>
              <a:ext uri="{FF2B5EF4-FFF2-40B4-BE49-F238E27FC236}">
                <a16:creationId xmlns:a16="http://schemas.microsoft.com/office/drawing/2014/main" id="{3206AC1F-EB37-49BD-B4D2-8C3BD49F719C}"/>
              </a:ext>
            </a:extLst>
          </p:cNvPr>
          <p:cNvSpPr txBox="1"/>
          <p:nvPr/>
        </p:nvSpPr>
        <p:spPr>
          <a:xfrm>
            <a:off x="1331640" y="986700"/>
            <a:ext cx="5742384" cy="3170099"/>
          </a:xfrm>
          <a:prstGeom prst="rect">
            <a:avLst/>
          </a:prstGeom>
          <a:noFill/>
        </p:spPr>
        <p:txBody>
          <a:bodyPr wrap="square">
            <a:spAutoFit/>
          </a:bodyPr>
          <a:lstStyle/>
          <a:p>
            <a:r>
              <a:rPr lang="nl-NL" sz="4000" i="1">
                <a:effectLst/>
                <a:latin typeface="Times New Roman" panose="02020603050405020304" pitchFamily="18" charset="0"/>
                <a:ea typeface="Times New Roman" panose="02020603050405020304" pitchFamily="18" charset="0"/>
              </a:rPr>
              <a:t>Đồ chơi trẻ em rất da dạng, phong phú: đồ chơi trí tuệ; đồ chơi vận động; đồ chơi truyền thống và đồ chơi hiện đại,...</a:t>
            </a:r>
            <a:endParaRPr lang="en-US" sz="4000"/>
          </a:p>
        </p:txBody>
      </p:sp>
    </p:spTree>
    <p:extLst>
      <p:ext uri="{BB962C8B-B14F-4D97-AF65-F5344CB8AC3E}">
        <p14:creationId xmlns:p14="http://schemas.microsoft.com/office/powerpoint/2010/main" val="19943189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91045" y="699542"/>
            <a:ext cx="6961909" cy="1200329"/>
          </a:xfrm>
          <a:prstGeom prst="rect">
            <a:avLst/>
          </a:prstGeom>
          <a:noFill/>
        </p:spPr>
        <p:txBody>
          <a:bodyPr wrap="square" rtlCol="0">
            <a:spAutoFit/>
          </a:bodyPr>
          <a:lstStyle/>
          <a:p>
            <a:pPr algn="ctr"/>
            <a:r>
              <a:rPr lang="en-US" sz="7200" b="1">
                <a:solidFill>
                  <a:srgbClr val="00B050"/>
                </a:solidFill>
                <a:latin typeface="UTM Cookies" panose="02040603050506020204" pitchFamily="18" charset="0"/>
              </a:rPr>
              <a:t>KHÁM PHÁ</a:t>
            </a:r>
            <a:endParaRPr lang="en-US" sz="7200" b="1" dirty="0">
              <a:solidFill>
                <a:srgbClr val="00B050"/>
              </a:solidFill>
              <a:latin typeface="UTM Cookies" panose="02040603050506020204" pitchFamily="18" charset="0"/>
            </a:endParaRPr>
          </a:p>
        </p:txBody>
      </p:sp>
      <p:sp>
        <p:nvSpPr>
          <p:cNvPr id="5" name="Hộp Văn bản 4">
            <a:extLst>
              <a:ext uri="{FF2B5EF4-FFF2-40B4-BE49-F238E27FC236}">
                <a16:creationId xmlns:a16="http://schemas.microsoft.com/office/drawing/2014/main" id="{6C7B33A0-887B-428A-804E-64444F3B9561}"/>
              </a:ext>
            </a:extLst>
          </p:cNvPr>
          <p:cNvSpPr txBox="1"/>
          <p:nvPr/>
        </p:nvSpPr>
        <p:spPr>
          <a:xfrm>
            <a:off x="2286000" y="1899871"/>
            <a:ext cx="4572000" cy="1569660"/>
          </a:xfrm>
          <a:prstGeom prst="rect">
            <a:avLst/>
          </a:prstGeom>
          <a:noFill/>
        </p:spPr>
        <p:txBody>
          <a:bodyPr wrap="square">
            <a:spAutoFit/>
          </a:bodyPr>
          <a:lstStyle/>
          <a:p>
            <a:r>
              <a:rPr lang="nl-NL" sz="3200">
                <a:effectLst/>
                <a:latin typeface="Times New Roman" panose="02020603050405020304" pitchFamily="18" charset="0"/>
                <a:ea typeface="Times New Roman" panose="02020603050405020304" pitchFamily="18" charset="0"/>
              </a:rPr>
              <a:t>2. Quan sát Hình 2 và cho biết các bạn chơi đồ chơi có an toàn không? Vì sao?</a:t>
            </a:r>
            <a:endParaRPr lang="en-US" sz="3200"/>
          </a:p>
        </p:txBody>
      </p:sp>
    </p:spTree>
    <p:extLst>
      <p:ext uri="{BB962C8B-B14F-4D97-AF65-F5344CB8AC3E}">
        <p14:creationId xmlns:p14="http://schemas.microsoft.com/office/powerpoint/2010/main" val="3448271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 name="INKNOELEADERBOARD" val="-55675967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1044</Words>
  <Application>Microsoft Office PowerPoint</Application>
  <PresentationFormat>On-screen Show (16:9)</PresentationFormat>
  <Paragraphs>89</Paragraphs>
  <Slides>18</Slides>
  <Notes>15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18</vt:i4>
      </vt:variant>
    </vt:vector>
  </HeadingPairs>
  <TitlesOfParts>
    <vt:vector size="34" baseType="lpstr">
      <vt:lpstr>宋体</vt:lpstr>
      <vt:lpstr>#9Slide03 Cousine Bold</vt:lpstr>
      <vt:lpstr>Arial</vt:lpstr>
      <vt:lpstr>AvantGarde</vt:lpstr>
      <vt:lpstr>Calibri</vt:lpstr>
      <vt:lpstr>Coiny</vt:lpstr>
      <vt:lpstr>HP-087</vt:lpstr>
      <vt:lpstr>Impact</vt:lpstr>
      <vt:lpstr>SVN-Cookie</vt:lpstr>
      <vt:lpstr>Symbol</vt:lpstr>
      <vt:lpstr>Times New Roman</vt:lpstr>
      <vt:lpstr>UTM Avo</vt:lpstr>
      <vt:lpstr>UTM Cookies</vt:lpstr>
      <vt:lpstr>White Xmas PERSONAL USE</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CMS</cp:lastModifiedBy>
  <cp:revision>97</cp:revision>
  <dcterms:created xsi:type="dcterms:W3CDTF">2015-02-26T08:23:36Z</dcterms:created>
  <dcterms:modified xsi:type="dcterms:W3CDTF">2024-04-11T07:22:33Z</dcterms:modified>
</cp:coreProperties>
</file>