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28" r:id="rId2"/>
    <p:sldId id="382" r:id="rId3"/>
    <p:sldId id="415" r:id="rId4"/>
    <p:sldId id="416" r:id="rId5"/>
    <p:sldId id="417" r:id="rId6"/>
    <p:sldId id="418" r:id="rId7"/>
    <p:sldId id="426" r:id="rId8"/>
    <p:sldId id="419" r:id="rId9"/>
    <p:sldId id="421" r:id="rId10"/>
    <p:sldId id="422" r:id="rId11"/>
    <p:sldId id="423" r:id="rId12"/>
    <p:sldId id="425" r:id="rId13"/>
    <p:sldId id="427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FF"/>
    <a:srgbClr val="0000FF"/>
    <a:srgbClr val="FF0066"/>
    <a:srgbClr val="FF99FF"/>
    <a:srgbClr val="66FF33"/>
    <a:srgbClr val="00FFFF"/>
    <a:srgbClr val="B0B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3-22T07:51:55.8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10931 14231 0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BABB396-4676-43A5-A3CA-BB414FC15E8F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4E55242-6426-45A5-91B8-A6E848B62CA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57429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69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14500" y="685800"/>
            <a:ext cx="3429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81F064-BDE2-4256-92FA-B25E97391A24}" type="slidenum">
              <a:rPr lang="en-US" altLang="en-US">
                <a:solidFill>
                  <a:prstClr val="black"/>
                </a:solidFill>
                <a:latin typeface="Times New Roman" panose="02020603050405020304" pitchFamily="18" charset="0"/>
              </a:rPr>
              <a:t>7</a:t>
            </a:fld>
            <a:endParaRPr lang="en-US" alt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2545A0-7C4F-4C01-A179-0BE51B78EA5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7801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AA9584-2EA0-4BC0-9AB5-CBBE5ABDD7D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4801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1894EE-9ACC-42D4-B465-00B1323EB40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82460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073C0B-C409-4656-89F4-E3F42725F5B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8502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05732D-7E77-4E39-A516-0CE71198DAF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01262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A458B9-AFB8-4167-9F93-FBE6CA3D4DC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34525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919849-1EC3-4C7B-B661-F7CD5B13D7C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03201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F6F7B2-B225-4FB6-BA46-5A809E26C7A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28840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0B793F-0309-482D-8941-0A5FEFE3CD7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09756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BD26C7-98C3-4541-B7A1-48A597AD87F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27429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80E25-4A0E-44A7-8946-80F8E3B981E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32183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F1C353-95FD-4CF6-A277-7A187CE1CE1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13167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638B0-DD2C-4A13-95D6-AA50AF456EF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45192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D2FC33-F2FC-444E-AC2B-0DA532EC4E5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66574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8337A7-CEF1-46F0-952D-DAC69E72E04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51720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7B7A07-A91C-49B7-B4B2-C982597AF86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10623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045BBA-2D55-4F74-ABC2-DB3D874C4AC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61547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AEEEDF-4AAF-4B36-A5C0-0896BD8C8DB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248799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4ECDB9-A7B9-4910-8EC5-D3AE5D5CB03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156849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4B80D-D146-45AA-943A-F67B460FDE6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529929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1D4854-F622-4D5E-AE11-96D27D7E27A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969323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7C2312-3179-4837-9A58-A98535BDF83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46481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5F775B-7C75-4C43-B870-D1638E70FB9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903522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B23277-286A-40A3-A25E-85617B33DBA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071229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4D716E-5E14-433C-9817-611BC167CB3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811599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2BE63-8933-4E93-87D0-96A1FBED83D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916616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4645D1-52EB-4041-94CC-F00729D5518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35534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BA338-4A3F-49AC-878C-E2D8691B116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079000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8015A1-036B-444F-8FFC-5355D21FF5F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010207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6FC0D-8390-4FB0-B33B-D868AD7FB18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072759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97739-BFBC-4BE7-B8D6-E7A4DCA080F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695920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AAE9C-FB8C-4082-BE62-FCDD36B0667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982916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79AB7-999D-4A11-AFBB-73CC1344EE4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76759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DBCC9-1C58-44E6-B7FE-B74FD19BEE1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52255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27F7E4-8644-4191-AF00-FA0183C9AC5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94043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497B8B-B92C-48BC-B35E-6B0D2D467F0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4646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D5040C-37BB-4652-B013-F72DDEDF683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080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B74528-164F-4032-AD76-9183DF69733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4033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95A5F8-0040-433D-8987-378DC37FFC2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19865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fld id="{FBF22E48-AFF9-4CF5-97F2-B625E8A83A26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oleObject" Target="../embeddings/oleObject3.bin"/><Relationship Id="rId7" Type="http://schemas.openxmlformats.org/officeDocument/2006/relationships/image" Target="../media/image21.GIF"/><Relationship Id="rId12" Type="http://schemas.openxmlformats.org/officeDocument/2006/relationships/image" Target="../media/image26.GI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11" Type="http://schemas.openxmlformats.org/officeDocument/2006/relationships/image" Target="../media/image25.GI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4.wmf"/><Relationship Id="rId4" Type="http://schemas.openxmlformats.org/officeDocument/2006/relationships/image" Target="../media/image19.wmf"/><Relationship Id="rId9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oleObject" Target="../embeddings/oleObject2.bin"/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slide" Target="slide2.xml"/><Relationship Id="rId5" Type="http://schemas.openxmlformats.org/officeDocument/2006/relationships/oleObject" Target="../embeddings/oleObject1.bin"/><Relationship Id="rId15" Type="http://schemas.openxmlformats.org/officeDocument/2006/relationships/image" Target="../media/image50.emf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6.jpeg"/><Relationship Id="rId1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wm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wm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wm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wm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7820" y="2438401"/>
            <a:ext cx="5948361" cy="1445623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altLang="vi-VN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môn</a:t>
            </a:r>
            <a:r>
              <a:rPr lang="en-US" altLang="vi-VN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Công</a:t>
            </a:r>
            <a:r>
              <a:rPr lang="en-US" altLang="vi-VN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nghệ</a:t>
            </a:r>
            <a:r>
              <a:rPr lang="en-US" altLang="vi-VN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lớp</a:t>
            </a:r>
            <a:r>
              <a:rPr lang="en-US" altLang="vi-VN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3</a:t>
            </a:r>
            <a:endParaRPr lang="en-US" altLang="vi-VN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9873074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0" y="0"/>
            <a:ext cx="9134475" cy="6858000"/>
            <a:chOff x="0" y="-19"/>
            <a:chExt cx="5760" cy="4377"/>
          </a:xfrm>
        </p:grpSpPr>
        <p:pic>
          <p:nvPicPr>
            <p:cNvPr id="13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7165975" y="1066800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 sz="1800">
              <a:latin typeface="Arial" charset="0"/>
            </a:endParaRPr>
          </a:p>
        </p:txBody>
      </p:sp>
      <p:sp>
        <p:nvSpPr>
          <p:cNvPr id="23" name="WordArt 28"/>
          <p:cNvSpPr>
            <a:spLocks noChangeArrowheads="1" noChangeShapeType="1" noTextEdit="1"/>
          </p:cNvSpPr>
          <p:nvPr/>
        </p:nvSpPr>
        <p:spPr bwMode="auto">
          <a:xfrm>
            <a:off x="838200" y="2438400"/>
            <a:ext cx="7467600" cy="685800"/>
          </a:xfrm>
          <a:prstGeom prst="rect">
            <a:avLst/>
          </a:prstGeom>
        </p:spPr>
        <p:txBody>
          <a:bodyPr wrap="none" fromWordArt="1">
            <a:scene3d>
              <a:camera prst="perspectiveFront"/>
              <a:lightRig rig="threePt" dir="t"/>
            </a:scene3d>
          </a:bodyPr>
          <a:lstStyle/>
          <a:p>
            <a:r>
              <a:rPr lang="es-ES" sz="3200" b="1" i="1" dirty="0" err="1" smtClean="0"/>
              <a:t>Kết</a:t>
            </a:r>
            <a:r>
              <a:rPr lang="es-ES" sz="3200" b="1" i="1" dirty="0" smtClean="0"/>
              <a:t> </a:t>
            </a:r>
            <a:r>
              <a:rPr lang="es-ES" sz="3200" b="1" i="1" dirty="0" err="1" smtClean="0"/>
              <a:t>luận</a:t>
            </a:r>
            <a:r>
              <a:rPr lang="es-ES" sz="3200" b="1" i="1" dirty="0" smtClean="0"/>
              <a:t>: </a:t>
            </a:r>
            <a:r>
              <a:rPr lang="es-ES" sz="3200" b="1" i="1" dirty="0" err="1" smtClean="0"/>
              <a:t>Dụng</a:t>
            </a:r>
            <a:r>
              <a:rPr lang="vi-VN" sz="3200" b="1" i="1" dirty="0" smtClean="0"/>
              <a:t> </a:t>
            </a:r>
            <a:r>
              <a:rPr lang="vi-VN" sz="3200" b="1" i="1" dirty="0"/>
              <a:t>cụ và vật liệu thủ công là những </a:t>
            </a:r>
            <a:endParaRPr lang="en-US" sz="3200" b="1" i="1" dirty="0" smtClean="0"/>
          </a:p>
          <a:p>
            <a:r>
              <a:rPr lang="vi-VN" sz="3200" b="1" i="1" dirty="0" smtClean="0"/>
              <a:t>yếu </a:t>
            </a:r>
            <a:r>
              <a:rPr lang="vi-VN" sz="3200" b="1" i="1" dirty="0"/>
              <a:t>tố chính tạo ra các sản phẩm thủ công.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821089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0" y="0"/>
            <a:ext cx="9134475" cy="6858000"/>
            <a:chOff x="0" y="-19"/>
            <a:chExt cx="5760" cy="4377"/>
          </a:xfrm>
        </p:grpSpPr>
        <p:pic>
          <p:nvPicPr>
            <p:cNvPr id="13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7165975" y="1066800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 sz="1800">
              <a:latin typeface="Arial" charset="0"/>
            </a:endParaRPr>
          </a:p>
        </p:txBody>
      </p:sp>
      <p:sp>
        <p:nvSpPr>
          <p:cNvPr id="23" name="WordArt 28"/>
          <p:cNvSpPr>
            <a:spLocks noChangeArrowheads="1" noChangeShapeType="1" noTextEdit="1"/>
          </p:cNvSpPr>
          <p:nvPr/>
        </p:nvSpPr>
        <p:spPr bwMode="auto">
          <a:xfrm>
            <a:off x="725488" y="2338714"/>
            <a:ext cx="7656512" cy="685800"/>
          </a:xfrm>
          <a:prstGeom prst="rect">
            <a:avLst/>
          </a:prstGeom>
        </p:spPr>
        <p:txBody>
          <a:bodyPr wrap="none" fromWordArt="1">
            <a:scene3d>
              <a:camera prst="perspectiveFront"/>
              <a:lightRig rig="threePt" dir="t"/>
            </a:scene3d>
          </a:bodyPr>
          <a:lstStyle/>
          <a:p>
            <a:r>
              <a:rPr lang="vi-VN" sz="3200" dirty="0"/>
              <a:t>+ Vật liệu nào có tính chất mềm</a:t>
            </a:r>
            <a:r>
              <a:rPr lang="vi-VN" sz="3200"/>
              <a:t>, </a:t>
            </a:r>
            <a:r>
              <a:rPr lang="vi-VN" sz="3200" smtClean="0"/>
              <a:t>cứng</a:t>
            </a:r>
            <a:r>
              <a:rPr lang="vi-VN" sz="3200"/>
              <a:t>, </a:t>
            </a:r>
            <a:r>
              <a:rPr lang="vi-VN" sz="3200" smtClean="0"/>
              <a:t>thấm</a:t>
            </a:r>
            <a:endParaRPr lang="en-US" sz="3200" smtClean="0"/>
          </a:p>
          <a:p>
            <a:r>
              <a:rPr lang="vi-VN" sz="3200" smtClean="0"/>
              <a:t> </a:t>
            </a:r>
            <a:r>
              <a:rPr lang="vi-VN" sz="3200" dirty="0"/>
              <a:t>nước, không thấm nước?</a:t>
            </a:r>
            <a:endParaRPr lang="en-US" sz="3200" b="1" dirty="0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3644265"/>
            <a:ext cx="5718174" cy="268033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325676" y="1257300"/>
            <a:ext cx="792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1089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7"/>
          <p:cNvGrpSpPr>
            <a:grpSpLocks/>
          </p:cNvGrpSpPr>
          <p:nvPr/>
        </p:nvGrpSpPr>
        <p:grpSpPr bwMode="auto">
          <a:xfrm>
            <a:off x="0" y="0"/>
            <a:ext cx="9144000" cy="6940550"/>
            <a:chOff x="0" y="-4"/>
            <a:chExt cx="5760" cy="4372"/>
          </a:xfrm>
        </p:grpSpPr>
        <p:pic>
          <p:nvPicPr>
            <p:cNvPr id="7200" name="Picture 8" descr="Picture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-4"/>
              <a:ext cx="5754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1" name="Picture 9" descr="Picture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68"/>
              <a:ext cx="5754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2" name="Picture 10" descr="Picture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63" y="2122"/>
              <a:ext cx="4320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3" name="Picture 11" descr="Picture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2" y="2153"/>
              <a:ext cx="4320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2" name="TextBox 12"/>
          <p:cNvSpPr txBox="1">
            <a:spLocks noChangeArrowheads="1"/>
          </p:cNvSpPr>
          <p:nvPr/>
        </p:nvSpPr>
        <p:spPr bwMode="auto">
          <a:xfrm>
            <a:off x="609600" y="2133600"/>
            <a:ext cx="79248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S" sz="3600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vi-VN" sz="3600" i="1" dirty="0">
                <a:latin typeface="Times New Roman" pitchFamily="18" charset="0"/>
                <a:cs typeface="Times New Roman" pitchFamily="18" charset="0"/>
              </a:rPr>
              <a:t> liệu làm thủ công có nhiều loại. Khi lựa chọn vật liệu thủ công, cần chọn loại có tính chất phù hợp, an toàn, không độc </a:t>
            </a:r>
            <a:r>
              <a:rPr lang="vi-VN" sz="36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i="1">
                <a:latin typeface="Times New Roman" pitchFamily="18" charset="0"/>
                <a:cs typeface="Times New Roman" pitchFamily="18" charset="0"/>
              </a:rPr>
              <a:t>ạ</a:t>
            </a:r>
            <a:r>
              <a:rPr lang="vi-VN" sz="3600" i="1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vi-VN" sz="3600" i="1" dirty="0">
                <a:latin typeface="Times New Roman" pitchFamily="18" charset="0"/>
                <a:cs typeface="Times New Roman" pitchFamily="18" charset="0"/>
              </a:rPr>
              <a:t>và tận dụng vật liệu </a:t>
            </a:r>
            <a:endParaRPr lang="en-US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vi-VN" sz="3600" i="1" dirty="0" smtClean="0">
                <a:latin typeface="Times New Roman" pitchFamily="18" charset="0"/>
                <a:cs typeface="Times New Roman" pitchFamily="18" charset="0"/>
              </a:rPr>
              <a:t>tái </a:t>
            </a:r>
            <a:r>
              <a:rPr lang="vi-VN" sz="3600" i="1" dirty="0">
                <a:latin typeface="Times New Roman" pitchFamily="18" charset="0"/>
                <a:cs typeface="Times New Roman" pitchFamily="18" charset="0"/>
              </a:rPr>
              <a:t>chế.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alt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262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0" y="0"/>
          <a:ext cx="14224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Clip" r:id="rId3" imgW="1278255" imgH="1273810" progId="">
                  <p:embed/>
                </p:oleObj>
              </mc:Choice>
              <mc:Fallback>
                <p:oleObj name="Clip" r:id="rId3" imgW="1278255" imgH="127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22400" cy="320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7145338" y="3429000"/>
          <a:ext cx="1998662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Clip" r:id="rId5" imgW="1999615" imgH="1831340" progId="">
                  <p:embed/>
                </p:oleObj>
              </mc:Choice>
              <mc:Fallback>
                <p:oleObj name="Clip" r:id="rId5" imgW="1999615" imgH="18313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338" y="3429000"/>
                        <a:ext cx="1998662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0" name="Picture 4" descr="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609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667000" y="4419600"/>
            <a:ext cx="60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7124700" y="-1409700"/>
            <a:ext cx="609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 descr="1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600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0" descr="1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990600"/>
            <a:ext cx="60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Firewrk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4724400"/>
            <a:ext cx="16049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Firewrk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3" y="-304800"/>
            <a:ext cx="22193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 descr="FLOWERS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 descr="FLOWERS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3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 descr="bells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6" descr="bells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22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685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22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438400"/>
            <a:ext cx="685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22" descr="Firewrk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29002"/>
            <a:ext cx="32004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24" descr="Firewrk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17526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6" name="WordArt 21"/>
          <p:cNvSpPr>
            <a:spLocks noChangeArrowheads="1" noChangeShapeType="1" noTextEdit="1"/>
          </p:cNvSpPr>
          <p:nvPr/>
        </p:nvSpPr>
        <p:spPr bwMode="auto">
          <a:xfrm>
            <a:off x="1524000" y="1143000"/>
            <a:ext cx="6629400" cy="3810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Xin chân thành cảm ơn</a:t>
            </a:r>
          </a:p>
        </p:txBody>
      </p:sp>
      <p:sp>
        <p:nvSpPr>
          <p:cNvPr id="19477" name="WordArt 22"/>
          <p:cNvSpPr>
            <a:spLocks noChangeArrowheads="1" noChangeShapeType="1" noTextEdit="1"/>
          </p:cNvSpPr>
          <p:nvPr/>
        </p:nvSpPr>
        <p:spPr bwMode="auto">
          <a:xfrm>
            <a:off x="762000" y="3810000"/>
            <a:ext cx="76962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Times New Roman" panose="02020603050405020304"/>
                <a:cs typeface="Times New Roman" panose="02020603050405020304"/>
              </a:rPr>
              <a:t>Quý thầy, cô giáo và các em học sinh.</a:t>
            </a:r>
          </a:p>
        </p:txBody>
      </p:sp>
    </p:spTree>
    <p:extLst>
      <p:ext uri="{BB962C8B-B14F-4D97-AF65-F5344CB8AC3E}">
        <p14:creationId xmlns:p14="http://schemas.microsoft.com/office/powerpoint/2010/main" val="49205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3" name="Object 6"/>
          <p:cNvGraphicFramePr>
            <a:graphicFrameLocks noChangeAspect="1"/>
          </p:cNvGraphicFramePr>
          <p:nvPr/>
        </p:nvGraphicFramePr>
        <p:xfrm>
          <a:off x="8296275" y="192088"/>
          <a:ext cx="1281113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Clip" r:id="rId5" imgW="3535680" imgH="4450080" progId="">
                  <p:embed/>
                </p:oleObj>
              </mc:Choice>
              <mc:Fallback>
                <p:oleObj name="Clip" r:id="rId5" imgW="3535680" imgH="445008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6275" y="192088"/>
                        <a:ext cx="1281113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4" name="Group 69"/>
          <p:cNvGrpSpPr>
            <a:grpSpLocks/>
          </p:cNvGrpSpPr>
          <p:nvPr/>
        </p:nvGrpSpPr>
        <p:grpSpPr bwMode="auto">
          <a:xfrm>
            <a:off x="-25400" y="1930400"/>
            <a:ext cx="838200" cy="990600"/>
            <a:chOff x="196" y="292"/>
            <a:chExt cx="616" cy="507"/>
          </a:xfrm>
        </p:grpSpPr>
        <p:grpSp>
          <p:nvGrpSpPr>
            <p:cNvPr id="5140" name="Group 70"/>
            <p:cNvGrpSpPr>
              <a:grpSpLocks/>
            </p:cNvGrpSpPr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5144" name="Oval 19" descr="Oak"/>
              <p:cNvSpPr>
                <a:spLocks noChangeArrowheads="1"/>
              </p:cNvSpPr>
              <p:nvPr/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 eaLnBrk="1" hangingPunct="1"/>
                <a:endParaRPr lang="vi-VN" alt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145" name="Oval 24" descr="Oak"/>
              <p:cNvSpPr>
                <a:spLocks noChangeArrowheads="1"/>
              </p:cNvSpPr>
              <p:nvPr/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 eaLnBrk="1" hangingPunct="1"/>
                <a:endParaRPr lang="vi-VN" altLang="vi-VN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5141" name="Group 73"/>
            <p:cNvGrpSpPr>
              <a:grpSpLocks/>
            </p:cNvGrpSpPr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5142" name="Oval 25" descr="Oak"/>
              <p:cNvSpPr>
                <a:spLocks noChangeArrowheads="1"/>
              </p:cNvSpPr>
              <p:nvPr/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 eaLnBrk="1" hangingPunct="1"/>
                <a:endParaRPr lang="vi-VN" altLang="vi-VN" sz="2400">
                  <a:latin typeface="Arial" charset="0"/>
                  <a:cs typeface="Arial" charset="0"/>
                </a:endParaRPr>
              </a:p>
            </p:txBody>
          </p:sp>
          <p:pic>
            <p:nvPicPr>
              <p:cNvPr id="5143" name="Picture 27" descr="Picture1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24996" y="1723572"/>
            <a:ext cx="8763000" cy="2190929"/>
            <a:chOff x="381000" y="1752600"/>
            <a:chExt cx="8763000" cy="1352729"/>
          </a:xfrm>
        </p:grpSpPr>
        <p:grpSp>
          <p:nvGrpSpPr>
            <p:cNvPr id="5136" name="Group 3"/>
            <p:cNvGrpSpPr>
              <a:grpSpLocks/>
            </p:cNvGrpSpPr>
            <p:nvPr/>
          </p:nvGrpSpPr>
          <p:grpSpPr bwMode="auto">
            <a:xfrm>
              <a:off x="381000" y="1752600"/>
              <a:ext cx="8763000" cy="895350"/>
              <a:chOff x="381000" y="1752600"/>
              <a:chExt cx="8763000" cy="895350"/>
            </a:xfrm>
          </p:grpSpPr>
          <p:sp>
            <p:nvSpPr>
              <p:cNvPr id="5138" name="AutoShape 17" descr="Pink tissue paper"/>
              <p:cNvSpPr>
                <a:spLocks noChangeArrowheads="1"/>
              </p:cNvSpPr>
              <p:nvPr/>
            </p:nvSpPr>
            <p:spPr bwMode="auto">
              <a:xfrm>
                <a:off x="536575" y="1752600"/>
                <a:ext cx="8077200" cy="895350"/>
              </a:xfrm>
              <a:prstGeom prst="roundRect">
                <a:avLst>
                  <a:gd name="adj" fmla="val 50000"/>
                </a:avLst>
              </a:prstGeom>
              <a:blipFill dpi="0" rotWithShape="1">
                <a:blip r:embed="rId9"/>
                <a:srcRect/>
                <a:tile tx="0" ty="0" sx="100000" sy="100000" flip="none" algn="tl"/>
              </a:blip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r" rtl="1" eaLnBrk="1" hangingPunct="1"/>
                <a:endParaRPr lang="vi-VN" altLang="vi-VN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139" name="AutoShape 23" descr="White marble"/>
              <p:cNvSpPr>
                <a:spLocks noChangeArrowheads="1"/>
              </p:cNvSpPr>
              <p:nvPr/>
            </p:nvSpPr>
            <p:spPr bwMode="gray">
              <a:xfrm>
                <a:off x="381000" y="1905000"/>
                <a:ext cx="8763000" cy="649288"/>
              </a:xfrm>
              <a:prstGeom prst="roundRect">
                <a:avLst>
                  <a:gd name="adj" fmla="val 50000"/>
                </a:avLst>
              </a:prstGeom>
              <a:blipFill dpi="0" rotWithShape="1">
                <a:blip r:embed="rId10"/>
                <a:srcRect/>
                <a:tile tx="0" ty="0" sx="100000" sy="100000" flip="none" algn="tl"/>
              </a:blipFill>
              <a:ln w="38100" algn="ctr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rtl="1" eaLnBrk="1" hangingPunct="1"/>
                <a:endParaRPr lang="vi-VN" altLang="vi-VN" sz="2400">
                  <a:solidFill>
                    <a:schemeClr val="bg1"/>
                  </a:solidFill>
                  <a:cs typeface="Arial" charset="0"/>
                </a:endParaRPr>
              </a:p>
            </p:txBody>
          </p:sp>
        </p:grpSp>
        <p:sp>
          <p:nvSpPr>
            <p:cNvPr id="7175" name="Text Box 61"/>
            <p:cNvSpPr txBox="1">
              <a:spLocks noChangeArrowheads="1"/>
            </p:cNvSpPr>
            <p:nvPr/>
          </p:nvSpPr>
          <p:spPr bwMode="auto">
            <a:xfrm>
              <a:off x="549275" y="1905000"/>
              <a:ext cx="8559800" cy="120032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  <a:defRPr/>
              </a:pPr>
              <a:r>
                <a:rPr lang="en-US" altLang="vi-VN" sz="3600" b="1" i="1" dirty="0" err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Bài</a:t>
              </a:r>
              <a:r>
                <a:rPr lang="en-US" altLang="vi-VN" sz="3600" b="1" i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7: </a:t>
              </a:r>
              <a:r>
                <a:rPr lang="en-US" altLang="vi-VN" sz="3600" b="1" i="1" dirty="0" err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Dụng</a:t>
              </a:r>
              <a:r>
                <a:rPr lang="en-US" altLang="vi-VN" sz="3600" b="1" i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altLang="vi-VN" sz="3600" b="1" i="1" dirty="0" err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cụ</a:t>
              </a:r>
              <a:r>
                <a:rPr lang="en-US" altLang="vi-VN" sz="3600" b="1" i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altLang="vi-VN" sz="3600" b="1" i="1" dirty="0" err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và</a:t>
              </a:r>
              <a:r>
                <a:rPr lang="en-US" altLang="vi-VN" sz="3600" b="1" i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altLang="vi-VN" sz="3600" b="1" i="1" dirty="0" err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vật</a:t>
              </a:r>
              <a:r>
                <a:rPr lang="en-US" altLang="vi-VN" sz="3600" b="1" i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altLang="vi-VN" sz="3600" b="1" i="1" dirty="0" err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liệu</a:t>
              </a:r>
              <a:r>
                <a:rPr lang="en-US" altLang="vi-VN" sz="3600" b="1" i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altLang="vi-VN" sz="3600" b="1" i="1" dirty="0" err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làm</a:t>
              </a:r>
              <a:r>
                <a:rPr lang="en-US" altLang="vi-VN" sz="3600" b="1" i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altLang="vi-VN" sz="3600" b="1" i="1" dirty="0" err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thủ</a:t>
              </a:r>
              <a:r>
                <a:rPr lang="en-US" altLang="vi-VN" sz="3600" b="1" i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altLang="vi-VN" sz="3600" b="1" i="1" dirty="0" err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công</a:t>
              </a:r>
              <a:r>
                <a:rPr lang="en-US" altLang="vi-VN" sz="3600" b="1" i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(</a:t>
              </a:r>
              <a:r>
                <a:rPr lang="en-US" altLang="vi-VN" sz="3600" b="1" i="1" dirty="0" err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tiết</a:t>
              </a:r>
              <a:r>
                <a:rPr lang="en-US" altLang="vi-VN" sz="3600" b="1" i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rPr>
                <a:t> 1)</a:t>
              </a:r>
            </a:p>
          </p:txBody>
        </p:sp>
      </p:grpSp>
      <p:pic>
        <p:nvPicPr>
          <p:cNvPr id="5126" name="Picture 7" descr="Bauernbar">
            <a:hlinkClick r:id="rId11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5538788"/>
            <a:ext cx="457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7" name="Object 17"/>
          <p:cNvGraphicFramePr>
            <a:graphicFrameLocks noChangeAspect="1"/>
          </p:cNvGraphicFramePr>
          <p:nvPr/>
        </p:nvGraphicFramePr>
        <p:xfrm>
          <a:off x="-38100" y="723900"/>
          <a:ext cx="8382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Clip" r:id="rId13" imgW="3535680" imgH="4450080" progId="">
                  <p:embed/>
                </p:oleObj>
              </mc:Choice>
              <mc:Fallback>
                <p:oleObj name="Clip" r:id="rId13" imgW="3535680" imgH="4450080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8100" y="723900"/>
                        <a:ext cx="8382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/>
          <p:cNvSpPr/>
          <p:nvPr/>
        </p:nvSpPr>
        <p:spPr bwMode="auto">
          <a:xfrm>
            <a:off x="410028" y="4034490"/>
            <a:ext cx="8308975" cy="2812028"/>
          </a:xfrm>
          <a:prstGeom prst="roundRect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được tên một số vật liệu, dụng cụ đơn giản để làm thủ công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chọn được vật liệu làm thủ công phù hợp, đúng yêu cầu.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96431" y="3369923"/>
            <a:ext cx="252253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MỤC TIÊU</a:t>
            </a:r>
          </a:p>
        </p:txBody>
      </p:sp>
      <p:sp>
        <p:nvSpPr>
          <p:cNvPr id="5130" name="Rectangle 33"/>
          <p:cNvSpPr>
            <a:spLocks noChangeArrowheads="1"/>
          </p:cNvSpPr>
          <p:nvPr/>
        </p:nvSpPr>
        <p:spPr bwMode="auto">
          <a:xfrm>
            <a:off x="1122363" y="0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b="1" dirty="0" err="1" smtClean="0">
                <a:solidFill>
                  <a:schemeClr val="bg1"/>
                </a:solidFill>
              </a:rPr>
              <a:t>Phần</a:t>
            </a:r>
            <a:r>
              <a:rPr lang="en-US" altLang="en-US" b="1" dirty="0" smtClean="0">
                <a:solidFill>
                  <a:schemeClr val="bg1"/>
                </a:solidFill>
              </a:rPr>
              <a:t> 2: </a:t>
            </a:r>
            <a:r>
              <a:rPr lang="en-US" b="1" dirty="0">
                <a:solidFill>
                  <a:schemeClr val="bg1"/>
                </a:solidFill>
              </a:rPr>
              <a:t>THỦ</a:t>
            </a:r>
            <a:r>
              <a:rPr lang="vi-VN" b="1" dirty="0">
                <a:solidFill>
                  <a:schemeClr val="bg1"/>
                </a:solidFill>
              </a:rPr>
              <a:t> CÔNG KĨ </a:t>
            </a:r>
            <a:r>
              <a:rPr lang="vi-VN" b="1" dirty="0" smtClean="0">
                <a:solidFill>
                  <a:schemeClr val="bg1"/>
                </a:solidFill>
              </a:rPr>
              <a:t>THUẬT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 Box 61"/>
          <p:cNvSpPr txBox="1">
            <a:spLocks noChangeArrowheads="1"/>
          </p:cNvSpPr>
          <p:nvPr/>
        </p:nvSpPr>
        <p:spPr bwMode="auto">
          <a:xfrm>
            <a:off x="1295400" y="1066800"/>
            <a:ext cx="6629400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CÔNG KĨ THUẬT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/>
              <p14:cNvContentPartPr/>
              <p14:nvPr/>
            </p14:nvContentPartPr>
            <p14:xfrm>
              <a:off x="3935160" y="5123160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25800" y="51138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2" descr="foot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9144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91400" y="0"/>
            <a:ext cx="17526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0" name="Group 5"/>
          <p:cNvGrpSpPr>
            <a:grpSpLocks/>
          </p:cNvGrpSpPr>
          <p:nvPr/>
        </p:nvGrpSpPr>
        <p:grpSpPr bwMode="auto">
          <a:xfrm>
            <a:off x="1708802" y="393474"/>
            <a:ext cx="5715000" cy="838200"/>
            <a:chOff x="720" y="144"/>
            <a:chExt cx="1872" cy="646"/>
          </a:xfrm>
        </p:grpSpPr>
        <p:pic>
          <p:nvPicPr>
            <p:cNvPr id="3097" name="Picture 10" descr="hi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44"/>
              <a:ext cx="1872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8" name="Rectangle 5"/>
            <p:cNvSpPr>
              <a:spLocks noChangeArrowheads="1"/>
            </p:cNvSpPr>
            <p:nvPr/>
          </p:nvSpPr>
          <p:spPr bwMode="auto">
            <a:xfrm>
              <a:off x="1200" y="240"/>
              <a:ext cx="1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495300" indent="-495300">
                <a:spcBef>
                  <a:spcPct val="20000"/>
                </a:spcBef>
              </a:pPr>
              <a:r>
                <a:rPr lang="en-US" altLang="vi-VN" sz="3600" b="1" dirty="0" smtClean="0">
                  <a:solidFill>
                    <a:srgbClr val="FF0000"/>
                  </a:solidFill>
                  <a:latin typeface="Arial" charset="0"/>
                </a:rPr>
                <a:t>KHỞI ĐỘNG</a:t>
              </a:r>
              <a:endParaRPr lang="en-US" altLang="vi-VN" sz="3600" b="1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  <p:pic>
        <p:nvPicPr>
          <p:cNvPr id="29" name="Picture 11" descr="Dungro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724400"/>
            <a:ext cx="160020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83504" y="2002944"/>
            <a:ext cx="8305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dirty="0"/>
              <a:t>1</a:t>
            </a:r>
            <a:r>
              <a:rPr lang="vi-VN" sz="2800" dirty="0"/>
              <a:t>. </a:t>
            </a:r>
            <a:r>
              <a:rPr lang="en-US" sz="2800" dirty="0" err="1"/>
              <a:t>Cây</a:t>
            </a:r>
            <a:r>
              <a:rPr lang="vi-VN" sz="2800" dirty="0"/>
              <a:t> suôn đuồn đuột</a:t>
            </a:r>
            <a:endParaRPr lang="en-US" sz="2800" dirty="0"/>
          </a:p>
          <a:p>
            <a:r>
              <a:rPr lang="vi-VN" sz="2800" dirty="0"/>
              <a:t>Trong ruột đen thui</a:t>
            </a:r>
            <a:endParaRPr lang="en-US" sz="2800" dirty="0"/>
          </a:p>
          <a:p>
            <a:r>
              <a:rPr lang="vi-VN" sz="2800" dirty="0"/>
              <a:t>Con nít lui cui</a:t>
            </a:r>
            <a:endParaRPr lang="en-US" sz="2800" dirty="0"/>
          </a:p>
          <a:p>
            <a:r>
              <a:rPr lang="vi-VN" sz="2800" dirty="0"/>
              <a:t>Dẫm đầu đè xuống!</a:t>
            </a:r>
            <a:endParaRPr lang="en-US" sz="2800" dirty="0"/>
          </a:p>
          <a:p>
            <a:r>
              <a:rPr lang="vi-VN" sz="2800" dirty="0"/>
              <a:t>                </a:t>
            </a:r>
            <a:r>
              <a:rPr lang="vi-VN" sz="2800" i="1" dirty="0"/>
              <a:t>Là cái gì</a:t>
            </a:r>
            <a:r>
              <a:rPr lang="vi-VN" sz="2800" i="1" dirty="0" smtClean="0"/>
              <a:t>?</a:t>
            </a:r>
            <a:endParaRPr lang="en-US" sz="2800" i="1" dirty="0" smtClean="0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78285" y="4267200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i="1" dirty="0" smtClean="0"/>
              <a:t>                                 </a:t>
            </a:r>
            <a:r>
              <a:rPr lang="vi-VN" sz="2800" b="1" i="1" dirty="0" smtClean="0"/>
              <a:t>(</a:t>
            </a:r>
            <a:r>
              <a:rPr lang="vi-VN" sz="2800" b="1" i="1" dirty="0"/>
              <a:t>Bút chì)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34752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2" descr="foot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9144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91400" y="0"/>
            <a:ext cx="17526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0" name="Group 5"/>
          <p:cNvGrpSpPr>
            <a:grpSpLocks/>
          </p:cNvGrpSpPr>
          <p:nvPr/>
        </p:nvGrpSpPr>
        <p:grpSpPr bwMode="auto">
          <a:xfrm>
            <a:off x="1598613" y="383871"/>
            <a:ext cx="5715000" cy="838200"/>
            <a:chOff x="720" y="144"/>
            <a:chExt cx="1872" cy="646"/>
          </a:xfrm>
        </p:grpSpPr>
        <p:pic>
          <p:nvPicPr>
            <p:cNvPr id="3097" name="Picture 10" descr="hi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44"/>
              <a:ext cx="1872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8" name="Rectangle 5"/>
            <p:cNvSpPr>
              <a:spLocks noChangeArrowheads="1"/>
            </p:cNvSpPr>
            <p:nvPr/>
          </p:nvSpPr>
          <p:spPr bwMode="auto">
            <a:xfrm>
              <a:off x="1200" y="240"/>
              <a:ext cx="1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495300" indent="-495300">
                <a:spcBef>
                  <a:spcPct val="20000"/>
                </a:spcBef>
              </a:pPr>
              <a:r>
                <a:rPr lang="en-US" altLang="vi-VN" sz="3600" b="1" dirty="0" smtClean="0">
                  <a:solidFill>
                    <a:srgbClr val="FF0000"/>
                  </a:solidFill>
                  <a:latin typeface="Arial" charset="0"/>
                </a:rPr>
                <a:t>KHỞI ĐỘNG</a:t>
              </a:r>
              <a:endParaRPr lang="en-US" altLang="vi-VN" sz="3600" b="1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  <p:pic>
        <p:nvPicPr>
          <p:cNvPr id="29" name="Picture 11" descr="Dungro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724400"/>
            <a:ext cx="160020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83504" y="1828800"/>
            <a:ext cx="8305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dirty="0" smtClean="0"/>
              <a:t>2. </a:t>
            </a:r>
            <a:r>
              <a:rPr lang="vi-VN" sz="2800" dirty="0" smtClean="0"/>
              <a:t>Đầu </a:t>
            </a:r>
            <a:r>
              <a:rPr lang="vi-VN" sz="2800" dirty="0"/>
              <a:t>vuông đuôi vắn như nhau</a:t>
            </a:r>
            <a:endParaRPr lang="en-US" sz="2800" dirty="0"/>
          </a:p>
          <a:p>
            <a:r>
              <a:rPr lang="vi-VN" sz="2800" dirty="0"/>
              <a:t>Thân chia nhiều dốt rất mau, rất đều</a:t>
            </a:r>
            <a:endParaRPr lang="en-US" sz="2800" dirty="0"/>
          </a:p>
          <a:p>
            <a:r>
              <a:rPr lang="vi-VN" sz="2800" dirty="0"/>
              <a:t>Tính tình chân thực đáng yêu</a:t>
            </a:r>
            <a:endParaRPr lang="en-US" sz="2800" dirty="0"/>
          </a:p>
          <a:p>
            <a:r>
              <a:rPr lang="vi-VN" sz="2800" dirty="0"/>
              <a:t>Muốn biết dài ngắn mọi chiều có em</a:t>
            </a:r>
            <a:r>
              <a:rPr lang="vi-VN" sz="2800" dirty="0" smtClean="0"/>
              <a:t>?</a:t>
            </a:r>
            <a:endParaRPr lang="en-US" sz="2800" dirty="0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78285" y="4267200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2800" dirty="0" smtClean="0"/>
              <a:t>                               </a:t>
            </a:r>
            <a:r>
              <a:rPr lang="vi-VN" sz="2800" b="1" i="1" dirty="0"/>
              <a:t>(Thước kẻ)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74023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2" descr="foot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9144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91400" y="0"/>
            <a:ext cx="17526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0" name="Group 5"/>
          <p:cNvGrpSpPr>
            <a:grpSpLocks/>
          </p:cNvGrpSpPr>
          <p:nvPr/>
        </p:nvGrpSpPr>
        <p:grpSpPr bwMode="auto">
          <a:xfrm>
            <a:off x="1598613" y="285098"/>
            <a:ext cx="5715000" cy="838200"/>
            <a:chOff x="720" y="144"/>
            <a:chExt cx="1872" cy="646"/>
          </a:xfrm>
        </p:grpSpPr>
        <p:pic>
          <p:nvPicPr>
            <p:cNvPr id="3097" name="Picture 10" descr="hi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44"/>
              <a:ext cx="1872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8" name="Rectangle 5"/>
            <p:cNvSpPr>
              <a:spLocks noChangeArrowheads="1"/>
            </p:cNvSpPr>
            <p:nvPr/>
          </p:nvSpPr>
          <p:spPr bwMode="auto">
            <a:xfrm>
              <a:off x="1200" y="240"/>
              <a:ext cx="1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495300" indent="-495300">
                <a:spcBef>
                  <a:spcPct val="20000"/>
                </a:spcBef>
              </a:pPr>
              <a:r>
                <a:rPr lang="en-US" altLang="vi-VN" sz="3600" b="1" dirty="0" smtClean="0">
                  <a:solidFill>
                    <a:srgbClr val="FF0000"/>
                  </a:solidFill>
                  <a:latin typeface="Arial" charset="0"/>
                </a:rPr>
                <a:t>KHỞI ĐỘNG</a:t>
              </a:r>
              <a:endParaRPr lang="en-US" altLang="vi-VN" sz="3600" b="1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  <p:pic>
        <p:nvPicPr>
          <p:cNvPr id="29" name="Picture 11" descr="Dungro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724400"/>
            <a:ext cx="160020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01249" y="1749425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dirty="0"/>
              <a:t>3</a:t>
            </a:r>
            <a:r>
              <a:rPr lang="en-US" sz="2800" dirty="0" smtClean="0"/>
              <a:t>. </a:t>
            </a:r>
            <a:r>
              <a:rPr lang="en-US" sz="2800" dirty="0" err="1" smtClean="0"/>
              <a:t>Đây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gì</a:t>
            </a:r>
            <a:r>
              <a:rPr lang="vi-VN" sz="2800" dirty="0" smtClean="0"/>
              <a:t>?</a:t>
            </a:r>
            <a:endParaRPr lang="en-US" sz="2800" dirty="0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78285" y="4267200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 err="1" smtClean="0"/>
              <a:t>Giấy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endParaRPr lang="en-US" sz="2800" dirty="0"/>
          </a:p>
        </p:txBody>
      </p:sp>
      <p:pic>
        <p:nvPicPr>
          <p:cNvPr id="12" name="Picture 1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33600"/>
            <a:ext cx="1704975" cy="1857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78004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2" descr="foot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9144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91400" y="0"/>
            <a:ext cx="17526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0" name="Group 5"/>
          <p:cNvGrpSpPr>
            <a:grpSpLocks/>
          </p:cNvGrpSpPr>
          <p:nvPr/>
        </p:nvGrpSpPr>
        <p:grpSpPr bwMode="auto">
          <a:xfrm>
            <a:off x="1598613" y="438887"/>
            <a:ext cx="5715000" cy="838200"/>
            <a:chOff x="720" y="144"/>
            <a:chExt cx="1872" cy="646"/>
          </a:xfrm>
        </p:grpSpPr>
        <p:pic>
          <p:nvPicPr>
            <p:cNvPr id="3097" name="Picture 10" descr="hi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44"/>
              <a:ext cx="1872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8" name="Rectangle 5"/>
            <p:cNvSpPr>
              <a:spLocks noChangeArrowheads="1"/>
            </p:cNvSpPr>
            <p:nvPr/>
          </p:nvSpPr>
          <p:spPr bwMode="auto">
            <a:xfrm>
              <a:off x="1200" y="240"/>
              <a:ext cx="1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495300" indent="-495300">
                <a:spcBef>
                  <a:spcPct val="20000"/>
                </a:spcBef>
              </a:pPr>
              <a:r>
                <a:rPr lang="en-US" altLang="vi-VN" sz="3600" b="1" dirty="0" smtClean="0">
                  <a:solidFill>
                    <a:srgbClr val="FF0000"/>
                  </a:solidFill>
                  <a:latin typeface="Arial" charset="0"/>
                </a:rPr>
                <a:t>KHỞI ĐỘNG</a:t>
              </a:r>
              <a:endParaRPr lang="en-US" altLang="vi-VN" sz="3600" b="1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  <p:pic>
        <p:nvPicPr>
          <p:cNvPr id="29" name="Picture 11" descr="Dungro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190" y="4449086"/>
            <a:ext cx="160020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83504" y="1769516"/>
            <a:ext cx="8305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dirty="0" smtClean="0"/>
              <a:t>4. </a:t>
            </a:r>
            <a:r>
              <a:rPr lang="en-US" sz="2800" dirty="0" err="1"/>
              <a:t>Đủ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: </a:t>
            </a:r>
            <a:r>
              <a:rPr lang="en-US" sz="2800" dirty="0" err="1"/>
              <a:t>trắng</a:t>
            </a:r>
            <a:r>
              <a:rPr lang="en-US" sz="2800" dirty="0"/>
              <a:t>, </a:t>
            </a:r>
            <a:r>
              <a:rPr lang="en-US" sz="2800" dirty="0" err="1"/>
              <a:t>xám</a:t>
            </a:r>
            <a:r>
              <a:rPr lang="en-US" sz="2800" dirty="0"/>
              <a:t>, </a:t>
            </a:r>
            <a:r>
              <a:rPr lang="en-US" sz="2800" dirty="0" err="1"/>
              <a:t>đỏ</a:t>
            </a:r>
            <a:r>
              <a:rPr lang="en-US" sz="2800" dirty="0"/>
              <a:t>, </a:t>
            </a:r>
            <a:r>
              <a:rPr lang="en-US" sz="2800" dirty="0" err="1"/>
              <a:t>vàng</a:t>
            </a:r>
            <a:endParaRPr lang="en-US" sz="2800" dirty="0"/>
          </a:p>
          <a:p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dẻo</a:t>
            </a:r>
            <a:r>
              <a:rPr lang="en-US" sz="2800" dirty="0"/>
              <a:t>, </a:t>
            </a:r>
            <a:r>
              <a:rPr lang="en-US" sz="2800" dirty="0" err="1"/>
              <a:t>dễ</a:t>
            </a:r>
            <a:r>
              <a:rPr lang="en-US" sz="2800" dirty="0"/>
              <a:t> </a:t>
            </a:r>
            <a:r>
              <a:rPr lang="en-US" sz="2800" dirty="0" err="1"/>
              <a:t>dàng</a:t>
            </a:r>
            <a:r>
              <a:rPr lang="en-US" sz="2800" dirty="0"/>
              <a:t> </a:t>
            </a:r>
            <a:r>
              <a:rPr lang="en-US" sz="2800" dirty="0" err="1"/>
              <a:t>nặn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 </a:t>
            </a:r>
          </a:p>
          <a:p>
            <a:r>
              <a:rPr lang="en-US" sz="2800" dirty="0" err="1"/>
              <a:t>Trở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rắn</a:t>
            </a:r>
            <a:r>
              <a:rPr lang="en-US" sz="2800" dirty="0"/>
              <a:t> </a:t>
            </a:r>
            <a:r>
              <a:rPr lang="en-US" sz="2800" dirty="0" err="1"/>
              <a:t>chắc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khô</a:t>
            </a:r>
            <a:r>
              <a:rPr lang="en-US" sz="2800" dirty="0"/>
              <a:t> </a:t>
            </a:r>
          </a:p>
          <a:p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ai</a:t>
            </a:r>
            <a:r>
              <a:rPr lang="en-US" sz="2800" dirty="0"/>
              <a:t> </a:t>
            </a:r>
            <a:r>
              <a:rPr lang="en-US" sz="2800" dirty="0" err="1"/>
              <a:t>cũng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vài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nung</a:t>
            </a:r>
            <a:r>
              <a:rPr lang="en-US" sz="2800" dirty="0"/>
              <a:t>?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78285" y="3886200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2800" b="1" i="1" dirty="0"/>
              <a:t>(đất sét)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460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34190" y="381001"/>
            <a:ext cx="347563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cap="all" dirty="0" err="1" smtClean="0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KhÁM PHÁ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400" b="1" cap="all" dirty="0">
              <a:ln w="0"/>
              <a:gradFill flip="none">
                <a:gsLst>
                  <a:gs pos="0">
                    <a:srgbClr val="FE8637">
                      <a:tint val="75000"/>
                      <a:shade val="75000"/>
                      <a:satMod val="170000"/>
                    </a:srgbClr>
                  </a:gs>
                  <a:gs pos="49000">
                    <a:srgbClr val="FE8637">
                      <a:tint val="88000"/>
                      <a:shade val="65000"/>
                      <a:satMod val="172000"/>
                    </a:srgbClr>
                  </a:gs>
                  <a:gs pos="50000">
                    <a:srgbClr val="FE8637">
                      <a:shade val="65000"/>
                      <a:satMod val="130000"/>
                    </a:srgbClr>
                  </a:gs>
                  <a:gs pos="92000">
                    <a:srgbClr val="FE8637">
                      <a:shade val="50000"/>
                      <a:satMod val="120000"/>
                    </a:srgbClr>
                  </a:gs>
                  <a:gs pos="100000">
                    <a:srgbClr val="FE8637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221" name="Picture 2" descr="Káº¿t quáº£ hÃ¬nh áº£nh cho HOC BAI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1" b="19534"/>
          <a:stretch>
            <a:fillRect/>
          </a:stretch>
        </p:blipFill>
        <p:spPr bwMode="auto">
          <a:xfrm>
            <a:off x="609604" y="1498600"/>
            <a:ext cx="81057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7860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0" y="0"/>
            <a:ext cx="9134475" cy="6858000"/>
            <a:chOff x="0" y="-19"/>
            <a:chExt cx="5760" cy="4377"/>
          </a:xfrm>
        </p:grpSpPr>
        <p:pic>
          <p:nvPicPr>
            <p:cNvPr id="13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7165975" y="1066800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 sz="1800">
              <a:latin typeface="Arial" charset="0"/>
            </a:endParaRPr>
          </a:p>
        </p:txBody>
      </p:sp>
      <p:sp>
        <p:nvSpPr>
          <p:cNvPr id="23" name="WordArt 28"/>
          <p:cNvSpPr>
            <a:spLocks noChangeArrowheads="1" noChangeShapeType="1" noTextEdit="1"/>
          </p:cNvSpPr>
          <p:nvPr/>
        </p:nvSpPr>
        <p:spPr bwMode="auto">
          <a:xfrm>
            <a:off x="1143000" y="2438400"/>
            <a:ext cx="7162800" cy="685800"/>
          </a:xfrm>
          <a:prstGeom prst="rect">
            <a:avLst/>
          </a:prstGeom>
        </p:spPr>
        <p:txBody>
          <a:bodyPr wrap="none" fromWordArt="1">
            <a:scene3d>
              <a:camera prst="perspectiveFront"/>
              <a:lightRig rig="threePt" dir="t"/>
            </a:scene3d>
          </a:bodyPr>
          <a:lstStyle/>
          <a:p>
            <a:pPr algn="ctr">
              <a:defRPr/>
            </a:pPr>
            <a:r>
              <a:rPr lang="en-US" sz="3200" b="1" kern="10" dirty="0">
                <a:ln w="22225">
                  <a:solidFill>
                    <a:srgbClr val="66FF33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TRÒ CHƠI: </a:t>
            </a:r>
            <a:r>
              <a:rPr lang="en-US" sz="3200" b="1" kern="10" dirty="0" smtClean="0">
                <a:ln w="22225">
                  <a:solidFill>
                    <a:srgbClr val="66FF33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“</a:t>
            </a:r>
            <a:r>
              <a:rPr lang="en-US" sz="32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NHÌN NHANH-NHỚ ĐÚN</a:t>
            </a:r>
            <a:r>
              <a:rPr lang="en-US" sz="32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</a:rPr>
              <a:t>G</a:t>
            </a:r>
            <a:r>
              <a:rPr lang="en-US" sz="3200" b="1" kern="10" dirty="0" smtClean="0">
                <a:ln w="22225">
                  <a:solidFill>
                    <a:srgbClr val="66FF33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”</a:t>
            </a:r>
            <a:endParaRPr lang="en-US" sz="3200" b="1" kern="10" dirty="0">
              <a:ln w="22225">
                <a:solidFill>
                  <a:srgbClr val="66FF33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1447800"/>
            <a:ext cx="7162800" cy="584775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200">
                <a:solidFill>
                  <a:srgbClr val="FF0000"/>
                </a:solidFill>
                <a:cs typeface="Times New Roman" pitchFamily="18" charset="0"/>
              </a:rPr>
              <a:t>1. </a:t>
            </a:r>
            <a:r>
              <a:rPr lang="en-US" altLang="vi-VN" sz="3200">
                <a:solidFill>
                  <a:srgbClr val="FF0000"/>
                </a:solidFill>
              </a:rPr>
              <a:t>D</a:t>
            </a:r>
            <a:r>
              <a:rPr lang="vi-VN" sz="3200">
                <a:solidFill>
                  <a:srgbClr val="FF0000"/>
                </a:solidFill>
              </a:rPr>
              <a:t>ụng cụ và vật liệu làm thủ công </a:t>
            </a:r>
            <a:endParaRPr lang="en-US" altLang="vi-VN" sz="32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1552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0" y="0"/>
            <a:ext cx="9134475" cy="6858000"/>
            <a:chOff x="0" y="-19"/>
            <a:chExt cx="5760" cy="4377"/>
          </a:xfrm>
        </p:grpSpPr>
        <p:pic>
          <p:nvPicPr>
            <p:cNvPr id="13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7165975" y="1066800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 sz="1800">
              <a:latin typeface="Arial" charset="0"/>
            </a:endParaRPr>
          </a:p>
        </p:txBody>
      </p:sp>
      <p:sp>
        <p:nvSpPr>
          <p:cNvPr id="23" name="WordArt 28"/>
          <p:cNvSpPr>
            <a:spLocks noChangeArrowheads="1" noChangeShapeType="1" noTextEdit="1"/>
          </p:cNvSpPr>
          <p:nvPr/>
        </p:nvSpPr>
        <p:spPr bwMode="auto">
          <a:xfrm>
            <a:off x="838200" y="593827"/>
            <a:ext cx="7086600" cy="1387373"/>
          </a:xfrm>
          <a:prstGeom prst="rect">
            <a:avLst/>
          </a:prstGeom>
        </p:spPr>
        <p:txBody>
          <a:bodyPr wrap="none" fromWordArt="1">
            <a:scene3d>
              <a:camera prst="perspectiveFront"/>
              <a:lightRig rig="threePt" dir="t"/>
            </a:scene3d>
          </a:bodyPr>
          <a:lstStyle/>
          <a:p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hãy</a:t>
            </a:r>
            <a:r>
              <a:rPr lang="en-US" sz="3200" dirty="0" smtClean="0"/>
              <a:t> </a:t>
            </a:r>
            <a:r>
              <a:rPr lang="vi-VN" sz="3200" dirty="0" smtClean="0"/>
              <a:t>ghi </a:t>
            </a:r>
            <a:r>
              <a:rPr lang="vi-VN" sz="3200" dirty="0"/>
              <a:t>lại tên các đồ dùng mà </a:t>
            </a:r>
            <a:endParaRPr lang="en-US" sz="3200" dirty="0" smtClean="0"/>
          </a:p>
          <a:p>
            <a:r>
              <a:rPr lang="vi-VN" sz="3200" dirty="0" smtClean="0"/>
              <a:t>em </a:t>
            </a:r>
            <a:r>
              <a:rPr lang="vi-VN" sz="3200" dirty="0"/>
              <a:t>đã nhìn thấy trong </a:t>
            </a:r>
            <a:r>
              <a:rPr lang="vi-VN" sz="3200" dirty="0" smtClean="0"/>
              <a:t>ảnh</a:t>
            </a:r>
            <a:r>
              <a:rPr lang="en-US" sz="3200" dirty="0" smtClean="0"/>
              <a:t>?</a:t>
            </a:r>
            <a:endParaRPr lang="en-US" sz="3200" b="1" dirty="0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65983"/>
            <a:ext cx="7845894" cy="36014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320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17197277"/>
</p:tagLst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8211</TotalTime>
  <Words>325</Words>
  <Application>Microsoft Office PowerPoint</Application>
  <PresentationFormat>On-screen Show (4:3)</PresentationFormat>
  <Paragraphs>45</Paragraphs>
  <Slides>13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Default Design</vt:lpstr>
      <vt:lpstr>Clip</vt:lpstr>
      <vt:lpstr>Chào mừng các em đến với tiết học môn Công nghệ lớp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Johnny Vuong</dc:creator>
  <cp:lastModifiedBy>CMS</cp:lastModifiedBy>
  <cp:revision>636</cp:revision>
  <cp:lastPrinted>1601-01-01T00:00:00Z</cp:lastPrinted>
  <dcterms:created xsi:type="dcterms:W3CDTF">1601-01-01T00:00:00Z</dcterms:created>
  <dcterms:modified xsi:type="dcterms:W3CDTF">2024-02-01T07:31:59Z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