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8" r:id="rId6"/>
    <p:sldId id="262" r:id="rId7"/>
    <p:sldId id="263" r:id="rId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756"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0748DDE-772D-46DA-99DF-DAA57AAA4DC6}" type="datetimeFigureOut">
              <a:rPr lang="en-GB" smtClean="0"/>
              <a:t>26/01/2022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1BCCC6-3CF7-4BA6-A8DD-E6D39A40B3E1}" type="slidenum">
              <a:rPr lang="en-GB" smtClean="0"/>
              <a:t>‹#›</a:t>
            </a:fld>
            <a:endParaRPr lang="en-GB"/>
          </a:p>
        </p:txBody>
      </p:sp>
    </p:spTree>
    <p:extLst>
      <p:ext uri="{BB962C8B-B14F-4D97-AF65-F5344CB8AC3E}">
        <p14:creationId xmlns:p14="http://schemas.microsoft.com/office/powerpoint/2010/main" val="1623676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748DDE-772D-46DA-99DF-DAA57AAA4DC6}" type="datetimeFigureOut">
              <a:rPr lang="en-GB" smtClean="0"/>
              <a:t>26/01/2022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1BCCC6-3CF7-4BA6-A8DD-E6D39A40B3E1}" type="slidenum">
              <a:rPr lang="en-GB" smtClean="0"/>
              <a:t>‹#›</a:t>
            </a:fld>
            <a:endParaRPr lang="en-GB"/>
          </a:p>
        </p:txBody>
      </p:sp>
    </p:spTree>
    <p:extLst>
      <p:ext uri="{BB962C8B-B14F-4D97-AF65-F5344CB8AC3E}">
        <p14:creationId xmlns:p14="http://schemas.microsoft.com/office/powerpoint/2010/main" val="3010379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748DDE-772D-46DA-99DF-DAA57AAA4DC6}" type="datetimeFigureOut">
              <a:rPr lang="en-GB" smtClean="0"/>
              <a:t>26/01/2022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1BCCC6-3CF7-4BA6-A8DD-E6D39A40B3E1}" type="slidenum">
              <a:rPr lang="en-GB" smtClean="0"/>
              <a:t>‹#›</a:t>
            </a:fld>
            <a:endParaRPr lang="en-GB"/>
          </a:p>
        </p:txBody>
      </p:sp>
    </p:spTree>
    <p:extLst>
      <p:ext uri="{BB962C8B-B14F-4D97-AF65-F5344CB8AC3E}">
        <p14:creationId xmlns:p14="http://schemas.microsoft.com/office/powerpoint/2010/main" val="4270525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748DDE-772D-46DA-99DF-DAA57AAA4DC6}" type="datetimeFigureOut">
              <a:rPr lang="en-GB" smtClean="0"/>
              <a:t>26/01/2022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1BCCC6-3CF7-4BA6-A8DD-E6D39A40B3E1}" type="slidenum">
              <a:rPr lang="en-GB" smtClean="0"/>
              <a:t>‹#›</a:t>
            </a:fld>
            <a:endParaRPr lang="en-GB"/>
          </a:p>
        </p:txBody>
      </p:sp>
    </p:spTree>
    <p:extLst>
      <p:ext uri="{BB962C8B-B14F-4D97-AF65-F5344CB8AC3E}">
        <p14:creationId xmlns:p14="http://schemas.microsoft.com/office/powerpoint/2010/main" val="4003934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748DDE-772D-46DA-99DF-DAA57AAA4DC6}" type="datetimeFigureOut">
              <a:rPr lang="en-GB" smtClean="0"/>
              <a:t>26/01/2022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1BCCC6-3CF7-4BA6-A8DD-E6D39A40B3E1}" type="slidenum">
              <a:rPr lang="en-GB" smtClean="0"/>
              <a:t>‹#›</a:t>
            </a:fld>
            <a:endParaRPr lang="en-GB"/>
          </a:p>
        </p:txBody>
      </p:sp>
    </p:spTree>
    <p:extLst>
      <p:ext uri="{BB962C8B-B14F-4D97-AF65-F5344CB8AC3E}">
        <p14:creationId xmlns:p14="http://schemas.microsoft.com/office/powerpoint/2010/main" val="3817332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0748DDE-772D-46DA-99DF-DAA57AAA4DC6}" type="datetimeFigureOut">
              <a:rPr lang="en-GB" smtClean="0"/>
              <a:t>26/01/2022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1BCCC6-3CF7-4BA6-A8DD-E6D39A40B3E1}" type="slidenum">
              <a:rPr lang="en-GB" smtClean="0"/>
              <a:t>‹#›</a:t>
            </a:fld>
            <a:endParaRPr lang="en-GB"/>
          </a:p>
        </p:txBody>
      </p:sp>
    </p:spTree>
    <p:extLst>
      <p:ext uri="{BB962C8B-B14F-4D97-AF65-F5344CB8AC3E}">
        <p14:creationId xmlns:p14="http://schemas.microsoft.com/office/powerpoint/2010/main" val="1572268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0748DDE-772D-46DA-99DF-DAA57AAA4DC6}" type="datetimeFigureOut">
              <a:rPr lang="en-GB" smtClean="0"/>
              <a:t>26/01/2022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31BCCC6-3CF7-4BA6-A8DD-E6D39A40B3E1}" type="slidenum">
              <a:rPr lang="en-GB" smtClean="0"/>
              <a:t>‹#›</a:t>
            </a:fld>
            <a:endParaRPr lang="en-GB"/>
          </a:p>
        </p:txBody>
      </p:sp>
    </p:spTree>
    <p:extLst>
      <p:ext uri="{BB962C8B-B14F-4D97-AF65-F5344CB8AC3E}">
        <p14:creationId xmlns:p14="http://schemas.microsoft.com/office/powerpoint/2010/main" val="2284024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0748DDE-772D-46DA-99DF-DAA57AAA4DC6}" type="datetimeFigureOut">
              <a:rPr lang="en-GB" smtClean="0"/>
              <a:t>26/01/2022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31BCCC6-3CF7-4BA6-A8DD-E6D39A40B3E1}" type="slidenum">
              <a:rPr lang="en-GB" smtClean="0"/>
              <a:t>‹#›</a:t>
            </a:fld>
            <a:endParaRPr lang="en-GB"/>
          </a:p>
        </p:txBody>
      </p:sp>
    </p:spTree>
    <p:extLst>
      <p:ext uri="{BB962C8B-B14F-4D97-AF65-F5344CB8AC3E}">
        <p14:creationId xmlns:p14="http://schemas.microsoft.com/office/powerpoint/2010/main" val="2475756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748DDE-772D-46DA-99DF-DAA57AAA4DC6}" type="datetimeFigureOut">
              <a:rPr lang="en-GB" smtClean="0"/>
              <a:t>26/01/2022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31BCCC6-3CF7-4BA6-A8DD-E6D39A40B3E1}" type="slidenum">
              <a:rPr lang="en-GB" smtClean="0"/>
              <a:t>‹#›</a:t>
            </a:fld>
            <a:endParaRPr lang="en-GB"/>
          </a:p>
        </p:txBody>
      </p:sp>
    </p:spTree>
    <p:extLst>
      <p:ext uri="{BB962C8B-B14F-4D97-AF65-F5344CB8AC3E}">
        <p14:creationId xmlns:p14="http://schemas.microsoft.com/office/powerpoint/2010/main" val="2475144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748DDE-772D-46DA-99DF-DAA57AAA4DC6}" type="datetimeFigureOut">
              <a:rPr lang="en-GB" smtClean="0"/>
              <a:t>26/01/2022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1BCCC6-3CF7-4BA6-A8DD-E6D39A40B3E1}" type="slidenum">
              <a:rPr lang="en-GB" smtClean="0"/>
              <a:t>‹#›</a:t>
            </a:fld>
            <a:endParaRPr lang="en-GB"/>
          </a:p>
        </p:txBody>
      </p:sp>
    </p:spTree>
    <p:extLst>
      <p:ext uri="{BB962C8B-B14F-4D97-AF65-F5344CB8AC3E}">
        <p14:creationId xmlns:p14="http://schemas.microsoft.com/office/powerpoint/2010/main" val="1212954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748DDE-772D-46DA-99DF-DAA57AAA4DC6}" type="datetimeFigureOut">
              <a:rPr lang="en-GB" smtClean="0"/>
              <a:t>26/01/2022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1BCCC6-3CF7-4BA6-A8DD-E6D39A40B3E1}" type="slidenum">
              <a:rPr lang="en-GB" smtClean="0"/>
              <a:t>‹#›</a:t>
            </a:fld>
            <a:endParaRPr lang="en-GB"/>
          </a:p>
        </p:txBody>
      </p:sp>
    </p:spTree>
    <p:extLst>
      <p:ext uri="{BB962C8B-B14F-4D97-AF65-F5344CB8AC3E}">
        <p14:creationId xmlns:p14="http://schemas.microsoft.com/office/powerpoint/2010/main" val="1727604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0748DDE-772D-46DA-99DF-DAA57AAA4DC6}" type="datetimeFigureOut">
              <a:rPr lang="en-GB" smtClean="0"/>
              <a:t>26/01/2022</a:t>
            </a:fld>
            <a:endParaRPr lang="en-GB"/>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31BCCC6-3CF7-4BA6-A8DD-E6D39A40B3E1}" type="slidenum">
              <a:rPr lang="en-GB" smtClean="0"/>
              <a:t>‹#›</a:t>
            </a:fld>
            <a:endParaRPr lang="en-GB"/>
          </a:p>
        </p:txBody>
      </p:sp>
    </p:spTree>
    <p:extLst>
      <p:ext uri="{BB962C8B-B14F-4D97-AF65-F5344CB8AC3E}">
        <p14:creationId xmlns:p14="http://schemas.microsoft.com/office/powerpoint/2010/main" val="3003983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vdoc.vn/data/image/2021/06/09/giai-tieng-viet-1-trang-134-135-136-137-bai-5-nhung-canh-co-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68" y="33291"/>
            <a:ext cx="9144000" cy="510682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55576" y="339502"/>
            <a:ext cx="4104456" cy="461665"/>
          </a:xfrm>
          <a:prstGeom prst="rect">
            <a:avLst/>
          </a:prstGeom>
        </p:spPr>
        <p:txBody>
          <a:bodyPr wrap="square">
            <a:spAutoFit/>
          </a:bodyPr>
          <a:lstStyle/>
          <a:p>
            <a:r>
              <a:rPr lang="pt-BR" sz="2400" b="1" dirty="0" smtClean="0"/>
              <a:t>1. Quan </a:t>
            </a:r>
            <a:r>
              <a:rPr lang="pt-BR" sz="2400" b="1" dirty="0"/>
              <a:t>sát hai bức tranh:</a:t>
            </a:r>
            <a:endParaRPr lang="en-GB" sz="2400" b="1" dirty="0"/>
          </a:p>
        </p:txBody>
      </p:sp>
      <p:sp>
        <p:nvSpPr>
          <p:cNvPr id="5" name="Rectangle 4"/>
          <p:cNvSpPr/>
          <p:nvPr/>
        </p:nvSpPr>
        <p:spPr>
          <a:xfrm>
            <a:off x="395536" y="3867894"/>
            <a:ext cx="8064896" cy="830997"/>
          </a:xfrm>
          <a:prstGeom prst="rect">
            <a:avLst/>
          </a:prstGeom>
        </p:spPr>
        <p:txBody>
          <a:bodyPr wrap="square">
            <a:spAutoFit/>
          </a:bodyPr>
          <a:lstStyle/>
          <a:p>
            <a:r>
              <a:rPr lang="vi-VN" sz="2400" dirty="0"/>
              <a:t>a. Em thấy gì trong mỗi bức tranh?</a:t>
            </a:r>
          </a:p>
          <a:p>
            <a:r>
              <a:rPr lang="vi-VN" sz="2400" dirty="0"/>
              <a:t>b. Em thích khung cảnh ở bức tranh nào hơn? Vì sao?</a:t>
            </a:r>
          </a:p>
        </p:txBody>
      </p:sp>
    </p:spTree>
    <p:extLst>
      <p:ext uri="{BB962C8B-B14F-4D97-AF65-F5344CB8AC3E}">
        <p14:creationId xmlns:p14="http://schemas.microsoft.com/office/powerpoint/2010/main" val="959935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dmin\Documents\100-hinh-nen-slide-dep\Hình nền Slide đẹp (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51520" y="586591"/>
            <a:ext cx="8568952" cy="3785652"/>
          </a:xfrm>
          <a:prstGeom prst="rect">
            <a:avLst/>
          </a:prstGeom>
        </p:spPr>
        <p:txBody>
          <a:bodyPr wrap="square">
            <a:spAutoFit/>
          </a:bodyPr>
          <a:lstStyle/>
          <a:p>
            <a:pPr algn="ctr"/>
            <a:r>
              <a:rPr lang="vi-VN" sz="2400" b="1" dirty="0"/>
              <a:t>Những cánh cò</a:t>
            </a:r>
            <a:endParaRPr lang="vi-VN" sz="2400" dirty="0"/>
          </a:p>
          <a:p>
            <a:r>
              <a:rPr lang="en-US" sz="2400" dirty="0" smtClean="0"/>
              <a:t>            </a:t>
            </a:r>
            <a:r>
              <a:rPr lang="vi-VN" sz="2400" dirty="0" smtClean="0"/>
              <a:t>Ông </a:t>
            </a:r>
            <a:r>
              <a:rPr lang="vi-VN" sz="2400" dirty="0"/>
              <a:t>kể ngày xưa, quê của bé có rất nhiều cò. Mùa xuân, từng đàn cò trắng duyên dáng bay tới. Chúng lượn trên bầu trời trong xanh rồi hạ cánh xuống những lũy tre. Hằng ngày, cò đi mò tôm, bắt cá ở các ao, hồ, đầm.</a:t>
            </a:r>
          </a:p>
          <a:p>
            <a:r>
              <a:rPr lang="en-US" sz="2400" dirty="0" smtClean="0"/>
              <a:t>            </a:t>
            </a:r>
            <a:r>
              <a:rPr lang="vi-VN" sz="2400" dirty="0" smtClean="0"/>
              <a:t>Bây </a:t>
            </a:r>
            <a:r>
              <a:rPr lang="vi-VN" sz="2400" dirty="0"/>
              <a:t>giờ, ao, hồ, đầm phải nhường chỗ cho những tòa nhà cao vút, những con đường cao tốc, những nhà máy tỏa khói mịt mù. Cò chẳng còn nơi kiếm ăn. Cò sợ những âm thanh ồn ào. Thế là chúng bay đi.</a:t>
            </a:r>
          </a:p>
          <a:p>
            <a:r>
              <a:rPr lang="en-US" sz="2400" dirty="0" smtClean="0"/>
              <a:t>             </a:t>
            </a:r>
            <a:r>
              <a:rPr lang="vi-VN" sz="2400" dirty="0" smtClean="0"/>
              <a:t>Bé </a:t>
            </a:r>
            <a:r>
              <a:rPr lang="vi-VN" sz="2400" dirty="0"/>
              <a:t>ước ao được thấy những cánh cò trên đồng quê.</a:t>
            </a:r>
          </a:p>
        </p:txBody>
      </p:sp>
    </p:spTree>
    <p:extLst>
      <p:ext uri="{BB962C8B-B14F-4D97-AF65-F5344CB8AC3E}">
        <p14:creationId xmlns:p14="http://schemas.microsoft.com/office/powerpoint/2010/main" val="2320569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ipe(down)">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i.vdoc.vn/data/image/2021/06/09/giai-tieng-viet-1-trang-134-135-136-137-bai-5-nhung-canh-co-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0569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ipe(down)">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Frames PPT 017"/>
          <p:cNvPicPr>
            <a:picLocks noChangeAspect="1" noChangeArrowheads="1"/>
          </p:cNvPicPr>
          <p:nvPr/>
        </p:nvPicPr>
        <p:blipFill>
          <a:blip r:embed="rId2">
            <a:extLst/>
          </a:blip>
          <a:srcRect/>
          <a:stretch>
            <a:fillRect/>
          </a:stretch>
        </p:blipFill>
        <p:spPr bwMode="auto">
          <a:xfrm>
            <a:off x="0" y="-22723"/>
            <a:ext cx="9144000" cy="5143500"/>
          </a:xfrm>
          <a:prstGeom prst="rect">
            <a:avLst/>
          </a:prstGeom>
          <a:extLst/>
        </p:spPr>
      </p:pic>
      <p:sp>
        <p:nvSpPr>
          <p:cNvPr id="3" name="Rectangle 2"/>
          <p:cNvSpPr/>
          <p:nvPr/>
        </p:nvSpPr>
        <p:spPr>
          <a:xfrm>
            <a:off x="899592" y="627534"/>
            <a:ext cx="7560840" cy="1569660"/>
          </a:xfrm>
          <a:prstGeom prst="rect">
            <a:avLst/>
          </a:prstGeom>
        </p:spPr>
        <p:txBody>
          <a:bodyPr wrap="square">
            <a:spAutoFit/>
          </a:bodyPr>
          <a:lstStyle/>
          <a:p>
            <a:r>
              <a:rPr lang="en-US" sz="2400" b="1" dirty="0" smtClean="0"/>
              <a:t>4. </a:t>
            </a:r>
            <a:r>
              <a:rPr lang="vi-VN" sz="2400" b="1" dirty="0" smtClean="0"/>
              <a:t>Viết </a:t>
            </a:r>
            <a:r>
              <a:rPr lang="vi-VN" sz="2400" b="1" dirty="0"/>
              <a:t>vào vở câu trả lời cho câu hỏi a và c ở mục 3:</a:t>
            </a:r>
          </a:p>
          <a:p>
            <a:r>
              <a:rPr lang="vi-VN" sz="2400" dirty="0"/>
              <a:t>Hằng ngày, cò đi mò tôm, bắt cá ở (…)</a:t>
            </a:r>
          </a:p>
          <a:p>
            <a:r>
              <a:rPr lang="vi-VN" sz="2400" dirty="0"/>
              <a:t>(...) khiến đàn cò sợ hãi.</a:t>
            </a:r>
          </a:p>
        </p:txBody>
      </p:sp>
      <p:graphicFrame>
        <p:nvGraphicFramePr>
          <p:cNvPr id="4" name="Table 3"/>
          <p:cNvGraphicFramePr>
            <a:graphicFrameLocks noGrp="1"/>
          </p:cNvGraphicFramePr>
          <p:nvPr>
            <p:extLst>
              <p:ext uri="{D42A27DB-BD31-4B8C-83A1-F6EECF244321}">
                <p14:modId xmlns:p14="http://schemas.microsoft.com/office/powerpoint/2010/main" val="3717251243"/>
              </p:ext>
            </p:extLst>
          </p:nvPr>
        </p:nvGraphicFramePr>
        <p:xfrm>
          <a:off x="755576" y="3939902"/>
          <a:ext cx="6610350" cy="350520"/>
        </p:xfrm>
        <a:graphic>
          <a:graphicData uri="http://schemas.openxmlformats.org/drawingml/2006/table">
            <a:tbl>
              <a:tblPr/>
              <a:tblGrid>
                <a:gridCol w="1322070"/>
                <a:gridCol w="1322070"/>
                <a:gridCol w="1322070"/>
                <a:gridCol w="1322070"/>
                <a:gridCol w="1322070"/>
              </a:tblGrid>
              <a:tr h="0">
                <a:tc>
                  <a:txBody>
                    <a:bodyPr/>
                    <a:lstStyle/>
                    <a:p>
                      <a:endParaRPr lang="en-GB"/>
                    </a:p>
                  </a:txBody>
                  <a:tcPr marL="38100" marR="38100" marT="38100" marB="38100" anchor="ctr">
                    <a:lnL>
                      <a:noFill/>
                    </a:lnL>
                    <a:lnR>
                      <a:noFill/>
                    </a:lnR>
                    <a:lnT>
                      <a:noFill/>
                    </a:lnT>
                    <a:lnB>
                      <a:noFill/>
                    </a:lnB>
                    <a:solidFill>
                      <a:srgbClr val="FFFFFF"/>
                    </a:solidFill>
                  </a:tcPr>
                </a:tc>
                <a:tc>
                  <a:txBody>
                    <a:bodyPr/>
                    <a:lstStyle/>
                    <a:p>
                      <a:endParaRPr lang="en-GB"/>
                    </a:p>
                  </a:txBody>
                  <a:tcPr marL="38100" marR="38100" marT="38100" marB="38100" anchor="ctr">
                    <a:lnL>
                      <a:noFill/>
                    </a:lnL>
                    <a:lnR>
                      <a:noFill/>
                    </a:lnR>
                    <a:lnT>
                      <a:noFill/>
                    </a:lnT>
                    <a:lnB>
                      <a:noFill/>
                    </a:lnB>
                    <a:solidFill>
                      <a:srgbClr val="FFFFFF"/>
                    </a:solidFill>
                  </a:tcPr>
                </a:tc>
                <a:tc>
                  <a:txBody>
                    <a:bodyPr/>
                    <a:lstStyle/>
                    <a:p>
                      <a:endParaRPr lang="en-GB"/>
                    </a:p>
                  </a:txBody>
                  <a:tcPr marL="38100" marR="38100" marT="38100" marB="38100" anchor="ctr">
                    <a:lnL>
                      <a:noFill/>
                    </a:lnL>
                    <a:lnR>
                      <a:noFill/>
                    </a:lnR>
                    <a:lnT>
                      <a:noFill/>
                    </a:lnT>
                    <a:lnB>
                      <a:noFill/>
                    </a:lnB>
                    <a:solidFill>
                      <a:srgbClr val="FFFFFF"/>
                    </a:solidFill>
                  </a:tcPr>
                </a:tc>
                <a:tc>
                  <a:txBody>
                    <a:bodyPr/>
                    <a:lstStyle/>
                    <a:p>
                      <a:endParaRPr lang="en-GB"/>
                    </a:p>
                  </a:txBody>
                  <a:tcPr marL="38100" marR="38100" marT="38100" marB="38100" anchor="ctr">
                    <a:lnL>
                      <a:noFill/>
                    </a:lnL>
                    <a:lnR>
                      <a:noFill/>
                    </a:lnR>
                    <a:lnT>
                      <a:noFill/>
                    </a:lnT>
                    <a:lnB>
                      <a:noFill/>
                    </a:lnB>
                    <a:solidFill>
                      <a:srgbClr val="FFFFFF"/>
                    </a:solidFill>
                  </a:tcPr>
                </a:tc>
                <a:tc>
                  <a:txBody>
                    <a:bodyPr/>
                    <a:lstStyle/>
                    <a:p>
                      <a:endParaRPr lang="en-GB" dirty="0"/>
                    </a:p>
                  </a:txBody>
                  <a:tcPr marL="38100" marR="38100" marT="38100" marB="38100" anchor="ctr">
                    <a:lnL>
                      <a:noFill/>
                    </a:lnL>
                    <a:lnR>
                      <a:noFill/>
                    </a:lnR>
                    <a:lnT>
                      <a:noFill/>
                    </a:lnT>
                    <a:lnB>
                      <a:noFill/>
                    </a:lnB>
                    <a:solidFill>
                      <a:srgbClr val="FFFFFF"/>
                    </a:solidFill>
                  </a:tcPr>
                </a:tc>
              </a:tr>
            </a:tbl>
          </a:graphicData>
        </a:graphic>
      </p:graphicFrame>
      <p:sp>
        <p:nvSpPr>
          <p:cNvPr id="5" name="Rectangle 1"/>
          <p:cNvSpPr>
            <a:spLocks noChangeArrowheads="1"/>
          </p:cNvSpPr>
          <p:nvPr/>
        </p:nvSpPr>
        <p:spPr bwMode="auto">
          <a:xfrm>
            <a:off x="1000695" y="2197194"/>
            <a:ext cx="7488831" cy="221599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fontAlgn="ctr"/>
            <a:r>
              <a:rPr kumimoji="0" lang="en-US" sz="2400" b="1" u="none" strike="noStrike" cap="none" normalizeH="0" baseline="0" dirty="0" smtClean="0">
                <a:ln>
                  <a:noFill/>
                </a:ln>
                <a:solidFill>
                  <a:schemeClr val="tx1"/>
                </a:solidFill>
                <a:effectLst/>
                <a:latin typeface="inherit"/>
                <a:cs typeface="Arial" pitchFamily="34" charset="0"/>
              </a:rPr>
              <a:t>5. </a:t>
            </a:r>
            <a:r>
              <a:rPr kumimoji="0" lang="en-US" sz="2400" b="1" u="none" strike="noStrike" cap="none" normalizeH="0" baseline="0" dirty="0" err="1" smtClean="0">
                <a:ln>
                  <a:noFill/>
                </a:ln>
                <a:solidFill>
                  <a:schemeClr val="tx1"/>
                </a:solidFill>
                <a:effectLst/>
                <a:latin typeface="inherit"/>
                <a:cs typeface="Arial" pitchFamily="34" charset="0"/>
              </a:rPr>
              <a:t>Chọn</a:t>
            </a:r>
            <a:r>
              <a:rPr kumimoji="0" lang="en-US" sz="2400" b="1" u="none" strike="noStrike" cap="none" normalizeH="0" baseline="0" dirty="0" smtClean="0">
                <a:ln>
                  <a:noFill/>
                </a:ln>
                <a:solidFill>
                  <a:schemeClr val="tx1"/>
                </a:solidFill>
                <a:effectLst/>
                <a:latin typeface="inherit"/>
                <a:cs typeface="Arial" pitchFamily="34" charset="0"/>
              </a:rPr>
              <a:t> </a:t>
            </a:r>
            <a:r>
              <a:rPr kumimoji="0" lang="en-US" sz="2400" b="1" u="none" strike="noStrike" cap="none" normalizeH="0" baseline="0" dirty="0" err="1" smtClean="0">
                <a:ln>
                  <a:noFill/>
                </a:ln>
                <a:solidFill>
                  <a:schemeClr val="tx1"/>
                </a:solidFill>
                <a:effectLst/>
                <a:latin typeface="inherit"/>
                <a:cs typeface="Arial" pitchFamily="34" charset="0"/>
              </a:rPr>
              <a:t>từ</a:t>
            </a:r>
            <a:r>
              <a:rPr kumimoji="0" lang="en-US" sz="2400" b="1" u="none" strike="noStrike" cap="none" normalizeH="0" baseline="0" dirty="0" smtClean="0">
                <a:ln>
                  <a:noFill/>
                </a:ln>
                <a:solidFill>
                  <a:schemeClr val="tx1"/>
                </a:solidFill>
                <a:effectLst/>
                <a:latin typeface="inherit"/>
                <a:cs typeface="Arial" pitchFamily="34" charset="0"/>
              </a:rPr>
              <a:t> </a:t>
            </a:r>
            <a:r>
              <a:rPr kumimoji="0" lang="en-US" sz="2400" b="1" u="none" strike="noStrike" cap="none" normalizeH="0" baseline="0" dirty="0" err="1" smtClean="0">
                <a:ln>
                  <a:noFill/>
                </a:ln>
                <a:solidFill>
                  <a:schemeClr val="tx1"/>
                </a:solidFill>
                <a:effectLst/>
                <a:latin typeface="inherit"/>
                <a:cs typeface="Arial" pitchFamily="34" charset="0"/>
              </a:rPr>
              <a:t>ngữ</a:t>
            </a:r>
            <a:r>
              <a:rPr kumimoji="0" lang="en-US" sz="2400" b="1" u="none" strike="noStrike" cap="none" normalizeH="0" baseline="0" dirty="0" smtClean="0">
                <a:ln>
                  <a:noFill/>
                </a:ln>
                <a:solidFill>
                  <a:schemeClr val="tx1"/>
                </a:solidFill>
                <a:effectLst/>
                <a:latin typeface="inherit"/>
                <a:cs typeface="Arial" pitchFamily="34" charset="0"/>
              </a:rPr>
              <a:t> </a:t>
            </a:r>
            <a:r>
              <a:rPr kumimoji="0" lang="en-US" sz="2400" b="1" u="none" strike="noStrike" cap="none" normalizeH="0" baseline="0" dirty="0" err="1" smtClean="0">
                <a:ln>
                  <a:noFill/>
                </a:ln>
                <a:solidFill>
                  <a:schemeClr val="tx1"/>
                </a:solidFill>
                <a:effectLst/>
                <a:latin typeface="inherit"/>
                <a:cs typeface="Arial" pitchFamily="34" charset="0"/>
              </a:rPr>
              <a:t>để</a:t>
            </a:r>
            <a:r>
              <a:rPr kumimoji="0" lang="en-US" sz="2400" b="1" u="none" strike="noStrike" cap="none" normalizeH="0" baseline="0" dirty="0" smtClean="0">
                <a:ln>
                  <a:noFill/>
                </a:ln>
                <a:solidFill>
                  <a:schemeClr val="tx1"/>
                </a:solidFill>
                <a:effectLst/>
                <a:latin typeface="inherit"/>
                <a:cs typeface="Arial" pitchFamily="34" charset="0"/>
              </a:rPr>
              <a:t> </a:t>
            </a:r>
            <a:r>
              <a:rPr kumimoji="0" lang="en-US" sz="2400" b="1" u="none" strike="noStrike" cap="none" normalizeH="0" baseline="0" dirty="0" err="1" smtClean="0">
                <a:ln>
                  <a:noFill/>
                </a:ln>
                <a:solidFill>
                  <a:schemeClr val="tx1"/>
                </a:solidFill>
                <a:effectLst/>
                <a:latin typeface="inherit"/>
                <a:cs typeface="Arial" pitchFamily="34" charset="0"/>
              </a:rPr>
              <a:t>hoàn</a:t>
            </a:r>
            <a:r>
              <a:rPr kumimoji="0" lang="en-US" sz="2400" b="1" u="none" strike="noStrike" cap="none" normalizeH="0" baseline="0" dirty="0" smtClean="0">
                <a:ln>
                  <a:noFill/>
                </a:ln>
                <a:solidFill>
                  <a:schemeClr val="tx1"/>
                </a:solidFill>
                <a:effectLst/>
                <a:latin typeface="inherit"/>
                <a:cs typeface="Arial" pitchFamily="34" charset="0"/>
              </a:rPr>
              <a:t> </a:t>
            </a:r>
            <a:r>
              <a:rPr kumimoji="0" lang="en-US" sz="2400" b="1" u="none" strike="noStrike" cap="none" normalizeH="0" baseline="0" dirty="0" err="1" smtClean="0">
                <a:ln>
                  <a:noFill/>
                </a:ln>
                <a:solidFill>
                  <a:schemeClr val="tx1"/>
                </a:solidFill>
                <a:effectLst/>
                <a:latin typeface="inherit"/>
                <a:cs typeface="Arial" pitchFamily="34" charset="0"/>
              </a:rPr>
              <a:t>thiện</a:t>
            </a:r>
            <a:r>
              <a:rPr kumimoji="0" lang="en-US" sz="2400" b="1" u="none" strike="noStrike" cap="none" normalizeH="0" baseline="0" dirty="0" smtClean="0">
                <a:ln>
                  <a:noFill/>
                </a:ln>
                <a:solidFill>
                  <a:schemeClr val="tx1"/>
                </a:solidFill>
                <a:effectLst/>
                <a:latin typeface="inherit"/>
                <a:cs typeface="Arial" pitchFamily="34" charset="0"/>
              </a:rPr>
              <a:t> </a:t>
            </a:r>
            <a:r>
              <a:rPr kumimoji="0" lang="en-US" sz="2400" b="1" u="none" strike="noStrike" cap="none" normalizeH="0" baseline="0" dirty="0" err="1" smtClean="0">
                <a:ln>
                  <a:noFill/>
                </a:ln>
                <a:solidFill>
                  <a:schemeClr val="tx1"/>
                </a:solidFill>
                <a:effectLst/>
                <a:latin typeface="inherit"/>
                <a:cs typeface="Arial" pitchFamily="34" charset="0"/>
              </a:rPr>
              <a:t>câu</a:t>
            </a:r>
            <a:r>
              <a:rPr kumimoji="0" lang="en-US" sz="2400" b="1" u="none" strike="noStrike" cap="none" normalizeH="0" baseline="0" dirty="0" smtClean="0">
                <a:ln>
                  <a:noFill/>
                </a:ln>
                <a:solidFill>
                  <a:schemeClr val="tx1"/>
                </a:solidFill>
                <a:effectLst/>
                <a:latin typeface="inherit"/>
                <a:cs typeface="Arial" pitchFamily="34" charset="0"/>
              </a:rPr>
              <a:t> </a:t>
            </a:r>
            <a:r>
              <a:rPr kumimoji="0" lang="en-US" sz="2400" b="1" u="none" strike="noStrike" cap="none" normalizeH="0" baseline="0" dirty="0" err="1" smtClean="0">
                <a:ln>
                  <a:noFill/>
                </a:ln>
                <a:solidFill>
                  <a:schemeClr val="tx1"/>
                </a:solidFill>
                <a:effectLst/>
                <a:latin typeface="inherit"/>
                <a:cs typeface="Arial" pitchFamily="34" charset="0"/>
              </a:rPr>
              <a:t>và</a:t>
            </a:r>
            <a:r>
              <a:rPr kumimoji="0" lang="en-US" sz="2400" b="1" u="none" strike="noStrike" cap="none" normalizeH="0" baseline="0" dirty="0" smtClean="0">
                <a:ln>
                  <a:noFill/>
                </a:ln>
                <a:solidFill>
                  <a:schemeClr val="tx1"/>
                </a:solidFill>
                <a:effectLst/>
                <a:latin typeface="inherit"/>
                <a:cs typeface="Arial" pitchFamily="34" charset="0"/>
              </a:rPr>
              <a:t> </a:t>
            </a:r>
            <a:r>
              <a:rPr kumimoji="0" lang="en-US" sz="2400" b="1" u="none" strike="noStrike" cap="none" normalizeH="0" baseline="0" dirty="0" err="1" smtClean="0">
                <a:ln>
                  <a:noFill/>
                </a:ln>
                <a:solidFill>
                  <a:schemeClr val="tx1"/>
                </a:solidFill>
                <a:effectLst/>
                <a:latin typeface="inherit"/>
                <a:cs typeface="Arial" pitchFamily="34" charset="0"/>
              </a:rPr>
              <a:t>viết</a:t>
            </a:r>
            <a:r>
              <a:rPr kumimoji="0" lang="en-US" sz="2400" b="1" u="none" strike="noStrike" cap="none" normalizeH="0" baseline="0" dirty="0" smtClean="0">
                <a:ln>
                  <a:noFill/>
                </a:ln>
                <a:solidFill>
                  <a:schemeClr val="tx1"/>
                </a:solidFill>
                <a:effectLst/>
                <a:latin typeface="inherit"/>
                <a:cs typeface="Arial" pitchFamily="34" charset="0"/>
              </a:rPr>
              <a:t> </a:t>
            </a:r>
            <a:r>
              <a:rPr kumimoji="0" lang="en-US" sz="2400" b="1" u="none" strike="noStrike" cap="none" normalizeH="0" baseline="0" dirty="0" err="1" smtClean="0">
                <a:ln>
                  <a:noFill/>
                </a:ln>
                <a:solidFill>
                  <a:schemeClr val="tx1"/>
                </a:solidFill>
                <a:effectLst/>
                <a:latin typeface="inherit"/>
                <a:cs typeface="Arial" pitchFamily="34" charset="0"/>
              </a:rPr>
              <a:t>câu</a:t>
            </a:r>
            <a:r>
              <a:rPr kumimoji="0" lang="en-US" sz="2400" b="1" u="none" strike="noStrike" cap="none" normalizeH="0" baseline="0" dirty="0" smtClean="0">
                <a:ln>
                  <a:noFill/>
                </a:ln>
                <a:solidFill>
                  <a:schemeClr val="tx1"/>
                </a:solidFill>
                <a:effectLst/>
                <a:latin typeface="inherit"/>
                <a:cs typeface="Arial" pitchFamily="34" charset="0"/>
              </a:rPr>
              <a:t> </a:t>
            </a:r>
            <a:r>
              <a:rPr kumimoji="0" lang="en-US" sz="2400" b="1" u="none" strike="noStrike" cap="none" normalizeH="0" baseline="0" dirty="0" err="1" smtClean="0">
                <a:ln>
                  <a:noFill/>
                </a:ln>
                <a:solidFill>
                  <a:schemeClr val="tx1"/>
                </a:solidFill>
                <a:effectLst/>
                <a:latin typeface="inherit"/>
                <a:cs typeface="Arial" pitchFamily="34" charset="0"/>
              </a:rPr>
              <a:t>vào</a:t>
            </a:r>
            <a:r>
              <a:rPr kumimoji="0" lang="en-US" sz="2400" b="1" u="none" strike="noStrike" cap="none" normalizeH="0" baseline="0" dirty="0" smtClean="0">
                <a:ln>
                  <a:noFill/>
                </a:ln>
                <a:solidFill>
                  <a:schemeClr val="tx1"/>
                </a:solidFill>
                <a:effectLst/>
                <a:latin typeface="inherit"/>
                <a:cs typeface="Arial" pitchFamily="34" charset="0"/>
              </a:rPr>
              <a:t> </a:t>
            </a:r>
            <a:r>
              <a:rPr kumimoji="0" lang="en-US" sz="2400" b="1" u="none" strike="noStrike" cap="none" normalizeH="0" baseline="0" dirty="0" err="1" smtClean="0">
                <a:ln>
                  <a:noFill/>
                </a:ln>
                <a:solidFill>
                  <a:schemeClr val="tx1"/>
                </a:solidFill>
                <a:effectLst/>
                <a:latin typeface="inherit"/>
                <a:cs typeface="Arial" pitchFamily="34" charset="0"/>
              </a:rPr>
              <a:t>vở</a:t>
            </a:r>
            <a:r>
              <a:rPr kumimoji="0" lang="en-US" sz="2400" b="1" u="none" strike="noStrike" cap="none" normalizeH="0" baseline="0" dirty="0" smtClean="0">
                <a:ln>
                  <a:noFill/>
                </a:ln>
                <a:solidFill>
                  <a:schemeClr val="tx1"/>
                </a:solidFill>
                <a:effectLst/>
                <a:latin typeface="inherit"/>
                <a:cs typeface="Arial" pitchFamily="34" charset="0"/>
              </a:rPr>
              <a:t>:</a:t>
            </a:r>
          </a:p>
          <a:p>
            <a:pPr fontAlgn="ctr"/>
            <a:r>
              <a:rPr lang="vi-VN" sz="2400" dirty="0" smtClean="0"/>
              <a:t>đường </a:t>
            </a:r>
            <a:r>
              <a:rPr lang="vi-VN" sz="2400" dirty="0"/>
              <a:t>cao </a:t>
            </a:r>
            <a:r>
              <a:rPr lang="vi-VN" sz="2400" dirty="0" smtClean="0"/>
              <a:t>tốc</a:t>
            </a:r>
            <a:r>
              <a:rPr lang="en-GB" sz="2400" dirty="0" smtClean="0"/>
              <a:t>       </a:t>
            </a:r>
            <a:r>
              <a:rPr lang="en-GB" sz="2400" dirty="0" err="1" smtClean="0"/>
              <a:t>ao</a:t>
            </a:r>
            <a:r>
              <a:rPr lang="en-GB" sz="2400" dirty="0" smtClean="0"/>
              <a:t> </a:t>
            </a:r>
            <a:r>
              <a:rPr lang="en-GB" sz="2400" dirty="0" err="1" smtClean="0"/>
              <a:t>hồ</a:t>
            </a:r>
            <a:r>
              <a:rPr lang="en-GB" sz="2400" dirty="0" smtClean="0"/>
              <a:t>      </a:t>
            </a:r>
            <a:r>
              <a:rPr lang="en-GB" sz="2400" dirty="0" err="1" smtClean="0"/>
              <a:t>trong</a:t>
            </a:r>
            <a:r>
              <a:rPr lang="en-GB" sz="2400" dirty="0" smtClean="0"/>
              <a:t> </a:t>
            </a:r>
            <a:r>
              <a:rPr lang="en-GB" sz="2400" dirty="0" err="1" smtClean="0"/>
              <a:t>xanh</a:t>
            </a:r>
            <a:r>
              <a:rPr lang="en-GB" sz="2400" dirty="0" smtClean="0"/>
              <a:t>     </a:t>
            </a:r>
            <a:r>
              <a:rPr lang="en-GB" sz="2400" dirty="0" err="1" smtClean="0"/>
              <a:t>ngọn</a:t>
            </a:r>
            <a:r>
              <a:rPr lang="en-GB" sz="2400" dirty="0" smtClean="0"/>
              <a:t> </a:t>
            </a:r>
            <a:r>
              <a:rPr lang="en-GB" sz="2400" dirty="0" err="1" smtClean="0"/>
              <a:t>cây</a:t>
            </a:r>
            <a:r>
              <a:rPr lang="en-GB" sz="2400" dirty="0" smtClean="0"/>
              <a:t>      </a:t>
            </a:r>
            <a:r>
              <a:rPr lang="en-GB" sz="2400" dirty="0" err="1" smtClean="0"/>
              <a:t>ồn</a:t>
            </a:r>
            <a:r>
              <a:rPr lang="en-GB" sz="2400" dirty="0" smtClean="0"/>
              <a:t> </a:t>
            </a:r>
            <a:r>
              <a:rPr lang="en-GB" sz="2400" dirty="0" err="1"/>
              <a:t>ào</a:t>
            </a:r>
            <a:endParaRPr lang="en-GB" sz="2400" dirty="0"/>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1"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cs typeface="Arial" pitchFamily="34" charset="0"/>
              </a:rPr>
              <a:t>a. </a:t>
            </a:r>
            <a:r>
              <a:rPr kumimoji="0" lang="en-US" sz="2400" b="0" i="0" u="none" strike="noStrike" cap="none" normalizeH="0" baseline="0" dirty="0" err="1" smtClean="0">
                <a:ln>
                  <a:noFill/>
                </a:ln>
                <a:solidFill>
                  <a:schemeClr val="tx1"/>
                </a:solidFill>
                <a:effectLst/>
                <a:latin typeface="Arial" pitchFamily="34" charset="0"/>
                <a:cs typeface="Arial" pitchFamily="34" charset="0"/>
              </a:rPr>
              <a:t>Đàn</a:t>
            </a:r>
            <a:r>
              <a:rPr kumimoji="0" lang="en-US" sz="2400" b="0" i="0" u="none" strike="noStrike" cap="none" normalizeH="0" baseline="0" dirty="0" smtClean="0">
                <a:ln>
                  <a:noFill/>
                </a:ln>
                <a:solidFill>
                  <a:schemeClr val="tx1"/>
                </a:solidFill>
                <a:effectLst/>
                <a:latin typeface="Arial" pitchFamily="34"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cs typeface="Arial" pitchFamily="34" charset="0"/>
              </a:rPr>
              <a:t>chim</a:t>
            </a:r>
            <a:r>
              <a:rPr kumimoji="0" lang="en-US" sz="2400" b="0" i="0" u="none" strike="noStrike" cap="none" normalizeH="0" baseline="0" dirty="0" smtClean="0">
                <a:ln>
                  <a:noFill/>
                </a:ln>
                <a:solidFill>
                  <a:schemeClr val="tx1"/>
                </a:solidFill>
                <a:effectLst/>
                <a:latin typeface="Arial" pitchFamily="34"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cs typeface="Arial" pitchFamily="34" charset="0"/>
              </a:rPr>
              <a:t>đậu</a:t>
            </a:r>
            <a:r>
              <a:rPr kumimoji="0" lang="en-US" sz="2400" b="0" i="0" u="none" strike="noStrike" cap="none" normalizeH="0" baseline="0" dirty="0" smtClean="0">
                <a:ln>
                  <a:noFill/>
                </a:ln>
                <a:solidFill>
                  <a:schemeClr val="tx1"/>
                </a:solidFill>
                <a:effectLst/>
                <a:latin typeface="Arial" pitchFamily="34"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cs typeface="Arial" pitchFamily="34" charset="0"/>
              </a:rPr>
              <a:t>trên</a:t>
            </a:r>
            <a:r>
              <a:rPr kumimoji="0" lang="en-US" sz="2400" b="0" i="0" u="none" strike="noStrike" cap="none" normalizeH="0" baseline="0" dirty="0" smtClean="0">
                <a:ln>
                  <a:noFill/>
                </a:ln>
                <a:solidFill>
                  <a:schemeClr val="tx1"/>
                </a:solidFill>
                <a:effectLst/>
                <a:latin typeface="Arial" pitchFamily="34"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cs typeface="Arial" pitchFamily="34" charset="0"/>
              </a:rPr>
              <a:t>những</a:t>
            </a:r>
            <a:r>
              <a:rPr kumimoji="0" lang="en-US" sz="2400" b="0" i="0" u="none" strike="noStrike" cap="none" normalizeH="0" baseline="0" dirty="0" smtClean="0">
                <a:ln>
                  <a:noFill/>
                </a:ln>
                <a:solidFill>
                  <a:schemeClr val="tx1"/>
                </a:solidFill>
                <a:effectLst/>
                <a:latin typeface="Arial" pitchFamily="34" charset="0"/>
                <a:cs typeface="Arial" pitchFamily="34" charset="0"/>
              </a:rPr>
              <a:t> (…) </a:t>
            </a:r>
            <a:r>
              <a:rPr kumimoji="0" lang="en-US" sz="2400" b="0" i="0" u="none" strike="noStrike" cap="none" normalizeH="0" baseline="0" dirty="0" err="1" smtClean="0">
                <a:ln>
                  <a:noFill/>
                </a:ln>
                <a:solidFill>
                  <a:schemeClr val="tx1"/>
                </a:solidFill>
                <a:effectLst/>
                <a:latin typeface="Arial" pitchFamily="34" charset="0"/>
                <a:cs typeface="Arial" pitchFamily="34" charset="0"/>
              </a:rPr>
              <a:t>cao</a:t>
            </a:r>
            <a:r>
              <a:rPr kumimoji="0" lang="en-US" sz="2400" b="0" i="0" u="none" strike="noStrike" cap="none" normalizeH="0" baseline="0" dirty="0" smtClean="0">
                <a:ln>
                  <a:noFill/>
                </a:ln>
                <a:solidFill>
                  <a:schemeClr val="tx1"/>
                </a:solidFill>
                <a:effectLst/>
                <a:latin typeface="Arial" pitchFamily="34"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cs typeface="Arial" pitchFamily="34" charset="0"/>
              </a:rPr>
              <a:t>vút</a:t>
            </a:r>
            <a:r>
              <a:rPr kumimoji="0" lang="en-US" sz="2400" b="0" i="0" u="none" strike="noStrike" cap="none" normalizeH="0" baseline="0" dirty="0" smtClean="0">
                <a:ln>
                  <a:noFill/>
                </a:ln>
                <a:solidFill>
                  <a:schemeClr val="tx1"/>
                </a:solidFill>
                <a:effectLst/>
                <a:latin typeface="Arial" pitchFamily="34"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cs typeface="Arial" pitchFamily="34" charset="0"/>
              </a:rPr>
              <a:t>b. </a:t>
            </a:r>
            <a:r>
              <a:rPr kumimoji="0" lang="en-US" sz="2400" b="0" i="0" u="none" strike="noStrike" cap="none" normalizeH="0" baseline="0" dirty="0" err="1" smtClean="0">
                <a:ln>
                  <a:noFill/>
                </a:ln>
                <a:solidFill>
                  <a:schemeClr val="tx1"/>
                </a:solidFill>
                <a:effectLst/>
                <a:latin typeface="Arial" pitchFamily="34" charset="0"/>
                <a:cs typeface="Arial" pitchFamily="34" charset="0"/>
              </a:rPr>
              <a:t>Từng</a:t>
            </a:r>
            <a:r>
              <a:rPr kumimoji="0" lang="en-US" sz="2400" b="0" i="0" u="none" strike="noStrike" cap="none" normalizeH="0" baseline="0" dirty="0" smtClean="0">
                <a:ln>
                  <a:noFill/>
                </a:ln>
                <a:solidFill>
                  <a:schemeClr val="tx1"/>
                </a:solidFill>
                <a:effectLst/>
                <a:latin typeface="Arial" pitchFamily="34"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cs typeface="Arial" pitchFamily="34" charset="0"/>
              </a:rPr>
              <a:t>áng</a:t>
            </a:r>
            <a:r>
              <a:rPr kumimoji="0" lang="en-US" sz="2400" b="0" i="0" u="none" strike="noStrike" cap="none" normalizeH="0" baseline="0" dirty="0" smtClean="0">
                <a:ln>
                  <a:noFill/>
                </a:ln>
                <a:solidFill>
                  <a:schemeClr val="tx1"/>
                </a:solidFill>
                <a:effectLst/>
                <a:latin typeface="Arial" pitchFamily="34"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cs typeface="Arial" pitchFamily="34" charset="0"/>
              </a:rPr>
              <a:t>mây</a:t>
            </a:r>
            <a:r>
              <a:rPr kumimoji="0" lang="en-US" sz="2400" b="0" i="0" u="none" strike="noStrike" cap="none" normalizeH="0" baseline="0" dirty="0" smtClean="0">
                <a:ln>
                  <a:noFill/>
                </a:ln>
                <a:solidFill>
                  <a:schemeClr val="tx1"/>
                </a:solidFill>
                <a:effectLst/>
                <a:latin typeface="Arial" pitchFamily="34"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cs typeface="Arial" pitchFamily="34" charset="0"/>
              </a:rPr>
              <a:t>trắng</a:t>
            </a:r>
            <a:r>
              <a:rPr kumimoji="0" lang="en-US" sz="2400" b="0" i="0" u="none" strike="noStrike" cap="none" normalizeH="0" baseline="0" dirty="0" smtClean="0">
                <a:ln>
                  <a:noFill/>
                </a:ln>
                <a:solidFill>
                  <a:schemeClr val="tx1"/>
                </a:solidFill>
                <a:effectLst/>
                <a:latin typeface="Arial" pitchFamily="34"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cs typeface="Arial" pitchFamily="34" charset="0"/>
              </a:rPr>
              <a:t>nhẹ</a:t>
            </a:r>
            <a:r>
              <a:rPr kumimoji="0" lang="en-US" sz="2400" b="0" i="0" u="none" strike="noStrike" cap="none" normalizeH="0" baseline="0" dirty="0" smtClean="0">
                <a:ln>
                  <a:noFill/>
                </a:ln>
                <a:solidFill>
                  <a:schemeClr val="tx1"/>
                </a:solidFill>
                <a:effectLst/>
                <a:latin typeface="Arial" pitchFamily="34"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cs typeface="Arial" pitchFamily="34" charset="0"/>
              </a:rPr>
              <a:t>trôi</a:t>
            </a:r>
            <a:r>
              <a:rPr kumimoji="0" lang="en-US" sz="2400" b="0" i="0" u="none" strike="noStrike" cap="none" normalizeH="0" baseline="0" dirty="0" smtClean="0">
                <a:ln>
                  <a:noFill/>
                </a:ln>
                <a:solidFill>
                  <a:schemeClr val="tx1"/>
                </a:solidFill>
                <a:effectLst/>
                <a:latin typeface="Arial" pitchFamily="34"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cs typeface="Arial" pitchFamily="34" charset="0"/>
              </a:rPr>
              <a:t>trên</a:t>
            </a:r>
            <a:r>
              <a:rPr kumimoji="0" lang="en-US" sz="2400" b="0" i="0" u="none" strike="noStrike" cap="none" normalizeH="0" baseline="0" dirty="0" smtClean="0">
                <a:ln>
                  <a:noFill/>
                </a:ln>
                <a:solidFill>
                  <a:schemeClr val="tx1"/>
                </a:solidFill>
                <a:effectLst/>
                <a:latin typeface="Arial" pitchFamily="34"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cs typeface="Arial" pitchFamily="34" charset="0"/>
              </a:rPr>
              <a:t>bầu</a:t>
            </a:r>
            <a:r>
              <a:rPr kumimoji="0" lang="en-US" sz="2400" b="0" i="0" u="none" strike="noStrike" cap="none" normalizeH="0" baseline="0" dirty="0" smtClean="0">
                <a:ln>
                  <a:noFill/>
                </a:ln>
                <a:solidFill>
                  <a:schemeClr val="tx1"/>
                </a:solidFill>
                <a:effectLst/>
                <a:latin typeface="Arial" pitchFamily="34"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cs typeface="Arial" pitchFamily="34" charset="0"/>
              </a:rPr>
              <a:t>trời</a:t>
            </a:r>
            <a:r>
              <a:rPr kumimoji="0" lang="en-US" sz="2400" b="0" i="0" u="none" strike="noStrike" cap="none" normalizeH="0" baseline="0" dirty="0" smtClean="0">
                <a:ln>
                  <a:noFill/>
                </a:ln>
                <a:solidFill>
                  <a:schemeClr val="tx1"/>
                </a:solidFill>
                <a:effectLst/>
                <a:latin typeface="Arial" pitchFamily="34" charset="0"/>
                <a:cs typeface="Arial" pitchFamily="34" charset="0"/>
              </a:rPr>
              <a:t> (…)</a:t>
            </a:r>
          </a:p>
        </p:txBody>
      </p:sp>
    </p:spTree>
    <p:extLst>
      <p:ext uri="{BB962C8B-B14F-4D97-AF65-F5344CB8AC3E}">
        <p14:creationId xmlns:p14="http://schemas.microsoft.com/office/powerpoint/2010/main" val="2320569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3" descr="Frames PPT 015"/>
          <p:cNvPicPr>
            <a:picLocks noChangeAspect="1" noChangeArrowheads="1"/>
          </p:cNvPicPr>
          <p:nvPr/>
        </p:nvPicPr>
        <p:blipFill>
          <a:blip r:embed="rId2">
            <a:extLst/>
          </a:blip>
          <a:srcRect/>
          <a:stretch>
            <a:fillRect/>
          </a:stretch>
        </p:blipFill>
        <p:spPr bwMode="auto">
          <a:xfrm>
            <a:off x="-24277" y="-32600"/>
            <a:ext cx="9144000" cy="5143500"/>
          </a:xfrm>
          <a:prstGeom prst="rect">
            <a:avLst/>
          </a:prstGeom>
          <a:extLst/>
        </p:spPr>
      </p:pic>
      <p:sp>
        <p:nvSpPr>
          <p:cNvPr id="4" name="Rectangle 3"/>
          <p:cNvSpPr/>
          <p:nvPr/>
        </p:nvSpPr>
        <p:spPr>
          <a:xfrm>
            <a:off x="683568" y="123478"/>
            <a:ext cx="7488832" cy="707886"/>
          </a:xfrm>
          <a:prstGeom prst="rect">
            <a:avLst/>
          </a:prstGeom>
        </p:spPr>
        <p:txBody>
          <a:bodyPr wrap="square">
            <a:spAutoFit/>
          </a:bodyPr>
          <a:lstStyle/>
          <a:p>
            <a:r>
              <a:rPr lang="en-US" sz="2000" b="1" dirty="0" smtClean="0"/>
              <a:t>6. </a:t>
            </a:r>
            <a:r>
              <a:rPr lang="vi-VN" sz="2000" b="1" dirty="0" smtClean="0"/>
              <a:t>Quan </a:t>
            </a:r>
            <a:r>
              <a:rPr lang="vi-VN" sz="2000" b="1" dirty="0"/>
              <a:t>sát các bức tranh dưới đây và cho biết việc làm nào tốt và việc làm nào chưa tốt:</a:t>
            </a:r>
            <a:endParaRPr lang="en-GB" sz="2000" b="1" dirty="0"/>
          </a:p>
        </p:txBody>
      </p:sp>
      <p:pic>
        <p:nvPicPr>
          <p:cNvPr id="5" name="Picture 2" descr="https://i.vdoc.vn/data/image/2021/06/09/giai-tieng-viet-1-trang-134-135-136-137-bai-5-nhung-canh-co-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699542"/>
            <a:ext cx="8280920" cy="4248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089997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fade">
                                      <p:cBhvr>
                                        <p:cTn id="7" dur="1000"/>
                                        <p:tgtEl>
                                          <p:spTgt spid="10243"/>
                                        </p:tgtEl>
                                      </p:cBhvr>
                                    </p:animEffect>
                                    <p:anim calcmode="lin" valueType="num">
                                      <p:cBhvr>
                                        <p:cTn id="8" dur="1000" fill="hold"/>
                                        <p:tgtEl>
                                          <p:spTgt spid="10243"/>
                                        </p:tgtEl>
                                        <p:attrNameLst>
                                          <p:attrName>ppt_x</p:attrName>
                                        </p:attrNameLst>
                                      </p:cBhvr>
                                      <p:tavLst>
                                        <p:tav tm="0">
                                          <p:val>
                                            <p:strVal val="#ppt_x"/>
                                          </p:val>
                                        </p:tav>
                                        <p:tav tm="100000">
                                          <p:val>
                                            <p:strVal val="#ppt_x"/>
                                          </p:val>
                                        </p:tav>
                                      </p:tavLst>
                                    </p:anim>
                                    <p:anim calcmode="lin" valueType="num">
                                      <p:cBhvr>
                                        <p:cTn id="9" dur="1000" fill="hold"/>
                                        <p:tgtEl>
                                          <p:spTgt spid="1024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48512e76_flower_hc002"/>
          <p:cNvPicPr>
            <a:picLocks noChangeAspect="1" noChangeArrowheads="1"/>
          </p:cNvPicPr>
          <p:nvPr/>
        </p:nvPicPr>
        <p:blipFill>
          <a:blip r:embed="rId2">
            <a:extLst/>
          </a:blip>
          <a:srcRect/>
          <a:stretch>
            <a:fillRect/>
          </a:stretch>
        </p:blipFill>
        <p:spPr bwMode="auto">
          <a:xfrm>
            <a:off x="251520" y="183176"/>
            <a:ext cx="8640960" cy="4764838"/>
          </a:xfrm>
          <a:prstGeom prst="rect">
            <a:avLst/>
          </a:prstGeom>
          <a:extLst/>
        </p:spPr>
      </p:pic>
      <p:sp>
        <p:nvSpPr>
          <p:cNvPr id="3" name="Rectangle 1"/>
          <p:cNvSpPr>
            <a:spLocks noChangeArrowheads="1"/>
          </p:cNvSpPr>
          <p:nvPr/>
        </p:nvSpPr>
        <p:spPr bwMode="auto">
          <a:xfrm>
            <a:off x="1160481" y="519914"/>
            <a:ext cx="6934200"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smtClean="0">
                <a:ln>
                  <a:noFill/>
                </a:ln>
                <a:solidFill>
                  <a:schemeClr val="tx1"/>
                </a:solidFill>
                <a:effectLst/>
                <a:latin typeface="inherit"/>
                <a:cs typeface="Arial" pitchFamily="34" charset="0"/>
              </a:rPr>
              <a:t>8.Chọn </a:t>
            </a:r>
            <a:r>
              <a:rPr kumimoji="0" lang="en-US" sz="2400" b="1" u="none" strike="noStrike" cap="none" normalizeH="0" baseline="0" dirty="0" err="1" smtClean="0">
                <a:ln>
                  <a:noFill/>
                </a:ln>
                <a:solidFill>
                  <a:schemeClr val="tx1"/>
                </a:solidFill>
                <a:effectLst/>
                <a:latin typeface="inherit"/>
                <a:cs typeface="Arial" pitchFamily="34" charset="0"/>
              </a:rPr>
              <a:t>vần</a:t>
            </a:r>
            <a:r>
              <a:rPr kumimoji="0" lang="en-US" sz="2400" b="1" u="none" strike="noStrike" cap="none" normalizeH="0" baseline="0" dirty="0" smtClean="0">
                <a:ln>
                  <a:noFill/>
                </a:ln>
                <a:solidFill>
                  <a:schemeClr val="tx1"/>
                </a:solidFill>
                <a:effectLst/>
                <a:latin typeface="inherit"/>
                <a:cs typeface="Arial" pitchFamily="34" charset="0"/>
              </a:rPr>
              <a:t> </a:t>
            </a:r>
            <a:r>
              <a:rPr kumimoji="0" lang="en-US" sz="2400" b="1" u="none" strike="noStrike" cap="none" normalizeH="0" baseline="0" dirty="0" err="1" smtClean="0">
                <a:ln>
                  <a:noFill/>
                </a:ln>
                <a:solidFill>
                  <a:schemeClr val="tx1"/>
                </a:solidFill>
                <a:effectLst/>
                <a:latin typeface="inherit"/>
                <a:cs typeface="Arial" pitchFamily="34" charset="0"/>
              </a:rPr>
              <a:t>phù</a:t>
            </a:r>
            <a:r>
              <a:rPr kumimoji="0" lang="en-US" sz="2400" b="1" u="none" strike="noStrike" cap="none" normalizeH="0" baseline="0" dirty="0" smtClean="0">
                <a:ln>
                  <a:noFill/>
                </a:ln>
                <a:solidFill>
                  <a:schemeClr val="tx1"/>
                </a:solidFill>
                <a:effectLst/>
                <a:latin typeface="inherit"/>
                <a:cs typeface="Arial" pitchFamily="34" charset="0"/>
              </a:rPr>
              <a:t> </a:t>
            </a:r>
            <a:r>
              <a:rPr kumimoji="0" lang="en-US" sz="2400" b="1" u="none" strike="noStrike" cap="none" normalizeH="0" baseline="0" dirty="0" err="1" smtClean="0">
                <a:ln>
                  <a:noFill/>
                </a:ln>
                <a:solidFill>
                  <a:schemeClr val="tx1"/>
                </a:solidFill>
                <a:effectLst/>
                <a:latin typeface="inherit"/>
                <a:cs typeface="Arial" pitchFamily="34" charset="0"/>
              </a:rPr>
              <a:t>hợp</a:t>
            </a:r>
            <a:r>
              <a:rPr kumimoji="0" lang="en-US" sz="2400" b="1" u="none" strike="noStrike" cap="none" normalizeH="0" baseline="0" dirty="0" smtClean="0">
                <a:ln>
                  <a:noFill/>
                </a:ln>
                <a:solidFill>
                  <a:schemeClr val="tx1"/>
                </a:solidFill>
                <a:effectLst/>
                <a:latin typeface="inherit"/>
                <a:cs typeface="Arial" pitchFamily="34" charset="0"/>
              </a:rPr>
              <a:t> </a:t>
            </a:r>
            <a:r>
              <a:rPr kumimoji="0" lang="en-US" sz="2400" b="1" u="none" strike="noStrike" cap="none" normalizeH="0" baseline="0" dirty="0" err="1" smtClean="0">
                <a:ln>
                  <a:noFill/>
                </a:ln>
                <a:solidFill>
                  <a:schemeClr val="tx1"/>
                </a:solidFill>
                <a:effectLst/>
                <a:latin typeface="inherit"/>
                <a:cs typeface="Arial" pitchFamily="34" charset="0"/>
              </a:rPr>
              <a:t>thay</a:t>
            </a:r>
            <a:r>
              <a:rPr kumimoji="0" lang="en-US" sz="2400" b="1" u="none" strike="noStrike" cap="none" normalizeH="0" baseline="0" dirty="0" smtClean="0">
                <a:ln>
                  <a:noFill/>
                </a:ln>
                <a:solidFill>
                  <a:schemeClr val="tx1"/>
                </a:solidFill>
                <a:effectLst/>
                <a:latin typeface="inherit"/>
                <a:cs typeface="Arial" pitchFamily="34" charset="0"/>
              </a:rPr>
              <a:t> </a:t>
            </a:r>
            <a:r>
              <a:rPr kumimoji="0" lang="en-US" sz="2400" b="1" u="none" strike="noStrike" cap="none" normalizeH="0" baseline="0" dirty="0" err="1" smtClean="0">
                <a:ln>
                  <a:noFill/>
                </a:ln>
                <a:solidFill>
                  <a:schemeClr val="tx1"/>
                </a:solidFill>
                <a:effectLst/>
                <a:latin typeface="inherit"/>
                <a:cs typeface="Arial" pitchFamily="34" charset="0"/>
              </a:rPr>
              <a:t>cho</a:t>
            </a:r>
            <a:r>
              <a:rPr kumimoji="0" lang="en-US" sz="2400" b="1" u="none" strike="noStrike" cap="none" normalizeH="0" baseline="0" dirty="0" smtClean="0">
                <a:ln>
                  <a:noFill/>
                </a:ln>
                <a:solidFill>
                  <a:schemeClr val="tx1"/>
                </a:solidFill>
                <a:effectLst/>
                <a:latin typeface="inherit"/>
                <a:cs typeface="Arial" pitchFamily="34" charset="0"/>
              </a:rPr>
              <a:t> ô </a:t>
            </a:r>
            <a:r>
              <a:rPr kumimoji="0" lang="en-US" sz="2400" b="1" u="none" strike="noStrike" cap="none" normalizeH="0" baseline="0" dirty="0" err="1" smtClean="0">
                <a:ln>
                  <a:noFill/>
                </a:ln>
                <a:solidFill>
                  <a:schemeClr val="tx1"/>
                </a:solidFill>
                <a:effectLst/>
                <a:latin typeface="inherit"/>
                <a:cs typeface="Arial" pitchFamily="34" charset="0"/>
              </a:rPr>
              <a:t>vuông</a:t>
            </a:r>
            <a:r>
              <a:rPr kumimoji="0" lang="en-US" sz="2400" b="1" u="none" strike="noStrike" cap="none" normalizeH="0" baseline="0" dirty="0" smtClean="0">
                <a:ln>
                  <a:noFill/>
                </a:ln>
                <a:solidFill>
                  <a:schemeClr val="tx1"/>
                </a:solidFill>
                <a:effectLst/>
                <a:latin typeface="inherit"/>
                <a:cs typeface="Arial" pitchFamily="34" charset="0"/>
              </a:rPr>
              <a:t>:</a:t>
            </a:r>
            <a:endParaRPr kumimoji="0" lang="en-US" sz="2400" b="1"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236529993"/>
              </p:ext>
            </p:extLst>
          </p:nvPr>
        </p:nvGraphicFramePr>
        <p:xfrm>
          <a:off x="540327" y="1885950"/>
          <a:ext cx="8153400" cy="1859280"/>
        </p:xfrm>
        <a:graphic>
          <a:graphicData uri="http://schemas.openxmlformats.org/drawingml/2006/table">
            <a:tbl>
              <a:tblPr/>
              <a:tblGrid>
                <a:gridCol w="2038350"/>
                <a:gridCol w="2038350"/>
                <a:gridCol w="2038350"/>
                <a:gridCol w="2038350"/>
              </a:tblGrid>
              <a:tr h="624840">
                <a:tc>
                  <a:txBody>
                    <a:bodyPr/>
                    <a:lstStyle/>
                    <a:p>
                      <a:pPr algn="ctr"/>
                      <a:r>
                        <a:rPr lang="en-GB" sz="2800" dirty="0">
                          <a:effectLst/>
                          <a:latin typeface="inherit"/>
                        </a:rPr>
                        <a:t>a. </a:t>
                      </a:r>
                      <a:r>
                        <a:rPr lang="en-GB" sz="2800" dirty="0" err="1">
                          <a:effectLst/>
                          <a:latin typeface="inherit"/>
                        </a:rPr>
                        <a:t>ong</a:t>
                      </a:r>
                      <a:r>
                        <a:rPr lang="en-GB" sz="2800" dirty="0">
                          <a:effectLst/>
                          <a:latin typeface="inherit"/>
                        </a:rPr>
                        <a:t> hay </a:t>
                      </a:r>
                      <a:r>
                        <a:rPr lang="en-GB" sz="2800" dirty="0" err="1">
                          <a:effectLst/>
                          <a:latin typeface="inherit"/>
                        </a:rPr>
                        <a:t>ông</a:t>
                      </a:r>
                      <a:r>
                        <a:rPr lang="en-GB" sz="2800" dirty="0">
                          <a:effectLst/>
                          <a:latin typeface="inherit"/>
                        </a:rPr>
                        <a:t> ?</a:t>
                      </a:r>
                      <a:endParaRPr lang="en-GB" sz="2800" dirty="0">
                        <a:effectLst/>
                      </a:endParaRPr>
                    </a:p>
                  </a:txBody>
                  <a:tcPr marL="38100" marR="38100" marT="38100" marB="38100" anchor="ctr">
                    <a:lnL>
                      <a:noFill/>
                    </a:lnL>
                    <a:lnR>
                      <a:noFill/>
                    </a:lnR>
                    <a:lnT>
                      <a:noFill/>
                    </a:lnT>
                    <a:lnB>
                      <a:noFill/>
                    </a:lnB>
                    <a:solidFill>
                      <a:srgbClr val="FFFFFF"/>
                    </a:solidFill>
                  </a:tcPr>
                </a:tc>
                <a:tc>
                  <a:txBody>
                    <a:bodyPr/>
                    <a:lstStyle/>
                    <a:p>
                      <a:pPr algn="ctr"/>
                      <a:r>
                        <a:rPr lang="vi-VN" sz="2800" dirty="0">
                          <a:effectLst/>
                          <a:latin typeface="inherit"/>
                        </a:rPr>
                        <a:t>cánh đ</a:t>
                      </a:r>
                      <a:r>
                        <a:rPr lang="vi-VN" sz="2800" dirty="0">
                          <a:solidFill>
                            <a:srgbClr val="FF99CC"/>
                          </a:solidFill>
                          <a:effectLst/>
                          <a:latin typeface="inherit"/>
                        </a:rPr>
                        <a:t>■</a:t>
                      </a:r>
                      <a:endParaRPr lang="vi-VN" sz="2800" dirty="0">
                        <a:effectLst/>
                      </a:endParaRPr>
                    </a:p>
                  </a:txBody>
                  <a:tcPr marL="38100" marR="38100" marT="38100" marB="38100" anchor="ctr">
                    <a:lnL>
                      <a:noFill/>
                    </a:lnL>
                    <a:lnR>
                      <a:noFill/>
                    </a:lnR>
                    <a:lnT>
                      <a:noFill/>
                    </a:lnT>
                    <a:lnB>
                      <a:noFill/>
                    </a:lnB>
                    <a:solidFill>
                      <a:srgbClr val="FFFFFF"/>
                    </a:solidFill>
                  </a:tcPr>
                </a:tc>
                <a:tc>
                  <a:txBody>
                    <a:bodyPr/>
                    <a:lstStyle/>
                    <a:p>
                      <a:pPr algn="ctr"/>
                      <a:r>
                        <a:rPr lang="en-GB" sz="2800" dirty="0" err="1">
                          <a:effectLst/>
                          <a:latin typeface="inherit"/>
                        </a:rPr>
                        <a:t>tr</a:t>
                      </a:r>
                      <a:r>
                        <a:rPr lang="en-GB" sz="2800" dirty="0">
                          <a:solidFill>
                            <a:srgbClr val="FF99CC"/>
                          </a:solidFill>
                          <a:effectLst/>
                          <a:latin typeface="inherit"/>
                        </a:rPr>
                        <a:t>■</a:t>
                      </a:r>
                      <a:r>
                        <a:rPr lang="en-GB" sz="2800" dirty="0">
                          <a:effectLst/>
                          <a:latin typeface="inherit"/>
                        </a:rPr>
                        <a:t> </a:t>
                      </a:r>
                      <a:r>
                        <a:rPr lang="en-GB" sz="2800" dirty="0" err="1">
                          <a:effectLst/>
                          <a:latin typeface="inherit"/>
                        </a:rPr>
                        <a:t>suốt</a:t>
                      </a:r>
                      <a:endParaRPr lang="en-GB" sz="2800" dirty="0">
                        <a:effectLst/>
                      </a:endParaRPr>
                    </a:p>
                  </a:txBody>
                  <a:tcPr marL="38100" marR="38100" marT="38100" marB="38100" anchor="ctr">
                    <a:lnL>
                      <a:noFill/>
                    </a:lnL>
                    <a:lnR>
                      <a:noFill/>
                    </a:lnR>
                    <a:lnT>
                      <a:noFill/>
                    </a:lnT>
                    <a:lnB>
                      <a:noFill/>
                    </a:lnB>
                    <a:solidFill>
                      <a:srgbClr val="FFFFFF"/>
                    </a:solidFill>
                  </a:tcPr>
                </a:tc>
                <a:tc>
                  <a:txBody>
                    <a:bodyPr/>
                    <a:lstStyle/>
                    <a:p>
                      <a:pPr algn="ctr"/>
                      <a:r>
                        <a:rPr lang="vi-VN" sz="2800" dirty="0">
                          <a:effectLst/>
                          <a:latin typeface="inherit"/>
                        </a:rPr>
                        <a:t>ước m</a:t>
                      </a:r>
                      <a:r>
                        <a:rPr lang="vi-VN" sz="2800" dirty="0">
                          <a:solidFill>
                            <a:srgbClr val="FF99CC"/>
                          </a:solidFill>
                          <a:effectLst/>
                          <a:latin typeface="inherit"/>
                        </a:rPr>
                        <a:t>■</a:t>
                      </a:r>
                      <a:endParaRPr lang="vi-VN" sz="2800" dirty="0">
                        <a:effectLst/>
                      </a:endParaRPr>
                    </a:p>
                  </a:txBody>
                  <a:tcPr marL="38100" marR="38100" marT="38100" marB="38100" anchor="ctr">
                    <a:lnL>
                      <a:noFill/>
                    </a:lnL>
                    <a:lnR>
                      <a:noFill/>
                    </a:lnR>
                    <a:lnT>
                      <a:noFill/>
                    </a:lnT>
                    <a:lnB>
                      <a:noFill/>
                    </a:lnB>
                    <a:solidFill>
                      <a:srgbClr val="FFFFFF"/>
                    </a:solidFill>
                  </a:tcPr>
                </a:tc>
              </a:tr>
              <a:tr h="0">
                <a:tc>
                  <a:txBody>
                    <a:bodyPr/>
                    <a:lstStyle/>
                    <a:p>
                      <a:pPr algn="ctr"/>
                      <a:r>
                        <a:rPr lang="en-GB" sz="2800">
                          <a:effectLst/>
                          <a:latin typeface="inherit"/>
                        </a:rPr>
                        <a:t>b. anh hay ênh ?</a:t>
                      </a:r>
                      <a:endParaRPr lang="en-GB" sz="2800">
                        <a:effectLst/>
                      </a:endParaRPr>
                    </a:p>
                  </a:txBody>
                  <a:tcPr marL="38100" marR="38100" marT="38100" marB="38100" anchor="ctr">
                    <a:lnL>
                      <a:noFill/>
                    </a:lnL>
                    <a:lnR>
                      <a:noFill/>
                    </a:lnR>
                    <a:lnT>
                      <a:noFill/>
                    </a:lnT>
                    <a:lnB>
                      <a:noFill/>
                    </a:lnB>
                    <a:solidFill>
                      <a:srgbClr val="FFFFFF"/>
                    </a:solidFill>
                  </a:tcPr>
                </a:tc>
                <a:tc>
                  <a:txBody>
                    <a:bodyPr/>
                    <a:lstStyle/>
                    <a:p>
                      <a:pPr algn="ctr"/>
                      <a:r>
                        <a:rPr lang="en-GB" sz="2800">
                          <a:effectLst/>
                          <a:latin typeface="inherit"/>
                        </a:rPr>
                        <a:t>c</a:t>
                      </a:r>
                      <a:r>
                        <a:rPr lang="en-GB" sz="2800">
                          <a:solidFill>
                            <a:srgbClr val="FF99CC"/>
                          </a:solidFill>
                          <a:effectLst/>
                          <a:latin typeface="inherit"/>
                        </a:rPr>
                        <a:t>■</a:t>
                      </a:r>
                      <a:r>
                        <a:rPr lang="en-GB" sz="2800">
                          <a:effectLst/>
                          <a:latin typeface="inherit"/>
                        </a:rPr>
                        <a:t> chim</a:t>
                      </a:r>
                      <a:endParaRPr lang="en-GB" sz="2800">
                        <a:effectLst/>
                      </a:endParaRPr>
                    </a:p>
                  </a:txBody>
                  <a:tcPr marL="38100" marR="38100" marT="38100" marB="38100" anchor="ctr">
                    <a:lnL>
                      <a:noFill/>
                    </a:lnL>
                    <a:lnR>
                      <a:noFill/>
                    </a:lnR>
                    <a:lnT>
                      <a:noFill/>
                    </a:lnT>
                    <a:lnB>
                      <a:noFill/>
                    </a:lnB>
                    <a:solidFill>
                      <a:srgbClr val="FFFFFF"/>
                    </a:solidFill>
                  </a:tcPr>
                </a:tc>
                <a:tc>
                  <a:txBody>
                    <a:bodyPr/>
                    <a:lstStyle/>
                    <a:p>
                      <a:pPr algn="ctr"/>
                      <a:r>
                        <a:rPr lang="en-GB" sz="2800">
                          <a:effectLst/>
                          <a:latin typeface="inherit"/>
                        </a:rPr>
                        <a:t>con k</a:t>
                      </a:r>
                      <a:r>
                        <a:rPr lang="en-GB" sz="2800">
                          <a:solidFill>
                            <a:srgbClr val="FF99CC"/>
                          </a:solidFill>
                          <a:effectLst/>
                          <a:latin typeface="inherit"/>
                        </a:rPr>
                        <a:t>■</a:t>
                      </a:r>
                      <a:endParaRPr lang="en-GB" sz="2800">
                        <a:effectLst/>
                      </a:endParaRPr>
                    </a:p>
                  </a:txBody>
                  <a:tcPr marL="38100" marR="38100" marT="38100" marB="38100" anchor="ctr">
                    <a:lnL>
                      <a:noFill/>
                    </a:lnL>
                    <a:lnR>
                      <a:noFill/>
                    </a:lnR>
                    <a:lnT>
                      <a:noFill/>
                    </a:lnT>
                    <a:lnB>
                      <a:noFill/>
                    </a:lnB>
                    <a:solidFill>
                      <a:srgbClr val="FFFFFF"/>
                    </a:solidFill>
                  </a:tcPr>
                </a:tc>
                <a:tc>
                  <a:txBody>
                    <a:bodyPr/>
                    <a:lstStyle/>
                    <a:p>
                      <a:pPr algn="ctr"/>
                      <a:r>
                        <a:rPr lang="en-GB" sz="2800" dirty="0" err="1">
                          <a:effectLst/>
                          <a:latin typeface="inherit"/>
                        </a:rPr>
                        <a:t>âm</a:t>
                      </a:r>
                      <a:r>
                        <a:rPr lang="en-GB" sz="2800" dirty="0">
                          <a:effectLst/>
                          <a:latin typeface="inherit"/>
                        </a:rPr>
                        <a:t> </a:t>
                      </a:r>
                      <a:r>
                        <a:rPr lang="en-GB" sz="2800" dirty="0" err="1">
                          <a:effectLst/>
                          <a:latin typeface="inherit"/>
                        </a:rPr>
                        <a:t>th</a:t>
                      </a:r>
                      <a:r>
                        <a:rPr lang="en-GB" sz="2800" dirty="0">
                          <a:solidFill>
                            <a:srgbClr val="FF99CC"/>
                          </a:solidFill>
                          <a:effectLst/>
                          <a:latin typeface="inherit"/>
                        </a:rPr>
                        <a:t>■</a:t>
                      </a:r>
                      <a:endParaRPr lang="en-GB" sz="2800" dirty="0">
                        <a:effectLst/>
                      </a:endParaRPr>
                    </a:p>
                  </a:txBody>
                  <a:tcPr marL="38100" marR="38100" marT="38100" marB="3810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320569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barn(inVertical)">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s://i.vdoc.vn/data/image/2021/06/09/giai-tieng-viet-1-trang-134-135-136-137-bai-5-nhung-canh-co-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827584" y="339502"/>
            <a:ext cx="6624736" cy="461665"/>
          </a:xfrm>
          <a:prstGeom prst="rect">
            <a:avLst/>
          </a:prstGeom>
        </p:spPr>
        <p:txBody>
          <a:bodyPr wrap="square">
            <a:spAutoFit/>
          </a:bodyPr>
          <a:lstStyle/>
          <a:p>
            <a:r>
              <a:rPr lang="en-GB" sz="2400" b="1" dirty="0" smtClean="0"/>
              <a:t>9. </a:t>
            </a:r>
            <a:r>
              <a:rPr lang="en-GB" sz="2400" b="1" dirty="0" err="1" smtClean="0"/>
              <a:t>Em</a:t>
            </a:r>
            <a:r>
              <a:rPr lang="en-GB" sz="2400" b="1" dirty="0" smtClean="0"/>
              <a:t> </a:t>
            </a:r>
            <a:r>
              <a:rPr lang="en-GB" sz="2400" b="1" dirty="0" err="1"/>
              <a:t>thích</a:t>
            </a:r>
            <a:r>
              <a:rPr lang="en-GB" sz="2400" b="1" dirty="0"/>
              <a:t> </a:t>
            </a:r>
            <a:r>
              <a:rPr lang="en-GB" sz="2400" b="1" dirty="0" err="1"/>
              <a:t>nông</a:t>
            </a:r>
            <a:r>
              <a:rPr lang="en-GB" sz="2400" b="1" dirty="0"/>
              <a:t> </a:t>
            </a:r>
            <a:r>
              <a:rPr lang="en-GB" sz="2400" b="1" dirty="0" err="1"/>
              <a:t>thôn</a:t>
            </a:r>
            <a:r>
              <a:rPr lang="en-GB" sz="2400" b="1" dirty="0"/>
              <a:t> hay </a:t>
            </a:r>
            <a:r>
              <a:rPr lang="en-GB" sz="2400" b="1" dirty="0" err="1"/>
              <a:t>thành</a:t>
            </a:r>
            <a:r>
              <a:rPr lang="en-GB" sz="2400" b="1" dirty="0"/>
              <a:t> </a:t>
            </a:r>
            <a:r>
              <a:rPr lang="en-GB" sz="2400" b="1" dirty="0" err="1"/>
              <a:t>phố</a:t>
            </a:r>
            <a:r>
              <a:rPr lang="en-GB" sz="2400" b="1" dirty="0"/>
              <a:t>? </a:t>
            </a:r>
            <a:r>
              <a:rPr lang="en-GB" sz="2400" b="1" dirty="0" err="1"/>
              <a:t>Vì</a:t>
            </a:r>
            <a:r>
              <a:rPr lang="en-GB" sz="2400" b="1" dirty="0"/>
              <a:t> </a:t>
            </a:r>
            <a:r>
              <a:rPr lang="en-GB" sz="2400" b="1" dirty="0" err="1"/>
              <a:t>sao</a:t>
            </a:r>
            <a:r>
              <a:rPr lang="en-GB" sz="2400" b="1" dirty="0"/>
              <a:t>?</a:t>
            </a:r>
          </a:p>
        </p:txBody>
      </p:sp>
    </p:spTree>
    <p:extLst>
      <p:ext uri="{BB962C8B-B14F-4D97-AF65-F5344CB8AC3E}">
        <p14:creationId xmlns:p14="http://schemas.microsoft.com/office/powerpoint/2010/main" val="2320569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TotalTime>
  <Words>321</Words>
  <Application>Microsoft Office PowerPoint</Application>
  <PresentationFormat>On-screen Show (16:9)</PresentationFormat>
  <Paragraphs>26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8</cp:revision>
  <dcterms:created xsi:type="dcterms:W3CDTF">2022-01-26T00:11:49Z</dcterms:created>
  <dcterms:modified xsi:type="dcterms:W3CDTF">2022-01-26T02:21:35Z</dcterms:modified>
</cp:coreProperties>
</file>