
<file path=[Content_Types].xml><?xml version="1.0" encoding="utf-8"?>
<Types xmlns="http://schemas.openxmlformats.org/package/2006/content-types">
  <Default Extension="bin" ContentType="application/vnd.ms-office.activeX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  <p:sldMasterId id="2147483694" r:id="rId2"/>
  </p:sldMasterIdLst>
  <p:notesMasterIdLst>
    <p:notesMasterId r:id="rId27"/>
  </p:notesMasterIdLst>
  <p:sldIdLst>
    <p:sldId id="352" r:id="rId3"/>
    <p:sldId id="353" r:id="rId4"/>
    <p:sldId id="355" r:id="rId5"/>
    <p:sldId id="413" r:id="rId6"/>
    <p:sldId id="414" r:id="rId7"/>
    <p:sldId id="359" r:id="rId8"/>
    <p:sldId id="360" r:id="rId9"/>
    <p:sldId id="386" r:id="rId10"/>
    <p:sldId id="361" r:id="rId11"/>
    <p:sldId id="416" r:id="rId12"/>
    <p:sldId id="415" r:id="rId13"/>
    <p:sldId id="395" r:id="rId14"/>
    <p:sldId id="396" r:id="rId15"/>
    <p:sldId id="397" r:id="rId16"/>
    <p:sldId id="401" r:id="rId17"/>
    <p:sldId id="387" r:id="rId18"/>
    <p:sldId id="402" r:id="rId19"/>
    <p:sldId id="381" r:id="rId20"/>
    <p:sldId id="404" r:id="rId21"/>
    <p:sldId id="417" r:id="rId22"/>
    <p:sldId id="406" r:id="rId23"/>
    <p:sldId id="407" r:id="rId24"/>
    <p:sldId id="408" r:id="rId25"/>
    <p:sldId id="409" r:id="rId26"/>
  </p:sldIdLst>
  <p:sldSz cx="6858000" cy="51435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Kalam" panose="020B0604020202020204" charset="0"/>
      <p:regular r:id="rId34"/>
      <p:bold r:id="rId35"/>
    </p:embeddedFont>
    <p:embeddedFont>
      <p:font typeface="Montserrat" panose="02000505000000020004" pitchFamily="2" charset="0"/>
      <p:regular r:id="rId36"/>
      <p:bold r:id="rId37"/>
      <p:italic r:id="rId38"/>
      <p:boldItalic r:id="rId39"/>
    </p:embeddedFont>
    <p:embeddedFont>
      <p:font typeface="UTM Avo" panose="02040603050506020204" pitchFamily="18" charset="0"/>
      <p:regular r:id="rId40"/>
      <p:bold r:id="rId41"/>
      <p:italic r:id="rId42"/>
      <p:boldItalic r:id="rId43"/>
    </p:embeddedFont>
    <p:embeddedFont>
      <p:font typeface="UTM Cookies" panose="02040603050506020204" pitchFamily="18" charset="0"/>
      <p:regular r:id="rId44"/>
    </p:embeddedFont>
    <p:embeddedFont>
      <p:font typeface="UTM Charlotte" panose="02040603050506020204" pitchFamily="18" charset="0"/>
      <p:regular r:id="rId45"/>
    </p:embeddedFont>
  </p:embeddedFontLst>
  <p:custDataLst>
    <p:tags r:id="rId46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3F5"/>
    <a:srgbClr val="F8BCDC"/>
    <a:srgbClr val="000000"/>
    <a:srgbClr val="30990B"/>
    <a:srgbClr val="005426"/>
    <a:srgbClr val="FFAB40"/>
    <a:srgbClr val="FFFFFF"/>
    <a:srgbClr val="FF0090"/>
    <a:srgbClr val="AEE2FA"/>
    <a:srgbClr val="07A7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41" autoAdjust="0"/>
    <p:restoredTop sz="92818" autoAdjust="0"/>
  </p:normalViewPr>
  <p:slideViewPr>
    <p:cSldViewPr snapToGrid="0">
      <p:cViewPr varScale="1">
        <p:scale>
          <a:sx n="95" d="100"/>
          <a:sy n="95" d="100"/>
        </p:scale>
        <p:origin x="135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2.fntdata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2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ags" Target="tags/tag1.xml"/><Relationship Id="rId20" Type="http://schemas.openxmlformats.org/officeDocument/2006/relationships/slide" Target="slides/slide18.xml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425850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320088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1220442" y="379068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FFD4C-A2AB-4ED6-A1C3-F40CAF652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11E7A-1F35-45C3-97EE-B98E76D501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78BDBA-477A-41FA-8EF6-A128ECA54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B69C79-18B2-4E02-9085-5BE79B677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DEB934-4014-438D-AD91-B83A5D2C7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297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7E8BA-254A-45C5-A92B-E24A516F5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1282700"/>
            <a:ext cx="5915025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E3A685-0273-4623-A5EF-BAA6A8C96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8313" y="3441700"/>
            <a:ext cx="5915025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1B4A19-EF26-4488-9C6C-F995FC313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9DF16C-050A-4796-8024-2E7BD7A85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A62DD8-99B5-45D4-A3FA-3445B9E31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9390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C0458-346F-4E9E-B75A-0D35EC3AA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B8CDC-EF78-4ED5-8828-CB3195743D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488" y="1370013"/>
            <a:ext cx="2881312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8C699B-8D53-458D-8C06-4C32123F80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05200" y="1370013"/>
            <a:ext cx="2881313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6763B3-4CE6-45C9-A209-D84FAD88F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8775CE-B9D5-4013-B9F0-1A039757B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6643E6-B6AC-4355-883E-AC3369A46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9336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44E6C-3A3D-4FA6-8A18-B6BDBE91C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274638"/>
            <a:ext cx="5915025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21BFBA-F9E0-453B-A867-C845F06B5C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3075" y="1260475"/>
            <a:ext cx="2900363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747FEF-1AC9-4C3C-9B1D-F9FCEC8CD6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3075" y="1879600"/>
            <a:ext cx="2900363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075905-4200-46B1-AF4B-B39DEB5C82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71863" y="1260475"/>
            <a:ext cx="29162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E0AAC9-F53E-4C2B-8FF6-41420703BF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471863" y="1879600"/>
            <a:ext cx="29162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159021-E7D0-4019-B89A-68E963A14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EB73A6-89B0-4E9C-B3A7-E6762DF78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2F1EC6-5C92-40F8-8024-8AD2BA996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8464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22D74-8AA4-4593-AF7A-C0FCB327E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0F394E-89C4-46E8-ADFA-2D841AE07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06E2D8-68AB-4DEE-A00B-181D57400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10FB0A-66A1-42BF-93C7-66D376A56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7212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0A8966-EA34-47B8-BC89-0FAE8FDFE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8A7F36-F20E-476D-8E1D-52F413D40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560221-4368-424D-A6B0-F80F7A77D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2989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20E55-5271-47F7-AD9D-67CFE08E0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342900"/>
            <a:ext cx="221138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40F1E4-9F2F-4B78-9E98-341A2D1E3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6238" y="741363"/>
            <a:ext cx="3471862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4A29CC-13F9-420E-90CD-CA39578CC3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3075" y="1543050"/>
            <a:ext cx="2211388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0EB1EC-453F-418F-810F-EF3E7FBA6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665E8-D19A-4254-8E82-451D41D3C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DB5018-365E-4621-8B2F-E9B3FF8F7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2098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784BE-3FD0-4E17-9BB7-65EDE517E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342900"/>
            <a:ext cx="221138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483D67-369D-414C-AAFA-7C35514EFA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916238" y="741363"/>
            <a:ext cx="3471862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C5322F-8AF3-44FB-B141-102A6A3501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3075" y="1543050"/>
            <a:ext cx="2211388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E974F8-5759-4D1C-99D7-E6BD5789D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17521A-F430-428A-9EB6-9D81D2D1C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A3715F-30CA-4A93-A265-C594EA267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9686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C8B7D-1A6B-47B7-8777-2BB93E929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88B2B1-59DD-4C84-A84D-73153FF2D9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948F21-8527-45A8-A913-46E7BFF71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C57D41-7972-4B74-8E9C-A14DD6A5E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FDF8D2-E59F-4F5F-90CE-BE7A25B32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4086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7B1EFC-5B09-4048-AA58-A6FB8E2EF4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4908550" y="274638"/>
            <a:ext cx="1477963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CBD091-2AF1-4927-94EC-CF2BB92B16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71488" y="274638"/>
            <a:ext cx="4284662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D941A8-77B1-4BFD-81B6-F028F0C83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0B568-6CD7-4B61-9892-8FABE31CA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82FF4F-0527-41D5-9BAC-982EDD89A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997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65001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6F1EA-6E55-49FD-ABEB-59B403670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841375"/>
            <a:ext cx="51435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65D7C9-05C3-4166-8C88-02F2E32FBD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2701925"/>
            <a:ext cx="51435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CCD5C7-CF36-4C1D-B15A-773D0D547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241F27-0D0D-4F26-A318-E189737DA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33DD18-BA4E-4412-B4A9-7CD7312D8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723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308A93-846A-4A8F-9CF9-4EDB36AEC756}"/>
              </a:ext>
            </a:extLst>
          </p:cNvPr>
          <p:cNvSpPr txBox="1"/>
          <p:nvPr userDrawn="1"/>
        </p:nvSpPr>
        <p:spPr>
          <a:xfrm>
            <a:off x="4517337" y="4848544"/>
            <a:ext cx="164492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dirty="0">
                <a:solidFill>
                  <a:srgbClr val="05050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FeistyForwarders_0968120672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85" r:id="rId2"/>
    <p:sldLayoutId id="2147483691" r:id="rId3"/>
    <p:sldLayoutId id="2147483687" r:id="rId4"/>
    <p:sldLayoutId id="2147483692" r:id="rId5"/>
    <p:sldLayoutId id="2147483686" r:id="rId6"/>
    <p:sldLayoutId id="2147483693" r:id="rId7"/>
    <p:sldLayoutId id="214748368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A4719A-873E-4431-BBEA-98437305C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274638"/>
            <a:ext cx="5915025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89A7D6-2320-4573-B978-C84C990D8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1370013"/>
            <a:ext cx="5915025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EF6964-874A-4906-9B5D-F3E873E097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1488" y="4767263"/>
            <a:ext cx="154305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351EE-8839-4BA5-9433-A3AB790C209C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A808AF-8FB4-41AF-BC67-DA1CAD5072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1713" y="4767263"/>
            <a:ext cx="231457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9A5689-D368-49BD-9D16-948E4D8FD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43463" y="4767263"/>
            <a:ext cx="154305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97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control" Target="../activeX/activeX1.xml"/><Relationship Id="rId7" Type="http://schemas.openxmlformats.org/officeDocument/2006/relationships/image" Target="../media/image19.png"/><Relationship Id="rId2" Type="http://schemas.openxmlformats.org/officeDocument/2006/relationships/tags" Target="../tags/tag8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5.xml"/><Relationship Id="rId5" Type="http://schemas.openxmlformats.org/officeDocument/2006/relationships/control" Target="../activeX/activeX3.xml"/><Relationship Id="rId4" Type="http://schemas.openxmlformats.org/officeDocument/2006/relationships/control" Target="../activeX/activeX2.xml"/><Relationship Id="rId9" Type="http://schemas.openxmlformats.org/officeDocument/2006/relationships/image" Target="../media/image21.wmf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3.wdp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microsoft.com/office/2007/relationships/hdphoto" Target="../media/hdphoto4.wdp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10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microsoft.com/office/2007/relationships/hdphoto" Target="../media/hdphoto9.wdp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5" Type="http://schemas.microsoft.com/office/2007/relationships/hdphoto" Target="../media/hdphoto13.wdp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3.wdp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microsoft.com/office/2007/relationships/hdphoto" Target="../media/hdphoto4.wdp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3.wdp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microsoft.com/office/2007/relationships/hdphoto" Target="../media/hdphoto4.wdp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1.mp4"/><Relationship Id="rId7" Type="http://schemas.microsoft.com/office/2007/relationships/hdphoto" Target="../media/hdphoto4.wdp"/><Relationship Id="rId2" Type="http://schemas.openxmlformats.org/officeDocument/2006/relationships/video" Target="NULL" TargetMode="External"/><Relationship Id="rId1" Type="http://schemas.openxmlformats.org/officeDocument/2006/relationships/tags" Target="../tags/tag5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Relationship Id="rId6" Type="http://schemas.microsoft.com/office/2007/relationships/hdphoto" Target="../media/hdphoto8.wdp"/><Relationship Id="rId5" Type="http://schemas.openxmlformats.org/officeDocument/2006/relationships/image" Target="../media/image20.png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800E4549-EAC6-4C23-AC52-94ACB43E5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1" y="372137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900510-4224-4153-8276-1166464F9C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6022" y="250371"/>
            <a:ext cx="4746171" cy="453675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40699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E02AD311-8DC0-4E82-A8B9-809062B06680}"/>
              </a:ext>
            </a:extLst>
          </p:cNvPr>
          <p:cNvGrpSpPr/>
          <p:nvPr/>
        </p:nvGrpSpPr>
        <p:grpSpPr>
          <a:xfrm>
            <a:off x="568135" y="319632"/>
            <a:ext cx="2214335" cy="599539"/>
            <a:chOff x="568135" y="421233"/>
            <a:chExt cx="2214335" cy="59953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49AD6B8-939A-4DB1-92C9-B7BC88E1A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EFFFE"/>
                </a:clrFrom>
                <a:clrTo>
                  <a:srgbClr val="FEFF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33000"/>
                      </a14:imgEffect>
                      <a14:imgEffect>
                        <a14:brightnessContrast contrast="1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8135" y="421233"/>
              <a:ext cx="649967" cy="599539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07363D3-3518-4178-859E-C25CD41B1E80}"/>
                </a:ext>
              </a:extLst>
            </p:cNvPr>
            <p:cNvSpPr txBox="1"/>
            <p:nvPr/>
          </p:nvSpPr>
          <p:spPr>
            <a:xfrm>
              <a:off x="1218102" y="460493"/>
              <a:ext cx="1564368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 LUYỆN TẬP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52FBFD4-15DB-49E9-A7C6-FC744F56D9F1}"/>
              </a:ext>
            </a:extLst>
          </p:cNvPr>
          <p:cNvSpPr txBox="1"/>
          <p:nvPr/>
        </p:nvSpPr>
        <p:spPr>
          <a:xfrm>
            <a:off x="431649" y="787398"/>
            <a:ext cx="5858216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vi-VN" sz="1500" dirty="0">
                <a:latin typeface="UTM Avo" panose="02040603050506020204" pitchFamily="18" charset="0"/>
              </a:rPr>
              <a:t>Tìm trong bài từ ngữ: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73472A-B7A3-423B-8719-8E70DF07DF61}"/>
              </a:ext>
            </a:extLst>
          </p:cNvPr>
          <p:cNvSpPr txBox="1"/>
          <p:nvPr/>
        </p:nvSpPr>
        <p:spPr>
          <a:xfrm>
            <a:off x="568135" y="1182755"/>
            <a:ext cx="3206348" cy="1082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vi-VN" sz="1500" dirty="0">
                <a:latin typeface="UTM Avo" panose="02040603050506020204" pitchFamily="18" charset="0"/>
              </a:rPr>
              <a:t>chỉ màu sắc của mặt trời</a:t>
            </a: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vi-VN" sz="1500" dirty="0">
                <a:latin typeface="UTM Avo" panose="02040603050506020204" pitchFamily="18" charset="0"/>
              </a:rPr>
              <a:t>chỉ màu sắc của ánh nắng</a:t>
            </a: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vi-VN" sz="1500" dirty="0">
                <a:latin typeface="UTM Avo" panose="02040603050506020204" pitchFamily="18" charset="0"/>
              </a:rPr>
              <a:t>chỉ màu sắc của đồng lúa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5399A4-5E8B-4847-8A20-400250741B1E}"/>
              </a:ext>
            </a:extLst>
          </p:cNvPr>
          <p:cNvSpPr txBox="1"/>
          <p:nvPr/>
        </p:nvSpPr>
        <p:spPr>
          <a:xfrm>
            <a:off x="3627455" y="1255523"/>
            <a:ext cx="103746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500" dirty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 r</a:t>
            </a:r>
            <a:r>
              <a:rPr lang="vi-VN" sz="1500" dirty="0">
                <a:solidFill>
                  <a:srgbClr val="FF0000"/>
                </a:solidFill>
                <a:latin typeface="+mn-lt"/>
              </a:rPr>
              <a:t>ực đỏ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8FB367-B033-4AFF-8AF0-390D18059D7D}"/>
              </a:ext>
            </a:extLst>
          </p:cNvPr>
          <p:cNvSpPr txBox="1"/>
          <p:nvPr/>
        </p:nvSpPr>
        <p:spPr>
          <a:xfrm>
            <a:off x="3627455" y="1598601"/>
            <a:ext cx="133722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50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 vàng óng</a:t>
            </a:r>
            <a:endParaRPr lang="vi-VN" sz="15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5A3A030-313A-41E4-8EAB-86CFC7F64656}"/>
              </a:ext>
            </a:extLst>
          </p:cNvPr>
          <p:cNvSpPr txBox="1"/>
          <p:nvPr/>
        </p:nvSpPr>
        <p:spPr>
          <a:xfrm>
            <a:off x="3627455" y="1921766"/>
            <a:ext cx="133722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" dirty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 xanh</a:t>
            </a:r>
            <a:endParaRPr lang="vi-VN" sz="15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BC1A14C-844A-4986-9E89-345C1790E518}"/>
              </a:ext>
            </a:extLst>
          </p:cNvPr>
          <p:cNvSpPr txBox="1"/>
          <p:nvPr/>
        </p:nvSpPr>
        <p:spPr>
          <a:xfrm>
            <a:off x="431649" y="2301151"/>
            <a:ext cx="5858216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2. </a:t>
            </a:r>
            <a:r>
              <a:rPr lang="vi-VN" sz="1500" dirty="0">
                <a:latin typeface="UTM Avo" panose="02040603050506020204" pitchFamily="18" charset="0"/>
              </a:rPr>
              <a:t>Tìm thêm từ ngữ tả: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78FE444-A7F9-4C80-B26C-1009FFE36F07}"/>
              </a:ext>
            </a:extLst>
          </p:cNvPr>
          <p:cNvSpPr txBox="1"/>
          <p:nvPr/>
        </p:nvSpPr>
        <p:spPr>
          <a:xfrm>
            <a:off x="568135" y="2696508"/>
            <a:ext cx="3206348" cy="1399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200000"/>
              </a:lnSpc>
              <a:buFontTx/>
              <a:buChar char="-"/>
            </a:pPr>
            <a:r>
              <a:rPr lang="vi-VN" sz="1500" dirty="0">
                <a:latin typeface="UTM Avo" panose="02040603050506020204" pitchFamily="18" charset="0"/>
              </a:rPr>
              <a:t>mặt trời</a:t>
            </a:r>
          </a:p>
          <a:p>
            <a:pPr marL="285750" indent="-285750" algn="just">
              <a:lnSpc>
                <a:spcPct val="200000"/>
              </a:lnSpc>
              <a:buFontTx/>
              <a:buChar char="-"/>
            </a:pPr>
            <a:r>
              <a:rPr lang="vi-VN" sz="1500" dirty="0">
                <a:latin typeface="UTM Avo" panose="02040603050506020204" pitchFamily="18" charset="0"/>
              </a:rPr>
              <a:t>ánh nắng</a:t>
            </a:r>
          </a:p>
          <a:p>
            <a:pPr marL="285750" indent="-285750" algn="just">
              <a:lnSpc>
                <a:spcPct val="200000"/>
              </a:lnSpc>
              <a:buFontTx/>
              <a:buChar char="-"/>
            </a:pPr>
            <a:r>
              <a:rPr lang="vi-VN" sz="1500" dirty="0">
                <a:latin typeface="UTM Avo" panose="02040603050506020204" pitchFamily="18" charset="0"/>
              </a:rPr>
              <a:t>đồng lúa</a:t>
            </a:r>
          </a:p>
        </p:txBody>
      </p:sp>
    </p:spTree>
    <p:custDataLst>
      <p:tags r:id="rId2"/>
    </p:custDataLst>
    <p:controls>
      <mc:AlternateContent xmlns:mc="http://schemas.openxmlformats.org/markup-compatibility/2006">
        <mc:Choice xmlns:v="urn:schemas-microsoft-com:vml" Requires="v">
          <p:control spid="2062" name="TextBox1" r:id="rId3" imgW="4410000" imgH="390600"/>
        </mc:Choice>
        <mc:Fallback>
          <p:control name="TextBox1" r:id="rId3" imgW="4410000" imgH="390600">
            <p:pic>
              <p:nvPicPr>
                <p:cNvPr id="3" name="TextBox1">
                  <a:extLst>
                    <a:ext uri="{FF2B5EF4-FFF2-40B4-BE49-F238E27FC236}">
                      <a16:creationId xmlns:a16="http://schemas.microsoft.com/office/drawing/2014/main" id="{1E008438-30F8-4C94-B1D5-1F5E7E55495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879600" y="2803525"/>
                  <a:ext cx="4410075" cy="39211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63" name="TextBox2" r:id="rId4" imgW="4410000" imgH="390600"/>
        </mc:Choice>
        <mc:Fallback>
          <p:control name="TextBox2" r:id="rId4" imgW="4410000" imgH="390600">
            <p:pic>
              <p:nvPicPr>
                <p:cNvPr id="27" name="TextBox2">
                  <a:extLst>
                    <a:ext uri="{FF2B5EF4-FFF2-40B4-BE49-F238E27FC236}">
                      <a16:creationId xmlns:a16="http://schemas.microsoft.com/office/drawing/2014/main" id="{36372802-F131-4D19-AE49-398C3502FC4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879600" y="3253702"/>
                  <a:ext cx="4410075" cy="39211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64" name="TextBox3" r:id="rId5" imgW="4410000" imgH="390600"/>
        </mc:Choice>
        <mc:Fallback>
          <p:control name="TextBox3" r:id="rId5" imgW="4410000" imgH="390600">
            <p:pic>
              <p:nvPicPr>
                <p:cNvPr id="28" name="TextBox3">
                  <a:extLst>
                    <a:ext uri="{FF2B5EF4-FFF2-40B4-BE49-F238E27FC236}">
                      <a16:creationId xmlns:a16="http://schemas.microsoft.com/office/drawing/2014/main" id="{07A781DF-8A3D-48CC-8FFE-F443D331A50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879600" y="3703881"/>
                  <a:ext cx="4410075" cy="392113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194940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22" grpId="0"/>
      <p:bldP spid="23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4E9DDC9-E934-4592-8C12-BC6B769B1494}"/>
              </a:ext>
            </a:extLst>
          </p:cNvPr>
          <p:cNvGrpSpPr/>
          <p:nvPr/>
        </p:nvGrpSpPr>
        <p:grpSpPr>
          <a:xfrm>
            <a:off x="321547" y="994574"/>
            <a:ext cx="6260123" cy="3900894"/>
            <a:chOff x="321547" y="1155560"/>
            <a:chExt cx="6260123" cy="3739908"/>
          </a:xfrm>
        </p:grpSpPr>
        <p:pic>
          <p:nvPicPr>
            <p:cNvPr id="1026" name="Picture 2" descr="kỹ thuật vẽ tranh phong cảnh _quê hương với những cánh đồng lúa chín _ sơn  dầu | Tổng hợp những bức tranh đẹp nhất">
              <a:extLst>
                <a:ext uri="{FF2B5EF4-FFF2-40B4-BE49-F238E27FC236}">
                  <a16:creationId xmlns:a16="http://schemas.microsoft.com/office/drawing/2014/main" id="{609FE20E-1AB5-49A0-8772-AD678A16FF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24" r="9157"/>
            <a:stretch/>
          </p:blipFill>
          <p:spPr bwMode="auto">
            <a:xfrm>
              <a:off x="321547" y="1155560"/>
              <a:ext cx="6260123" cy="3739908"/>
            </a:xfrm>
            <a:prstGeom prst="roundRect">
              <a:avLst>
                <a:gd name="adj" fmla="val 22398"/>
              </a:avLst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0E70CD7-86DF-4C93-9F3F-B972AFC47C3E}"/>
                </a:ext>
              </a:extLst>
            </p:cNvPr>
            <p:cNvSpPr/>
            <p:nvPr/>
          </p:nvSpPr>
          <p:spPr>
            <a:xfrm>
              <a:off x="3610277" y="1187539"/>
              <a:ext cx="452176" cy="45217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23065A7-1980-4882-969A-DB9477686755}"/>
              </a:ext>
            </a:extLst>
          </p:cNvPr>
          <p:cNvGrpSpPr/>
          <p:nvPr/>
        </p:nvGrpSpPr>
        <p:grpSpPr>
          <a:xfrm>
            <a:off x="635794" y="319051"/>
            <a:ext cx="2529437" cy="559878"/>
            <a:chOff x="635794" y="-20421"/>
            <a:chExt cx="2529437" cy="55987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D83326A-3CB3-43D9-85FB-AD3979D07596}"/>
                </a:ext>
              </a:extLst>
            </p:cNvPr>
            <p:cNvSpPr txBox="1"/>
            <p:nvPr/>
          </p:nvSpPr>
          <p:spPr>
            <a:xfrm>
              <a:off x="1127791" y="-20421"/>
              <a:ext cx="2037440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LUYỆN ĐỌC LẠI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CFC9CB9-2DD5-4EEB-9FD9-DDB35D091E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14285"/>
              <a:ext cx="582308" cy="52517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68399AD-AE89-4EED-A460-06ADC397BD6D}"/>
              </a:ext>
            </a:extLst>
          </p:cNvPr>
          <p:cNvSpPr txBox="1"/>
          <p:nvPr/>
        </p:nvSpPr>
        <p:spPr>
          <a:xfrm>
            <a:off x="1268511" y="721205"/>
            <a:ext cx="3978169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6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CÁNH ĐỒNG QUÊ EM</a:t>
            </a:r>
            <a:endParaRPr lang="en-US" sz="1600" b="1" dirty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4323E9-2EA2-4233-9B1F-98A1F577AFCE}"/>
              </a:ext>
            </a:extLst>
          </p:cNvPr>
          <p:cNvSpPr txBox="1"/>
          <p:nvPr/>
        </p:nvSpPr>
        <p:spPr>
          <a:xfrm>
            <a:off x="635794" y="1256999"/>
            <a:ext cx="2412840" cy="2955040"/>
          </a:xfrm>
          <a:prstGeom prst="rect">
            <a:avLst/>
          </a:prstGeom>
          <a:solidFill>
            <a:schemeClr val="accent2">
              <a:alpha val="8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Bé theo mẹ ra đồng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Vầng dương lên rực đỏ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Muôn vàn kim cương nhỏ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Lấp lánh ngọn cỏ hoa.</a:t>
            </a:r>
          </a:p>
          <a:p>
            <a:pPr>
              <a:lnSpc>
                <a:spcPct val="150000"/>
              </a:lnSpc>
            </a:pPr>
            <a:endParaRPr lang="vi-VN" dirty="0"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Nắng ban mai hiền hòa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Tung lụa tơ vàng óng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Trải lên muôn con sóng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Dập dờn đồng lúa xanh.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1D8C6D-2DE7-4825-A122-BAE89977BE69}"/>
              </a:ext>
            </a:extLst>
          </p:cNvPr>
          <p:cNvSpPr txBox="1"/>
          <p:nvPr/>
        </p:nvSpPr>
        <p:spPr>
          <a:xfrm>
            <a:off x="3610277" y="1263750"/>
            <a:ext cx="2759089" cy="2955040"/>
          </a:xfrm>
          <a:prstGeom prst="rect">
            <a:avLst/>
          </a:prstGeom>
          <a:solidFill>
            <a:schemeClr val="accent2">
              <a:alpha val="8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Đàn chiền chiện bay quanh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Hót tích ri tích rích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Lũ châu chấu tinh nghịch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Đu cỏ uống sương rơi.</a:t>
            </a:r>
          </a:p>
          <a:p>
            <a:pPr>
              <a:lnSpc>
                <a:spcPct val="150000"/>
              </a:lnSpc>
            </a:pPr>
            <a:endParaRPr lang="vi-VN" dirty="0"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Sóng xanh cuộn chân trời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Cánh đồng như tranh vẽ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Bé ngân nga hát khê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Trong hương lúa mênh mông.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C9A991-5238-4C46-B05B-7995781D6580}"/>
              </a:ext>
            </a:extLst>
          </p:cNvPr>
          <p:cNvSpPr txBox="1"/>
          <p:nvPr/>
        </p:nvSpPr>
        <p:spPr>
          <a:xfrm>
            <a:off x="2633857" y="4219026"/>
            <a:ext cx="1428596" cy="369717"/>
          </a:xfrm>
          <a:prstGeom prst="rect">
            <a:avLst/>
          </a:prstGeom>
          <a:solidFill>
            <a:schemeClr val="accent2">
              <a:alpha val="8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(Bùi Minh Huế)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5529F59-9E52-4A23-A132-2265724644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36" y="1345220"/>
            <a:ext cx="304770" cy="28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93F10F-9DA5-45A2-ABE6-2A5568D36AB6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94" y="2976344"/>
            <a:ext cx="288000" cy="28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13E711E-41A7-495F-A902-B0F642962A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667" y="1362848"/>
            <a:ext cx="288000" cy="288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1BA73E9-3864-4CE3-8B7D-2C562988086A}"/>
              </a:ext>
            </a:extLst>
          </p:cNvPr>
          <p:cNvGrpSpPr/>
          <p:nvPr/>
        </p:nvGrpSpPr>
        <p:grpSpPr>
          <a:xfrm>
            <a:off x="3297030" y="2741270"/>
            <a:ext cx="395884" cy="646331"/>
            <a:chOff x="3371645" y="2868155"/>
            <a:chExt cx="395884" cy="646331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A6AB94B-2426-47FC-8BD3-4A31DD8FE13D}"/>
                </a:ext>
              </a:extLst>
            </p:cNvPr>
            <p:cNvSpPr/>
            <p:nvPr/>
          </p:nvSpPr>
          <p:spPr>
            <a:xfrm>
              <a:off x="3445636" y="3057837"/>
              <a:ext cx="321893" cy="321893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VN" sz="3600" i="1" dirty="0">
                <a:solidFill>
                  <a:schemeClr val="accent2"/>
                </a:solidFill>
                <a:latin typeface="UTM Charlotte" panose="02040603050506020204" pitchFamily="18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1151767-66A3-458D-BDB9-1620CB41534E}"/>
                </a:ext>
              </a:extLst>
            </p:cNvPr>
            <p:cNvSpPr/>
            <p:nvPr/>
          </p:nvSpPr>
          <p:spPr>
            <a:xfrm rot="21163024">
              <a:off x="3371645" y="2868155"/>
              <a:ext cx="38023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VN" sz="3600" b="1" i="1" dirty="0">
                  <a:solidFill>
                    <a:schemeClr val="accent2"/>
                  </a:solidFill>
                  <a:latin typeface="UTM Charlotte" panose="02040603050506020204" pitchFamily="18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7583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08BE8F8-0892-4547-BC3F-295B40F09D86}"/>
              </a:ext>
            </a:extLst>
          </p:cNvPr>
          <p:cNvGrpSpPr/>
          <p:nvPr/>
        </p:nvGrpSpPr>
        <p:grpSpPr>
          <a:xfrm>
            <a:off x="1144267" y="1390819"/>
            <a:ext cx="5142133" cy="3364044"/>
            <a:chOff x="1144267" y="1390819"/>
            <a:chExt cx="5142133" cy="336404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D9DAEB3-3486-4282-8F15-635BD6862F5F}"/>
                </a:ext>
              </a:extLst>
            </p:cNvPr>
            <p:cNvGrpSpPr/>
            <p:nvPr/>
          </p:nvGrpSpPr>
          <p:grpSpPr>
            <a:xfrm>
              <a:off x="1144267" y="1390819"/>
              <a:ext cx="4405927" cy="3318271"/>
              <a:chOff x="1417547" y="1264224"/>
              <a:chExt cx="4405927" cy="3318271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8EA36250-33B3-4E44-97D2-FBA4644254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flipH="1">
                <a:off x="1417547" y="1264224"/>
                <a:ext cx="4405927" cy="3318271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4D07AB6-B195-4950-96EA-D52BEDE6FE06}"/>
                  </a:ext>
                </a:extLst>
              </p:cNvPr>
              <p:cNvSpPr txBox="1"/>
              <p:nvPr/>
            </p:nvSpPr>
            <p:spPr>
              <a:xfrm>
                <a:off x="3064386" y="2987782"/>
                <a:ext cx="2009748" cy="976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vi-VN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17479D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VIẾT</a:t>
                </a:r>
                <a:endPara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17479D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79189E4-F7CD-4761-950B-CEFAD10F26D7}"/>
                  </a:ext>
                </a:extLst>
              </p:cNvPr>
              <p:cNvSpPr txBox="1"/>
              <p:nvPr/>
            </p:nvSpPr>
            <p:spPr>
              <a:xfrm>
                <a:off x="1961448" y="2608611"/>
                <a:ext cx="3041009" cy="659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vi-VN" sz="2800" b="1" i="0" u="none" strike="noStrike" kern="0" cap="none" spc="0" normalizeH="0" baseline="0" noProof="0">
                    <a:ln>
                      <a:noFill/>
                    </a:ln>
                    <a:solidFill>
                      <a:srgbClr val="FFAB40">
                        <a:lumMod val="50000"/>
                      </a:srgbClr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TIẾT 3</a:t>
                </a: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AB40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B0C65F4E-B8C5-4968-A1F4-2BBEA2CD80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9177" y="3197640"/>
              <a:ext cx="1557223" cy="15572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9E155DA-088C-46B5-B7C3-ED2D738F1E31}"/>
              </a:ext>
            </a:extLst>
          </p:cNvPr>
          <p:cNvGrpSpPr/>
          <p:nvPr/>
        </p:nvGrpSpPr>
        <p:grpSpPr>
          <a:xfrm>
            <a:off x="242065" y="617893"/>
            <a:ext cx="1623695" cy="666197"/>
            <a:chOff x="359295" y="617893"/>
            <a:chExt cx="1623695" cy="66619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1E7A1A3-27D6-4136-A202-86414057C31E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30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767D148-403F-4493-9467-15E20A2E4E94}"/>
                </a:ext>
              </a:extLst>
            </p:cNvPr>
            <p:cNvSpPr txBox="1"/>
            <p:nvPr/>
          </p:nvSpPr>
          <p:spPr>
            <a:xfrm>
              <a:off x="359295" y="637759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C7D77"/>
                  </a:solidFill>
                  <a:latin typeface="UTM Cookies" panose="02040603050506020204" pitchFamily="18" charset="0"/>
                </a:rPr>
                <a:t>BÀI 30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06956B2-68AF-4B8F-968F-0DC553A00248}"/>
              </a:ext>
            </a:extLst>
          </p:cNvPr>
          <p:cNvSpPr txBox="1"/>
          <p:nvPr/>
        </p:nvSpPr>
        <p:spPr>
          <a:xfrm>
            <a:off x="1520567" y="475285"/>
            <a:ext cx="4952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>
                <a:solidFill>
                  <a:schemeClr val="accent2"/>
                </a:solidFill>
                <a:latin typeface="UTM Cookies" panose="02040603050506020204" pitchFamily="18" charset="0"/>
              </a:rPr>
              <a:t>CÁNH ĐỒNG QUÊ EM</a:t>
            </a:r>
            <a:endParaRPr lang="vi-VN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0050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C878E74-4E26-44AE-BA96-96EA15162049}"/>
              </a:ext>
            </a:extLst>
          </p:cNvPr>
          <p:cNvSpPr txBox="1"/>
          <p:nvPr/>
        </p:nvSpPr>
        <p:spPr>
          <a:xfrm>
            <a:off x="1688168" y="491298"/>
            <a:ext cx="4520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NGHE - VIẾT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7B5FC7-9704-48A6-918D-A9F0E6901E9D}"/>
              </a:ext>
            </a:extLst>
          </p:cNvPr>
          <p:cNvSpPr txBox="1"/>
          <p:nvPr/>
        </p:nvSpPr>
        <p:spPr>
          <a:xfrm>
            <a:off x="1681508" y="1829162"/>
            <a:ext cx="35076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CÁNH ĐỒNG QUÊ EM</a:t>
            </a:r>
            <a:endParaRPr kumimoji="0" lang="en-VN" sz="24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969212-4B49-4105-B05E-9F95905FE148}"/>
              </a:ext>
            </a:extLst>
          </p:cNvPr>
          <p:cNvSpPr txBox="1"/>
          <p:nvPr/>
        </p:nvSpPr>
        <p:spPr>
          <a:xfrm>
            <a:off x="812141" y="2609947"/>
            <a:ext cx="6327981" cy="453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Nghe - viết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: </a:t>
            </a:r>
            <a:r>
              <a:rPr lang="en-US" sz="1800" b="1" dirty="0">
                <a:solidFill>
                  <a:srgbClr val="FFAB40">
                    <a:lumMod val="75000"/>
                  </a:srgbClr>
                </a:solidFill>
                <a:latin typeface="UTM Avo" panose="02040603050506020204" pitchFamily="18" charset="0"/>
              </a:rPr>
              <a:t>“</a:t>
            </a:r>
            <a:r>
              <a:rPr lang="vi-VN" sz="1800" b="1" dirty="0">
                <a:solidFill>
                  <a:srgbClr val="FFAB40">
                    <a:lumMod val="75000"/>
                  </a:srgbClr>
                </a:solidFill>
                <a:latin typeface="UTM Avo" panose="02040603050506020204" pitchFamily="18" charset="0"/>
              </a:rPr>
              <a:t>Cánh đồng quê em”</a:t>
            </a: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4C9F48-9807-461E-9F51-E35F6D9096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40" y="2764513"/>
            <a:ext cx="304770" cy="28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403945-C4AD-465A-BB17-ABA2CCCF715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10" y="3435366"/>
            <a:ext cx="288000" cy="28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1E35D5-6EA1-4468-BEDD-090F2115BD29}"/>
              </a:ext>
            </a:extLst>
          </p:cNvPr>
          <p:cNvSpPr txBox="1"/>
          <p:nvPr/>
        </p:nvSpPr>
        <p:spPr>
          <a:xfrm>
            <a:off x="812141" y="3276159"/>
            <a:ext cx="6327981" cy="453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Bài tập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tự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chọn</a:t>
            </a: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F4D5C4D-A32C-44E4-99AB-9E2F06811F5B}"/>
              </a:ext>
            </a:extLst>
          </p:cNvPr>
          <p:cNvGrpSpPr/>
          <p:nvPr/>
        </p:nvGrpSpPr>
        <p:grpSpPr>
          <a:xfrm>
            <a:off x="321547" y="248033"/>
            <a:ext cx="1417982" cy="1440000"/>
            <a:chOff x="2301074" y="2431701"/>
            <a:chExt cx="2421651" cy="2463766"/>
          </a:xfrm>
        </p:grpSpPr>
        <p:pic>
          <p:nvPicPr>
            <p:cNvPr id="11" name="Picture 2" descr="kỹ thuật vẽ tranh phong cảnh _quê hương với những cánh đồng lúa chín _ sơn  dầu | Tổng hợp những bức tranh đẹp nhất">
              <a:extLst>
                <a:ext uri="{FF2B5EF4-FFF2-40B4-BE49-F238E27FC236}">
                  <a16:creationId xmlns:a16="http://schemas.microsoft.com/office/drawing/2014/main" id="{132E9627-736C-4BCD-B479-A5C2A1780BC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92" t="17990" r="32296"/>
            <a:stretch/>
          </p:blipFill>
          <p:spPr bwMode="auto">
            <a:xfrm>
              <a:off x="2301074" y="2431701"/>
              <a:ext cx="2421651" cy="2463766"/>
            </a:xfrm>
            <a:prstGeom prst="ellipse">
              <a:avLst/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118260D-017F-43F2-85B7-F2B77D284DA0}"/>
                </a:ext>
              </a:extLst>
            </p:cNvPr>
            <p:cNvSpPr/>
            <p:nvPr/>
          </p:nvSpPr>
          <p:spPr>
            <a:xfrm>
              <a:off x="3680507" y="2621827"/>
              <a:ext cx="452176" cy="45217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</p:spTree>
    <p:extLst>
      <p:ext uri="{BB962C8B-B14F-4D97-AF65-F5344CB8AC3E}">
        <p14:creationId xmlns:p14="http://schemas.microsoft.com/office/powerpoint/2010/main" val="786653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2FD61C-04D2-4728-9F0C-03DB73AEF519}"/>
              </a:ext>
            </a:extLst>
          </p:cNvPr>
          <p:cNvSpPr txBox="1"/>
          <p:nvPr/>
        </p:nvSpPr>
        <p:spPr>
          <a:xfrm>
            <a:off x="1018970" y="432804"/>
            <a:ext cx="1778659" cy="493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Nghe - viết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: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E1572E-53AA-4BB4-9C70-37FCC3B3BB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69" y="587370"/>
            <a:ext cx="304770" cy="28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672E098-0B7C-46DC-ADE7-341F1AB41310}"/>
              </a:ext>
            </a:extLst>
          </p:cNvPr>
          <p:cNvSpPr/>
          <p:nvPr/>
        </p:nvSpPr>
        <p:spPr>
          <a:xfrm>
            <a:off x="2183305" y="962569"/>
            <a:ext cx="24913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800" b="1">
                <a:solidFill>
                  <a:srgbClr val="0070C0"/>
                </a:solidFill>
                <a:latin typeface="+mn-lt"/>
              </a:rPr>
              <a:t>Cánh đồng quê em</a:t>
            </a:r>
            <a:endParaRPr lang="vi-VN" sz="18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E4684F-2117-4D38-96C6-60D54C1549F6}"/>
              </a:ext>
            </a:extLst>
          </p:cNvPr>
          <p:cNvSpPr/>
          <p:nvPr/>
        </p:nvSpPr>
        <p:spPr>
          <a:xfrm>
            <a:off x="2287255" y="1331901"/>
            <a:ext cx="249138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>
                <a:latin typeface="+mn-lt"/>
              </a:rPr>
              <a:t>Bé theo mẹ ra đồng</a:t>
            </a:r>
          </a:p>
          <a:p>
            <a:r>
              <a:rPr lang="vi-VN" dirty="0">
                <a:latin typeface="+mn-lt"/>
              </a:rPr>
              <a:t>Vầng dương lên rực đỏ</a:t>
            </a:r>
          </a:p>
          <a:p>
            <a:r>
              <a:rPr lang="vi-VN" dirty="0">
                <a:latin typeface="+mn-lt"/>
              </a:rPr>
              <a:t>Muôn vàn kim cương nhỏ</a:t>
            </a:r>
          </a:p>
          <a:p>
            <a:r>
              <a:rPr lang="vi-VN" dirty="0">
                <a:latin typeface="+mn-lt"/>
              </a:rPr>
              <a:t>Lấp lánh ngọn cỏ hoa.</a:t>
            </a:r>
          </a:p>
          <a:p>
            <a:endParaRPr lang="vi-VN" dirty="0">
              <a:latin typeface="+mn-lt"/>
            </a:endParaRPr>
          </a:p>
          <a:p>
            <a:r>
              <a:rPr lang="vi-VN" dirty="0">
                <a:latin typeface="+mn-lt"/>
              </a:rPr>
              <a:t>Nắng ban mai hiền hòa</a:t>
            </a:r>
          </a:p>
          <a:p>
            <a:r>
              <a:rPr lang="vi-VN" dirty="0">
                <a:latin typeface="+mn-lt"/>
              </a:rPr>
              <a:t>Tung lụa tơ vàng óng</a:t>
            </a:r>
          </a:p>
          <a:p>
            <a:r>
              <a:rPr lang="vi-VN" dirty="0">
                <a:latin typeface="+mn-lt"/>
              </a:rPr>
              <a:t>Trải lên muôn con sóng</a:t>
            </a:r>
          </a:p>
          <a:p>
            <a:r>
              <a:rPr lang="vi-VN" dirty="0">
                <a:latin typeface="+mn-lt"/>
              </a:rPr>
              <a:t>Dập dờn đồng lúa xanh.</a:t>
            </a:r>
          </a:p>
          <a:p>
            <a:endParaRPr lang="vi-VN" dirty="0">
              <a:latin typeface="+mn-lt"/>
            </a:endParaRPr>
          </a:p>
          <a:p>
            <a:r>
              <a:rPr lang="vi-VN" dirty="0">
                <a:latin typeface="+mn-lt"/>
              </a:rPr>
              <a:t>Đàn chiền chiện bay quanh</a:t>
            </a:r>
          </a:p>
          <a:p>
            <a:r>
              <a:rPr lang="vi-VN" dirty="0">
                <a:latin typeface="+mn-lt"/>
              </a:rPr>
              <a:t>Hót tích ri tích rích</a:t>
            </a:r>
          </a:p>
          <a:p>
            <a:r>
              <a:rPr lang="vi-VN" dirty="0">
                <a:latin typeface="+mn-lt"/>
              </a:rPr>
              <a:t>Lũ châu chấu tinh nghịch</a:t>
            </a:r>
          </a:p>
          <a:p>
            <a:r>
              <a:rPr lang="vi-VN" dirty="0">
                <a:latin typeface="+mn-lt"/>
              </a:rPr>
              <a:t>Đu cỏ uống sương rơi.</a:t>
            </a:r>
          </a:p>
        </p:txBody>
      </p:sp>
    </p:spTree>
    <p:extLst>
      <p:ext uri="{BB962C8B-B14F-4D97-AF65-F5344CB8AC3E}">
        <p14:creationId xmlns:p14="http://schemas.microsoft.com/office/powerpoint/2010/main" val="30324262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tudent Writing (#4) | Free SVG">
            <a:extLst>
              <a:ext uri="{FF2B5EF4-FFF2-40B4-BE49-F238E27FC236}">
                <a16:creationId xmlns:a16="http://schemas.microsoft.com/office/drawing/2014/main" id="{4115D1C4-C470-4205-A094-07ED96273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265" y="1900846"/>
            <a:ext cx="2887461" cy="288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FADF2CB-6760-4BB4-A395-638FA9518C1C}"/>
              </a:ext>
            </a:extLst>
          </p:cNvPr>
          <p:cNvSpPr txBox="1"/>
          <p:nvPr/>
        </p:nvSpPr>
        <p:spPr>
          <a:xfrm>
            <a:off x="746083" y="1385221"/>
            <a:ext cx="5365827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Học sinh viết bài vào vở ô li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E72B01-316A-4CB5-BABC-6434352AE1CD}"/>
              </a:ext>
            </a:extLst>
          </p:cNvPr>
          <p:cNvSpPr txBox="1"/>
          <p:nvPr/>
        </p:nvSpPr>
        <p:spPr>
          <a:xfrm>
            <a:off x="1688168" y="491298"/>
            <a:ext cx="4520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VIẾT BÀI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Cookies" panose="02040603050506020204" pitchFamily="18" charset="0"/>
              <a:cs typeface="Arial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2CEC069-CB86-4703-9805-9C920E71F29E}"/>
              </a:ext>
            </a:extLst>
          </p:cNvPr>
          <p:cNvGrpSpPr/>
          <p:nvPr/>
        </p:nvGrpSpPr>
        <p:grpSpPr>
          <a:xfrm>
            <a:off x="321547" y="248033"/>
            <a:ext cx="1417982" cy="1440000"/>
            <a:chOff x="2301074" y="2431701"/>
            <a:chExt cx="2421651" cy="2463766"/>
          </a:xfrm>
        </p:grpSpPr>
        <p:pic>
          <p:nvPicPr>
            <p:cNvPr id="8" name="Picture 2" descr="kỹ thuật vẽ tranh phong cảnh _quê hương với những cánh đồng lúa chín _ sơn  dầu | Tổng hợp những bức tranh đẹp nhất">
              <a:extLst>
                <a:ext uri="{FF2B5EF4-FFF2-40B4-BE49-F238E27FC236}">
                  <a16:creationId xmlns:a16="http://schemas.microsoft.com/office/drawing/2014/main" id="{F9113E5C-345F-4925-972B-028395FA63A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92" t="17990" r="32296"/>
            <a:stretch/>
          </p:blipFill>
          <p:spPr bwMode="auto">
            <a:xfrm>
              <a:off x="2301074" y="2431701"/>
              <a:ext cx="2421651" cy="2463766"/>
            </a:xfrm>
            <a:prstGeom prst="ellipse">
              <a:avLst/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F61755F-93DF-45EF-9473-A1064889F681}"/>
                </a:ext>
              </a:extLst>
            </p:cNvPr>
            <p:cNvSpPr/>
            <p:nvPr/>
          </p:nvSpPr>
          <p:spPr>
            <a:xfrm>
              <a:off x="3680507" y="2621827"/>
              <a:ext cx="452176" cy="45217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</p:spTree>
    <p:extLst>
      <p:ext uri="{BB962C8B-B14F-4D97-AF65-F5344CB8AC3E}">
        <p14:creationId xmlns:p14="http://schemas.microsoft.com/office/powerpoint/2010/main" val="32532051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F1681FB-5935-422C-929D-742A6A2AD41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14" y="434741"/>
            <a:ext cx="352093" cy="3520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C999B95-DF63-4F01-A210-63A03C7F5019}"/>
              </a:ext>
            </a:extLst>
          </p:cNvPr>
          <p:cNvSpPr txBox="1"/>
          <p:nvPr/>
        </p:nvSpPr>
        <p:spPr>
          <a:xfrm>
            <a:off x="938571" y="375003"/>
            <a:ext cx="5266286" cy="416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b="1" dirty="0">
                <a:solidFill>
                  <a:srgbClr val="17479D"/>
                </a:solidFill>
                <a:latin typeface="UTM Avo" panose="02040603050506020204" pitchFamily="18" charset="0"/>
              </a:rPr>
              <a:t>Chọn từ trong ngoặc đơn thay cho ô vuông.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4278CA2-1038-4233-A3A9-2DCBFC1F351D}"/>
              </a:ext>
            </a:extLst>
          </p:cNvPr>
          <p:cNvSpPr txBox="1"/>
          <p:nvPr/>
        </p:nvSpPr>
        <p:spPr>
          <a:xfrm>
            <a:off x="1189553" y="786834"/>
            <a:ext cx="4478893" cy="409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dirty="0">
                <a:solidFill>
                  <a:srgbClr val="17479D"/>
                </a:solidFill>
                <a:latin typeface="UTM Avo" panose="02040603050506020204" pitchFamily="18" charset="0"/>
              </a:rPr>
              <a:t>(Một Cột, Bến Thành, Tràng Tiền, Hạ Long)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9984E9D-B4EE-4AA8-8542-8D396425E0D1}"/>
              </a:ext>
            </a:extLst>
          </p:cNvPr>
          <p:cNvGrpSpPr/>
          <p:nvPr/>
        </p:nvGrpSpPr>
        <p:grpSpPr>
          <a:xfrm>
            <a:off x="569066" y="1196177"/>
            <a:ext cx="5719866" cy="3512582"/>
            <a:chOff x="569066" y="1196177"/>
            <a:chExt cx="5719866" cy="351258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C911E69-9321-4010-84C5-0FCCD4E5C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067" y="1196177"/>
              <a:ext cx="5719865" cy="157789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AD0FAEF-4091-40BD-A629-F0762D2C6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066" y="2937490"/>
              <a:ext cx="5719865" cy="1771269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BB5DA63-9D79-4880-BF28-675AB2CE0B20}"/>
              </a:ext>
            </a:extLst>
          </p:cNvPr>
          <p:cNvSpPr txBox="1"/>
          <p:nvPr/>
        </p:nvSpPr>
        <p:spPr>
          <a:xfrm>
            <a:off x="517014" y="2600294"/>
            <a:ext cx="2911984" cy="307777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dirty="0">
                <a:latin typeface="+mn-lt"/>
              </a:rPr>
              <a:t>Chùa </a:t>
            </a:r>
            <a:r>
              <a:rPr lang="vi-VN" b="1" dirty="0">
                <a:solidFill>
                  <a:srgbClr val="FF0000"/>
                </a:solidFill>
                <a:latin typeface="+mn-lt"/>
              </a:rPr>
              <a:t>Một Cột </a:t>
            </a:r>
            <a:r>
              <a:rPr lang="vi-VN" dirty="0">
                <a:latin typeface="+mn-lt"/>
              </a:rPr>
              <a:t>ở Thủ đô Hà Nội.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5A4E645-43D0-44CA-8E46-4E74B573BF9C}"/>
              </a:ext>
            </a:extLst>
          </p:cNvPr>
          <p:cNvGrpSpPr/>
          <p:nvPr/>
        </p:nvGrpSpPr>
        <p:grpSpPr>
          <a:xfrm>
            <a:off x="1108308" y="2546021"/>
            <a:ext cx="780782" cy="360000"/>
            <a:chOff x="7507111" y="2996098"/>
            <a:chExt cx="417689" cy="41768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F7B8B99-9DD9-4AF6-ACD6-FA7FF9778A18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31DC386-E1D0-4A9B-A09D-96410FC0238E}"/>
                </a:ext>
              </a:extLst>
            </p:cNvPr>
            <p:cNvCxnSpPr>
              <a:stCxn id="18" idx="0"/>
              <a:endCxn id="18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0005645-8CCB-4036-B0BA-B6BB02E91CAE}"/>
                </a:ext>
              </a:extLst>
            </p:cNvPr>
            <p:cNvCxnSpPr>
              <a:stCxn id="18" idx="3"/>
              <a:endCxn id="18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3A7A73A-BAA7-4080-BCE4-DE8B7CB072D2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FB250BCC-5651-4140-8BB3-6A7A1AC09B70}"/>
              </a:ext>
            </a:extLst>
          </p:cNvPr>
          <p:cNvSpPr txBox="1"/>
          <p:nvPr/>
        </p:nvSpPr>
        <p:spPr>
          <a:xfrm>
            <a:off x="3408553" y="2597478"/>
            <a:ext cx="3120717" cy="307777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dirty="0">
                <a:latin typeface="+mn-lt"/>
              </a:rPr>
              <a:t>Cầu </a:t>
            </a:r>
            <a:r>
              <a:rPr lang="vi-VN" b="1" dirty="0">
                <a:solidFill>
                  <a:srgbClr val="FF0000"/>
                </a:solidFill>
                <a:latin typeface="+mn-lt"/>
              </a:rPr>
              <a:t>Tràng Tiền </a:t>
            </a:r>
            <a:r>
              <a:rPr lang="vi-VN" dirty="0">
                <a:latin typeface="+mn-lt"/>
              </a:rPr>
              <a:t>ở thành phố Huế.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CA2819C-7145-4BB8-85AC-DF38E3FEC951}"/>
              </a:ext>
            </a:extLst>
          </p:cNvPr>
          <p:cNvGrpSpPr/>
          <p:nvPr/>
        </p:nvGrpSpPr>
        <p:grpSpPr>
          <a:xfrm>
            <a:off x="3925218" y="2543206"/>
            <a:ext cx="910906" cy="360001"/>
            <a:chOff x="7474057" y="2996098"/>
            <a:chExt cx="499411" cy="417690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C264D586-5D6B-4EFA-8E48-96C70C53497F}"/>
                </a:ext>
              </a:extLst>
            </p:cNvPr>
            <p:cNvSpPr/>
            <p:nvPr/>
          </p:nvSpPr>
          <p:spPr>
            <a:xfrm>
              <a:off x="7474057" y="2996098"/>
              <a:ext cx="499411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33D50D2-C1F3-4F7E-BB5D-83D88FAA6FDA}"/>
                </a:ext>
              </a:extLst>
            </p:cNvPr>
            <p:cNvCxnSpPr>
              <a:cxnSpLocks/>
              <a:stCxn id="60" idx="0"/>
              <a:endCxn id="60" idx="1"/>
            </p:cNvCxnSpPr>
            <p:nvPr/>
          </p:nvCxnSpPr>
          <p:spPr>
            <a:xfrm flipH="1">
              <a:off x="7474057" y="2996098"/>
              <a:ext cx="249706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2C555877-A8FC-4A80-9E32-106C1616E250}"/>
                </a:ext>
              </a:extLst>
            </p:cNvPr>
            <p:cNvCxnSpPr>
              <a:cxnSpLocks/>
              <a:stCxn id="60" idx="3"/>
              <a:endCxn id="60" idx="2"/>
            </p:cNvCxnSpPr>
            <p:nvPr/>
          </p:nvCxnSpPr>
          <p:spPr>
            <a:xfrm flipH="1">
              <a:off x="7723762" y="3204943"/>
              <a:ext cx="24970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C3EBF996-3FD4-48FF-872C-9ABA53CBD101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33B831BD-1F04-48AA-8683-A8FAB9A81BD2}"/>
              </a:ext>
            </a:extLst>
          </p:cNvPr>
          <p:cNvSpPr txBox="1"/>
          <p:nvPr/>
        </p:nvSpPr>
        <p:spPr>
          <a:xfrm>
            <a:off x="388547" y="4245277"/>
            <a:ext cx="3060547" cy="523220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dirty="0">
                <a:latin typeface="+mn-lt"/>
              </a:rPr>
              <a:t>Vịnh </a:t>
            </a:r>
            <a:r>
              <a:rPr lang="vi-VN" b="1" dirty="0">
                <a:solidFill>
                  <a:srgbClr val="FF0000"/>
                </a:solidFill>
                <a:latin typeface="+mn-lt"/>
              </a:rPr>
              <a:t>Hạ Long </a:t>
            </a:r>
            <a:r>
              <a:rPr lang="vi-VN" dirty="0">
                <a:latin typeface="+mn-lt"/>
              </a:rPr>
              <a:t>là một thắng cảnh nổi tiếng thế giới.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4C74525A-87B1-4A9D-BCFD-DED58203140A}"/>
              </a:ext>
            </a:extLst>
          </p:cNvPr>
          <p:cNvGrpSpPr/>
          <p:nvPr/>
        </p:nvGrpSpPr>
        <p:grpSpPr>
          <a:xfrm>
            <a:off x="893017" y="4136904"/>
            <a:ext cx="780782" cy="360000"/>
            <a:chOff x="7507111" y="2996098"/>
            <a:chExt cx="417689" cy="417689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32B894BE-B00D-4492-B1DF-7DCE717CC4B0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D32C12B3-35FB-4498-ABC0-AA58CB93A44A}"/>
                </a:ext>
              </a:extLst>
            </p:cNvPr>
            <p:cNvCxnSpPr>
              <a:stCxn id="66" idx="0"/>
              <a:endCxn id="66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4F5B552-DB34-46C0-9256-562217531A81}"/>
                </a:ext>
              </a:extLst>
            </p:cNvPr>
            <p:cNvCxnSpPr>
              <a:stCxn id="66" idx="3"/>
              <a:endCxn id="66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960B5F9B-8F51-462C-8B5C-929E5A5959D1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5D67434B-8196-43B8-95D1-AFF3B988AE61}"/>
              </a:ext>
            </a:extLst>
          </p:cNvPr>
          <p:cNvSpPr txBox="1"/>
          <p:nvPr/>
        </p:nvSpPr>
        <p:spPr>
          <a:xfrm>
            <a:off x="3408553" y="4245277"/>
            <a:ext cx="3060547" cy="523220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dirty="0">
                <a:latin typeface="+mn-lt"/>
              </a:rPr>
              <a:t>Chợ </a:t>
            </a:r>
            <a:r>
              <a:rPr lang="vi-VN" b="1" dirty="0">
                <a:solidFill>
                  <a:srgbClr val="FF0000"/>
                </a:solidFill>
                <a:latin typeface="+mn-lt"/>
              </a:rPr>
              <a:t>Bến Thành </a:t>
            </a:r>
            <a:r>
              <a:rPr lang="vi-VN" dirty="0">
                <a:latin typeface="+mn-lt"/>
              </a:rPr>
              <a:t>là chợ lớn nhất ở Thành phố Hồ Chí Minh.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8308A6C7-0431-42D6-82C6-0D639071D6F1}"/>
              </a:ext>
            </a:extLst>
          </p:cNvPr>
          <p:cNvGrpSpPr/>
          <p:nvPr/>
        </p:nvGrpSpPr>
        <p:grpSpPr>
          <a:xfrm>
            <a:off x="3908297" y="4132024"/>
            <a:ext cx="944746" cy="360000"/>
            <a:chOff x="7507111" y="2996098"/>
            <a:chExt cx="417689" cy="417689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F15E1A9F-55BB-4D32-91A3-7FE61F779385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01AB961D-275E-428A-A4EE-950D5FF5E583}"/>
                </a:ext>
              </a:extLst>
            </p:cNvPr>
            <p:cNvCxnSpPr>
              <a:stCxn id="72" idx="0"/>
              <a:endCxn id="72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A0E68B5C-E74D-4D45-8106-6D4A69FFA926}"/>
                </a:ext>
              </a:extLst>
            </p:cNvPr>
            <p:cNvCxnSpPr>
              <a:stCxn id="72" idx="3"/>
              <a:endCxn id="72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08FBD8A0-8078-46C5-B9FC-F63CAF5ED8D2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50461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4" grpId="0"/>
      <p:bldP spid="7" grpId="0" animBg="1"/>
      <p:bldP spid="58" grpId="0" animBg="1"/>
      <p:bldP spid="64" grpId="0" animBg="1"/>
      <p:bldP spid="7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801FBAA-F0AB-4B90-BE9F-A257EFE945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73" y="508738"/>
            <a:ext cx="358320" cy="35832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9A37505-DCCA-41F9-B3D7-3C01B1516709}"/>
              </a:ext>
            </a:extLst>
          </p:cNvPr>
          <p:cNvSpPr txBox="1"/>
          <p:nvPr/>
        </p:nvSpPr>
        <p:spPr>
          <a:xfrm>
            <a:off x="954593" y="450341"/>
            <a:ext cx="5266286" cy="416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b="1" dirty="0">
                <a:solidFill>
                  <a:srgbClr val="17479D"/>
                </a:solidFill>
                <a:latin typeface="UTM Avo" panose="02040603050506020204" pitchFamily="18" charset="0"/>
              </a:rPr>
              <a:t>Chọn a hoặc b.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5B29DA-E673-4FF2-80E7-2A9B4742D461}"/>
              </a:ext>
            </a:extLst>
          </p:cNvPr>
          <p:cNvSpPr txBox="1"/>
          <p:nvPr/>
        </p:nvSpPr>
        <p:spPr>
          <a:xfrm>
            <a:off x="596273" y="997776"/>
            <a:ext cx="36215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dirty="0">
                <a:latin typeface="+mn-lt"/>
              </a:rPr>
              <a:t>a. Chọn </a:t>
            </a:r>
            <a:r>
              <a:rPr lang="vi-VN" b="1" i="1" dirty="0">
                <a:latin typeface="+mn-lt"/>
              </a:rPr>
              <a:t>r</a:t>
            </a:r>
            <a:r>
              <a:rPr lang="vi-VN" i="1" dirty="0">
                <a:latin typeface="+mn-lt"/>
              </a:rPr>
              <a:t>, </a:t>
            </a:r>
            <a:r>
              <a:rPr lang="vi-VN" b="1" i="1" dirty="0">
                <a:latin typeface="+mn-lt"/>
              </a:rPr>
              <a:t>d </a:t>
            </a:r>
            <a:r>
              <a:rPr lang="vi-VN" dirty="0">
                <a:latin typeface="+mn-lt"/>
              </a:rPr>
              <a:t>hoặc </a:t>
            </a:r>
            <a:r>
              <a:rPr lang="vi-VN" b="1" i="1" dirty="0">
                <a:latin typeface="+mn-lt"/>
              </a:rPr>
              <a:t>gi</a:t>
            </a:r>
            <a:r>
              <a:rPr lang="vi-VN" i="1" dirty="0">
                <a:latin typeface="+mn-lt"/>
              </a:rPr>
              <a:t> </a:t>
            </a:r>
            <a:r>
              <a:rPr lang="vi-VN" dirty="0">
                <a:latin typeface="+mn-lt"/>
              </a:rPr>
              <a:t>thay cho ô vuông.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85D1B8-DCF8-43BF-B7B8-16228E99DC47}"/>
              </a:ext>
            </a:extLst>
          </p:cNvPr>
          <p:cNvSpPr txBox="1"/>
          <p:nvPr/>
        </p:nvSpPr>
        <p:spPr>
          <a:xfrm>
            <a:off x="775433" y="1305553"/>
            <a:ext cx="4985660" cy="13154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vi-VN" dirty="0">
                <a:latin typeface="+mn-lt"/>
              </a:rPr>
              <a:t>Mùa gặt, đường làng phủ đầy    </a:t>
            </a:r>
            <a:r>
              <a:rPr lang="vi-VN" b="1" dirty="0">
                <a:solidFill>
                  <a:srgbClr val="FF0000"/>
                </a:solidFill>
                <a:latin typeface="+mn-lt"/>
              </a:rPr>
              <a:t>r  </a:t>
            </a:r>
            <a:r>
              <a:rPr lang="vi-VN" dirty="0">
                <a:latin typeface="+mn-lt"/>
              </a:rPr>
              <a:t>ơm vàng.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vi-VN" dirty="0">
                <a:latin typeface="+mn-lt"/>
              </a:rPr>
              <a:t>Mọi    </a:t>
            </a:r>
            <a:r>
              <a:rPr lang="vi-VN" b="1" dirty="0">
                <a:solidFill>
                  <a:srgbClr val="FF0000"/>
                </a:solidFill>
                <a:latin typeface="+mn-lt"/>
              </a:rPr>
              <a:t>d  </a:t>
            </a:r>
            <a:r>
              <a:rPr lang="vi-VN" dirty="0">
                <a:latin typeface="+mn-lt"/>
              </a:rPr>
              <a:t>òng sông đều đổ về biển cả.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vi-VN" dirty="0">
                <a:latin typeface="+mn-lt"/>
              </a:rPr>
              <a:t>Các chú bộ đội đang canh   </a:t>
            </a:r>
            <a:r>
              <a:rPr lang="vi-VN" b="1" dirty="0">
                <a:solidFill>
                  <a:srgbClr val="FF0000"/>
                </a:solidFill>
                <a:latin typeface="+mn-lt"/>
              </a:rPr>
              <a:t>gi  </a:t>
            </a:r>
            <a:r>
              <a:rPr lang="vi-VN" dirty="0">
                <a:latin typeface="+mn-lt"/>
              </a:rPr>
              <a:t>ữ biển trời Tổ quốc.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37F979-293F-444A-BDC5-D0779289A5DC}"/>
              </a:ext>
            </a:extLst>
          </p:cNvPr>
          <p:cNvSpPr txBox="1"/>
          <p:nvPr/>
        </p:nvSpPr>
        <p:spPr>
          <a:xfrm>
            <a:off x="596273" y="2717765"/>
            <a:ext cx="44871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dirty="0">
                <a:latin typeface="+mn-lt"/>
              </a:rPr>
              <a:t>b. Chọn </a:t>
            </a:r>
            <a:r>
              <a:rPr lang="vi-VN" b="1" i="1" dirty="0">
                <a:latin typeface="+mn-lt"/>
              </a:rPr>
              <a:t>dấu hỏi </a:t>
            </a:r>
            <a:r>
              <a:rPr lang="vi-VN" dirty="0">
                <a:latin typeface="+mn-lt"/>
              </a:rPr>
              <a:t>hoặc </a:t>
            </a:r>
            <a:r>
              <a:rPr lang="vi-VN" b="1" i="1" dirty="0">
                <a:latin typeface="+mn-lt"/>
              </a:rPr>
              <a:t>dấu ngã </a:t>
            </a:r>
            <a:r>
              <a:rPr lang="vi-VN" dirty="0">
                <a:latin typeface="+mn-lt"/>
              </a:rPr>
              <a:t>cho chữ in đậm.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ADD9372-D2A9-440C-90B7-C03A47EEDA65}"/>
              </a:ext>
            </a:extLst>
          </p:cNvPr>
          <p:cNvSpPr txBox="1"/>
          <p:nvPr/>
        </p:nvSpPr>
        <p:spPr>
          <a:xfrm>
            <a:off x="1243219" y="2981475"/>
            <a:ext cx="4050087" cy="1312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vi-VN" dirty="0">
                <a:latin typeface="+mn-lt"/>
              </a:rPr>
              <a:t>Bàn tay ta làm nên tất </a:t>
            </a:r>
            <a:r>
              <a:rPr lang="vi-VN" b="1" dirty="0">
                <a:latin typeface="+mn-lt"/>
              </a:rPr>
              <a:t>ca</a:t>
            </a:r>
          </a:p>
          <a:p>
            <a:pPr algn="ctr">
              <a:lnSpc>
                <a:spcPct val="200000"/>
              </a:lnSpc>
            </a:pPr>
            <a:r>
              <a:rPr lang="vi-VN" dirty="0">
                <a:latin typeface="+mn-lt"/>
              </a:rPr>
              <a:t>Có  sức  người  </a:t>
            </a:r>
            <a:r>
              <a:rPr lang="vi-VN" b="1" dirty="0">
                <a:latin typeface="+mn-lt"/>
              </a:rPr>
              <a:t>soi  </a:t>
            </a:r>
            <a:r>
              <a:rPr lang="vi-VN" dirty="0">
                <a:latin typeface="+mn-lt"/>
              </a:rPr>
              <a:t>đá  </a:t>
            </a:r>
            <a:r>
              <a:rPr lang="vi-VN" b="1" dirty="0">
                <a:latin typeface="+mn-lt"/>
              </a:rPr>
              <a:t>cung  </a:t>
            </a:r>
            <a:r>
              <a:rPr lang="vi-VN" dirty="0">
                <a:latin typeface="+mn-lt"/>
              </a:rPr>
              <a:t>thành  cơm.</a:t>
            </a:r>
          </a:p>
          <a:p>
            <a:pPr algn="r">
              <a:lnSpc>
                <a:spcPct val="200000"/>
              </a:lnSpc>
            </a:pPr>
            <a:r>
              <a:rPr lang="vi-VN" dirty="0">
                <a:latin typeface="+mn-lt"/>
              </a:rPr>
              <a:t>(</a:t>
            </a:r>
            <a:r>
              <a:rPr lang="vi-VN" i="1" dirty="0">
                <a:latin typeface="+mn-lt"/>
              </a:rPr>
              <a:t>Theo </a:t>
            </a:r>
            <a:r>
              <a:rPr lang="vi-VN" dirty="0">
                <a:latin typeface="+mn-lt"/>
              </a:rPr>
              <a:t>Hoàng Trung Thông)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F0F147D-4855-49B3-800F-0CEA5EEB5B15}"/>
              </a:ext>
            </a:extLst>
          </p:cNvPr>
          <p:cNvGrpSpPr/>
          <p:nvPr/>
        </p:nvGrpSpPr>
        <p:grpSpPr>
          <a:xfrm>
            <a:off x="3803727" y="1416175"/>
            <a:ext cx="295999" cy="306175"/>
            <a:chOff x="7507111" y="2996098"/>
            <a:chExt cx="417689" cy="41768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3BFF86F-AA5F-43ED-A8AC-4B9BBD1CA1FB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C35D9C1-4CFF-480B-94F2-E547AE2D72CA}"/>
                </a:ext>
              </a:extLst>
            </p:cNvPr>
            <p:cNvCxnSpPr>
              <a:stCxn id="19" idx="0"/>
              <a:endCxn id="19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D242D25-7F93-49D9-9E13-BDCB24869AD1}"/>
                </a:ext>
              </a:extLst>
            </p:cNvPr>
            <p:cNvCxnSpPr>
              <a:stCxn id="19" idx="3"/>
              <a:endCxn id="19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838DE8F-2CA8-4529-98DD-95547EAD11C0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930FF83-3580-4531-A976-2101FD58119A}"/>
              </a:ext>
            </a:extLst>
          </p:cNvPr>
          <p:cNvGrpSpPr/>
          <p:nvPr/>
        </p:nvGrpSpPr>
        <p:grpSpPr>
          <a:xfrm>
            <a:off x="1566940" y="1858571"/>
            <a:ext cx="295999" cy="306175"/>
            <a:chOff x="7507111" y="2996098"/>
            <a:chExt cx="417689" cy="417689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55AE61A-FBB9-4A1D-B8A3-096C3AFFF59C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2BE651-664E-4206-B8DD-3E1A211A16B9}"/>
                </a:ext>
              </a:extLst>
            </p:cNvPr>
            <p:cNvCxnSpPr>
              <a:stCxn id="24" idx="0"/>
              <a:endCxn id="24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D049236-F452-430C-96F0-C4B549781F17}"/>
                </a:ext>
              </a:extLst>
            </p:cNvPr>
            <p:cNvCxnSpPr>
              <a:stCxn id="24" idx="3"/>
              <a:endCxn id="24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96B46E1A-C056-4935-88A8-23CF639F65CD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936DCDD-3145-479C-BB34-A8255244600D}"/>
              </a:ext>
            </a:extLst>
          </p:cNvPr>
          <p:cNvGrpSpPr/>
          <p:nvPr/>
        </p:nvGrpSpPr>
        <p:grpSpPr>
          <a:xfrm>
            <a:off x="3587736" y="2299724"/>
            <a:ext cx="295999" cy="306175"/>
            <a:chOff x="7507111" y="2996098"/>
            <a:chExt cx="417689" cy="417689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C8D0637-CDB8-4CCD-987B-B85F0B9CB583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BADE516-16D9-4DDD-BFCA-91254708F67C}"/>
                </a:ext>
              </a:extLst>
            </p:cNvPr>
            <p:cNvCxnSpPr>
              <a:stCxn id="36" idx="0"/>
              <a:endCxn id="36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596693E-C1E5-4E02-BD5B-A446F2E43D01}"/>
                </a:ext>
              </a:extLst>
            </p:cNvPr>
            <p:cNvCxnSpPr>
              <a:stCxn id="36" idx="3"/>
              <a:endCxn id="36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7D28D76-3079-4DF9-9CF2-8E2B9733D92C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7F5ADE37-2555-4D68-AC71-56528CB86EEC}"/>
              </a:ext>
            </a:extLst>
          </p:cNvPr>
          <p:cNvSpPr/>
          <p:nvPr/>
        </p:nvSpPr>
        <p:spPr>
          <a:xfrm>
            <a:off x="4046386" y="2940787"/>
            <a:ext cx="461986" cy="506036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vi-VN" sz="1600" b="1" dirty="0">
                <a:solidFill>
                  <a:srgbClr val="FF0000"/>
                </a:solidFill>
                <a:latin typeface="+mn-lt"/>
              </a:rPr>
              <a:t>cả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BCD1BF6-9D46-4D8F-9D1A-7131D8214247}"/>
              </a:ext>
            </a:extLst>
          </p:cNvPr>
          <p:cNvSpPr/>
          <p:nvPr/>
        </p:nvSpPr>
        <p:spPr>
          <a:xfrm>
            <a:off x="2644144" y="3370799"/>
            <a:ext cx="482825" cy="506036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vi-VN" sz="1600" b="1" dirty="0">
                <a:solidFill>
                  <a:srgbClr val="FF0000"/>
                </a:solidFill>
                <a:latin typeface="+mn-lt"/>
              </a:rPr>
              <a:t>sỏi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0CF7742-ABB7-4436-9951-6AC6EB6D437E}"/>
              </a:ext>
            </a:extLst>
          </p:cNvPr>
          <p:cNvSpPr/>
          <p:nvPr/>
        </p:nvSpPr>
        <p:spPr>
          <a:xfrm>
            <a:off x="3345427" y="3370799"/>
            <a:ext cx="720070" cy="506036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vi-VN" sz="1600" b="1" dirty="0">
                <a:solidFill>
                  <a:srgbClr val="FF0000"/>
                </a:solidFill>
                <a:latin typeface="+mn-lt"/>
              </a:rPr>
              <a:t>cũng</a:t>
            </a:r>
          </a:p>
        </p:txBody>
      </p:sp>
    </p:spTree>
    <p:extLst>
      <p:ext uri="{BB962C8B-B14F-4D97-AF65-F5344CB8AC3E}">
        <p14:creationId xmlns:p14="http://schemas.microsoft.com/office/powerpoint/2010/main" val="252428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/>
      <p:bldP spid="15" grpId="0"/>
      <p:bldP spid="16" grpId="0"/>
      <p:bldP spid="17" grpId="0"/>
      <p:bldP spid="8" grpId="0" animBg="1"/>
      <p:bldP spid="40" grpId="0" animBg="1"/>
      <p:bldP spid="4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8823711B-A1C0-4404-9E36-D717045791B0}"/>
              </a:ext>
            </a:extLst>
          </p:cNvPr>
          <p:cNvGrpSpPr/>
          <p:nvPr/>
        </p:nvGrpSpPr>
        <p:grpSpPr>
          <a:xfrm>
            <a:off x="931611" y="1390819"/>
            <a:ext cx="5354644" cy="3526767"/>
            <a:chOff x="931611" y="1390819"/>
            <a:chExt cx="5354644" cy="3526767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168E3E2-5F66-42A6-9785-49617507FC12}"/>
                </a:ext>
              </a:extLst>
            </p:cNvPr>
            <p:cNvGrpSpPr/>
            <p:nvPr/>
          </p:nvGrpSpPr>
          <p:grpSpPr>
            <a:xfrm>
              <a:off x="931611" y="1390819"/>
              <a:ext cx="4405927" cy="3318271"/>
              <a:chOff x="1417547" y="1264224"/>
              <a:chExt cx="4405927" cy="3318271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A8AE3BC6-8C3A-4E74-879D-5756A62FE5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flipH="1">
                <a:off x="1417547" y="1264224"/>
                <a:ext cx="4405927" cy="3318271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CB36049-EF91-4F1B-BD08-12E255924EAC}"/>
                  </a:ext>
                </a:extLst>
              </p:cNvPr>
              <p:cNvSpPr txBox="1"/>
              <p:nvPr/>
            </p:nvSpPr>
            <p:spPr>
              <a:xfrm>
                <a:off x="1997286" y="3255980"/>
                <a:ext cx="3409987" cy="6547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2800" b="1">
                    <a:solidFill>
                      <a:srgbClr val="17479D"/>
                    </a:solidFill>
                    <a:latin typeface="UTM Avo" panose="02040603050506020204" pitchFamily="18" charset="0"/>
                  </a:rPr>
                  <a:t>LUYỆN TỪ VÀ CÂU</a:t>
                </a:r>
                <a:endParaRPr lang="en-US" sz="2800" b="1" dirty="0">
                  <a:solidFill>
                    <a:srgbClr val="17479D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CB91413-FCC3-4DBB-9796-C08E0CF90F45}"/>
                  </a:ext>
                </a:extLst>
              </p:cNvPr>
              <p:cNvSpPr txBox="1"/>
              <p:nvPr/>
            </p:nvSpPr>
            <p:spPr>
              <a:xfrm>
                <a:off x="2366264" y="2595991"/>
                <a:ext cx="3041009" cy="659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2800" b="1" dirty="0">
                    <a:solidFill>
                      <a:schemeClr val="accent1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TIẾT 4</a:t>
                </a:r>
                <a:endParaRPr lang="en-US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335F0424-A0FD-4313-815F-0EA9D2EBEE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5695" y="3157026"/>
              <a:ext cx="1760560" cy="1760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1FDA08A-B894-4110-923D-D358660BDFB0}"/>
              </a:ext>
            </a:extLst>
          </p:cNvPr>
          <p:cNvGrpSpPr/>
          <p:nvPr/>
        </p:nvGrpSpPr>
        <p:grpSpPr>
          <a:xfrm>
            <a:off x="242065" y="617893"/>
            <a:ext cx="1623695" cy="666197"/>
            <a:chOff x="359295" y="617893"/>
            <a:chExt cx="1623695" cy="66619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A85E81A-9900-4DAE-8C71-EFD4E5686A13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30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E8CFFC7-8400-4DDF-9D8E-FE405CC545EC}"/>
                </a:ext>
              </a:extLst>
            </p:cNvPr>
            <p:cNvSpPr txBox="1"/>
            <p:nvPr/>
          </p:nvSpPr>
          <p:spPr>
            <a:xfrm>
              <a:off x="359295" y="637759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C7D77"/>
                  </a:solidFill>
                  <a:latin typeface="UTM Cookies" panose="02040603050506020204" pitchFamily="18" charset="0"/>
                </a:rPr>
                <a:t>BÀI 30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73986C80-789F-4578-A558-5DEB8BCDF508}"/>
              </a:ext>
            </a:extLst>
          </p:cNvPr>
          <p:cNvSpPr txBox="1"/>
          <p:nvPr/>
        </p:nvSpPr>
        <p:spPr>
          <a:xfrm>
            <a:off x="1520567" y="475285"/>
            <a:ext cx="4952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>
                <a:solidFill>
                  <a:schemeClr val="accent2"/>
                </a:solidFill>
                <a:latin typeface="UTM Cookies" panose="02040603050506020204" pitchFamily="18" charset="0"/>
              </a:rPr>
              <a:t>CÁNH ĐỒNG QUÊ EM</a:t>
            </a:r>
            <a:endParaRPr lang="vi-VN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06633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F3D6BB-3CBE-48A5-8AB5-22CCC3A484B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9356" y="1223828"/>
            <a:ext cx="4953862" cy="340532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50CAAAE-29FB-4231-91CA-33AC8915778F}"/>
              </a:ext>
            </a:extLst>
          </p:cNvPr>
          <p:cNvSpPr/>
          <p:nvPr/>
        </p:nvSpPr>
        <p:spPr>
          <a:xfrm>
            <a:off x="471482" y="440793"/>
            <a:ext cx="6029802" cy="783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6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1. Kết hợp từ ở cột A với từ ở cột B để tạo từ ngữ chỉ công việc của người nông dân. 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398CE4A-94D1-48F8-B8F1-D510A4AEFA07}"/>
              </a:ext>
            </a:extLst>
          </p:cNvPr>
          <p:cNvCxnSpPr>
            <a:cxnSpLocks/>
          </p:cNvCxnSpPr>
          <p:nvPr/>
        </p:nvCxnSpPr>
        <p:spPr>
          <a:xfrm>
            <a:off x="2793128" y="2037751"/>
            <a:ext cx="1226422" cy="221039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53C4FEB7-EA25-4633-B907-0092A2506B53}"/>
              </a:ext>
            </a:extLst>
          </p:cNvPr>
          <p:cNvCxnSpPr>
            <a:cxnSpLocks/>
          </p:cNvCxnSpPr>
          <p:nvPr/>
        </p:nvCxnSpPr>
        <p:spPr>
          <a:xfrm flipV="1">
            <a:off x="2813076" y="2042646"/>
            <a:ext cx="1206474" cy="53399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01BA0493-A5B5-4A66-B0A0-BBEE65D35024}"/>
              </a:ext>
            </a:extLst>
          </p:cNvPr>
          <p:cNvCxnSpPr>
            <a:cxnSpLocks/>
          </p:cNvCxnSpPr>
          <p:nvPr/>
        </p:nvCxnSpPr>
        <p:spPr>
          <a:xfrm flipV="1">
            <a:off x="2803102" y="2659488"/>
            <a:ext cx="1206474" cy="53399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06E191AF-F0AC-40F7-95E9-EE8C1D4D1364}"/>
              </a:ext>
            </a:extLst>
          </p:cNvPr>
          <p:cNvCxnSpPr>
            <a:cxnSpLocks/>
          </p:cNvCxnSpPr>
          <p:nvPr/>
        </p:nvCxnSpPr>
        <p:spPr>
          <a:xfrm flipV="1">
            <a:off x="2783154" y="3197785"/>
            <a:ext cx="1206474" cy="53399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D1241FA2-3892-43E6-AE06-0507ACF4149D}"/>
              </a:ext>
            </a:extLst>
          </p:cNvPr>
          <p:cNvCxnSpPr>
            <a:cxnSpLocks/>
          </p:cNvCxnSpPr>
          <p:nvPr/>
        </p:nvCxnSpPr>
        <p:spPr>
          <a:xfrm flipV="1">
            <a:off x="2783154" y="3731784"/>
            <a:ext cx="1206474" cy="53399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4796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83E8A3E-7BFE-436F-BFB4-967E7691BAD6}"/>
              </a:ext>
            </a:extLst>
          </p:cNvPr>
          <p:cNvGrpSpPr/>
          <p:nvPr/>
        </p:nvGrpSpPr>
        <p:grpSpPr>
          <a:xfrm>
            <a:off x="242065" y="617893"/>
            <a:ext cx="1623695" cy="666197"/>
            <a:chOff x="359295" y="617893"/>
            <a:chExt cx="1623695" cy="66619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3294A48-5128-4508-BFB7-94AD3F5984A4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30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0FE075E-00B8-430F-A266-1358EF8D2A4B}"/>
                </a:ext>
              </a:extLst>
            </p:cNvPr>
            <p:cNvSpPr txBox="1"/>
            <p:nvPr/>
          </p:nvSpPr>
          <p:spPr>
            <a:xfrm>
              <a:off x="359295" y="637759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C7D77"/>
                  </a:solidFill>
                  <a:latin typeface="UTM Cookies" panose="02040603050506020204" pitchFamily="18" charset="0"/>
                </a:rPr>
                <a:t>BÀI 30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C276F55-83B7-4445-99D9-142DBE549B7E}"/>
              </a:ext>
            </a:extLst>
          </p:cNvPr>
          <p:cNvSpPr txBox="1"/>
          <p:nvPr/>
        </p:nvSpPr>
        <p:spPr>
          <a:xfrm>
            <a:off x="1520567" y="475285"/>
            <a:ext cx="4952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>
                <a:solidFill>
                  <a:schemeClr val="accent2"/>
                </a:solidFill>
                <a:latin typeface="UTM Cookies" panose="02040603050506020204" pitchFamily="18" charset="0"/>
              </a:rPr>
              <a:t>CÁNH ĐỒNG QUÊ EM</a:t>
            </a:r>
            <a:endParaRPr lang="vi-VN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F60F04-36B4-45A2-B1D1-F13D064BD417}"/>
              </a:ext>
            </a:extLst>
          </p:cNvPr>
          <p:cNvSpPr txBox="1"/>
          <p:nvPr/>
        </p:nvSpPr>
        <p:spPr>
          <a:xfrm>
            <a:off x="1520567" y="1426549"/>
            <a:ext cx="5365827" cy="389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Nói về cảnh vật trong bức tranh dưới đây.</a:t>
            </a:r>
            <a:endParaRPr lang="en-US" sz="1500" dirty="0">
              <a:latin typeface="UTM Avo" panose="0204060305050602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94660AC-3FC6-4716-A48A-E33D598CC2E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4753" y="1409698"/>
            <a:ext cx="695814" cy="36671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21CE863-61E4-4761-A6B4-61B1FD0F7B40}"/>
              </a:ext>
            </a:extLst>
          </p:cNvPr>
          <p:cNvGrpSpPr/>
          <p:nvPr/>
        </p:nvGrpSpPr>
        <p:grpSpPr>
          <a:xfrm>
            <a:off x="321547" y="1891264"/>
            <a:ext cx="6151749" cy="3004203"/>
            <a:chOff x="321547" y="1891264"/>
            <a:chExt cx="6151749" cy="3004203"/>
          </a:xfrm>
        </p:grpSpPr>
        <p:pic>
          <p:nvPicPr>
            <p:cNvPr id="12" name="Picture 2" descr="kỹ thuật vẽ tranh phong cảnh _quê hương với những cánh đồng lúa chín _ sơn  dầu | Tổng hợp những bức tranh đẹp nhất">
              <a:extLst>
                <a:ext uri="{FF2B5EF4-FFF2-40B4-BE49-F238E27FC236}">
                  <a16:creationId xmlns:a16="http://schemas.microsoft.com/office/drawing/2014/main" id="{2C67A2EB-F454-450C-A604-05BC5913D02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24" r="9157"/>
            <a:stretch/>
          </p:blipFill>
          <p:spPr bwMode="auto">
            <a:xfrm>
              <a:off x="321547" y="1891264"/>
              <a:ext cx="6151749" cy="3004203"/>
            </a:xfrm>
            <a:prstGeom prst="roundRect">
              <a:avLst>
                <a:gd name="adj" fmla="val 22398"/>
              </a:avLst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1077F9B-CD70-4C26-A55B-3F1A9ABEAA1B}"/>
                </a:ext>
              </a:extLst>
            </p:cNvPr>
            <p:cNvSpPr/>
            <p:nvPr/>
          </p:nvSpPr>
          <p:spPr>
            <a:xfrm>
              <a:off x="3537020" y="1979525"/>
              <a:ext cx="452176" cy="45217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9239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50CAAAE-29FB-4231-91CA-33AC8915778F}"/>
              </a:ext>
            </a:extLst>
          </p:cNvPr>
          <p:cNvSpPr/>
          <p:nvPr/>
        </p:nvSpPr>
        <p:spPr>
          <a:xfrm>
            <a:off x="471482" y="440793"/>
            <a:ext cx="60298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6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2. Hỏi – đáp về công việc của từng người trong ảnh.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5FB986-ACE0-42DD-B633-C954D5841E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098" y="779347"/>
            <a:ext cx="6029803" cy="181162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60E9389-0695-4257-93AF-E74B7520E512}"/>
              </a:ext>
            </a:extLst>
          </p:cNvPr>
          <p:cNvSpPr/>
          <p:nvPr/>
        </p:nvSpPr>
        <p:spPr>
          <a:xfrm>
            <a:off x="238475" y="2590968"/>
            <a:ext cx="62628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6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3. Nói về nghề nghiệp và công việc của từng người trong từng ảnh.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710A26-95CE-4628-9691-569419D289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482" y="3148617"/>
            <a:ext cx="5921336" cy="16710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4AC951-AE2A-4F40-BAF2-855A94364BA8}"/>
              </a:ext>
            </a:extLst>
          </p:cNvPr>
          <p:cNvSpPr txBox="1"/>
          <p:nvPr/>
        </p:nvSpPr>
        <p:spPr>
          <a:xfrm>
            <a:off x="838200" y="1029219"/>
            <a:ext cx="1107996" cy="307777"/>
          </a:xfrm>
          <a:prstGeom prst="rect">
            <a:avLst/>
          </a:prstGeom>
          <a:solidFill>
            <a:schemeClr val="accent2"/>
          </a:solidFill>
          <a:ln w="285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vi-VN" dirty="0">
                <a:solidFill>
                  <a:srgbClr val="0070C0"/>
                </a:solidFill>
                <a:latin typeface="+mn-lt"/>
              </a:rPr>
              <a:t>Cày ruộng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AE4846-A449-4C04-9C42-CFF7D10E8B3A}"/>
              </a:ext>
            </a:extLst>
          </p:cNvPr>
          <p:cNvSpPr txBox="1"/>
          <p:nvPr/>
        </p:nvSpPr>
        <p:spPr>
          <a:xfrm>
            <a:off x="2847139" y="1029218"/>
            <a:ext cx="1045479" cy="307777"/>
          </a:xfrm>
          <a:prstGeom prst="rect">
            <a:avLst/>
          </a:prstGeom>
          <a:solidFill>
            <a:schemeClr val="accent2"/>
          </a:solidFill>
          <a:ln w="285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n-lt"/>
              </a:rPr>
              <a:t>Trồng cây</a:t>
            </a:r>
            <a:endParaRPr lang="vi-VN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9AF43D-B47A-496E-AB0E-15A47023FCFA}"/>
              </a:ext>
            </a:extLst>
          </p:cNvPr>
          <p:cNvSpPr txBox="1"/>
          <p:nvPr/>
        </p:nvSpPr>
        <p:spPr>
          <a:xfrm>
            <a:off x="4931880" y="1029218"/>
            <a:ext cx="950901" cy="307777"/>
          </a:xfrm>
          <a:prstGeom prst="rect">
            <a:avLst/>
          </a:prstGeom>
          <a:solidFill>
            <a:schemeClr val="accent2"/>
          </a:solidFill>
          <a:ln w="285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vi-VN" dirty="0">
                <a:solidFill>
                  <a:srgbClr val="0070C0"/>
                </a:solidFill>
                <a:latin typeface="+mn-lt"/>
              </a:rPr>
              <a:t>Gieo mạ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AA8C4F6-6715-488D-95A0-31CCA7EC544B}"/>
              </a:ext>
            </a:extLst>
          </p:cNvPr>
          <p:cNvSpPr txBox="1"/>
          <p:nvPr/>
        </p:nvSpPr>
        <p:spPr>
          <a:xfrm>
            <a:off x="838200" y="4364154"/>
            <a:ext cx="1175322" cy="307777"/>
          </a:xfrm>
          <a:prstGeom prst="rect">
            <a:avLst/>
          </a:prstGeom>
          <a:solidFill>
            <a:schemeClr val="accent2"/>
          </a:solidFill>
          <a:ln w="285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vi-VN" dirty="0">
                <a:solidFill>
                  <a:srgbClr val="0070C0"/>
                </a:solidFill>
                <a:latin typeface="+mn-lt"/>
              </a:rPr>
              <a:t>Công nhân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02C7C2-1338-452B-863D-EB81CACF4C83}"/>
              </a:ext>
            </a:extLst>
          </p:cNvPr>
          <p:cNvSpPr txBox="1"/>
          <p:nvPr/>
        </p:nvSpPr>
        <p:spPr>
          <a:xfrm>
            <a:off x="2847139" y="4364153"/>
            <a:ext cx="678391" cy="307777"/>
          </a:xfrm>
          <a:prstGeom prst="rect">
            <a:avLst/>
          </a:prstGeom>
          <a:solidFill>
            <a:schemeClr val="accent2"/>
          </a:solidFill>
          <a:ln w="285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vi-VN" dirty="0">
                <a:solidFill>
                  <a:srgbClr val="0070C0"/>
                </a:solidFill>
                <a:latin typeface="+mn-lt"/>
              </a:rPr>
              <a:t>Bác sĩ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2CA64C-945A-4083-9BE8-FB459559B00F}"/>
              </a:ext>
            </a:extLst>
          </p:cNvPr>
          <p:cNvSpPr txBox="1"/>
          <p:nvPr/>
        </p:nvSpPr>
        <p:spPr>
          <a:xfrm>
            <a:off x="4404885" y="4359308"/>
            <a:ext cx="1981633" cy="307777"/>
          </a:xfrm>
          <a:prstGeom prst="rect">
            <a:avLst/>
          </a:prstGeom>
          <a:solidFill>
            <a:schemeClr val="accent2"/>
          </a:solidFill>
          <a:ln w="285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n-lt"/>
              </a:rPr>
              <a:t>Cảnh sát giao thông</a:t>
            </a:r>
            <a:endParaRPr lang="vi-VN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56897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5CB2294-D06F-4345-BF04-8B2FFE2CE650}"/>
              </a:ext>
            </a:extLst>
          </p:cNvPr>
          <p:cNvGrpSpPr/>
          <p:nvPr/>
        </p:nvGrpSpPr>
        <p:grpSpPr>
          <a:xfrm>
            <a:off x="931611" y="1390819"/>
            <a:ext cx="5407854" cy="3499021"/>
            <a:chOff x="931611" y="1390819"/>
            <a:chExt cx="5407854" cy="349902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8FDC5E7-FAE7-4C26-8302-62F80942C7B9}"/>
                </a:ext>
              </a:extLst>
            </p:cNvPr>
            <p:cNvGrpSpPr/>
            <p:nvPr/>
          </p:nvGrpSpPr>
          <p:grpSpPr>
            <a:xfrm>
              <a:off x="931611" y="1390819"/>
              <a:ext cx="4405927" cy="3318271"/>
              <a:chOff x="1417547" y="1264224"/>
              <a:chExt cx="4405927" cy="3318271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21D0F2CB-D45B-434A-A42D-E72072916D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flipH="1">
                <a:off x="1417547" y="1264224"/>
                <a:ext cx="4405927" cy="3318271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7A25DEC-65B2-4270-8422-1D310FEE739F}"/>
                  </a:ext>
                </a:extLst>
              </p:cNvPr>
              <p:cNvSpPr txBox="1"/>
              <p:nvPr/>
            </p:nvSpPr>
            <p:spPr>
              <a:xfrm>
                <a:off x="1997286" y="3255980"/>
                <a:ext cx="3409987" cy="6547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2800" b="1" dirty="0">
                    <a:solidFill>
                      <a:srgbClr val="17479D"/>
                    </a:solidFill>
                    <a:latin typeface="UTM Avo" panose="02040603050506020204" pitchFamily="18" charset="0"/>
                  </a:rPr>
                  <a:t>LUYỆN VIẾT ĐOẠN</a:t>
                </a:r>
                <a:endParaRPr lang="en-US" sz="2800" b="1" dirty="0">
                  <a:solidFill>
                    <a:srgbClr val="17479D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068292A-7D1C-4AD2-85CC-90D2B4BDA8DB}"/>
                  </a:ext>
                </a:extLst>
              </p:cNvPr>
              <p:cNvSpPr txBox="1"/>
              <p:nvPr/>
            </p:nvSpPr>
            <p:spPr>
              <a:xfrm>
                <a:off x="2366264" y="2595991"/>
                <a:ext cx="3041009" cy="659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2800" b="1" dirty="0">
                    <a:solidFill>
                      <a:schemeClr val="accent1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TIẾT 5 – 6</a:t>
                </a:r>
                <a:endParaRPr lang="en-US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D35FE306-4225-4B80-8F96-4475F6B394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3835" y="2904210"/>
              <a:ext cx="1985630" cy="1985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029BEBF-F4D3-4B3D-B56A-A4E72CEC9C3E}"/>
              </a:ext>
            </a:extLst>
          </p:cNvPr>
          <p:cNvGrpSpPr/>
          <p:nvPr/>
        </p:nvGrpSpPr>
        <p:grpSpPr>
          <a:xfrm>
            <a:off x="242065" y="617893"/>
            <a:ext cx="1623695" cy="666197"/>
            <a:chOff x="359295" y="617893"/>
            <a:chExt cx="1623695" cy="66619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7A01C8E-DEAD-4171-9BE8-E65E2A582A3C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30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A864DDC-E9A2-4674-959B-DBFF14C9BE6B}"/>
                </a:ext>
              </a:extLst>
            </p:cNvPr>
            <p:cNvSpPr txBox="1"/>
            <p:nvPr/>
          </p:nvSpPr>
          <p:spPr>
            <a:xfrm>
              <a:off x="359295" y="637759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C7D77"/>
                  </a:solidFill>
                  <a:latin typeface="UTM Cookies" panose="02040603050506020204" pitchFamily="18" charset="0"/>
                </a:rPr>
                <a:t>BÀI 30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05B974D-9AA4-44BC-A926-28604D2DFEB6}"/>
              </a:ext>
            </a:extLst>
          </p:cNvPr>
          <p:cNvSpPr txBox="1"/>
          <p:nvPr/>
        </p:nvSpPr>
        <p:spPr>
          <a:xfrm>
            <a:off x="1520567" y="475285"/>
            <a:ext cx="4952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>
                <a:solidFill>
                  <a:schemeClr val="accent2"/>
                </a:solidFill>
                <a:latin typeface="UTM Cookies" panose="02040603050506020204" pitchFamily="18" charset="0"/>
              </a:rPr>
              <a:t>CÁNH ĐỒNG QUÊ EM</a:t>
            </a:r>
            <a:endParaRPr lang="vi-VN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2564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73913ED-F2DD-421B-AB08-9B497C53B234}"/>
              </a:ext>
            </a:extLst>
          </p:cNvPr>
          <p:cNvSpPr/>
          <p:nvPr/>
        </p:nvSpPr>
        <p:spPr>
          <a:xfrm>
            <a:off x="452431" y="545568"/>
            <a:ext cx="61539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6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1. Nói những điều em biết về một nghề nghiệp em yêu thích.</a:t>
            </a:r>
          </a:p>
        </p:txBody>
      </p:sp>
      <p:pic>
        <p:nvPicPr>
          <p:cNvPr id="3074" name="Picture 2" descr="1,456 Different jobs Vectors - Free &amp;amp; Royalty-free Different jobs Vector  Images | Depositphotos®">
            <a:extLst>
              <a:ext uri="{FF2B5EF4-FFF2-40B4-BE49-F238E27FC236}">
                <a16:creationId xmlns:a16="http://schemas.microsoft.com/office/drawing/2014/main" id="{6CA236BD-6620-405F-9F9B-32A26BE96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584" y="995679"/>
            <a:ext cx="4554116" cy="371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42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777752F-8E6D-4FD8-AD56-29D56D5D06DC}"/>
              </a:ext>
            </a:extLst>
          </p:cNvPr>
          <p:cNvSpPr/>
          <p:nvPr/>
        </p:nvSpPr>
        <p:spPr>
          <a:xfrm>
            <a:off x="414331" y="545568"/>
            <a:ext cx="61539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6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2. Viết 4 – 5 câu kể về công việc của một người mà em biết.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5D5512A-CEB3-4AFF-AE7C-B473C6693E6D}"/>
              </a:ext>
            </a:extLst>
          </p:cNvPr>
          <p:cNvGrpSpPr/>
          <p:nvPr/>
        </p:nvGrpSpPr>
        <p:grpSpPr>
          <a:xfrm>
            <a:off x="352023" y="1243138"/>
            <a:ext cx="6153953" cy="2938415"/>
            <a:chOff x="352023" y="1243138"/>
            <a:chExt cx="6153953" cy="293841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BFED7EB-D5AC-4846-B782-EE96E484B4F2}"/>
                </a:ext>
              </a:extLst>
            </p:cNvPr>
            <p:cNvGrpSpPr/>
            <p:nvPr/>
          </p:nvGrpSpPr>
          <p:grpSpPr>
            <a:xfrm>
              <a:off x="352023" y="1243138"/>
              <a:ext cx="6153953" cy="2938415"/>
              <a:chOff x="352023" y="1243138"/>
              <a:chExt cx="6153953" cy="2938415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ED9EF0CB-72C6-4425-8057-7F9075B3A0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52023" y="1243138"/>
                <a:ext cx="6153953" cy="2935963"/>
              </a:xfrm>
              <a:prstGeom prst="rect">
                <a:avLst/>
              </a:prstGeom>
            </p:spPr>
          </p:pic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387CDBF4-0127-4B0F-ABEA-11460299186C}"/>
                  </a:ext>
                </a:extLst>
              </p:cNvPr>
              <p:cNvSpPr/>
              <p:nvPr/>
            </p:nvSpPr>
            <p:spPr>
              <a:xfrm>
                <a:off x="2343150" y="2638425"/>
                <a:ext cx="2019300" cy="447675"/>
              </a:xfrm>
              <a:prstGeom prst="ellipse">
                <a:avLst/>
              </a:prstGeom>
              <a:solidFill>
                <a:srgbClr val="F8BCDC"/>
              </a:solidFill>
              <a:ln>
                <a:solidFill>
                  <a:srgbClr val="F8BCD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DA006F01-1A27-40C1-B043-506FC5F703F5}"/>
                  </a:ext>
                </a:extLst>
              </p:cNvPr>
              <p:cNvSpPr/>
              <p:nvPr/>
            </p:nvSpPr>
            <p:spPr>
              <a:xfrm>
                <a:off x="2114550" y="1447800"/>
                <a:ext cx="2352675" cy="657225"/>
              </a:xfrm>
              <a:prstGeom prst="roundRect">
                <a:avLst/>
              </a:prstGeom>
              <a:solidFill>
                <a:srgbClr val="CCF3F5"/>
              </a:solidFill>
              <a:ln>
                <a:solidFill>
                  <a:srgbClr val="CCF3F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AF4937E6-65EB-4C7D-9754-6D4A7AA6C406}"/>
                  </a:ext>
                </a:extLst>
              </p:cNvPr>
              <p:cNvSpPr/>
              <p:nvPr/>
            </p:nvSpPr>
            <p:spPr>
              <a:xfrm>
                <a:off x="590551" y="2473368"/>
                <a:ext cx="1123950" cy="657225"/>
              </a:xfrm>
              <a:prstGeom prst="roundRect">
                <a:avLst/>
              </a:prstGeom>
              <a:solidFill>
                <a:srgbClr val="CCF3F5"/>
              </a:solidFill>
              <a:ln>
                <a:solidFill>
                  <a:srgbClr val="CCF3F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3BDF5424-DC7A-46F8-A7D4-D059E7E20989}"/>
                  </a:ext>
                </a:extLst>
              </p:cNvPr>
              <p:cNvSpPr/>
              <p:nvPr/>
            </p:nvSpPr>
            <p:spPr>
              <a:xfrm>
                <a:off x="4801647" y="2353519"/>
                <a:ext cx="1465802" cy="892099"/>
              </a:xfrm>
              <a:prstGeom prst="roundRect">
                <a:avLst/>
              </a:prstGeom>
              <a:solidFill>
                <a:srgbClr val="CCF3F5"/>
              </a:solidFill>
              <a:ln>
                <a:solidFill>
                  <a:srgbClr val="CCF3F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3C6B2478-31BF-40C3-95C6-5EEFBBA24282}"/>
                  </a:ext>
                </a:extLst>
              </p:cNvPr>
              <p:cNvSpPr/>
              <p:nvPr/>
            </p:nvSpPr>
            <p:spPr>
              <a:xfrm>
                <a:off x="1757363" y="3524328"/>
                <a:ext cx="3190874" cy="657225"/>
              </a:xfrm>
              <a:prstGeom prst="roundRect">
                <a:avLst/>
              </a:prstGeom>
              <a:solidFill>
                <a:srgbClr val="CCF3F5"/>
              </a:solidFill>
              <a:ln>
                <a:solidFill>
                  <a:srgbClr val="CCF3F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4708E6E-9D4C-4944-BF77-11A1AA379EC5}"/>
                </a:ext>
              </a:extLst>
            </p:cNvPr>
            <p:cNvSpPr txBox="1"/>
            <p:nvPr/>
          </p:nvSpPr>
          <p:spPr>
            <a:xfrm>
              <a:off x="2216744" y="2692985"/>
              <a:ext cx="23695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1600" b="1">
                  <a:latin typeface="+mn-lt"/>
                </a:rPr>
                <a:t>Kể về một công việc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C5810F4-5FA6-475B-A96C-F63481B39A0C}"/>
                </a:ext>
              </a:extLst>
            </p:cNvPr>
            <p:cNvSpPr txBox="1"/>
            <p:nvPr/>
          </p:nvSpPr>
          <p:spPr>
            <a:xfrm>
              <a:off x="2059493" y="1373215"/>
              <a:ext cx="2586613" cy="692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dirty="0">
                  <a:latin typeface="+mn-lt"/>
                </a:rPr>
                <a:t>(1) Em muốn kể về ai? Người đó làm công việc gì?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FC161EB-FFE2-4557-B889-668EBE8E36B0}"/>
                </a:ext>
              </a:extLst>
            </p:cNvPr>
            <p:cNvSpPr txBox="1"/>
            <p:nvPr/>
          </p:nvSpPr>
          <p:spPr>
            <a:xfrm>
              <a:off x="4897469" y="2287189"/>
              <a:ext cx="1287655" cy="1016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dirty="0">
                  <a:latin typeface="+mn-lt"/>
                </a:rPr>
                <a:t>(2) Người đó làm việc </a:t>
              </a:r>
            </a:p>
            <a:p>
              <a:pPr>
                <a:lnSpc>
                  <a:spcPct val="150000"/>
                </a:lnSpc>
              </a:pPr>
              <a:r>
                <a:rPr lang="vi-VN" dirty="0">
                  <a:latin typeface="+mn-lt"/>
                </a:rPr>
                <a:t>ở đâu?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A44DCF9-6BB8-428F-88E6-B1C52D5A8F61}"/>
                </a:ext>
              </a:extLst>
            </p:cNvPr>
            <p:cNvSpPr txBox="1"/>
            <p:nvPr/>
          </p:nvSpPr>
          <p:spPr>
            <a:xfrm>
              <a:off x="1757363" y="3648719"/>
              <a:ext cx="3274718" cy="369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dirty="0">
                  <a:latin typeface="+mn-lt"/>
                </a:rPr>
                <a:t>(3) Công việc đó đem lại lợi ích gì?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5FC9AC6-53C0-4C59-8481-5FC09BEF7717}"/>
                </a:ext>
              </a:extLst>
            </p:cNvPr>
            <p:cNvSpPr txBox="1"/>
            <p:nvPr/>
          </p:nvSpPr>
          <p:spPr>
            <a:xfrm>
              <a:off x="447152" y="2267725"/>
              <a:ext cx="1609202" cy="1016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dirty="0">
                  <a:latin typeface="+mn-lt"/>
                </a:rPr>
                <a:t>(4) Em có suy nghĩ gì về công việc đó?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8945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C4A894-B793-4ADC-A997-381599FD1794}"/>
              </a:ext>
            </a:extLst>
          </p:cNvPr>
          <p:cNvSpPr txBox="1"/>
          <p:nvPr/>
        </p:nvSpPr>
        <p:spPr>
          <a:xfrm>
            <a:off x="1688168" y="491298"/>
            <a:ext cx="4520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ĐỌC MỞ RỘNG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ED813B-8E2A-4343-9285-F6833F0AAE9B}"/>
              </a:ext>
            </a:extLst>
          </p:cNvPr>
          <p:cNvSpPr txBox="1"/>
          <p:nvPr/>
        </p:nvSpPr>
        <p:spPr>
          <a:xfrm>
            <a:off x="1688168" y="1324186"/>
            <a:ext cx="4790741" cy="735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1500" b="1" dirty="0">
                <a:solidFill>
                  <a:srgbClr val="17479D"/>
                </a:solidFill>
                <a:latin typeface="UTM Avo" panose="02040603050506020204" pitchFamily="18" charset="0"/>
              </a:rPr>
              <a:t>1. </a:t>
            </a:r>
            <a:r>
              <a:rPr lang="vi-VN" sz="1500" dirty="0">
                <a:latin typeface="UTM Avo" panose="02040603050506020204" pitchFamily="18" charset="0"/>
              </a:rPr>
              <a:t>Tìm đọc một câu chuyện hoặc một bài thơ nói về nghề nghiệp..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1000C9-5394-4928-B33C-4C23A2DF147E}"/>
              </a:ext>
            </a:extLst>
          </p:cNvPr>
          <p:cNvSpPr txBox="1"/>
          <p:nvPr/>
        </p:nvSpPr>
        <p:spPr>
          <a:xfrm>
            <a:off x="668401" y="2082896"/>
            <a:ext cx="1718268" cy="2467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1500" b="1" dirty="0">
                <a:solidFill>
                  <a:srgbClr val="17479D"/>
                </a:solidFill>
                <a:latin typeface="UTM Avo" panose="02040603050506020204" pitchFamily="18" charset="0"/>
              </a:rPr>
              <a:t>2. </a:t>
            </a:r>
            <a:r>
              <a:rPr lang="vi-VN" sz="1500" dirty="0">
                <a:latin typeface="UTM Avo" panose="02040603050506020204" pitchFamily="18" charset="0"/>
              </a:rPr>
              <a:t>Nói với bạn về những điều thú vị của nghề nghiệp được nói đến trong câu chuyện hoặc bài thơ đã học.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6B8A8A4-F15B-42E2-A80E-0919399CBECD}"/>
              </a:ext>
            </a:extLst>
          </p:cNvPr>
          <p:cNvGrpSpPr/>
          <p:nvPr/>
        </p:nvGrpSpPr>
        <p:grpSpPr>
          <a:xfrm>
            <a:off x="321547" y="248033"/>
            <a:ext cx="1417982" cy="1440000"/>
            <a:chOff x="2301074" y="2431701"/>
            <a:chExt cx="2421651" cy="2463766"/>
          </a:xfrm>
        </p:grpSpPr>
        <p:pic>
          <p:nvPicPr>
            <p:cNvPr id="10" name="Picture 2" descr="kỹ thuật vẽ tranh phong cảnh _quê hương với những cánh đồng lúa chín _ sơn  dầu | Tổng hợp những bức tranh đẹp nhất">
              <a:extLst>
                <a:ext uri="{FF2B5EF4-FFF2-40B4-BE49-F238E27FC236}">
                  <a16:creationId xmlns:a16="http://schemas.microsoft.com/office/drawing/2014/main" id="{F10B8D8C-3197-4BFA-969B-747EB949E39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92" t="17990" r="32296"/>
            <a:stretch/>
          </p:blipFill>
          <p:spPr bwMode="auto">
            <a:xfrm>
              <a:off x="2301074" y="2431701"/>
              <a:ext cx="2421651" cy="2463766"/>
            </a:xfrm>
            <a:prstGeom prst="ellipse">
              <a:avLst/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F2A5D7D-CB5B-48B8-AB30-E09C56154FE8}"/>
                </a:ext>
              </a:extLst>
            </p:cNvPr>
            <p:cNvSpPr/>
            <p:nvPr/>
          </p:nvSpPr>
          <p:spPr>
            <a:xfrm>
              <a:off x="3680507" y="2621827"/>
              <a:ext cx="452176" cy="45217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pic>
        <p:nvPicPr>
          <p:cNvPr id="12" name="Picture 2" descr="1,456 Different jobs Vectors - Free &amp;amp; Royalty-free Different jobs Vector  Images | Depositphotos®">
            <a:extLst>
              <a:ext uri="{FF2B5EF4-FFF2-40B4-BE49-F238E27FC236}">
                <a16:creationId xmlns:a16="http://schemas.microsoft.com/office/drawing/2014/main" id="{BE3575C1-1F12-4AF4-A941-BF57AA805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684" y="2060028"/>
            <a:ext cx="3178210" cy="259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225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C4A6C3F-CE6F-4B90-9A96-86738710A9AB}"/>
              </a:ext>
            </a:extLst>
          </p:cNvPr>
          <p:cNvGrpSpPr/>
          <p:nvPr/>
        </p:nvGrpSpPr>
        <p:grpSpPr>
          <a:xfrm>
            <a:off x="1144267" y="1390819"/>
            <a:ext cx="4894120" cy="3440874"/>
            <a:chOff x="1144267" y="1390819"/>
            <a:chExt cx="4894120" cy="344087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CD24776-F859-41A1-B689-7CE133CA5202}"/>
                </a:ext>
              </a:extLst>
            </p:cNvPr>
            <p:cNvGrpSpPr/>
            <p:nvPr/>
          </p:nvGrpSpPr>
          <p:grpSpPr>
            <a:xfrm>
              <a:off x="1144267" y="1390819"/>
              <a:ext cx="4405927" cy="3318271"/>
              <a:chOff x="1417547" y="1264224"/>
              <a:chExt cx="4405927" cy="3318271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06BACFB1-FE8A-4EF3-93FF-8C0495BC77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flipH="1">
                <a:off x="1417547" y="1264224"/>
                <a:ext cx="4405927" cy="3318271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72C645D-5C6B-453D-85C4-8ACFDFAC96DE}"/>
                  </a:ext>
                </a:extLst>
              </p:cNvPr>
              <p:cNvSpPr txBox="1"/>
              <p:nvPr/>
            </p:nvSpPr>
            <p:spPr>
              <a:xfrm>
                <a:off x="3064386" y="2987782"/>
                <a:ext cx="2009748" cy="976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4400" b="1" dirty="0">
                    <a:solidFill>
                      <a:srgbClr val="17479D"/>
                    </a:solidFill>
                    <a:latin typeface="UTM Avo" panose="02040603050506020204" pitchFamily="18" charset="0"/>
                  </a:rPr>
                  <a:t>ĐỌC</a:t>
                </a:r>
                <a:endParaRPr lang="en-US" sz="4400" b="1" dirty="0">
                  <a:solidFill>
                    <a:srgbClr val="17479D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BD946C2-0E3E-46A8-AE88-B0F56622B312}"/>
                  </a:ext>
                </a:extLst>
              </p:cNvPr>
              <p:cNvSpPr txBox="1"/>
              <p:nvPr/>
            </p:nvSpPr>
            <p:spPr>
              <a:xfrm>
                <a:off x="2447589" y="2552809"/>
                <a:ext cx="3041009" cy="659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2800" b="1" dirty="0">
                    <a:solidFill>
                      <a:schemeClr val="accent1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TIẾT 1 – 2</a:t>
                </a:r>
                <a:endParaRPr lang="en-US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3870305D-FA79-4B2E-A1D1-C2B3F36B4E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5294" y="3268600"/>
              <a:ext cx="1563093" cy="15630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471A8C6-EBF6-46E0-A8E3-3CCA98FD4C30}"/>
              </a:ext>
            </a:extLst>
          </p:cNvPr>
          <p:cNvGrpSpPr/>
          <p:nvPr/>
        </p:nvGrpSpPr>
        <p:grpSpPr>
          <a:xfrm>
            <a:off x="242065" y="617893"/>
            <a:ext cx="1623695" cy="666197"/>
            <a:chOff x="359295" y="617893"/>
            <a:chExt cx="1623695" cy="666197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CC6AC11-B929-42FD-9EF5-6013B0746AA0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30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3401B01-095A-4E55-8BD9-C3F474BF3EC1}"/>
                </a:ext>
              </a:extLst>
            </p:cNvPr>
            <p:cNvSpPr txBox="1"/>
            <p:nvPr/>
          </p:nvSpPr>
          <p:spPr>
            <a:xfrm>
              <a:off x="359295" y="637759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C7D77"/>
                  </a:solidFill>
                  <a:latin typeface="UTM Cookies" panose="02040603050506020204" pitchFamily="18" charset="0"/>
                </a:rPr>
                <a:t>BÀI 30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D6E2CC3A-0F4E-4942-B095-F69B867F0A46}"/>
              </a:ext>
            </a:extLst>
          </p:cNvPr>
          <p:cNvSpPr txBox="1"/>
          <p:nvPr/>
        </p:nvSpPr>
        <p:spPr>
          <a:xfrm>
            <a:off x="1520567" y="475285"/>
            <a:ext cx="4952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>
                <a:solidFill>
                  <a:schemeClr val="accent2"/>
                </a:solidFill>
                <a:latin typeface="UTM Cookies" panose="02040603050506020204" pitchFamily="18" charset="0"/>
              </a:rPr>
              <a:t>CÁNH ĐỒNG QUÊ EM</a:t>
            </a:r>
            <a:endParaRPr lang="vi-VN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1570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4E9DDC9-E934-4592-8C12-BC6B769B1494}"/>
              </a:ext>
            </a:extLst>
          </p:cNvPr>
          <p:cNvGrpSpPr/>
          <p:nvPr/>
        </p:nvGrpSpPr>
        <p:grpSpPr>
          <a:xfrm>
            <a:off x="321547" y="994574"/>
            <a:ext cx="6260123" cy="3900894"/>
            <a:chOff x="321547" y="1155560"/>
            <a:chExt cx="6260123" cy="3739908"/>
          </a:xfrm>
        </p:grpSpPr>
        <p:pic>
          <p:nvPicPr>
            <p:cNvPr id="1026" name="Picture 2" descr="kỹ thuật vẽ tranh phong cảnh _quê hương với những cánh đồng lúa chín _ sơn  dầu | Tổng hợp những bức tranh đẹp nhất">
              <a:extLst>
                <a:ext uri="{FF2B5EF4-FFF2-40B4-BE49-F238E27FC236}">
                  <a16:creationId xmlns:a16="http://schemas.microsoft.com/office/drawing/2014/main" id="{609FE20E-1AB5-49A0-8772-AD678A16FF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24" r="9157"/>
            <a:stretch/>
          </p:blipFill>
          <p:spPr bwMode="auto">
            <a:xfrm>
              <a:off x="321547" y="1155560"/>
              <a:ext cx="6260123" cy="3739908"/>
            </a:xfrm>
            <a:prstGeom prst="roundRect">
              <a:avLst>
                <a:gd name="adj" fmla="val 22398"/>
              </a:avLst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0E70CD7-86DF-4C93-9F3F-B972AFC47C3E}"/>
                </a:ext>
              </a:extLst>
            </p:cNvPr>
            <p:cNvSpPr/>
            <p:nvPr/>
          </p:nvSpPr>
          <p:spPr>
            <a:xfrm>
              <a:off x="3610277" y="1187539"/>
              <a:ext cx="452176" cy="45217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23065A7-1980-4882-969A-DB9477686755}"/>
              </a:ext>
            </a:extLst>
          </p:cNvPr>
          <p:cNvGrpSpPr/>
          <p:nvPr/>
        </p:nvGrpSpPr>
        <p:grpSpPr>
          <a:xfrm>
            <a:off x="635794" y="353757"/>
            <a:ext cx="1305582" cy="525172"/>
            <a:chOff x="635794" y="14285"/>
            <a:chExt cx="1305582" cy="52517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D83326A-3CB3-43D9-85FB-AD3979D07596}"/>
                </a:ext>
              </a:extLst>
            </p:cNvPr>
            <p:cNvSpPr txBox="1"/>
            <p:nvPr/>
          </p:nvSpPr>
          <p:spPr>
            <a:xfrm>
              <a:off x="1127791" y="49917"/>
              <a:ext cx="813585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CFC9CB9-2DD5-4EEB-9FD9-DDB35D091E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14285"/>
              <a:ext cx="582308" cy="52517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68399AD-AE89-4EED-A460-06ADC397BD6D}"/>
              </a:ext>
            </a:extLst>
          </p:cNvPr>
          <p:cNvSpPr txBox="1"/>
          <p:nvPr/>
        </p:nvSpPr>
        <p:spPr>
          <a:xfrm>
            <a:off x="1534583" y="580871"/>
            <a:ext cx="3978169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600" b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CÁNH ĐỒNG QUÊ EM</a:t>
            </a:r>
            <a:endParaRPr lang="en-US" sz="1600" b="1" dirty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4323E9-2EA2-4233-9B1F-98A1F577AFCE}"/>
              </a:ext>
            </a:extLst>
          </p:cNvPr>
          <p:cNvSpPr txBox="1"/>
          <p:nvPr/>
        </p:nvSpPr>
        <p:spPr>
          <a:xfrm>
            <a:off x="635794" y="1256999"/>
            <a:ext cx="2412840" cy="2955040"/>
          </a:xfrm>
          <a:prstGeom prst="rect">
            <a:avLst/>
          </a:prstGeom>
          <a:solidFill>
            <a:schemeClr val="accent2">
              <a:alpha val="8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Bé theo mẹ ra đồng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Vầng dương lên rực đỏ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Muôn vàn kim cương nhỏ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Lấp lánh ngọn cỏ hoa.</a:t>
            </a:r>
          </a:p>
          <a:p>
            <a:pPr>
              <a:lnSpc>
                <a:spcPct val="150000"/>
              </a:lnSpc>
            </a:pPr>
            <a:endParaRPr lang="vi-VN" dirty="0"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Nắng ban mai hiền hòa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Tung lụa tơ vàng óng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Trải lên muôn con sóng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Dập dờn đồng lúa xanh.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1D8C6D-2DE7-4825-A122-BAE89977BE69}"/>
              </a:ext>
            </a:extLst>
          </p:cNvPr>
          <p:cNvSpPr txBox="1"/>
          <p:nvPr/>
        </p:nvSpPr>
        <p:spPr>
          <a:xfrm>
            <a:off x="3610277" y="1263750"/>
            <a:ext cx="2759089" cy="2955040"/>
          </a:xfrm>
          <a:prstGeom prst="rect">
            <a:avLst/>
          </a:prstGeom>
          <a:solidFill>
            <a:schemeClr val="accent2">
              <a:alpha val="8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Đàn chiền chiện bay quanh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Hót tích ri tích rích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Lũ châu chấu tinh nghịch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Đu cỏ uống sương rơi.</a:t>
            </a:r>
          </a:p>
          <a:p>
            <a:pPr>
              <a:lnSpc>
                <a:spcPct val="150000"/>
              </a:lnSpc>
            </a:pPr>
            <a:endParaRPr lang="vi-VN" dirty="0"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Sóng xanh cuộn chân trời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Cánh đồng như tranh vẽ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Bé ngân nga hát khê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Trong hương lúa mênh mông.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C9A991-5238-4C46-B05B-7995781D6580}"/>
              </a:ext>
            </a:extLst>
          </p:cNvPr>
          <p:cNvSpPr txBox="1"/>
          <p:nvPr/>
        </p:nvSpPr>
        <p:spPr>
          <a:xfrm>
            <a:off x="2633857" y="4219026"/>
            <a:ext cx="1428596" cy="369717"/>
          </a:xfrm>
          <a:prstGeom prst="rect">
            <a:avLst/>
          </a:prstGeom>
          <a:solidFill>
            <a:schemeClr val="accent2">
              <a:alpha val="8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(Bùi Minh Huế)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5529F59-9E52-4A23-A132-2265724644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36" y="1345220"/>
            <a:ext cx="304770" cy="28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93F10F-9DA5-45A2-ABE6-2A5568D36AB6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94" y="2976344"/>
            <a:ext cx="288000" cy="28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13E711E-41A7-495F-A902-B0F642962A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667" y="1362848"/>
            <a:ext cx="288000" cy="288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1BA73E9-3864-4CE3-8B7D-2C562988086A}"/>
              </a:ext>
            </a:extLst>
          </p:cNvPr>
          <p:cNvGrpSpPr/>
          <p:nvPr/>
        </p:nvGrpSpPr>
        <p:grpSpPr>
          <a:xfrm>
            <a:off x="3297030" y="2741270"/>
            <a:ext cx="395884" cy="646331"/>
            <a:chOff x="3371645" y="2868155"/>
            <a:chExt cx="395884" cy="646331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A6AB94B-2426-47FC-8BD3-4A31DD8FE13D}"/>
                </a:ext>
              </a:extLst>
            </p:cNvPr>
            <p:cNvSpPr/>
            <p:nvPr/>
          </p:nvSpPr>
          <p:spPr>
            <a:xfrm>
              <a:off x="3445636" y="3057837"/>
              <a:ext cx="321893" cy="321893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VN" sz="3600" i="1" dirty="0">
                <a:solidFill>
                  <a:schemeClr val="accent2"/>
                </a:solidFill>
                <a:latin typeface="UTM Charlotte" panose="02040603050506020204" pitchFamily="18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1151767-66A3-458D-BDB9-1620CB41534E}"/>
                </a:ext>
              </a:extLst>
            </p:cNvPr>
            <p:cNvSpPr/>
            <p:nvPr/>
          </p:nvSpPr>
          <p:spPr>
            <a:xfrm rot="21163024">
              <a:off x="3371645" y="2868155"/>
              <a:ext cx="38023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VN" sz="3600" b="1" i="1" dirty="0">
                  <a:solidFill>
                    <a:schemeClr val="accent2"/>
                  </a:solidFill>
                  <a:latin typeface="UTM Charlotte" panose="02040603050506020204" pitchFamily="18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3437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4E9DDC9-E934-4592-8C12-BC6B769B1494}"/>
              </a:ext>
            </a:extLst>
          </p:cNvPr>
          <p:cNvGrpSpPr/>
          <p:nvPr/>
        </p:nvGrpSpPr>
        <p:grpSpPr>
          <a:xfrm>
            <a:off x="321547" y="994574"/>
            <a:ext cx="6260123" cy="3900894"/>
            <a:chOff x="321547" y="1155560"/>
            <a:chExt cx="6260123" cy="3739908"/>
          </a:xfrm>
        </p:grpSpPr>
        <p:pic>
          <p:nvPicPr>
            <p:cNvPr id="1026" name="Picture 2" descr="kỹ thuật vẽ tranh phong cảnh _quê hương với những cánh đồng lúa chín _ sơn  dầu | Tổng hợp những bức tranh đẹp nhất">
              <a:extLst>
                <a:ext uri="{FF2B5EF4-FFF2-40B4-BE49-F238E27FC236}">
                  <a16:creationId xmlns:a16="http://schemas.microsoft.com/office/drawing/2014/main" id="{609FE20E-1AB5-49A0-8772-AD678A16FF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24" r="9157"/>
            <a:stretch/>
          </p:blipFill>
          <p:spPr bwMode="auto">
            <a:xfrm>
              <a:off x="321547" y="1155560"/>
              <a:ext cx="6260123" cy="3739908"/>
            </a:xfrm>
            <a:prstGeom prst="roundRect">
              <a:avLst>
                <a:gd name="adj" fmla="val 22398"/>
              </a:avLst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0E70CD7-86DF-4C93-9F3F-B972AFC47C3E}"/>
                </a:ext>
              </a:extLst>
            </p:cNvPr>
            <p:cNvSpPr/>
            <p:nvPr/>
          </p:nvSpPr>
          <p:spPr>
            <a:xfrm>
              <a:off x="3610277" y="1187539"/>
              <a:ext cx="452176" cy="45217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23065A7-1980-4882-969A-DB9477686755}"/>
              </a:ext>
            </a:extLst>
          </p:cNvPr>
          <p:cNvGrpSpPr/>
          <p:nvPr/>
        </p:nvGrpSpPr>
        <p:grpSpPr>
          <a:xfrm>
            <a:off x="635794" y="353757"/>
            <a:ext cx="1305582" cy="525172"/>
            <a:chOff x="635794" y="14285"/>
            <a:chExt cx="1305582" cy="52517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D83326A-3CB3-43D9-85FB-AD3979D07596}"/>
                </a:ext>
              </a:extLst>
            </p:cNvPr>
            <p:cNvSpPr txBox="1"/>
            <p:nvPr/>
          </p:nvSpPr>
          <p:spPr>
            <a:xfrm>
              <a:off x="1127791" y="49917"/>
              <a:ext cx="813585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CFC9CB9-2DD5-4EEB-9FD9-DDB35D091E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14285"/>
              <a:ext cx="582308" cy="52517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68399AD-AE89-4EED-A460-06ADC397BD6D}"/>
              </a:ext>
            </a:extLst>
          </p:cNvPr>
          <p:cNvSpPr txBox="1"/>
          <p:nvPr/>
        </p:nvSpPr>
        <p:spPr>
          <a:xfrm>
            <a:off x="1534583" y="580871"/>
            <a:ext cx="3978169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600" b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CÁNH ĐỒNG QUÊ EM</a:t>
            </a:r>
            <a:endParaRPr lang="en-US" sz="1600" b="1" dirty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4323E9-2EA2-4233-9B1F-98A1F577AFCE}"/>
              </a:ext>
            </a:extLst>
          </p:cNvPr>
          <p:cNvSpPr txBox="1"/>
          <p:nvPr/>
        </p:nvSpPr>
        <p:spPr>
          <a:xfrm>
            <a:off x="635794" y="1256999"/>
            <a:ext cx="2412840" cy="2955040"/>
          </a:xfrm>
          <a:prstGeom prst="rect">
            <a:avLst/>
          </a:prstGeom>
          <a:solidFill>
            <a:schemeClr val="accent2">
              <a:alpha val="8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Bé theo mẹ ra đồng</a:t>
            </a:r>
          </a:p>
          <a:p>
            <a:pPr>
              <a:lnSpc>
                <a:spcPct val="150000"/>
              </a:lnSpc>
            </a:pPr>
            <a:r>
              <a:rPr lang="vi-VN" b="1" dirty="0">
                <a:solidFill>
                  <a:srgbClr val="FF0000"/>
                </a:solidFill>
                <a:latin typeface="+mn-lt"/>
              </a:rPr>
              <a:t>Vầng dương </a:t>
            </a:r>
            <a:r>
              <a:rPr lang="vi-VN" dirty="0">
                <a:latin typeface="+mn-lt"/>
              </a:rPr>
              <a:t>lên rực đỏ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Muôn vàn kim cương nhỏ</a:t>
            </a:r>
          </a:p>
          <a:p>
            <a:pPr>
              <a:lnSpc>
                <a:spcPct val="150000"/>
              </a:lnSpc>
            </a:pPr>
            <a:r>
              <a:rPr lang="vi-VN" b="1" dirty="0">
                <a:solidFill>
                  <a:srgbClr val="FF0000"/>
                </a:solidFill>
                <a:latin typeface="+mn-lt"/>
              </a:rPr>
              <a:t>Lấp lánh </a:t>
            </a:r>
            <a:r>
              <a:rPr lang="vi-VN" dirty="0">
                <a:latin typeface="+mn-lt"/>
              </a:rPr>
              <a:t>ngọn cỏ hoa.</a:t>
            </a:r>
          </a:p>
          <a:p>
            <a:pPr>
              <a:lnSpc>
                <a:spcPct val="150000"/>
              </a:lnSpc>
            </a:pPr>
            <a:endParaRPr lang="vi-VN" dirty="0"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Nắng ban mai hiền hòa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Tung </a:t>
            </a:r>
            <a:r>
              <a:rPr lang="vi-VN" b="1" dirty="0">
                <a:solidFill>
                  <a:srgbClr val="FF0000"/>
                </a:solidFill>
                <a:latin typeface="+mn-lt"/>
              </a:rPr>
              <a:t>lụa tơ </a:t>
            </a:r>
            <a:r>
              <a:rPr lang="vi-VN" dirty="0">
                <a:latin typeface="+mn-lt"/>
              </a:rPr>
              <a:t>vàng óng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Trải lên muôn con sóng</a:t>
            </a:r>
          </a:p>
          <a:p>
            <a:pPr>
              <a:lnSpc>
                <a:spcPct val="150000"/>
              </a:lnSpc>
            </a:pPr>
            <a:r>
              <a:rPr lang="vi-VN" b="1" dirty="0">
                <a:solidFill>
                  <a:srgbClr val="FF0000"/>
                </a:solidFill>
                <a:latin typeface="+mn-lt"/>
              </a:rPr>
              <a:t>Dập dờn </a:t>
            </a:r>
            <a:r>
              <a:rPr lang="vi-VN" dirty="0">
                <a:latin typeface="+mn-lt"/>
              </a:rPr>
              <a:t>đồng lúa xanh.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1D8C6D-2DE7-4825-A122-BAE89977BE69}"/>
              </a:ext>
            </a:extLst>
          </p:cNvPr>
          <p:cNvSpPr txBox="1"/>
          <p:nvPr/>
        </p:nvSpPr>
        <p:spPr>
          <a:xfrm>
            <a:off x="3610277" y="1263750"/>
            <a:ext cx="2759089" cy="2955040"/>
          </a:xfrm>
          <a:prstGeom prst="rect">
            <a:avLst/>
          </a:prstGeom>
          <a:solidFill>
            <a:schemeClr val="accent2">
              <a:alpha val="8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Đàn </a:t>
            </a:r>
            <a:r>
              <a:rPr lang="vi-VN" b="1" dirty="0">
                <a:solidFill>
                  <a:srgbClr val="FF0000"/>
                </a:solidFill>
                <a:latin typeface="+mn-lt"/>
              </a:rPr>
              <a:t>chiền chiện </a:t>
            </a:r>
            <a:r>
              <a:rPr lang="vi-VN" dirty="0">
                <a:latin typeface="+mn-lt"/>
              </a:rPr>
              <a:t>bay quanh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Hót </a:t>
            </a:r>
            <a:r>
              <a:rPr lang="vi-VN" b="1" dirty="0">
                <a:solidFill>
                  <a:srgbClr val="FF0000"/>
                </a:solidFill>
                <a:latin typeface="+mn-lt"/>
              </a:rPr>
              <a:t>tích ri tích rích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Lũ </a:t>
            </a:r>
            <a:r>
              <a:rPr lang="vi-VN" b="1" dirty="0">
                <a:solidFill>
                  <a:srgbClr val="FF0000"/>
                </a:solidFill>
                <a:latin typeface="+mn-lt"/>
              </a:rPr>
              <a:t>châu chấu </a:t>
            </a:r>
            <a:r>
              <a:rPr lang="vi-VN" dirty="0">
                <a:latin typeface="+mn-lt"/>
              </a:rPr>
              <a:t>tinh nghịch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Đu cỏ uống </a:t>
            </a:r>
            <a:r>
              <a:rPr lang="vi-VN" b="1" dirty="0">
                <a:solidFill>
                  <a:srgbClr val="FF0000"/>
                </a:solidFill>
                <a:latin typeface="+mn-lt"/>
              </a:rPr>
              <a:t>sương</a:t>
            </a:r>
            <a:r>
              <a:rPr lang="vi-VN" dirty="0">
                <a:latin typeface="+mn-lt"/>
              </a:rPr>
              <a:t> rơi.</a:t>
            </a:r>
          </a:p>
          <a:p>
            <a:pPr>
              <a:lnSpc>
                <a:spcPct val="150000"/>
              </a:lnSpc>
            </a:pPr>
            <a:endParaRPr lang="vi-VN" dirty="0"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Sóng xanh </a:t>
            </a:r>
            <a:r>
              <a:rPr lang="vi-VN" b="1" dirty="0">
                <a:solidFill>
                  <a:srgbClr val="FF0000"/>
                </a:solidFill>
                <a:latin typeface="+mn-lt"/>
              </a:rPr>
              <a:t>cuộn</a:t>
            </a:r>
            <a:r>
              <a:rPr lang="vi-VN" dirty="0">
                <a:latin typeface="+mn-lt"/>
              </a:rPr>
              <a:t> chân trời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Cánh đồng như tranh vẽ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Bé ngân nga </a:t>
            </a:r>
            <a:r>
              <a:rPr lang="vi-VN" b="1" dirty="0">
                <a:solidFill>
                  <a:srgbClr val="FF0000"/>
                </a:solidFill>
                <a:latin typeface="+mn-lt"/>
              </a:rPr>
              <a:t>hát khê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Trong hương lúa mênh mông.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C9A991-5238-4C46-B05B-7995781D6580}"/>
              </a:ext>
            </a:extLst>
          </p:cNvPr>
          <p:cNvSpPr txBox="1"/>
          <p:nvPr/>
        </p:nvSpPr>
        <p:spPr>
          <a:xfrm>
            <a:off x="2633857" y="4219026"/>
            <a:ext cx="1428596" cy="369717"/>
          </a:xfrm>
          <a:prstGeom prst="rect">
            <a:avLst/>
          </a:prstGeom>
          <a:solidFill>
            <a:schemeClr val="accent2">
              <a:alpha val="8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(Bùi Minh Huế)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5529F59-9E52-4A23-A132-2265724644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36" y="1345220"/>
            <a:ext cx="304770" cy="28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93F10F-9DA5-45A2-ABE6-2A5568D36AB6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94" y="2976344"/>
            <a:ext cx="288000" cy="28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13E711E-41A7-495F-A902-B0F642962A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667" y="1362848"/>
            <a:ext cx="288000" cy="288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1BA73E9-3864-4CE3-8B7D-2C562988086A}"/>
              </a:ext>
            </a:extLst>
          </p:cNvPr>
          <p:cNvGrpSpPr/>
          <p:nvPr/>
        </p:nvGrpSpPr>
        <p:grpSpPr>
          <a:xfrm>
            <a:off x="3297030" y="2741270"/>
            <a:ext cx="395884" cy="646331"/>
            <a:chOff x="3371645" y="2868155"/>
            <a:chExt cx="395884" cy="646331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A6AB94B-2426-47FC-8BD3-4A31DD8FE13D}"/>
                </a:ext>
              </a:extLst>
            </p:cNvPr>
            <p:cNvSpPr/>
            <p:nvPr/>
          </p:nvSpPr>
          <p:spPr>
            <a:xfrm>
              <a:off x="3445636" y="3057837"/>
              <a:ext cx="321893" cy="321893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VN" sz="3600" i="1" dirty="0">
                <a:solidFill>
                  <a:schemeClr val="accent2"/>
                </a:solidFill>
                <a:latin typeface="UTM Charlotte" panose="02040603050506020204" pitchFamily="18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1151767-66A3-458D-BDB9-1620CB41534E}"/>
                </a:ext>
              </a:extLst>
            </p:cNvPr>
            <p:cNvSpPr/>
            <p:nvPr/>
          </p:nvSpPr>
          <p:spPr>
            <a:xfrm rot="21163024">
              <a:off x="3371645" y="2868155"/>
              <a:ext cx="38023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VN" sz="3600" b="1" i="1" dirty="0">
                  <a:solidFill>
                    <a:schemeClr val="accent2"/>
                  </a:solidFill>
                  <a:latin typeface="UTM Charlotte" panose="02040603050506020204" pitchFamily="18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2387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B94C9B-5CD1-40B8-98B3-5E560F377FA0}"/>
              </a:ext>
            </a:extLst>
          </p:cNvPr>
          <p:cNvSpPr txBox="1"/>
          <p:nvPr/>
        </p:nvSpPr>
        <p:spPr>
          <a:xfrm>
            <a:off x="1218102" y="460493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BE0965-961B-40D9-94DB-055E158C796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90538"/>
            <a:ext cx="582308" cy="525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9D234F-530A-44B0-8C0B-D7E30AC1FB5D}"/>
              </a:ext>
            </a:extLst>
          </p:cNvPr>
          <p:cNvSpPr txBox="1"/>
          <p:nvPr/>
        </p:nvSpPr>
        <p:spPr>
          <a:xfrm>
            <a:off x="746084" y="652892"/>
            <a:ext cx="5365827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Từ ngữ</a:t>
            </a:r>
            <a:endParaRPr lang="en-US" sz="18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4CAE37-C031-447C-A0D4-4B3695F007FD}"/>
              </a:ext>
            </a:extLst>
          </p:cNvPr>
          <p:cNvSpPr/>
          <p:nvPr/>
        </p:nvSpPr>
        <p:spPr>
          <a:xfrm>
            <a:off x="460224" y="1288019"/>
            <a:ext cx="5996762" cy="414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dirty="0">
                <a:latin typeface="UTM Avo" panose="02040603050506020204" pitchFamily="18" charset="0"/>
              </a:rPr>
              <a:t>     Vầng dương</a:t>
            </a:r>
            <a:endParaRPr lang="vi-VN" sz="16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5260A31-877E-46DB-BCEB-DF51C579FAA0}"/>
              </a:ext>
            </a:extLst>
          </p:cNvPr>
          <p:cNvSpPr/>
          <p:nvPr/>
        </p:nvSpPr>
        <p:spPr>
          <a:xfrm>
            <a:off x="550605" y="1425448"/>
            <a:ext cx="180000" cy="180000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F1432A-BE85-4E86-9EFF-105953948C84}"/>
              </a:ext>
            </a:extLst>
          </p:cNvPr>
          <p:cNvSpPr txBox="1"/>
          <p:nvPr/>
        </p:nvSpPr>
        <p:spPr>
          <a:xfrm>
            <a:off x="2024843" y="1288019"/>
            <a:ext cx="3351602" cy="409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mặt trời.</a:t>
            </a:r>
            <a:endParaRPr lang="en-US" sz="16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2FE4DCB-1A11-4AF5-B4C2-037AA6BE7E5A}"/>
              </a:ext>
            </a:extLst>
          </p:cNvPr>
          <p:cNvSpPr/>
          <p:nvPr/>
        </p:nvSpPr>
        <p:spPr>
          <a:xfrm>
            <a:off x="460224" y="2043565"/>
            <a:ext cx="5996762" cy="414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dirty="0">
                <a:latin typeface="UTM Avo" panose="02040603050506020204" pitchFamily="18" charset="0"/>
              </a:rPr>
              <a:t>     Tích ri tích rích</a:t>
            </a:r>
            <a:endParaRPr lang="vi-VN" sz="160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8A6628B-28EE-454E-8268-B8E530BA2DF7}"/>
              </a:ext>
            </a:extLst>
          </p:cNvPr>
          <p:cNvSpPr/>
          <p:nvPr/>
        </p:nvSpPr>
        <p:spPr>
          <a:xfrm>
            <a:off x="550605" y="2180994"/>
            <a:ext cx="180000" cy="180000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2DBBAF-0F3A-495B-B9AB-432F77976EC4}"/>
              </a:ext>
            </a:extLst>
          </p:cNvPr>
          <p:cNvSpPr txBox="1"/>
          <p:nvPr/>
        </p:nvSpPr>
        <p:spPr>
          <a:xfrm>
            <a:off x="2164842" y="2043565"/>
            <a:ext cx="4232934" cy="778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tiếng kêu nhỏ liên tiếp của chim chiền chiện.</a:t>
            </a:r>
            <a:endParaRPr lang="en-US" sz="16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1026" name="Picture 2" descr="View full size Sun Clip Art - Transparent Background Sun Clipart - Png  Download and download transparent clipart for free!… | Sun clip art, Cute  sun, Apple clip art">
            <a:extLst>
              <a:ext uri="{FF2B5EF4-FFF2-40B4-BE49-F238E27FC236}">
                <a16:creationId xmlns:a16="http://schemas.microsoft.com/office/drawing/2014/main" id="{1FECB392-4DE5-4A2A-89FB-2EABC35E6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938" y="368566"/>
            <a:ext cx="1850651" cy="1689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ý thuyết tập đọc: con chim chiền chiệntiếng việt 4">
            <a:extLst>
              <a:ext uri="{FF2B5EF4-FFF2-40B4-BE49-F238E27FC236}">
                <a16:creationId xmlns:a16="http://schemas.microsoft.com/office/drawing/2014/main" id="{3A0F1396-CD19-49BD-8746-CFDB515FA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2" y="2685142"/>
            <a:ext cx="3112843" cy="1988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iếng Kêu Chim Chiền Chiện Ngoài Thiên Nhiên">
            <a:hlinkClick r:id="" action="ppaction://media"/>
            <a:extLst>
              <a:ext uri="{FF2B5EF4-FFF2-40B4-BE49-F238E27FC236}">
                <a16:creationId xmlns:a16="http://schemas.microsoft.com/office/drawing/2014/main" id="{6F0B2EB6-5047-4DF7-A999-62D301E412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5019" end="48697.9999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95316" y="2625876"/>
            <a:ext cx="3169273" cy="17827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0941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4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/>
      <p:bldP spid="5" grpId="0"/>
      <p:bldP spid="6" grpId="0" animBg="1"/>
      <p:bldP spid="11" grpId="0"/>
      <p:bldP spid="15" grpId="0"/>
      <p:bldP spid="16" grpId="0" animBg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8D0C1AAB-5855-4544-A0FC-0DE6260C5AF2}"/>
              </a:ext>
            </a:extLst>
          </p:cNvPr>
          <p:cNvGrpSpPr/>
          <p:nvPr/>
        </p:nvGrpSpPr>
        <p:grpSpPr>
          <a:xfrm>
            <a:off x="321547" y="1367588"/>
            <a:ext cx="6310365" cy="3527879"/>
            <a:chOff x="321547" y="1155560"/>
            <a:chExt cx="6260123" cy="3739908"/>
          </a:xfrm>
        </p:grpSpPr>
        <p:pic>
          <p:nvPicPr>
            <p:cNvPr id="24" name="Picture 2" descr="kỹ thuật vẽ tranh phong cảnh _quê hương với những cánh đồng lúa chín _ sơn  dầu | Tổng hợp những bức tranh đẹp nhất">
              <a:extLst>
                <a:ext uri="{FF2B5EF4-FFF2-40B4-BE49-F238E27FC236}">
                  <a16:creationId xmlns:a16="http://schemas.microsoft.com/office/drawing/2014/main" id="{69ADA467-0A9A-4A4D-AB79-D46BA20C373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24" r="9157"/>
            <a:stretch/>
          </p:blipFill>
          <p:spPr bwMode="auto">
            <a:xfrm>
              <a:off x="321547" y="1155560"/>
              <a:ext cx="6260123" cy="3739908"/>
            </a:xfrm>
            <a:prstGeom prst="cloud">
              <a:avLst/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EB73862-55B5-44C0-9646-51E51B3955C9}"/>
                </a:ext>
              </a:extLst>
            </p:cNvPr>
            <p:cNvSpPr/>
            <p:nvPr/>
          </p:nvSpPr>
          <p:spPr>
            <a:xfrm>
              <a:off x="3610277" y="1187539"/>
              <a:ext cx="452176" cy="45217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9B165CA-31A8-4732-A7A0-AB4C01432571}"/>
              </a:ext>
            </a:extLst>
          </p:cNvPr>
          <p:cNvSpPr txBox="1"/>
          <p:nvPr/>
        </p:nvSpPr>
        <p:spPr>
          <a:xfrm>
            <a:off x="1688168" y="491298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TRẢ LỜI CÂU HỎI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3E36AB-714E-4BC3-850C-E6AC6384CFB5}"/>
              </a:ext>
            </a:extLst>
          </p:cNvPr>
          <p:cNvSpPr txBox="1"/>
          <p:nvPr/>
        </p:nvSpPr>
        <p:spPr>
          <a:xfrm>
            <a:off x="394862" y="1858873"/>
            <a:ext cx="5979796" cy="323165"/>
          </a:xfrm>
          <a:prstGeom prst="rect">
            <a:avLst/>
          </a:prstGeom>
          <a:solidFill>
            <a:schemeClr val="accent2"/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1</a:t>
            </a: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vi-VN" sz="1500" dirty="0">
                <a:latin typeface="UTM Avo" panose="02040603050506020204" pitchFamily="18" charset="0"/>
              </a:rPr>
              <a:t>Trong bài thơ, bé nhìn thấy vầng dương đẹp như thế nào?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C36F76A-6252-47E4-8B1B-6CED9B173497}"/>
              </a:ext>
            </a:extLst>
          </p:cNvPr>
          <p:cNvGrpSpPr/>
          <p:nvPr/>
        </p:nvGrpSpPr>
        <p:grpSpPr>
          <a:xfrm>
            <a:off x="2081567" y="2263652"/>
            <a:ext cx="2783348" cy="654859"/>
            <a:chOff x="1829681" y="3215223"/>
            <a:chExt cx="4314352" cy="65485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3A1917C-DB26-4D44-8B40-F4DC1E459D38}"/>
                </a:ext>
              </a:extLst>
            </p:cNvPr>
            <p:cNvSpPr/>
            <p:nvPr/>
          </p:nvSpPr>
          <p:spPr>
            <a:xfrm>
              <a:off x="1829681" y="3239721"/>
              <a:ext cx="4314352" cy="63036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dirty="0">
                <a:solidFill>
                  <a:srgbClr val="C00000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D2C0B07-88F2-4EB8-A192-505F9198A276}"/>
                </a:ext>
              </a:extLst>
            </p:cNvPr>
            <p:cNvSpPr/>
            <p:nvPr/>
          </p:nvSpPr>
          <p:spPr>
            <a:xfrm>
              <a:off x="1829681" y="3215223"/>
              <a:ext cx="4229100" cy="6494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171450" algn="ctr">
                <a:lnSpc>
                  <a:spcPct val="120000"/>
                </a:lnSpc>
              </a:pPr>
              <a:r>
                <a:rPr lang="vi-VN" sz="1600" dirty="0">
                  <a:solidFill>
                    <a:srgbClr val="C00000"/>
                  </a:solidFill>
                  <a:latin typeface="UTM Avo" panose="02040603050506020204" pitchFamily="18" charset="0"/>
                </a:rPr>
                <a:t>Bé theo mẹ ra đồng</a:t>
              </a:r>
            </a:p>
            <a:p>
              <a:pPr indent="171450" algn="ctr">
                <a:lnSpc>
                  <a:spcPct val="120000"/>
                </a:lnSpc>
              </a:pPr>
              <a:r>
                <a:rPr lang="vi-VN" sz="1600" dirty="0">
                  <a:solidFill>
                    <a:srgbClr val="C00000"/>
                  </a:solidFill>
                  <a:latin typeface="UTM Avo" panose="02040603050506020204" pitchFamily="18" charset="0"/>
                </a:rPr>
                <a:t>Vầng dương lên rực đỏ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535F685-E5BE-4963-92EB-33291B4FFBE9}"/>
              </a:ext>
            </a:extLst>
          </p:cNvPr>
          <p:cNvSpPr txBox="1"/>
          <p:nvPr/>
        </p:nvSpPr>
        <p:spPr>
          <a:xfrm>
            <a:off x="394862" y="3030074"/>
            <a:ext cx="3969320" cy="323165"/>
          </a:xfrm>
          <a:prstGeom prst="rect">
            <a:avLst/>
          </a:prstGeom>
          <a:solidFill>
            <a:schemeClr val="accent2"/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just"/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2. </a:t>
            </a:r>
            <a:r>
              <a:rPr lang="vi-VN" sz="1500" dirty="0">
                <a:latin typeface="UTM Avo" panose="02040603050506020204" pitchFamily="18" charset="0"/>
              </a:rPr>
              <a:t>Nắng ban mai được tả như thế nào?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3544D6B-21E2-4BBC-854C-A1CCE78743D2}"/>
              </a:ext>
            </a:extLst>
          </p:cNvPr>
          <p:cNvGrpSpPr/>
          <p:nvPr/>
        </p:nvGrpSpPr>
        <p:grpSpPr>
          <a:xfrm>
            <a:off x="2081567" y="3387364"/>
            <a:ext cx="2783348" cy="1264838"/>
            <a:chOff x="1829681" y="3215223"/>
            <a:chExt cx="4314352" cy="126483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CF448D1D-44D9-4D46-92E6-81481DB3D8BE}"/>
                </a:ext>
              </a:extLst>
            </p:cNvPr>
            <p:cNvSpPr/>
            <p:nvPr/>
          </p:nvSpPr>
          <p:spPr>
            <a:xfrm>
              <a:off x="1829681" y="3239721"/>
              <a:ext cx="4314352" cy="1240340"/>
            </a:xfrm>
            <a:prstGeom prst="roundRect">
              <a:avLst>
                <a:gd name="adj" fmla="val 20835"/>
              </a:avLst>
            </a:prstGeom>
            <a:solidFill>
              <a:schemeClr val="accent2"/>
            </a:solidFill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dirty="0">
                <a:solidFill>
                  <a:srgbClr val="C00000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8FC62CD-4889-4F72-BF59-B03CA4E63BCC}"/>
                </a:ext>
              </a:extLst>
            </p:cNvPr>
            <p:cNvSpPr/>
            <p:nvPr/>
          </p:nvSpPr>
          <p:spPr>
            <a:xfrm>
              <a:off x="1829681" y="3215223"/>
              <a:ext cx="4229100" cy="12403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171450" algn="ctr">
                <a:lnSpc>
                  <a:spcPct val="120000"/>
                </a:lnSpc>
              </a:pPr>
              <a:r>
                <a:rPr lang="vi-VN" sz="1600" dirty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Nắng ban mai hiền hòa</a:t>
              </a:r>
            </a:p>
            <a:p>
              <a:pPr indent="171450" algn="ctr">
                <a:lnSpc>
                  <a:spcPct val="120000"/>
                </a:lnSpc>
              </a:pPr>
              <a:r>
                <a:rPr lang="vi-VN" sz="1600" dirty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Tung lụa tơ vàng óng</a:t>
              </a:r>
            </a:p>
            <a:p>
              <a:pPr indent="171450" algn="ctr">
                <a:lnSpc>
                  <a:spcPct val="120000"/>
                </a:lnSpc>
              </a:pPr>
              <a:r>
                <a:rPr lang="vi-VN" sz="1600" dirty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Trải lên muôn con sóng</a:t>
              </a:r>
            </a:p>
            <a:p>
              <a:pPr indent="171450" algn="ctr">
                <a:lnSpc>
                  <a:spcPct val="120000"/>
                </a:lnSpc>
              </a:pPr>
              <a:r>
                <a:rPr lang="vi-VN" sz="1600" dirty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Dập dờn đồng lúa xanh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31719D7-2D91-47D8-9B43-519219176893}"/>
              </a:ext>
            </a:extLst>
          </p:cNvPr>
          <p:cNvGrpSpPr/>
          <p:nvPr/>
        </p:nvGrpSpPr>
        <p:grpSpPr>
          <a:xfrm>
            <a:off x="321547" y="248033"/>
            <a:ext cx="1417982" cy="1440000"/>
            <a:chOff x="2301074" y="2431701"/>
            <a:chExt cx="2421651" cy="2463766"/>
          </a:xfrm>
        </p:grpSpPr>
        <p:pic>
          <p:nvPicPr>
            <p:cNvPr id="27" name="Picture 2" descr="kỹ thuật vẽ tranh phong cảnh _quê hương với những cánh đồng lúa chín _ sơn  dầu | Tổng hợp những bức tranh đẹp nhất">
              <a:extLst>
                <a:ext uri="{FF2B5EF4-FFF2-40B4-BE49-F238E27FC236}">
                  <a16:creationId xmlns:a16="http://schemas.microsoft.com/office/drawing/2014/main" id="{8EEDD9AD-7BB1-4E6E-99AD-C6C5428E83F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92" t="17990" r="32296"/>
            <a:stretch/>
          </p:blipFill>
          <p:spPr bwMode="auto">
            <a:xfrm>
              <a:off x="2301074" y="2431701"/>
              <a:ext cx="2421651" cy="2463766"/>
            </a:xfrm>
            <a:prstGeom prst="ellipse">
              <a:avLst/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B7112EF-AFB9-4FDF-BF54-A468A8F2E6F2}"/>
                </a:ext>
              </a:extLst>
            </p:cNvPr>
            <p:cNvSpPr/>
            <p:nvPr/>
          </p:nvSpPr>
          <p:spPr>
            <a:xfrm>
              <a:off x="3680507" y="2621827"/>
              <a:ext cx="452176" cy="45217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91202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62226B8-7748-445A-A52F-A09A55B1D360}"/>
              </a:ext>
            </a:extLst>
          </p:cNvPr>
          <p:cNvSpPr txBox="1"/>
          <p:nvPr/>
        </p:nvSpPr>
        <p:spPr>
          <a:xfrm>
            <a:off x="455498" y="441684"/>
            <a:ext cx="5858216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3. </a:t>
            </a:r>
            <a:r>
              <a:rPr lang="vi-VN" sz="1500" dirty="0">
                <a:latin typeface="UTM Avo" panose="02040603050506020204" pitchFamily="18" charset="0"/>
              </a:rPr>
              <a:t>Đàn chiền chiện và lũ châu chấu làm gì trên cánh đồng?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5BAEC7C-5D2A-451C-A786-CF79250C08D7}"/>
              </a:ext>
            </a:extLst>
          </p:cNvPr>
          <p:cNvGrpSpPr/>
          <p:nvPr/>
        </p:nvGrpSpPr>
        <p:grpSpPr>
          <a:xfrm>
            <a:off x="1102655" y="834612"/>
            <a:ext cx="4687174" cy="2156689"/>
            <a:chOff x="1279794" y="834612"/>
            <a:chExt cx="4687174" cy="215668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974918A-FBE2-486F-9884-DCCBC8CEB3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BFFFF"/>
                </a:clrFrom>
                <a:clrTo>
                  <a:srgbClr val="FB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56852"/>
            <a:stretch/>
          </p:blipFill>
          <p:spPr>
            <a:xfrm>
              <a:off x="1279794" y="834612"/>
              <a:ext cx="1850834" cy="213414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85BA022-F043-4CCB-B5CE-6FF7B263B0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BFFFF"/>
                </a:clrFrom>
                <a:clrTo>
                  <a:srgbClr val="FB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57158" t="912" r="-306" b="-912"/>
            <a:stretch/>
          </p:blipFill>
          <p:spPr>
            <a:xfrm>
              <a:off x="4116134" y="857153"/>
              <a:ext cx="1850834" cy="2134148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7497ECD-1519-4E0F-BDA8-5AA881CBD566}"/>
              </a:ext>
            </a:extLst>
          </p:cNvPr>
          <p:cNvGrpSpPr/>
          <p:nvPr/>
        </p:nvGrpSpPr>
        <p:grpSpPr>
          <a:xfrm>
            <a:off x="173527" y="2966803"/>
            <a:ext cx="3272715" cy="944874"/>
            <a:chOff x="1829681" y="3215223"/>
            <a:chExt cx="4229100" cy="94487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CDC29E9-CC8B-40D3-AF4E-BE889A57802D}"/>
                </a:ext>
              </a:extLst>
            </p:cNvPr>
            <p:cNvSpPr/>
            <p:nvPr/>
          </p:nvSpPr>
          <p:spPr>
            <a:xfrm>
              <a:off x="2137020" y="3239721"/>
              <a:ext cx="3791556" cy="630361"/>
            </a:xfrm>
            <a:prstGeom prst="roundRect">
              <a:avLst>
                <a:gd name="adj" fmla="val 19713"/>
              </a:avLst>
            </a:prstGeom>
            <a:solidFill>
              <a:schemeClr val="accent2"/>
            </a:solidFill>
            <a:ln w="28575">
              <a:solidFill>
                <a:srgbClr val="30990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dirty="0">
                <a:solidFill>
                  <a:srgbClr val="00B050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0381FD1-5E9D-4010-A329-04C4F31B2F71}"/>
                </a:ext>
              </a:extLst>
            </p:cNvPr>
            <p:cNvSpPr/>
            <p:nvPr/>
          </p:nvSpPr>
          <p:spPr>
            <a:xfrm>
              <a:off x="1829681" y="3215223"/>
              <a:ext cx="4229100" cy="9448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171450" algn="ctr">
                <a:lnSpc>
                  <a:spcPct val="120000"/>
                </a:lnSpc>
              </a:pPr>
              <a:r>
                <a:rPr lang="vi-VN" sz="1600" dirty="0">
                  <a:solidFill>
                    <a:srgbClr val="00B050"/>
                  </a:solidFill>
                  <a:latin typeface="UTM Avo" panose="02040603050506020204" pitchFamily="18" charset="0"/>
                </a:rPr>
                <a:t>Đàn chiền chiện bay quanh</a:t>
              </a:r>
            </a:p>
            <a:p>
              <a:pPr indent="171450" algn="ctr">
                <a:lnSpc>
                  <a:spcPct val="120000"/>
                </a:lnSpc>
              </a:pPr>
              <a:r>
                <a:rPr lang="vi-VN" sz="1600" dirty="0">
                  <a:solidFill>
                    <a:srgbClr val="00B050"/>
                  </a:solidFill>
                  <a:latin typeface="UTM Avo" panose="02040603050506020204" pitchFamily="18" charset="0"/>
                </a:rPr>
                <a:t>Hót tích ri tích rích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55C63E7-830D-42DB-8A27-90B1874A7FA8}"/>
              </a:ext>
            </a:extLst>
          </p:cNvPr>
          <p:cNvGrpSpPr/>
          <p:nvPr/>
        </p:nvGrpSpPr>
        <p:grpSpPr>
          <a:xfrm>
            <a:off x="3345481" y="2966803"/>
            <a:ext cx="3043063" cy="654859"/>
            <a:chOff x="1981423" y="3215223"/>
            <a:chExt cx="3932337" cy="65485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BD6D154-B63C-4E48-8724-FD67BF3F82DA}"/>
                </a:ext>
              </a:extLst>
            </p:cNvPr>
            <p:cNvSpPr/>
            <p:nvPr/>
          </p:nvSpPr>
          <p:spPr>
            <a:xfrm>
              <a:off x="2266278" y="3239721"/>
              <a:ext cx="3550787" cy="630361"/>
            </a:xfrm>
            <a:prstGeom prst="roundRect">
              <a:avLst>
                <a:gd name="adj" fmla="val 19713"/>
              </a:avLst>
            </a:prstGeom>
            <a:solidFill>
              <a:schemeClr val="accent2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dirty="0">
                <a:solidFill>
                  <a:srgbClr val="00B050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70AFE8D-8207-4D5A-BA15-166D2475CDD0}"/>
                </a:ext>
              </a:extLst>
            </p:cNvPr>
            <p:cNvSpPr/>
            <p:nvPr/>
          </p:nvSpPr>
          <p:spPr>
            <a:xfrm>
              <a:off x="1981423" y="3215223"/>
              <a:ext cx="3932337" cy="6494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171450" algn="ctr">
                <a:lnSpc>
                  <a:spcPct val="120000"/>
                </a:lnSpc>
              </a:pPr>
              <a:r>
                <a:rPr lang="vi-VN" sz="1600" dirty="0">
                  <a:solidFill>
                    <a:srgbClr val="0070C0"/>
                  </a:solidFill>
                  <a:latin typeface="UTM Avo" panose="02040603050506020204" pitchFamily="18" charset="0"/>
                </a:rPr>
                <a:t>Lũ châu chấu tinh nghịch</a:t>
              </a:r>
            </a:p>
            <a:p>
              <a:pPr indent="171450" algn="ctr">
                <a:lnSpc>
                  <a:spcPct val="120000"/>
                </a:lnSpc>
              </a:pPr>
              <a:r>
                <a:rPr lang="vi-VN" sz="1600" dirty="0">
                  <a:solidFill>
                    <a:srgbClr val="0070C0"/>
                  </a:solidFill>
                  <a:latin typeface="UTM Avo" panose="02040603050506020204" pitchFamily="18" charset="0"/>
                </a:rPr>
                <a:t>Đu cỏ uống sương rơi.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7495DB1-DD77-4EA1-B3CC-54C8D19DACCA}"/>
              </a:ext>
            </a:extLst>
          </p:cNvPr>
          <p:cNvSpPr txBox="1"/>
          <p:nvPr/>
        </p:nvSpPr>
        <p:spPr>
          <a:xfrm>
            <a:off x="411363" y="3638582"/>
            <a:ext cx="5858216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4. </a:t>
            </a:r>
            <a:r>
              <a:rPr lang="vi-VN" sz="1500" dirty="0">
                <a:latin typeface="UTM Avo" panose="02040603050506020204" pitchFamily="18" charset="0"/>
              </a:rPr>
              <a:t>Theo em, vì sao bé ngân nga hát giữa cánh đồng?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400C69-DDC8-4B0B-9AA9-C73FDBAF324A}"/>
              </a:ext>
            </a:extLst>
          </p:cNvPr>
          <p:cNvSpPr txBox="1"/>
          <p:nvPr/>
        </p:nvSpPr>
        <p:spPr>
          <a:xfrm>
            <a:off x="588421" y="3995493"/>
            <a:ext cx="58582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" dirty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 Vì bé cảm thấy quê hương mình thật đẹp, bé cảm thấy hạnh phúc trong lòng.</a:t>
            </a:r>
            <a:endParaRPr lang="vi-VN" sz="15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7FBC39-650A-4D29-A337-68584FAAB0AE}"/>
              </a:ext>
            </a:extLst>
          </p:cNvPr>
          <p:cNvSpPr txBox="1"/>
          <p:nvPr/>
        </p:nvSpPr>
        <p:spPr>
          <a:xfrm>
            <a:off x="1438047" y="4436843"/>
            <a:ext cx="4158963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rgbClr val="FF0000"/>
                </a:solidFill>
                <a:latin typeface="UTM Avo" panose="02040603050506020204" pitchFamily="18" charset="0"/>
              </a:rPr>
              <a:t>*</a:t>
            </a:r>
            <a:r>
              <a:rPr lang="vi-VN" sz="1500" dirty="0">
                <a:latin typeface="UTM Avo" panose="02040603050506020204" pitchFamily="18" charset="0"/>
              </a:rPr>
              <a:t> Học thuộc lòng 2 khổ thơ em yêu thích.</a:t>
            </a:r>
          </a:p>
        </p:txBody>
      </p:sp>
    </p:spTree>
    <p:extLst>
      <p:ext uri="{BB962C8B-B14F-4D97-AF65-F5344CB8AC3E}">
        <p14:creationId xmlns:p14="http://schemas.microsoft.com/office/powerpoint/2010/main" val="183737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E02AD311-8DC0-4E82-A8B9-809062B06680}"/>
              </a:ext>
            </a:extLst>
          </p:cNvPr>
          <p:cNvGrpSpPr/>
          <p:nvPr/>
        </p:nvGrpSpPr>
        <p:grpSpPr>
          <a:xfrm>
            <a:off x="568135" y="319632"/>
            <a:ext cx="2214335" cy="599539"/>
            <a:chOff x="568135" y="421233"/>
            <a:chExt cx="2214335" cy="59953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49AD6B8-939A-4DB1-92C9-B7BC88E1A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EFFFE"/>
                </a:clrFrom>
                <a:clrTo>
                  <a:srgbClr val="FEFF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33000"/>
                      </a14:imgEffect>
                      <a14:imgEffect>
                        <a14:brightnessContrast contrast="1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8135" y="421233"/>
              <a:ext cx="649967" cy="599539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07363D3-3518-4178-859E-C25CD41B1E80}"/>
                </a:ext>
              </a:extLst>
            </p:cNvPr>
            <p:cNvSpPr txBox="1"/>
            <p:nvPr/>
          </p:nvSpPr>
          <p:spPr>
            <a:xfrm>
              <a:off x="1218102" y="460493"/>
              <a:ext cx="1564368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 LUYỆN TẬP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52FBFD4-15DB-49E9-A7C6-FC744F56D9F1}"/>
              </a:ext>
            </a:extLst>
          </p:cNvPr>
          <p:cNvSpPr txBox="1"/>
          <p:nvPr/>
        </p:nvSpPr>
        <p:spPr>
          <a:xfrm>
            <a:off x="431649" y="787398"/>
            <a:ext cx="5858216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vi-VN" sz="1500" dirty="0">
                <a:latin typeface="UTM Avo" panose="02040603050506020204" pitchFamily="18" charset="0"/>
              </a:rPr>
              <a:t>Tìm trong bài từ ngữ: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73472A-B7A3-423B-8719-8E70DF07DF61}"/>
              </a:ext>
            </a:extLst>
          </p:cNvPr>
          <p:cNvSpPr txBox="1"/>
          <p:nvPr/>
        </p:nvSpPr>
        <p:spPr>
          <a:xfrm>
            <a:off x="2932993" y="378125"/>
            <a:ext cx="3206348" cy="1082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vi-VN" sz="1500" dirty="0">
                <a:latin typeface="UTM Avo" panose="02040603050506020204" pitchFamily="18" charset="0"/>
              </a:rPr>
              <a:t>chỉ màu sắc của mặt trời</a:t>
            </a: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vi-VN" sz="1500" dirty="0">
                <a:latin typeface="UTM Avo" panose="02040603050506020204" pitchFamily="18" charset="0"/>
              </a:rPr>
              <a:t>chỉ màu sắc của ánh nắng</a:t>
            </a: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vi-VN" sz="1500" dirty="0">
                <a:latin typeface="UTM Avo" panose="02040603050506020204" pitchFamily="18" charset="0"/>
              </a:rPr>
              <a:t>chỉ màu sắc của đồng lúa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FFE5CE-B71F-4461-991C-B5F03787E7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8019" t="19212" r="17162" b="10652"/>
          <a:stretch/>
        </p:blipFill>
        <p:spPr>
          <a:xfrm>
            <a:off x="718659" y="1457762"/>
            <a:ext cx="5533122" cy="3366106"/>
          </a:xfrm>
          <a:prstGeom prst="round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654FCAB-A8D2-4A45-95C4-01331D4450F8}"/>
              </a:ext>
            </a:extLst>
          </p:cNvPr>
          <p:cNvSpPr/>
          <p:nvPr/>
        </p:nvSpPr>
        <p:spPr>
          <a:xfrm>
            <a:off x="5958673" y="525557"/>
            <a:ext cx="180668" cy="180668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1A9ECFF-3F0A-4170-89AC-3C43206BCDFD}"/>
              </a:ext>
            </a:extLst>
          </p:cNvPr>
          <p:cNvSpPr/>
          <p:nvPr/>
        </p:nvSpPr>
        <p:spPr>
          <a:xfrm>
            <a:off x="5958673" y="855617"/>
            <a:ext cx="180668" cy="180668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12A3CD6-35F9-4FB2-BCDE-A2B66FA73FC8}"/>
              </a:ext>
            </a:extLst>
          </p:cNvPr>
          <p:cNvSpPr/>
          <p:nvPr/>
        </p:nvSpPr>
        <p:spPr>
          <a:xfrm>
            <a:off x="5958673" y="1171165"/>
            <a:ext cx="180668" cy="180668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4371D94-47F0-4921-BF2F-FD64F1AEAEC5}"/>
              </a:ext>
            </a:extLst>
          </p:cNvPr>
          <p:cNvSpPr/>
          <p:nvPr/>
        </p:nvSpPr>
        <p:spPr>
          <a:xfrm>
            <a:off x="2241190" y="2080009"/>
            <a:ext cx="611013" cy="2411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B9FCD6-3DA3-4390-8C6D-2367F99B0E98}"/>
              </a:ext>
            </a:extLst>
          </p:cNvPr>
          <p:cNvSpPr/>
          <p:nvPr/>
        </p:nvSpPr>
        <p:spPr>
          <a:xfrm>
            <a:off x="1847393" y="3588937"/>
            <a:ext cx="813258" cy="24116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4D874EF-BBF4-4940-A0A7-EA78AB7EBCF7}"/>
              </a:ext>
            </a:extLst>
          </p:cNvPr>
          <p:cNvSpPr/>
          <p:nvPr/>
        </p:nvSpPr>
        <p:spPr>
          <a:xfrm>
            <a:off x="2430881" y="4186305"/>
            <a:ext cx="459063" cy="24116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978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4" grpId="0"/>
      <p:bldP spid="7" grpId="0" animBg="1"/>
      <p:bldP spid="17" grpId="0" animBg="1"/>
      <p:bldP spid="18" grpId="0" animBg="1"/>
      <p:bldP spid="8" grpId="0" animBg="1"/>
      <p:bldP spid="20" grpId="0" animBg="1"/>
      <p:bldP spid="2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Bai29.Canhcuanhoba[20210602101707263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3880</TotalTime>
  <Words>1066</Words>
  <Application>Microsoft Office PowerPoint</Application>
  <PresentationFormat>Custom</PresentationFormat>
  <Paragraphs>190</Paragraphs>
  <Slides>24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Calibri</vt:lpstr>
      <vt:lpstr>Arial</vt:lpstr>
      <vt:lpstr>UTM Charlotte</vt:lpstr>
      <vt:lpstr>Kalam</vt:lpstr>
      <vt:lpstr>UTM Cookies</vt:lpstr>
      <vt:lpstr>Calibri Light</vt:lpstr>
      <vt:lpstr>UTM Avo</vt:lpstr>
      <vt:lpstr>Montserrat</vt:lpstr>
      <vt:lpstr>Doodle Sketchbook by Slidesgo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Phạm Thanh Hằng (ADAS – GV)</cp:lastModifiedBy>
  <cp:revision>272</cp:revision>
  <dcterms:modified xsi:type="dcterms:W3CDTF">2021-06-21T11:54:29Z</dcterms:modified>
</cp:coreProperties>
</file>