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6" r:id="rId2"/>
    <p:sldId id="300" r:id="rId3"/>
    <p:sldId id="301" r:id="rId4"/>
    <p:sldId id="302" r:id="rId5"/>
    <p:sldId id="303" r:id="rId6"/>
    <p:sldId id="304" r:id="rId7"/>
    <p:sldId id="267" r:id="rId8"/>
    <p:sldId id="294" r:id="rId9"/>
    <p:sldId id="268" r:id="rId10"/>
    <p:sldId id="269" r:id="rId11"/>
    <p:sldId id="270" r:id="rId12"/>
    <p:sldId id="271" r:id="rId13"/>
    <p:sldId id="295" r:id="rId14"/>
    <p:sldId id="296" r:id="rId15"/>
    <p:sldId id="272" r:id="rId16"/>
    <p:sldId id="273" r:id="rId17"/>
    <p:sldId id="274" r:id="rId18"/>
    <p:sldId id="275" r:id="rId19"/>
    <p:sldId id="276" r:id="rId20"/>
    <p:sldId id="277" r:id="rId21"/>
    <p:sldId id="297" r:id="rId22"/>
    <p:sldId id="298" r:id="rId23"/>
    <p:sldId id="299" r:id="rId24"/>
    <p:sldId id="281" r:id="rId25"/>
    <p:sldId id="282" r:id="rId26"/>
    <p:sldId id="283" r:id="rId27"/>
    <p:sldId id="284" r:id="rId28"/>
    <p:sldId id="285" r:id="rId29"/>
    <p:sldId id="286" r:id="rId30"/>
    <p:sldId id="287" r:id="rId31"/>
    <p:sldId id="288" r:id="rId32"/>
  </p:sldIdLst>
  <p:sldSz cx="12161838" cy="6858000"/>
  <p:notesSz cx="6858000" cy="9144000"/>
  <p:defaultText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72D477"/>
    <a:srgbClr val="A2FB11"/>
    <a:srgbClr val="96BE4E"/>
    <a:srgbClr val="E96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67" autoAdjust="0"/>
  </p:normalViewPr>
  <p:slideViewPr>
    <p:cSldViewPr>
      <p:cViewPr>
        <p:scale>
          <a:sx n="50" d="100"/>
          <a:sy n="50" d="100"/>
        </p:scale>
        <p:origin x="-1482" y="-39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D6BCC-6ED7-4880-9868-8121FD3D1E36}" type="datetimeFigureOut">
              <a:rPr lang="en-US" smtClean="0"/>
              <a:t>8/29/2021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02FCF-448E-419E-82E4-12DAE3C8EF89}" type="slidenum">
              <a:rPr lang="en-US" smtClean="0"/>
              <a:t>‹#›</a:t>
            </a:fld>
            <a:endParaRPr lang="en-US"/>
          </a:p>
        </p:txBody>
      </p:sp>
    </p:spTree>
    <p:extLst>
      <p:ext uri="{BB962C8B-B14F-4D97-AF65-F5344CB8AC3E}">
        <p14:creationId xmlns:p14="http://schemas.microsoft.com/office/powerpoint/2010/main" val="788300810"/>
      </p:ext>
    </p:extLst>
  </p:cSld>
  <p:clrMap bg1="lt1" tx1="dk1" bg2="lt2" tx2="dk2" accent1="accent1" accent2="accent2" accent3="accent3" accent4="accent4" accent5="accent5" accent6="accent6" hlink="hlink" folHlink="folHlink"/>
  <p:notesStyle>
    <a:lvl1pPr marL="0" algn="l" defTabSz="1217249" rtl="0" eaLnBrk="1" latinLnBrk="0" hangingPunct="1">
      <a:defRPr sz="1600" kern="1200">
        <a:solidFill>
          <a:schemeClr val="tx1"/>
        </a:solidFill>
        <a:latin typeface="+mn-lt"/>
        <a:ea typeface="+mn-ea"/>
        <a:cs typeface="+mn-cs"/>
      </a:defRPr>
    </a:lvl1pPr>
    <a:lvl2pPr marL="608625" algn="l" defTabSz="1217249" rtl="0" eaLnBrk="1" latinLnBrk="0" hangingPunct="1">
      <a:defRPr sz="1600" kern="1200">
        <a:solidFill>
          <a:schemeClr val="tx1"/>
        </a:solidFill>
        <a:latin typeface="+mn-lt"/>
        <a:ea typeface="+mn-ea"/>
        <a:cs typeface="+mn-cs"/>
      </a:defRPr>
    </a:lvl2pPr>
    <a:lvl3pPr marL="1217249" algn="l" defTabSz="1217249" rtl="0" eaLnBrk="1" latinLnBrk="0" hangingPunct="1">
      <a:defRPr sz="1600" kern="1200">
        <a:solidFill>
          <a:schemeClr val="tx1"/>
        </a:solidFill>
        <a:latin typeface="+mn-lt"/>
        <a:ea typeface="+mn-ea"/>
        <a:cs typeface="+mn-cs"/>
      </a:defRPr>
    </a:lvl3pPr>
    <a:lvl4pPr marL="1825874" algn="l" defTabSz="1217249" rtl="0" eaLnBrk="1" latinLnBrk="0" hangingPunct="1">
      <a:defRPr sz="1600" kern="1200">
        <a:solidFill>
          <a:schemeClr val="tx1"/>
        </a:solidFill>
        <a:latin typeface="+mn-lt"/>
        <a:ea typeface="+mn-ea"/>
        <a:cs typeface="+mn-cs"/>
      </a:defRPr>
    </a:lvl4pPr>
    <a:lvl5pPr marL="2434499" algn="l" defTabSz="1217249" rtl="0" eaLnBrk="1" latinLnBrk="0" hangingPunct="1">
      <a:defRPr sz="1600" kern="1200">
        <a:solidFill>
          <a:schemeClr val="tx1"/>
        </a:solidFill>
        <a:latin typeface="+mn-lt"/>
        <a:ea typeface="+mn-ea"/>
        <a:cs typeface="+mn-cs"/>
      </a:defRPr>
    </a:lvl5pPr>
    <a:lvl6pPr marL="3043123" algn="l" defTabSz="1217249" rtl="0" eaLnBrk="1" latinLnBrk="0" hangingPunct="1">
      <a:defRPr sz="1600" kern="1200">
        <a:solidFill>
          <a:schemeClr val="tx1"/>
        </a:solidFill>
        <a:latin typeface="+mn-lt"/>
        <a:ea typeface="+mn-ea"/>
        <a:cs typeface="+mn-cs"/>
      </a:defRPr>
    </a:lvl6pPr>
    <a:lvl7pPr marL="3651748" algn="l" defTabSz="1217249" rtl="0" eaLnBrk="1" latinLnBrk="0" hangingPunct="1">
      <a:defRPr sz="1600" kern="1200">
        <a:solidFill>
          <a:schemeClr val="tx1"/>
        </a:solidFill>
        <a:latin typeface="+mn-lt"/>
        <a:ea typeface="+mn-ea"/>
        <a:cs typeface="+mn-cs"/>
      </a:defRPr>
    </a:lvl7pPr>
    <a:lvl8pPr marL="4260372" algn="l" defTabSz="1217249" rtl="0" eaLnBrk="1" latinLnBrk="0" hangingPunct="1">
      <a:defRPr sz="1600" kern="1200">
        <a:solidFill>
          <a:schemeClr val="tx1"/>
        </a:solidFill>
        <a:latin typeface="+mn-lt"/>
        <a:ea typeface="+mn-ea"/>
        <a:cs typeface="+mn-cs"/>
      </a:defRPr>
    </a:lvl8pPr>
    <a:lvl9pPr marL="4868997" algn="l" defTabSz="121724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 toàn bài, cả lớp đọc thầm theo (nên cho Hs nhìn trong SGK)</a:t>
            </a:r>
          </a:p>
          <a:p>
            <a:r>
              <a:rPr lang="en-US" baseline="0" smtClean="0"/>
              <a:t>GV chú ý HDHS đọc đúng giọng điệu, ngắt nghỉ, nhấn giọng…</a:t>
            </a:r>
          </a:p>
          <a:p>
            <a:r>
              <a:rPr lang="en-US" baseline="0" smtClean="0"/>
              <a:t>GV linh động từ khó đọc theo đúng địa phương nhé! Hiện em chỉ ra một số từ đọc dễ lẫn của HS và GV Đà Nẵng, Quảng Nam</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10</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Sách</a:t>
            </a:r>
            <a:r>
              <a:rPr lang="en-US" baseline="0" smtClean="0"/>
              <a:t> hỏi “Những từ nào…” cũng chưa được chính xác vì ở đây có cả cụm từ nữa nên khi dạy, GV nên đính chính cho HS</a:t>
            </a:r>
          </a:p>
          <a:p>
            <a:r>
              <a:rPr lang="en-US" baseline="0" smtClean="0"/>
              <a:t>Cho HS bày tỏ like hoặc dislike thay đổi không khí xíu cho thú vị ạ</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25</a:t>
            </a:fld>
            <a:endParaRPr lang="en-US"/>
          </a:p>
        </p:txBody>
      </p:sp>
    </p:spTree>
    <p:extLst>
      <p:ext uri="{BB962C8B-B14F-4D97-AF65-F5344CB8AC3E}">
        <p14:creationId xmlns:p14="http://schemas.microsoft.com/office/powerpoint/2010/main" val="2896330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26</a:t>
            </a:fld>
            <a:endParaRPr lang="en-US"/>
          </a:p>
        </p:txBody>
      </p:sp>
    </p:spTree>
    <p:extLst>
      <p:ext uri="{BB962C8B-B14F-4D97-AF65-F5344CB8AC3E}">
        <p14:creationId xmlns:p14="http://schemas.microsoft.com/office/powerpoint/2010/main" val="153437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nêu</a:t>
            </a:r>
            <a:r>
              <a:rPr lang="en-US" baseline="0" smtClean="0"/>
              <a:t> rõ hơn là nhận vật bé tròn bài Làm việc thật là vui.</a:t>
            </a:r>
          </a:p>
          <a:p>
            <a:r>
              <a:rPr lang="en-US" baseline="0" smtClean="0"/>
              <a:t>C. Ngoài ra bé con trông</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28</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Xinh-sinh; hươu</a:t>
            </a:r>
            <a:r>
              <a:rPr lang="en-US" baseline="0" smtClean="0"/>
              <a:t>-hưu; tiếp-típ; râu-dâu</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11</a:t>
            </a:fld>
            <a:endParaRPr lang="en-US"/>
          </a:p>
        </p:txBody>
      </p:sp>
    </p:spTree>
    <p:extLst>
      <p:ext uri="{BB962C8B-B14F-4D97-AF65-F5344CB8AC3E}">
        <p14:creationId xmlns:p14="http://schemas.microsoft.com/office/powerpoint/2010/main" val="363020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Phân</a:t>
            </a:r>
            <a:r>
              <a:rPr lang="en-US" baseline="0" smtClean="0"/>
              <a:t> các phần và HS đọc nối tiếp theo các phần</a:t>
            </a:r>
          </a:p>
          <a:p>
            <a:r>
              <a:rPr lang="en-US" baseline="0" smtClean="0"/>
              <a:t>Chia bài làm 3 đoạn (người soạn tự ý chia theo đoạn, thầy cô có thể linh động chia lại ạ)</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15</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phân đọc theo phần hoặc theo tuyến nhân vật</a:t>
            </a:r>
          </a:p>
          <a:p>
            <a:r>
              <a:rPr lang="en-US" baseline="0" smtClean="0"/>
              <a:t>Luyện đọc cá nhân</a:t>
            </a:r>
          </a:p>
          <a:p>
            <a:r>
              <a:rPr lang="en-US" baseline="0" smtClean="0"/>
              <a:t>(GV nên cho HS nhìn sách để đọc nhé, hạn chế nhìn màn hình)</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17</a:t>
            </a:fld>
            <a:endParaRPr lang="en-US"/>
          </a:p>
        </p:txBody>
      </p:sp>
    </p:spTree>
    <p:extLst>
      <p:ext uri="{BB962C8B-B14F-4D97-AF65-F5344CB8AC3E}">
        <p14:creationId xmlns:p14="http://schemas.microsoft.com/office/powerpoint/2010/main" val="370598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18</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muốn nghỉ tiết 1 ở đâu thì kéo slide này lên nhé. </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19</a:t>
            </a:fld>
            <a:endParaRPr lang="en-US"/>
          </a:p>
        </p:txBody>
      </p:sp>
    </p:spTree>
    <p:extLst>
      <p:ext uri="{BB962C8B-B14F-4D97-AF65-F5344CB8AC3E}">
        <p14:creationId xmlns:p14="http://schemas.microsoft.com/office/powerpoint/2010/main" val="808195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Từ</a:t>
            </a:r>
            <a:r>
              <a:rPr lang="en-US" baseline="0" smtClean="0"/>
              <a:t> đó GV giáo dục thêm cho HS ý nghĩa của lời khen, lời động viên. Động viên HS tự tin, mạnh dạn trình bày vấn đề trước mn</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22</a:t>
            </a:fld>
            <a:endParaRPr lang="en-US"/>
          </a:p>
        </p:txBody>
      </p:sp>
    </p:spTree>
    <p:extLst>
      <p:ext uri="{BB962C8B-B14F-4D97-AF65-F5344CB8AC3E}">
        <p14:creationId xmlns:p14="http://schemas.microsoft.com/office/powerpoint/2010/main" val="358235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23</a:t>
            </a:fld>
            <a:endParaRPr lang="en-US"/>
          </a:p>
        </p:txBody>
      </p:sp>
    </p:spTree>
    <p:extLst>
      <p:ext uri="{BB962C8B-B14F-4D97-AF65-F5344CB8AC3E}">
        <p14:creationId xmlns:p14="http://schemas.microsoft.com/office/powerpoint/2010/main" val="358235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a:t>
            </a:r>
            <a:r>
              <a:rPr lang="en-US" baseline="0" smtClean="0"/>
              <a:t> lại toàn bài</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24</a:t>
            </a:fld>
            <a:endParaRPr lang="en-US"/>
          </a:p>
        </p:txBody>
      </p:sp>
    </p:spTree>
    <p:extLst>
      <p:ext uri="{BB962C8B-B14F-4D97-AF65-F5344CB8AC3E}">
        <p14:creationId xmlns:p14="http://schemas.microsoft.com/office/powerpoint/2010/main" val="2799250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61376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31475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09342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24928" y="4896633"/>
            <a:ext cx="7102951"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22"/>
          <p:cNvSpPr/>
          <p:nvPr/>
        </p:nvSpPr>
        <p:spPr>
          <a:xfrm>
            <a:off x="11734981" y="41679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193140" y="384134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39624" y="317106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3" name="Google Shape;283;p22"/>
          <p:cNvSpPr/>
          <p:nvPr/>
        </p:nvSpPr>
        <p:spPr>
          <a:xfrm rot="7641468">
            <a:off x="1455909" y="46442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4" name="Google Shape;284;p22"/>
          <p:cNvSpPr/>
          <p:nvPr/>
        </p:nvSpPr>
        <p:spPr>
          <a:xfrm>
            <a:off x="149214" y="53873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2626" y="506074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4753" y="9701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3395" y="501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8" name="Google Shape;288;p22"/>
          <p:cNvSpPr/>
          <p:nvPr/>
        </p:nvSpPr>
        <p:spPr>
          <a:xfrm>
            <a:off x="1424351" y="1294400"/>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9" name="Google Shape;289;p22"/>
          <p:cNvSpPr txBox="1">
            <a:spLocks noGrp="1"/>
          </p:cNvSpPr>
          <p:nvPr>
            <p:ph type="subTitle" idx="1"/>
          </p:nvPr>
        </p:nvSpPr>
        <p:spPr>
          <a:xfrm flipH="1">
            <a:off x="6519265" y="5422000"/>
            <a:ext cx="4126167"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78407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2400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6285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66A6A-5068-46EF-827D-CC5B5F6D8E70}"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9075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7" y="1535113"/>
            <a:ext cx="537570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66A6A-5068-46EF-827D-CC5B5F6D8E70}" type="datetimeFigureOut">
              <a:rPr lang="en-US" smtClean="0"/>
              <a:t>8/29/2021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86563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66A6A-5068-46EF-827D-CC5B5F6D8E70}" type="datetimeFigureOut">
              <a:rPr lang="en-US" smtClean="0"/>
              <a:t>8/29/2021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96807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8/29/2021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13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49"/>
            <a:ext cx="4001161"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54941" y="273052"/>
            <a:ext cx="6798805"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4" y="1435102"/>
            <a:ext cx="4001161" cy="46910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475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3805" y="5367338"/>
            <a:ext cx="7297103" cy="8048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918388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121725" tIns="60862" rIns="121725" bIns="608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121725" tIns="60862" rIns="121725" bIns="608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8/29/2021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211046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slide" Target="slide3.xml"/><Relationship Id="rId7" Type="http://schemas.openxmlformats.org/officeDocument/2006/relationships/image" Target="../media/image4.png"/><Relationship Id="rId12" Type="http://schemas.openxmlformats.org/officeDocument/2006/relationships/slide" Target="slide6.xml"/><Relationship Id="rId17" Type="http://schemas.openxmlformats.org/officeDocument/2006/relationships/image" Target="../media/image8.png"/><Relationship Id="rId2" Type="http://schemas.openxmlformats.org/officeDocument/2006/relationships/image" Target="../media/image2.jpg"/><Relationship Id="rId16"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7.gif"/><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slide" Target="slide4.xml"/><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audio" Target="../media/audio3.wav"/><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 y="0"/>
            <a:ext cx="12157087" cy="6858000"/>
          </a:xfrm>
          <a:prstGeom prst="rect">
            <a:avLst/>
          </a:prstGeom>
        </p:spPr>
      </p:pic>
      <p:sp>
        <p:nvSpPr>
          <p:cNvPr id="5" name="Title 1"/>
          <p:cNvSpPr txBox="1">
            <a:spLocks/>
          </p:cNvSpPr>
          <p:nvPr/>
        </p:nvSpPr>
        <p:spPr>
          <a:xfrm>
            <a:off x="16042"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smtClean="0">
                <a:latin typeface="Arial" pitchFamily="34" charset="0"/>
                <a:ea typeface="Arial-Rounded" pitchFamily="34" charset="0"/>
                <a:cs typeface="Arial" pitchFamily="34" charset="0"/>
              </a:rPr>
              <a:t>TIẾNG VIỆT 2</a:t>
            </a:r>
            <a:endParaRPr lang="en-US" sz="80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6031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83DE1F8B-C43D-4B7A-8155-BEAC33AC1D49}"/>
              </a:ext>
            </a:extLst>
          </p:cNvPr>
          <p:cNvSpPr txBox="1"/>
          <p:nvPr/>
        </p:nvSpPr>
        <p:spPr>
          <a:xfrm>
            <a:off x="213519" y="920889"/>
            <a:ext cx="11811000" cy="5632311"/>
          </a:xfrm>
          <a:prstGeom prst="rect">
            <a:avLst/>
          </a:prstGeom>
          <a:noFill/>
        </p:spPr>
        <p:txBody>
          <a:bodyPr wrap="square" rtlCol="0">
            <a:spAutoFit/>
          </a:bodyPr>
          <a:lstStyle/>
          <a:p>
            <a:pPr algn="just"/>
            <a:r>
              <a:rPr lang="vi-VN">
                <a:solidFill>
                  <a:srgbClr val="002060"/>
                </a:solidFill>
                <a:latin typeface="Arial-Rounded" pitchFamily="34" charset="0"/>
                <a:ea typeface="Arial-Rounded" pitchFamily="34" charset="0"/>
                <a:cs typeface="Arial-Rounded" pitchFamily="34" charset="0"/>
              </a:rPr>
              <a:t> </a:t>
            </a:r>
            <a:r>
              <a:rPr lang="en-US">
                <a:solidFill>
                  <a:srgbClr val="002060"/>
                </a:solidFill>
                <a:latin typeface="Arial-Rounded" pitchFamily="34" charset="0"/>
                <a:ea typeface="Arial-Rounded" pitchFamily="34" charset="0"/>
                <a:cs typeface="Arial-Rounded" pitchFamily="34" charset="0"/>
              </a:rPr>
              <a:t> </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Thầy </a:t>
            </a:r>
            <a:r>
              <a:rPr lang="vi-VN">
                <a:solidFill>
                  <a:srgbClr val="002060"/>
                </a:solidFill>
                <a:latin typeface="Arial-Rounded" pitchFamily="34" charset="0"/>
                <a:ea typeface="Arial-Rounded" pitchFamily="34" charset="0"/>
                <a:cs typeface="Arial-Rounded" pitchFamily="34" charset="0"/>
              </a:rPr>
              <a:t>giáo nói: “Chúng ta cần học cách giao tiếp tự tin. Vì thế hôm nay chúng ta sẽ tập nói trước lớp về bất cứ điều gì mình thích</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r>
              <a:rPr lang="vi-VN">
                <a:solidFill>
                  <a:srgbClr val="002060"/>
                </a:solidFill>
                <a:latin typeface="Arial-Rounded" pitchFamily="34" charset="0"/>
                <a:ea typeface="Arial-Rounded" pitchFamily="34" charset="0"/>
                <a:cs typeface="Arial-Rounded" pitchFamily="34" charset="0"/>
              </a:rPr>
              <a:t>      Quang ngập ngừng, vừa nói vừa gãi đầu: “Em...”.</a:t>
            </a:r>
          </a:p>
          <a:p>
            <a:pPr algn="just"/>
            <a:r>
              <a:rPr lang="vi-VN">
                <a:solidFill>
                  <a:srgbClr val="002060"/>
                </a:solidFill>
                <a:latin typeface="Arial-Rounded" pitchFamily="34" charset="0"/>
                <a:ea typeface="Arial-Rounded" pitchFamily="34" charset="0"/>
                <a:cs typeface="Arial-Rounded" pitchFamily="34" charset="0"/>
              </a:rPr>
              <a:t>      Thầy giáo nhắc: “Rồi gì nữa?”.</a:t>
            </a:r>
          </a:p>
          <a:p>
            <a:pPr algn="just"/>
            <a:r>
              <a:rPr lang="vi-VN">
                <a:solidFill>
                  <a:srgbClr val="002060"/>
                </a:solidFill>
                <a:latin typeface="Arial-Rounded" pitchFamily="34" charset="0"/>
                <a:ea typeface="Arial-Rounded" pitchFamily="34" charset="0"/>
                <a:cs typeface="Arial-Rounded" pitchFamily="34" charset="0"/>
              </a:rPr>
              <a:t>      Quang lại gãi đầu: “À...ờ...Em ngủ dậy.”. Và cậu nói tiếp: “Rồi...ờ...”.</a:t>
            </a:r>
          </a:p>
          <a:p>
            <a:pPr algn="just"/>
            <a:r>
              <a:rPr lang="vi-VN">
                <a:solidFill>
                  <a:srgbClr val="002060"/>
                </a:solidFill>
                <a:latin typeface="Arial-Rounded" pitchFamily="34" charset="0"/>
                <a:ea typeface="Arial-Rounded" pitchFamily="34" charset="0"/>
                <a:cs typeface="Arial-Rounded" pitchFamily="34" charset="0"/>
              </a:rPr>
              <a:t>      Thầy giáo mỉm cười, kiên nhẫn nghe Quang nói. Thầy bảo: “Thế là được rồi đấy</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Nhưng Quang chưa chịu về chỗ. Bỗng cậu nói to: “Rồi sau đó...ờ...ờ”. Quang thở mạnh một hơi rồi nói tiếp: “Mẹ... ờ... bảo: Con đánh răng </a:t>
            </a:r>
            <a:r>
              <a:rPr lang="vi-VN" smtClean="0">
                <a:solidFill>
                  <a:srgbClr val="002060"/>
                </a:solidFill>
                <a:latin typeface="Arial-Rounded" pitchFamily="34" charset="0"/>
                <a:ea typeface="Arial-Rounded" pitchFamily="34" charset="0"/>
                <a:cs typeface="Arial-Rounded" pitchFamily="34" charset="0"/>
              </a:rPr>
              <a:t>đi.</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Thế </a:t>
            </a:r>
            <a:r>
              <a:rPr lang="vi-VN">
                <a:solidFill>
                  <a:srgbClr val="002060"/>
                </a:solidFill>
                <a:latin typeface="Arial-Rounded" pitchFamily="34" charset="0"/>
                <a:ea typeface="Arial-Rounded" pitchFamily="34" charset="0"/>
                <a:cs typeface="Arial-Rounded" pitchFamily="34" charset="0"/>
              </a:rPr>
              <a:t>là em đánh răng.”. Thầy giáo vỗ tay. Cả lớp vỗ tay theo. Cuối cùng, Quang nói với giọng rất tự tin: “Sau đó bố đưa em đi học.”.</a:t>
            </a:r>
          </a:p>
          <a:p>
            <a:pPr algn="just"/>
            <a:r>
              <a:rPr lang="vi-VN">
                <a:solidFill>
                  <a:srgbClr val="002060"/>
                </a:solidFill>
                <a:latin typeface="Arial-Rounded" pitchFamily="34" charset="0"/>
                <a:ea typeface="Arial-Rounded" pitchFamily="34" charset="0"/>
                <a:cs typeface="Arial-Rounded" pitchFamily="34" charset="0"/>
              </a:rPr>
              <a:t>      Thầy giáo vỗ tay. Các bạn vỗ tay theo. Quang cũng vỗ tay. Cả lớp tràn ngập tiếng vỗ tay.</a:t>
            </a:r>
          </a:p>
          <a:p>
            <a:pPr algn="r"/>
            <a:r>
              <a:rPr lang="vi-VN">
                <a:solidFill>
                  <a:srgbClr val="002060"/>
                </a:solidFill>
                <a:latin typeface="Arial-Rounded" pitchFamily="34" charset="0"/>
                <a:ea typeface="Arial-Rounded" pitchFamily="34" charset="0"/>
                <a:cs typeface="Arial-Rounded" pitchFamily="34" charset="0"/>
              </a:rPr>
              <a:t>(Phỏng theo </a:t>
            </a:r>
            <a:r>
              <a:rPr lang="vi-VN" i="1">
                <a:solidFill>
                  <a:srgbClr val="002060"/>
                </a:solidFill>
                <a:latin typeface="Arial-Rounded" pitchFamily="34" charset="0"/>
                <a:ea typeface="Arial-Rounded" pitchFamily="34" charset="0"/>
                <a:cs typeface="Arial-Rounded" pitchFamily="34" charset="0"/>
              </a:rPr>
              <a:t>Tốt-tô-chan, cô bé bên cửa sổ</a:t>
            </a:r>
            <a:r>
              <a:rPr lang="vi-VN">
                <a:solidFill>
                  <a:srgbClr val="002060"/>
                </a:solidFill>
                <a:latin typeface="Arial-Rounded" pitchFamily="34" charset="0"/>
                <a:ea typeface="Arial-Rounded" pitchFamily="34" charset="0"/>
                <a:cs typeface="Arial-Rounded" pitchFamily="34" charset="0"/>
              </a:rPr>
              <a:t>)</a:t>
            </a:r>
            <a:endParaRPr lang="en-US" dirty="0">
              <a:solidFill>
                <a:srgbClr val="00206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 xmlns:a16="http://schemas.microsoft.com/office/drawing/2014/main" id="{EC1E3D26-0FBF-489D-9BF9-77F94C02DE90}"/>
              </a:ext>
            </a:extLst>
          </p:cNvPr>
          <p:cNvSpPr txBox="1"/>
          <p:nvPr/>
        </p:nvSpPr>
        <p:spPr>
          <a:xfrm>
            <a:off x="783000" y="311289"/>
            <a:ext cx="10327119" cy="523220"/>
          </a:xfrm>
          <a:prstGeom prst="rect">
            <a:avLst/>
          </a:prstGeom>
          <a:noFill/>
        </p:spPr>
        <p:txBody>
          <a:bodyPr wrap="square" rtlCol="0">
            <a:spAutoFit/>
          </a:bodyPr>
          <a:lstStyle/>
          <a:p>
            <a:pPr algn="ctr"/>
            <a:r>
              <a:rPr lang="en-US" sz="2800" b="1" smtClean="0">
                <a:solidFill>
                  <a:schemeClr val="accent6"/>
                </a:solidFill>
                <a:latin typeface="Arial-Rounded" pitchFamily="34" charset="0"/>
                <a:ea typeface="Arial-Rounded" pitchFamily="34" charset="0"/>
                <a:cs typeface="Arial-Rounded" pitchFamily="34" charset="0"/>
              </a:rPr>
              <a:t>MỘT GIỜ HỌC</a:t>
            </a:r>
            <a:endParaRPr lang="en-US" sz="2800" b="1" dirty="0">
              <a:solidFill>
                <a:schemeClr val="accent6"/>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a:off x="765419" y="1691734"/>
            <a:ext cx="568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76968" y="2057400"/>
            <a:ext cx="8015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62112" y="2071914"/>
            <a:ext cx="1236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81261" y="42672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04919" y="2057400"/>
            <a:ext cx="4635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48047" y="5011056"/>
            <a:ext cx="616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66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4819" y="1066800"/>
            <a:ext cx="4076700" cy="5262979"/>
          </a:xfrm>
          <a:prstGeom prst="rect">
            <a:avLst/>
          </a:prstGeom>
          <a:noFill/>
        </p:spPr>
        <p:txBody>
          <a:bodyPr wrap="square" rtlCol="0">
            <a:spAutoFit/>
          </a:bodyPr>
          <a:lstStyle/>
          <a:p>
            <a:pPr algn="just">
              <a:lnSpc>
                <a:spcPct val="150000"/>
              </a:lnSpc>
            </a:pPr>
            <a:r>
              <a:rPr lang="en-US" sz="4800" smtClean="0">
                <a:solidFill>
                  <a:srgbClr val="002060"/>
                </a:solidFill>
                <a:latin typeface="Arial-Rounded" pitchFamily="34" charset="0"/>
                <a:ea typeface="Arial-Rounded" pitchFamily="34" charset="0"/>
                <a:cs typeface="Arial-Rounded" pitchFamily="34" charset="0"/>
              </a:rPr>
              <a:t>trước</a:t>
            </a:r>
          </a:p>
          <a:p>
            <a:pPr algn="just">
              <a:lnSpc>
                <a:spcPct val="150000"/>
              </a:lnSpc>
            </a:pPr>
            <a:r>
              <a:rPr lang="en-US" sz="4800" smtClean="0">
                <a:solidFill>
                  <a:srgbClr val="002060"/>
                </a:solidFill>
                <a:latin typeface="Arial-Rounded" pitchFamily="34" charset="0"/>
                <a:ea typeface="Arial-Rounded" pitchFamily="34" charset="0"/>
                <a:cs typeface="Arial-Rounded" pitchFamily="34" charset="0"/>
              </a:rPr>
              <a:t>quang</a:t>
            </a:r>
          </a:p>
          <a:p>
            <a:pPr algn="just">
              <a:lnSpc>
                <a:spcPct val="150000"/>
              </a:lnSpc>
            </a:pPr>
            <a:r>
              <a:rPr lang="vi-VN" sz="4800">
                <a:solidFill>
                  <a:srgbClr val="002060"/>
                </a:solidFill>
                <a:latin typeface="Arial-Rounded" pitchFamily="34" charset="0"/>
                <a:ea typeface="Arial-Rounded" pitchFamily="34" charset="0"/>
                <a:cs typeface="Arial-Rounded" pitchFamily="34" charset="0"/>
              </a:rPr>
              <a:t>lúng túng </a:t>
            </a:r>
            <a:endParaRPr lang="en-US" sz="4800" smtClean="0">
              <a:solidFill>
                <a:srgbClr val="002060"/>
              </a:solidFill>
              <a:latin typeface="Arial-Rounded" pitchFamily="34" charset="0"/>
              <a:ea typeface="Arial-Rounded" pitchFamily="34" charset="0"/>
              <a:cs typeface="Arial-Rounded" pitchFamily="34" charset="0"/>
            </a:endParaRPr>
          </a:p>
          <a:p>
            <a:pPr algn="just">
              <a:lnSpc>
                <a:spcPct val="150000"/>
              </a:lnSpc>
            </a:pPr>
            <a:endParaRPr lang="en-US" sz="4800" smtClean="0">
              <a:solidFill>
                <a:srgbClr val="002060"/>
              </a:solidFill>
              <a:latin typeface="Arial-Rounded" pitchFamily="34" charset="0"/>
              <a:ea typeface="Arial-Rounded" pitchFamily="34" charset="0"/>
              <a:cs typeface="Arial-Rounded" pitchFamily="34" charset="0"/>
            </a:endParaRPr>
          </a:p>
          <a:p>
            <a:pPr algn="just"/>
            <a:endParaRPr lang="en-US" sz="4800">
              <a:solidFill>
                <a:srgbClr val="002060"/>
              </a:solidFill>
              <a:latin typeface="Arial-Rounded" pitchFamily="34" charset="0"/>
              <a:ea typeface="Arial-Rounded" pitchFamily="34" charset="0"/>
              <a:cs typeface="Arial-Rounded" pitchFamily="34" charset="0"/>
            </a:endParaRPr>
          </a:p>
        </p:txBody>
      </p:sp>
      <p:cxnSp>
        <p:nvCxnSpPr>
          <p:cNvPr id="3" name="Straight Connector 2"/>
          <p:cNvCxnSpPr/>
          <p:nvPr/>
        </p:nvCxnSpPr>
        <p:spPr>
          <a:xfrm>
            <a:off x="4055809" y="1995714"/>
            <a:ext cx="2809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114233" y="3124200"/>
            <a:ext cx="602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59811" y="4267419"/>
            <a:ext cx="602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57557" y="4245937"/>
            <a:ext cx="602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82370" y="1066800"/>
            <a:ext cx="4076700" cy="5262979"/>
          </a:xfrm>
          <a:prstGeom prst="rect">
            <a:avLst/>
          </a:prstGeom>
          <a:noFill/>
        </p:spPr>
        <p:txBody>
          <a:bodyPr wrap="square" rtlCol="0">
            <a:spAutoFit/>
          </a:bodyPr>
          <a:lstStyle/>
          <a:p>
            <a:pPr algn="just">
              <a:lnSpc>
                <a:spcPct val="150000"/>
              </a:lnSpc>
            </a:pPr>
            <a:r>
              <a:rPr lang="en-US" sz="4800" smtClean="0">
                <a:solidFill>
                  <a:srgbClr val="002060"/>
                </a:solidFill>
                <a:latin typeface="Arial-Rounded" pitchFamily="34" charset="0"/>
                <a:ea typeface="Arial-Rounded" pitchFamily="34" charset="0"/>
                <a:cs typeface="Arial-Rounded" pitchFamily="34" charset="0"/>
              </a:rPr>
              <a:t>mặt</a:t>
            </a:r>
          </a:p>
          <a:p>
            <a:pPr algn="just">
              <a:lnSpc>
                <a:spcPct val="150000"/>
              </a:lnSpc>
            </a:pPr>
            <a:r>
              <a:rPr lang="en-US" sz="4800">
                <a:solidFill>
                  <a:srgbClr val="002060"/>
                </a:solidFill>
                <a:latin typeface="Arial-Rounded" pitchFamily="34" charset="0"/>
                <a:ea typeface="Arial-Rounded" pitchFamily="34" charset="0"/>
                <a:cs typeface="Arial-Rounded" pitchFamily="34" charset="0"/>
              </a:rPr>
              <a:t>k</a:t>
            </a:r>
            <a:r>
              <a:rPr lang="en-US" sz="4800" smtClean="0">
                <a:solidFill>
                  <a:srgbClr val="002060"/>
                </a:solidFill>
                <a:latin typeface="Arial-Rounded" pitchFamily="34" charset="0"/>
                <a:ea typeface="Arial-Rounded" pitchFamily="34" charset="0"/>
                <a:cs typeface="Arial-Rounded" pitchFamily="34" charset="0"/>
              </a:rPr>
              <a:t>iên nhẫn</a:t>
            </a:r>
          </a:p>
          <a:p>
            <a:pPr algn="just">
              <a:lnSpc>
                <a:spcPct val="150000"/>
              </a:lnSpc>
            </a:pPr>
            <a:r>
              <a:rPr lang="en-US" sz="4800" smtClean="0">
                <a:solidFill>
                  <a:srgbClr val="002060"/>
                </a:solidFill>
                <a:latin typeface="Arial-Rounded" pitchFamily="34" charset="0"/>
                <a:ea typeface="Arial-Rounded" pitchFamily="34" charset="0"/>
                <a:cs typeface="Arial-Rounded" pitchFamily="34" charset="0"/>
              </a:rPr>
              <a:t>răng</a:t>
            </a:r>
          </a:p>
          <a:p>
            <a:pPr algn="just">
              <a:lnSpc>
                <a:spcPct val="150000"/>
              </a:lnSpc>
            </a:pPr>
            <a:endParaRPr lang="en-US" sz="4800" smtClean="0">
              <a:solidFill>
                <a:srgbClr val="002060"/>
              </a:solidFill>
              <a:latin typeface="Arial-Rounded" pitchFamily="34" charset="0"/>
              <a:ea typeface="Arial-Rounded" pitchFamily="34" charset="0"/>
              <a:cs typeface="Arial-Rounded" pitchFamily="34" charset="0"/>
            </a:endParaRPr>
          </a:p>
          <a:p>
            <a:pPr algn="just"/>
            <a:endParaRPr lang="en-US" sz="4800">
              <a:solidFill>
                <a:srgbClr val="002060"/>
              </a:solidFill>
              <a:latin typeface="Arial-Rounded" pitchFamily="34" charset="0"/>
              <a:ea typeface="Arial-Rounded" pitchFamily="34" charset="0"/>
              <a:cs typeface="Arial-Rounded" pitchFamily="34" charset="0"/>
            </a:endParaRPr>
          </a:p>
        </p:txBody>
      </p:sp>
      <p:cxnSp>
        <p:nvCxnSpPr>
          <p:cNvPr id="10" name="Straight Connector 9"/>
          <p:cNvCxnSpPr/>
          <p:nvPr/>
        </p:nvCxnSpPr>
        <p:spPr>
          <a:xfrm>
            <a:off x="8027780" y="1995714"/>
            <a:ext cx="2809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77195" y="3091544"/>
            <a:ext cx="3636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429" y="3091544"/>
            <a:ext cx="3739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57947" y="4267927"/>
            <a:ext cx="602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9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4;p79"/>
          <p:cNvSpPr txBox="1"/>
          <p:nvPr/>
        </p:nvSpPr>
        <p:spPr>
          <a:xfrm>
            <a:off x="1467700" y="2133600"/>
            <a:ext cx="10134600" cy="906000"/>
          </a:xfrm>
          <a:prstGeom prst="rect">
            <a:avLst/>
          </a:prstGeom>
          <a:noFill/>
          <a:ln>
            <a:noFill/>
          </a:ln>
        </p:spPr>
        <p:txBody>
          <a:bodyPr spcFirstLastPara="1" wrap="square" lIns="121705" tIns="121705" rIns="121705" bIns="121705" anchor="t" anchorCtr="0">
            <a:noAutofit/>
          </a:bodyPr>
          <a:lstStyle/>
          <a:p>
            <a:pPr algn="just"/>
            <a:r>
              <a:rPr lang="vi-VN" sz="3600">
                <a:solidFill>
                  <a:srgbClr val="002060"/>
                </a:solidFill>
                <a:latin typeface="Arial-Rounded" pitchFamily="34" charset="0"/>
                <a:ea typeface="Arial-Rounded" pitchFamily="34" charset="0"/>
                <a:cs typeface="Arial-Rounded" pitchFamily="34" charset="0"/>
              </a:rPr>
              <a:t>“À...ờ...Em ngủ dậy.”</a:t>
            </a:r>
          </a:p>
        </p:txBody>
      </p:sp>
      <p:sp>
        <p:nvSpPr>
          <p:cNvPr id="3" name="Google Shape;748;p69"/>
          <p:cNvSpPr/>
          <p:nvPr/>
        </p:nvSpPr>
        <p:spPr>
          <a:xfrm>
            <a:off x="709415" y="3406074"/>
            <a:ext cx="452100" cy="452100"/>
          </a:xfrm>
          <a:prstGeom prst="ellipse">
            <a:avLst/>
          </a:prstGeom>
          <a:solidFill>
            <a:srgbClr val="72D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49;p69"/>
          <p:cNvSpPr/>
          <p:nvPr/>
        </p:nvSpPr>
        <p:spPr>
          <a:xfrm>
            <a:off x="709415" y="2293255"/>
            <a:ext cx="452100" cy="452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74;p79"/>
          <p:cNvSpPr txBox="1"/>
          <p:nvPr/>
        </p:nvSpPr>
        <p:spPr>
          <a:xfrm>
            <a:off x="1467700" y="3048505"/>
            <a:ext cx="10134600" cy="906000"/>
          </a:xfrm>
          <a:prstGeom prst="rect">
            <a:avLst/>
          </a:prstGeom>
          <a:noFill/>
          <a:ln>
            <a:noFill/>
          </a:ln>
        </p:spPr>
        <p:txBody>
          <a:bodyPr spcFirstLastPara="1" wrap="square" lIns="121705" tIns="121705" rIns="121705" bIns="121705" anchor="t" anchorCtr="0">
            <a:noAutofit/>
          </a:bodyPr>
          <a:lstStyle/>
          <a:p>
            <a:pPr algn="just">
              <a:lnSpc>
                <a:spcPct val="150000"/>
              </a:lnSpc>
            </a:pPr>
            <a:r>
              <a:rPr lang="vi-VN" sz="3600">
                <a:solidFill>
                  <a:srgbClr val="002060"/>
                </a:solidFill>
                <a:latin typeface="Arial-Rounded" pitchFamily="34" charset="0"/>
                <a:ea typeface="Arial-Rounded" pitchFamily="34" charset="0"/>
                <a:cs typeface="Arial-Rounded" pitchFamily="34" charset="0"/>
              </a:rPr>
              <a:t>“Rồi...ờ...”</a:t>
            </a:r>
            <a:endParaRPr lang="vi-VN" sz="3600" dirty="0">
              <a:solidFill>
                <a:srgbClr val="002060"/>
              </a:solidFill>
              <a:latin typeface="Arial-Rounded" pitchFamily="34" charset="0"/>
              <a:ea typeface="Arial-Rounded" pitchFamily="34" charset="0"/>
              <a:cs typeface="Arial-Rounded" pitchFamily="34" charset="0"/>
            </a:endParaRPr>
          </a:p>
        </p:txBody>
      </p:sp>
      <p:grpSp>
        <p:nvGrpSpPr>
          <p:cNvPr id="6" name="Group 5"/>
          <p:cNvGrpSpPr/>
          <p:nvPr/>
        </p:nvGrpSpPr>
        <p:grpSpPr>
          <a:xfrm>
            <a:off x="3449661" y="228600"/>
            <a:ext cx="6084504" cy="2092378"/>
            <a:chOff x="4521559" y="4495800"/>
            <a:chExt cx="6084504" cy="2092378"/>
          </a:xfrm>
        </p:grpSpPr>
        <p:sp>
          <p:nvSpPr>
            <p:cNvPr id="7" name="Rounded Rectangular Callout 6"/>
            <p:cNvSpPr/>
            <p:nvPr/>
          </p:nvSpPr>
          <p:spPr>
            <a:xfrm>
              <a:off x="5523274" y="4495800"/>
              <a:ext cx="4849091" cy="1219200"/>
            </a:xfrm>
            <a:prstGeom prst="wedgeRoundRectCallout">
              <a:avLst>
                <a:gd name="adj1" fmla="val -58442"/>
                <a:gd name="adj2" fmla="val 3750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521559" y="4608493"/>
              <a:ext cx="6084504" cy="1979685"/>
              <a:chOff x="4521559" y="4608493"/>
              <a:chExt cx="6084504" cy="1979685"/>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8327" t="3036" r="11970" b="50000"/>
              <a:stretch/>
            </p:blipFill>
            <p:spPr>
              <a:xfrm>
                <a:off x="4521559" y="5218532"/>
                <a:ext cx="802840" cy="1369646"/>
              </a:xfrm>
              <a:prstGeom prst="rect">
                <a:avLst/>
              </a:prstGeom>
            </p:spPr>
          </p:pic>
          <p:sp>
            <p:nvSpPr>
              <p:cNvPr id="10" name="TextBox 9"/>
              <p:cNvSpPr txBox="1"/>
              <p:nvPr/>
            </p:nvSpPr>
            <p:spPr>
              <a:xfrm>
                <a:off x="5325997" y="4608493"/>
                <a:ext cx="5280066" cy="954107"/>
              </a:xfrm>
              <a:prstGeom prst="rect">
                <a:avLst/>
              </a:prstGeom>
              <a:noFill/>
            </p:spPr>
            <p:txBody>
              <a:bodyPr wrap="square" rtlCol="0">
                <a:spAutoFit/>
              </a:bodyPr>
              <a:lstStyle/>
              <a:p>
                <a:pPr algn="ctr"/>
                <a:r>
                  <a:rPr lang="en-US" sz="2800" smtClean="0">
                    <a:solidFill>
                      <a:srgbClr val="002060"/>
                    </a:solidFill>
                    <a:latin typeface="Arial-Rounded" pitchFamily="34" charset="0"/>
                    <a:ea typeface="Arial-Rounded" pitchFamily="34" charset="0"/>
                    <a:cs typeface="Arial-Rounded" pitchFamily="34" charset="0"/>
                  </a:rPr>
                  <a:t>Chúng mình </a:t>
                </a:r>
              </a:p>
              <a:p>
                <a:pPr algn="ctr"/>
                <a:r>
                  <a:rPr lang="en-US" sz="2800" smtClean="0">
                    <a:solidFill>
                      <a:srgbClr val="002060"/>
                    </a:solidFill>
                    <a:latin typeface="Arial-Rounded" pitchFamily="34" charset="0"/>
                    <a:ea typeface="Arial-Rounded" pitchFamily="34" charset="0"/>
                    <a:cs typeface="Arial-Rounded" pitchFamily="34" charset="0"/>
                  </a:rPr>
                  <a:t>luyện đọc theo lời nhân vật nhé!</a:t>
                </a:r>
                <a:endParaRPr lang="en-US" sz="2800">
                  <a:solidFill>
                    <a:srgbClr val="002060"/>
                  </a:solidFill>
                  <a:latin typeface="Arial-Rounded" pitchFamily="34" charset="0"/>
                  <a:ea typeface="Arial-Rounded" pitchFamily="34" charset="0"/>
                  <a:cs typeface="Arial-Rounded" pitchFamily="34" charset="0"/>
                </a:endParaRPr>
              </a:p>
            </p:txBody>
          </p:sp>
        </p:grpSp>
      </p:grpSp>
      <p:sp>
        <p:nvSpPr>
          <p:cNvPr id="24" name="Google Shape;748;p69"/>
          <p:cNvSpPr/>
          <p:nvPr/>
        </p:nvSpPr>
        <p:spPr>
          <a:xfrm>
            <a:off x="709415" y="4472874"/>
            <a:ext cx="452100" cy="4521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4;p79"/>
          <p:cNvSpPr txBox="1"/>
          <p:nvPr/>
        </p:nvSpPr>
        <p:spPr>
          <a:xfrm>
            <a:off x="1467700" y="4329391"/>
            <a:ext cx="10694137" cy="906000"/>
          </a:xfrm>
          <a:prstGeom prst="rect">
            <a:avLst/>
          </a:prstGeom>
          <a:noFill/>
          <a:ln>
            <a:noFill/>
          </a:ln>
        </p:spPr>
        <p:txBody>
          <a:bodyPr spcFirstLastPara="1" wrap="square" lIns="121705" tIns="121705" rIns="121705" bIns="121705" anchor="t" anchorCtr="0">
            <a:noAutofit/>
          </a:bodyPr>
          <a:lstStyle/>
          <a:p>
            <a:pPr algn="just"/>
            <a:r>
              <a:rPr lang="vi-VN" sz="3600">
                <a:solidFill>
                  <a:srgbClr val="002060"/>
                </a:solidFill>
                <a:latin typeface="Arial-Rounded" pitchFamily="34" charset="0"/>
                <a:ea typeface="Arial-Rounded" pitchFamily="34" charset="0"/>
                <a:cs typeface="Arial-Rounded" pitchFamily="34" charset="0"/>
              </a:rPr>
              <a:t>“Rồi sau đó...ờ...ờ”</a:t>
            </a:r>
          </a:p>
        </p:txBody>
      </p:sp>
      <p:sp>
        <p:nvSpPr>
          <p:cNvPr id="26" name="Google Shape;748;p69"/>
          <p:cNvSpPr/>
          <p:nvPr/>
        </p:nvSpPr>
        <p:spPr>
          <a:xfrm>
            <a:off x="709415" y="5492502"/>
            <a:ext cx="452100" cy="452100"/>
          </a:xfrm>
          <a:prstGeom prst="ellipse">
            <a:avLst/>
          </a:prstGeom>
          <a:solidFill>
            <a:srgbClr val="FF7C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4;p79"/>
          <p:cNvSpPr txBox="1"/>
          <p:nvPr/>
        </p:nvSpPr>
        <p:spPr>
          <a:xfrm>
            <a:off x="1467700" y="5349019"/>
            <a:ext cx="10694137" cy="906000"/>
          </a:xfrm>
          <a:prstGeom prst="rect">
            <a:avLst/>
          </a:prstGeom>
          <a:noFill/>
          <a:ln>
            <a:noFill/>
          </a:ln>
        </p:spPr>
        <p:txBody>
          <a:bodyPr spcFirstLastPara="1" wrap="square" lIns="121705" tIns="121705" rIns="121705" bIns="121705" anchor="t" anchorCtr="0">
            <a:noAutofit/>
          </a:bodyPr>
          <a:lstStyle/>
          <a:p>
            <a:pPr algn="just"/>
            <a:r>
              <a:rPr lang="vi-VN" sz="3600">
                <a:solidFill>
                  <a:srgbClr val="002060"/>
                </a:solidFill>
                <a:latin typeface="Arial-Rounded" pitchFamily="34" charset="0"/>
                <a:ea typeface="Arial-Rounded" pitchFamily="34" charset="0"/>
                <a:cs typeface="Arial-Rounded" pitchFamily="34" charset="0"/>
              </a:rPr>
              <a:t>“Mẹ... ờ... bảo: Con đánh răng đi.</a:t>
            </a:r>
            <a:r>
              <a:rPr lang="en-US" sz="3600">
                <a:solidFill>
                  <a:srgbClr val="002060"/>
                </a:solidFill>
                <a:latin typeface="Arial-Rounded" pitchFamily="34" charset="0"/>
                <a:ea typeface="Arial-Rounded" pitchFamily="34" charset="0"/>
                <a:cs typeface="Arial-Rounded" pitchFamily="34" charset="0"/>
              </a:rPr>
              <a:t> </a:t>
            </a:r>
            <a:r>
              <a:rPr lang="vi-VN" sz="3600">
                <a:solidFill>
                  <a:srgbClr val="002060"/>
                </a:solidFill>
                <a:latin typeface="Arial-Rounded" pitchFamily="34" charset="0"/>
                <a:ea typeface="Arial-Rounded" pitchFamily="34" charset="0"/>
                <a:cs typeface="Arial-Rounded" pitchFamily="34" charset="0"/>
              </a:rPr>
              <a:t>Thế là em đánh răng.”</a:t>
            </a:r>
          </a:p>
        </p:txBody>
      </p:sp>
    </p:spTree>
    <p:extLst>
      <p:ext uri="{BB962C8B-B14F-4D97-AF65-F5344CB8AC3E}">
        <p14:creationId xmlns:p14="http://schemas.microsoft.com/office/powerpoint/2010/main" val="72234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24" grpId="0" animBg="1"/>
      <p:bldP spid="25" grpId="0"/>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4;p79"/>
          <p:cNvSpPr txBox="1"/>
          <p:nvPr/>
        </p:nvSpPr>
        <p:spPr>
          <a:xfrm>
            <a:off x="1467700" y="2133600"/>
            <a:ext cx="10134600" cy="906000"/>
          </a:xfrm>
          <a:prstGeom prst="rect">
            <a:avLst/>
          </a:prstGeom>
          <a:noFill/>
          <a:ln>
            <a:noFill/>
          </a:ln>
        </p:spPr>
        <p:txBody>
          <a:bodyPr spcFirstLastPara="1" wrap="square" lIns="121705" tIns="121705" rIns="121705" bIns="121705" anchor="t" anchorCtr="0">
            <a:noAutofit/>
          </a:bodyPr>
          <a:lstStyle/>
          <a:p>
            <a:pPr algn="just"/>
            <a:r>
              <a:rPr lang="vi-VN" sz="3600">
                <a:solidFill>
                  <a:srgbClr val="002060"/>
                </a:solidFill>
                <a:latin typeface="Arial-Rounded" pitchFamily="34" charset="0"/>
                <a:ea typeface="Arial-Rounded" pitchFamily="34" charset="0"/>
                <a:cs typeface="Arial-Rounded" pitchFamily="34" charset="0"/>
              </a:rPr>
              <a:t>“Chúng ta cần học cách giao tiếp tự tin. Vì thế hôm nay chúng ta sẽ tập nói trước lớp về bất cứ điều gì mình thích.”</a:t>
            </a:r>
          </a:p>
        </p:txBody>
      </p:sp>
      <p:sp>
        <p:nvSpPr>
          <p:cNvPr id="4" name="Google Shape;749;p69"/>
          <p:cNvSpPr/>
          <p:nvPr/>
        </p:nvSpPr>
        <p:spPr>
          <a:xfrm>
            <a:off x="709415" y="2293255"/>
            <a:ext cx="452100" cy="452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p:cNvGrpSpPr/>
          <p:nvPr/>
        </p:nvGrpSpPr>
        <p:grpSpPr>
          <a:xfrm>
            <a:off x="3449661" y="228600"/>
            <a:ext cx="6084504" cy="2092378"/>
            <a:chOff x="4521559" y="4495800"/>
            <a:chExt cx="6084504" cy="2092378"/>
          </a:xfrm>
        </p:grpSpPr>
        <p:sp>
          <p:nvSpPr>
            <p:cNvPr id="7" name="Rounded Rectangular Callout 6"/>
            <p:cNvSpPr/>
            <p:nvPr/>
          </p:nvSpPr>
          <p:spPr>
            <a:xfrm>
              <a:off x="5523274" y="4495800"/>
              <a:ext cx="4849091" cy="1219200"/>
            </a:xfrm>
            <a:prstGeom prst="wedgeRoundRectCallout">
              <a:avLst>
                <a:gd name="adj1" fmla="val -58442"/>
                <a:gd name="adj2" fmla="val 3750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521559" y="4608493"/>
              <a:ext cx="6084504" cy="1979685"/>
              <a:chOff x="4521559" y="4608493"/>
              <a:chExt cx="6084504" cy="1979685"/>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8327" t="3036" r="11970" b="50000"/>
              <a:stretch/>
            </p:blipFill>
            <p:spPr>
              <a:xfrm>
                <a:off x="4521559" y="5218532"/>
                <a:ext cx="802840" cy="1369646"/>
              </a:xfrm>
              <a:prstGeom prst="rect">
                <a:avLst/>
              </a:prstGeom>
            </p:spPr>
          </p:pic>
          <p:sp>
            <p:nvSpPr>
              <p:cNvPr id="10" name="TextBox 9"/>
              <p:cNvSpPr txBox="1"/>
              <p:nvPr/>
            </p:nvSpPr>
            <p:spPr>
              <a:xfrm>
                <a:off x="5325997" y="4608493"/>
                <a:ext cx="5280066" cy="954107"/>
              </a:xfrm>
              <a:prstGeom prst="rect">
                <a:avLst/>
              </a:prstGeom>
              <a:noFill/>
            </p:spPr>
            <p:txBody>
              <a:bodyPr wrap="square" rtlCol="0">
                <a:spAutoFit/>
              </a:bodyPr>
              <a:lstStyle/>
              <a:p>
                <a:pPr algn="ctr"/>
                <a:r>
                  <a:rPr lang="en-US" sz="2800" smtClean="0">
                    <a:solidFill>
                      <a:srgbClr val="002060"/>
                    </a:solidFill>
                    <a:latin typeface="Arial-Rounded" pitchFamily="34" charset="0"/>
                    <a:ea typeface="Arial-Rounded" pitchFamily="34" charset="0"/>
                    <a:cs typeface="Arial-Rounded" pitchFamily="34" charset="0"/>
                  </a:rPr>
                  <a:t>Chúng mình </a:t>
                </a:r>
              </a:p>
              <a:p>
                <a:pPr algn="ctr"/>
                <a:r>
                  <a:rPr lang="en-US" sz="2800" smtClean="0">
                    <a:solidFill>
                      <a:srgbClr val="002060"/>
                    </a:solidFill>
                    <a:latin typeface="Arial-Rounded" pitchFamily="34" charset="0"/>
                    <a:ea typeface="Arial-Rounded" pitchFamily="34" charset="0"/>
                    <a:cs typeface="Arial-Rounded" pitchFamily="34" charset="0"/>
                  </a:rPr>
                  <a:t>luyện đọc theo lời nhân vật nhé!</a:t>
                </a:r>
                <a:endParaRPr lang="en-US" sz="2800">
                  <a:solidFill>
                    <a:srgbClr val="002060"/>
                  </a:solidFill>
                  <a:latin typeface="Arial-Rounded" pitchFamily="34" charset="0"/>
                  <a:ea typeface="Arial-Rounded" pitchFamily="34" charset="0"/>
                  <a:cs typeface="Arial-Rounded" pitchFamily="34" charset="0"/>
                </a:endParaRPr>
              </a:p>
            </p:txBody>
          </p:sp>
        </p:grpSp>
      </p:grpSp>
      <p:sp>
        <p:nvSpPr>
          <p:cNvPr id="24" name="Google Shape;748;p69"/>
          <p:cNvSpPr/>
          <p:nvPr/>
        </p:nvSpPr>
        <p:spPr>
          <a:xfrm>
            <a:off x="709415" y="4472874"/>
            <a:ext cx="452100" cy="4521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4;p79"/>
          <p:cNvSpPr txBox="1"/>
          <p:nvPr/>
        </p:nvSpPr>
        <p:spPr>
          <a:xfrm>
            <a:off x="1467700" y="4329391"/>
            <a:ext cx="10694137" cy="906000"/>
          </a:xfrm>
          <a:prstGeom prst="rect">
            <a:avLst/>
          </a:prstGeom>
          <a:noFill/>
          <a:ln>
            <a:noFill/>
          </a:ln>
        </p:spPr>
        <p:txBody>
          <a:bodyPr spcFirstLastPara="1" wrap="square" lIns="121705" tIns="121705" rIns="121705" bIns="121705" anchor="t" anchorCtr="0">
            <a:noAutofit/>
          </a:bodyPr>
          <a:lstStyle/>
          <a:p>
            <a:pPr algn="just"/>
            <a:r>
              <a:rPr lang="vi-VN" sz="3600">
                <a:solidFill>
                  <a:srgbClr val="002060"/>
                </a:solidFill>
                <a:latin typeface="Arial-Rounded" pitchFamily="34" charset="0"/>
                <a:ea typeface="Arial-Rounded" pitchFamily="34" charset="0"/>
                <a:cs typeface="Arial-Rounded" pitchFamily="34" charset="0"/>
              </a:rPr>
              <a:t>“Rồi gì nữa?”</a:t>
            </a:r>
          </a:p>
        </p:txBody>
      </p:sp>
      <p:sp>
        <p:nvSpPr>
          <p:cNvPr id="26" name="Google Shape;748;p69"/>
          <p:cNvSpPr/>
          <p:nvPr/>
        </p:nvSpPr>
        <p:spPr>
          <a:xfrm>
            <a:off x="709415" y="5492502"/>
            <a:ext cx="452100" cy="452100"/>
          </a:xfrm>
          <a:prstGeom prst="ellipse">
            <a:avLst/>
          </a:prstGeom>
          <a:solidFill>
            <a:srgbClr val="FF7C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4;p79"/>
          <p:cNvSpPr txBox="1"/>
          <p:nvPr/>
        </p:nvSpPr>
        <p:spPr>
          <a:xfrm>
            <a:off x="1467700" y="5349019"/>
            <a:ext cx="10694137" cy="906000"/>
          </a:xfrm>
          <a:prstGeom prst="rect">
            <a:avLst/>
          </a:prstGeom>
          <a:noFill/>
          <a:ln>
            <a:noFill/>
          </a:ln>
        </p:spPr>
        <p:txBody>
          <a:bodyPr spcFirstLastPara="1" wrap="square" lIns="121705" tIns="121705" rIns="121705" bIns="121705" anchor="t" anchorCtr="0">
            <a:noAutofit/>
          </a:bodyPr>
          <a:lstStyle/>
          <a:p>
            <a:pPr algn="just"/>
            <a:r>
              <a:rPr lang="vi-VN" sz="3600">
                <a:solidFill>
                  <a:srgbClr val="002060"/>
                </a:solidFill>
                <a:latin typeface="Arial-Rounded" pitchFamily="34" charset="0"/>
                <a:ea typeface="Arial-Rounded" pitchFamily="34" charset="0"/>
                <a:cs typeface="Arial-Rounded" pitchFamily="34" charset="0"/>
              </a:rPr>
              <a:t>“Thế là được rồi đấy!</a:t>
            </a:r>
          </a:p>
        </p:txBody>
      </p:sp>
    </p:spTree>
    <p:extLst>
      <p:ext uri="{BB962C8B-B14F-4D97-AF65-F5344CB8AC3E}">
        <p14:creationId xmlns:p14="http://schemas.microsoft.com/office/powerpoint/2010/main" val="41733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4" grpId="0" animBg="1"/>
      <p:bldP spid="25" grpId="0"/>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4;p79"/>
          <p:cNvSpPr txBox="1"/>
          <p:nvPr/>
        </p:nvSpPr>
        <p:spPr>
          <a:xfrm>
            <a:off x="1472067" y="3208800"/>
            <a:ext cx="10134600" cy="906000"/>
          </a:xfrm>
          <a:prstGeom prst="rect">
            <a:avLst/>
          </a:prstGeom>
          <a:noFill/>
          <a:ln>
            <a:noFill/>
          </a:ln>
        </p:spPr>
        <p:txBody>
          <a:bodyPr spcFirstLastPara="1" wrap="square" lIns="121705" tIns="121705" rIns="121705" bIns="121705" anchor="t" anchorCtr="0">
            <a:noAutofit/>
          </a:bodyPr>
          <a:lstStyle/>
          <a:p>
            <a:pPr algn="just">
              <a:lnSpc>
                <a:spcPct val="150000"/>
              </a:lnSpc>
            </a:pPr>
            <a:r>
              <a:rPr lang="vi-VN" sz="3600">
                <a:solidFill>
                  <a:srgbClr val="002060"/>
                </a:solidFill>
                <a:latin typeface="Arial-Rounded" pitchFamily="34" charset="0"/>
                <a:ea typeface="Arial-Rounded" pitchFamily="34" charset="0"/>
                <a:cs typeface="Arial-Rounded" pitchFamily="34" charset="0"/>
              </a:rPr>
              <a:t>Quang thở mạnh một hơi rồi nói tiếp: “Mẹ... ờ... bảo: Con đánh răng đi.</a:t>
            </a:r>
            <a:r>
              <a:rPr lang="en-US" sz="3600">
                <a:solidFill>
                  <a:srgbClr val="002060"/>
                </a:solidFill>
                <a:latin typeface="Arial-Rounded" pitchFamily="34" charset="0"/>
                <a:ea typeface="Arial-Rounded" pitchFamily="34" charset="0"/>
                <a:cs typeface="Arial-Rounded" pitchFamily="34" charset="0"/>
              </a:rPr>
              <a:t> </a:t>
            </a:r>
            <a:r>
              <a:rPr lang="vi-VN" sz="3600">
                <a:solidFill>
                  <a:srgbClr val="002060"/>
                </a:solidFill>
                <a:latin typeface="Arial-Rounded" pitchFamily="34" charset="0"/>
                <a:ea typeface="Arial-Rounded" pitchFamily="34" charset="0"/>
                <a:cs typeface="Arial-Rounded" pitchFamily="34" charset="0"/>
              </a:rPr>
              <a:t>Thế là em đánh răng.”.</a:t>
            </a:r>
            <a:endParaRPr lang="vi-VN" sz="3600" dirty="0">
              <a:latin typeface="Arial-Rounded" pitchFamily="34" charset="0"/>
              <a:ea typeface="Arial-Rounded" pitchFamily="34" charset="0"/>
              <a:cs typeface="Arial-Rounded" pitchFamily="34" charset="0"/>
            </a:endParaRPr>
          </a:p>
        </p:txBody>
      </p:sp>
      <p:sp>
        <p:nvSpPr>
          <p:cNvPr id="4" name="Google Shape;749;p69"/>
          <p:cNvSpPr/>
          <p:nvPr/>
        </p:nvSpPr>
        <p:spPr>
          <a:xfrm>
            <a:off x="681888" y="3511950"/>
            <a:ext cx="452100" cy="452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p:cNvGrpSpPr/>
          <p:nvPr/>
        </p:nvGrpSpPr>
        <p:grpSpPr>
          <a:xfrm>
            <a:off x="3449661" y="990600"/>
            <a:ext cx="6084504" cy="2092378"/>
            <a:chOff x="4521559" y="4495800"/>
            <a:chExt cx="6084504" cy="2092378"/>
          </a:xfrm>
        </p:grpSpPr>
        <p:sp>
          <p:nvSpPr>
            <p:cNvPr id="7" name="Rounded Rectangular Callout 6"/>
            <p:cNvSpPr/>
            <p:nvPr/>
          </p:nvSpPr>
          <p:spPr>
            <a:xfrm>
              <a:off x="5523274" y="4495800"/>
              <a:ext cx="4849091" cy="1219200"/>
            </a:xfrm>
            <a:prstGeom prst="wedgeRoundRectCallout">
              <a:avLst>
                <a:gd name="adj1" fmla="val -58442"/>
                <a:gd name="adj2" fmla="val 3750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521559" y="4564951"/>
              <a:ext cx="6084504" cy="2023227"/>
              <a:chOff x="4521559" y="4564951"/>
              <a:chExt cx="6084504" cy="2023227"/>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8327" t="3036" r="11970" b="50000"/>
              <a:stretch/>
            </p:blipFill>
            <p:spPr>
              <a:xfrm>
                <a:off x="4521559" y="5218532"/>
                <a:ext cx="802840" cy="1369646"/>
              </a:xfrm>
              <a:prstGeom prst="rect">
                <a:avLst/>
              </a:prstGeom>
            </p:spPr>
          </p:pic>
          <p:sp>
            <p:nvSpPr>
              <p:cNvPr id="10" name="TextBox 9"/>
              <p:cNvSpPr txBox="1"/>
              <p:nvPr/>
            </p:nvSpPr>
            <p:spPr>
              <a:xfrm>
                <a:off x="5325997" y="4564951"/>
                <a:ext cx="5280066" cy="1077218"/>
              </a:xfrm>
              <a:prstGeom prst="rect">
                <a:avLst/>
              </a:prstGeom>
              <a:noFill/>
            </p:spPr>
            <p:txBody>
              <a:bodyPr wrap="square" rtlCol="0">
                <a:spAutoFit/>
              </a:bodyPr>
              <a:lstStyle/>
              <a:p>
                <a:pPr algn="ctr"/>
                <a:r>
                  <a:rPr lang="en-US" sz="3200" smtClean="0">
                    <a:solidFill>
                      <a:srgbClr val="002060"/>
                    </a:solidFill>
                    <a:latin typeface="Arial-Rounded" pitchFamily="34" charset="0"/>
                    <a:ea typeface="Arial-Rounded" pitchFamily="34" charset="0"/>
                    <a:cs typeface="Arial-Rounded" pitchFamily="34" charset="0"/>
                  </a:rPr>
                  <a:t>Chúng mình </a:t>
                </a:r>
              </a:p>
              <a:p>
                <a:pPr algn="ctr"/>
                <a:r>
                  <a:rPr lang="en-US" sz="3200" smtClean="0">
                    <a:solidFill>
                      <a:srgbClr val="002060"/>
                    </a:solidFill>
                    <a:latin typeface="Arial-Rounded" pitchFamily="34" charset="0"/>
                    <a:ea typeface="Arial-Rounded" pitchFamily="34" charset="0"/>
                    <a:cs typeface="Arial-Rounded" pitchFamily="34" charset="0"/>
                  </a:rPr>
                  <a:t>luyện đọc câu dài nào!</a:t>
                </a:r>
                <a:endParaRPr lang="en-US" sz="3200">
                  <a:solidFill>
                    <a:srgbClr val="002060"/>
                  </a:solidFill>
                  <a:latin typeface="Arial-Rounded" pitchFamily="34" charset="0"/>
                  <a:ea typeface="Arial-Rounded" pitchFamily="34" charset="0"/>
                  <a:cs typeface="Arial-Rounded" pitchFamily="34" charset="0"/>
                </a:endParaRPr>
              </a:p>
            </p:txBody>
          </p:sp>
        </p:grpSp>
      </p:grpSp>
      <p:cxnSp>
        <p:nvCxnSpPr>
          <p:cNvPr id="11" name="Straight Connector 10"/>
          <p:cNvCxnSpPr/>
          <p:nvPr/>
        </p:nvCxnSpPr>
        <p:spPr>
          <a:xfrm flipH="1">
            <a:off x="8639061" y="3530835"/>
            <a:ext cx="70971" cy="5051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07098" y="3511950"/>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9553730" y="4334817"/>
            <a:ext cx="218809" cy="555682"/>
            <a:chOff x="9440163" y="3220718"/>
            <a:chExt cx="218809" cy="555682"/>
          </a:xfrm>
        </p:grpSpPr>
        <p:cxnSp>
          <p:nvCxnSpPr>
            <p:cNvPr id="15" name="Straight Connector 14"/>
            <p:cNvCxnSpPr/>
            <p:nvPr/>
          </p:nvCxnSpPr>
          <p:spPr>
            <a:xfrm flipH="1">
              <a:off x="9440163" y="3220718"/>
              <a:ext cx="114300"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544672" y="3220718"/>
              <a:ext cx="114300"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a:off x="5035784" y="4320303"/>
            <a:ext cx="70971"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1491365" y="3484163"/>
            <a:ext cx="94463"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77" y="1070430"/>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(1)</a:t>
            </a:r>
            <a:endParaRPr lang="en-US" sz="3200" b="1">
              <a:solidFill>
                <a:srgbClr val="002060"/>
              </a:solidFill>
              <a:latin typeface="Arial" pitchFamily="34" charset="0"/>
              <a:cs typeface="Arial" pitchFamily="34" charset="0"/>
            </a:endParaRPr>
          </a:p>
        </p:txBody>
      </p:sp>
      <p:sp>
        <p:nvSpPr>
          <p:cNvPr id="7" name="TextBox 6"/>
          <p:cNvSpPr txBox="1"/>
          <p:nvPr/>
        </p:nvSpPr>
        <p:spPr>
          <a:xfrm>
            <a:off x="17577" y="2823030"/>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(2)</a:t>
            </a:r>
            <a:endParaRPr lang="en-US" sz="3200" b="1">
              <a:solidFill>
                <a:srgbClr val="002060"/>
              </a:solidFill>
              <a:latin typeface="Arial" pitchFamily="34" charset="0"/>
              <a:cs typeface="Arial" pitchFamily="34" charset="0"/>
            </a:endParaRPr>
          </a:p>
        </p:txBody>
      </p:sp>
      <p:sp>
        <p:nvSpPr>
          <p:cNvPr id="9" name="TextBox 8">
            <a:extLst>
              <a:ext uri="{FF2B5EF4-FFF2-40B4-BE49-F238E27FC236}">
                <a16:creationId xmlns="" xmlns:a16="http://schemas.microsoft.com/office/drawing/2014/main" id="{83DE1F8B-C43D-4B7A-8155-BEAC33AC1D49}"/>
              </a:ext>
            </a:extLst>
          </p:cNvPr>
          <p:cNvSpPr txBox="1"/>
          <p:nvPr/>
        </p:nvSpPr>
        <p:spPr>
          <a:xfrm>
            <a:off x="609033" y="920889"/>
            <a:ext cx="11292342" cy="6001643"/>
          </a:xfrm>
          <a:prstGeom prst="rect">
            <a:avLst/>
          </a:prstGeom>
          <a:noFill/>
        </p:spPr>
        <p:txBody>
          <a:bodyPr wrap="square" rtlCol="0">
            <a:spAutoFit/>
          </a:bodyPr>
          <a:lstStyle/>
          <a:p>
            <a:pPr algn="just"/>
            <a:r>
              <a:rPr lang="vi-VN">
                <a:solidFill>
                  <a:srgbClr val="002060"/>
                </a:solidFill>
                <a:latin typeface="Arial-Rounded" pitchFamily="34" charset="0"/>
                <a:ea typeface="Arial-Rounded" pitchFamily="34" charset="0"/>
                <a:cs typeface="Arial-Rounded" pitchFamily="34" charset="0"/>
              </a:rPr>
              <a:t> </a:t>
            </a:r>
            <a:r>
              <a:rPr lang="en-US">
                <a:solidFill>
                  <a:srgbClr val="002060"/>
                </a:solidFill>
                <a:latin typeface="Arial-Rounded" pitchFamily="34" charset="0"/>
                <a:ea typeface="Arial-Rounded" pitchFamily="34" charset="0"/>
                <a:cs typeface="Arial-Rounded" pitchFamily="34" charset="0"/>
              </a:rPr>
              <a:t> </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Thầy </a:t>
            </a:r>
            <a:r>
              <a:rPr lang="vi-VN">
                <a:solidFill>
                  <a:srgbClr val="002060"/>
                </a:solidFill>
                <a:latin typeface="Arial-Rounded" pitchFamily="34" charset="0"/>
                <a:ea typeface="Arial-Rounded" pitchFamily="34" charset="0"/>
                <a:cs typeface="Arial-Rounded" pitchFamily="34" charset="0"/>
              </a:rPr>
              <a:t>giáo nói: “Chúng ta cần học cách giao tiếp tự tin. Vì thế hôm nay chúng ta sẽ tập nói trước lớp về bất cứ điều gì mình thích</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r>
              <a:rPr lang="vi-VN">
                <a:solidFill>
                  <a:srgbClr val="002060"/>
                </a:solidFill>
                <a:latin typeface="Arial-Rounded" pitchFamily="34" charset="0"/>
                <a:ea typeface="Arial-Rounded" pitchFamily="34" charset="0"/>
                <a:cs typeface="Arial-Rounded" pitchFamily="34" charset="0"/>
              </a:rPr>
              <a:t>      Quang ngập ngừng, vừa nói vừa gãi đầu: “Em...”.</a:t>
            </a:r>
          </a:p>
          <a:p>
            <a:pPr algn="just"/>
            <a:r>
              <a:rPr lang="vi-VN">
                <a:solidFill>
                  <a:srgbClr val="002060"/>
                </a:solidFill>
                <a:latin typeface="Arial-Rounded" pitchFamily="34" charset="0"/>
                <a:ea typeface="Arial-Rounded" pitchFamily="34" charset="0"/>
                <a:cs typeface="Arial-Rounded" pitchFamily="34" charset="0"/>
              </a:rPr>
              <a:t>      Thầy giáo nhắc: “Rồi gì nữa?”.</a:t>
            </a:r>
          </a:p>
          <a:p>
            <a:pPr algn="just"/>
            <a:r>
              <a:rPr lang="vi-VN">
                <a:solidFill>
                  <a:srgbClr val="002060"/>
                </a:solidFill>
                <a:latin typeface="Arial-Rounded" pitchFamily="34" charset="0"/>
                <a:ea typeface="Arial-Rounded" pitchFamily="34" charset="0"/>
                <a:cs typeface="Arial-Rounded" pitchFamily="34" charset="0"/>
              </a:rPr>
              <a:t>      Quang lại gãi đầu: “À...ờ...Em ngủ dậy.”. Và cậu nói tiếp: “Rồi...ờ...”.</a:t>
            </a:r>
          </a:p>
          <a:p>
            <a:pPr algn="just"/>
            <a:r>
              <a:rPr lang="vi-VN">
                <a:solidFill>
                  <a:srgbClr val="002060"/>
                </a:solidFill>
                <a:latin typeface="Arial-Rounded" pitchFamily="34" charset="0"/>
                <a:ea typeface="Arial-Rounded" pitchFamily="34" charset="0"/>
                <a:cs typeface="Arial-Rounded" pitchFamily="34" charset="0"/>
              </a:rPr>
              <a:t>      Thầy giáo mỉm cười, kiên nhẫn nghe Quang nói. Thầy bảo: “Thế là được rồi đấy</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Nhưng Quang chưa chịu về chỗ. Bỗng cậu nói to: “Rồi sau đó...ờ...ờ”. Quang thở mạnh một hơi rồi nói tiếp: “Mẹ... ờ... bảo: Con đánh răng </a:t>
            </a:r>
            <a:r>
              <a:rPr lang="vi-VN" smtClean="0">
                <a:solidFill>
                  <a:srgbClr val="002060"/>
                </a:solidFill>
                <a:latin typeface="Arial-Rounded" pitchFamily="34" charset="0"/>
                <a:ea typeface="Arial-Rounded" pitchFamily="34" charset="0"/>
                <a:cs typeface="Arial-Rounded" pitchFamily="34" charset="0"/>
              </a:rPr>
              <a:t>đi.</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Thế </a:t>
            </a:r>
            <a:r>
              <a:rPr lang="vi-VN">
                <a:solidFill>
                  <a:srgbClr val="002060"/>
                </a:solidFill>
                <a:latin typeface="Arial-Rounded" pitchFamily="34" charset="0"/>
                <a:ea typeface="Arial-Rounded" pitchFamily="34" charset="0"/>
                <a:cs typeface="Arial-Rounded" pitchFamily="34" charset="0"/>
              </a:rPr>
              <a:t>là em đánh răng.”. Thầy giáo vỗ tay. Cả lớp vỗ tay theo. Cuối cùng, Quang nói với giọng rất tự tin: “Sau đó bố đưa em đi học.”.</a:t>
            </a:r>
          </a:p>
          <a:p>
            <a:pPr algn="just"/>
            <a:r>
              <a:rPr lang="vi-VN">
                <a:solidFill>
                  <a:srgbClr val="002060"/>
                </a:solidFill>
                <a:latin typeface="Arial-Rounded" pitchFamily="34" charset="0"/>
                <a:ea typeface="Arial-Rounded" pitchFamily="34" charset="0"/>
                <a:cs typeface="Arial-Rounded" pitchFamily="34" charset="0"/>
              </a:rPr>
              <a:t>      Thầy giáo vỗ tay. Các bạn vỗ tay theo. Quang cũng vỗ tay. Cả lớp tràn ngập tiếng vỗ tay.</a:t>
            </a:r>
          </a:p>
          <a:p>
            <a:pPr algn="r"/>
            <a:r>
              <a:rPr lang="vi-VN">
                <a:solidFill>
                  <a:srgbClr val="002060"/>
                </a:solidFill>
                <a:latin typeface="Arial-Rounded" pitchFamily="34" charset="0"/>
                <a:ea typeface="Arial-Rounded" pitchFamily="34" charset="0"/>
                <a:cs typeface="Arial-Rounded" pitchFamily="34" charset="0"/>
              </a:rPr>
              <a:t>(Phỏng theo </a:t>
            </a:r>
            <a:r>
              <a:rPr lang="vi-VN" i="1">
                <a:solidFill>
                  <a:srgbClr val="002060"/>
                </a:solidFill>
                <a:latin typeface="Arial-Rounded" pitchFamily="34" charset="0"/>
                <a:ea typeface="Arial-Rounded" pitchFamily="34" charset="0"/>
                <a:cs typeface="Arial-Rounded" pitchFamily="34" charset="0"/>
              </a:rPr>
              <a:t>Tốt-tô-chan, cô bé bên cửa sổ</a:t>
            </a:r>
            <a:r>
              <a:rPr lang="vi-VN">
                <a:solidFill>
                  <a:srgbClr val="002060"/>
                </a:solidFill>
                <a:latin typeface="Arial-Rounded" pitchFamily="34" charset="0"/>
                <a:ea typeface="Arial-Rounded" pitchFamily="34" charset="0"/>
                <a:cs typeface="Arial-Rounded" pitchFamily="34" charset="0"/>
              </a:rPr>
              <a:t>)</a:t>
            </a:r>
            <a:endParaRPr lang="en-US" dirty="0">
              <a:solidFill>
                <a:srgbClr val="002060"/>
              </a:solidFill>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 xmlns:a16="http://schemas.microsoft.com/office/drawing/2014/main" id="{EC1E3D26-0FBF-489D-9BF9-77F94C02DE90}"/>
              </a:ext>
            </a:extLst>
          </p:cNvPr>
          <p:cNvSpPr txBox="1"/>
          <p:nvPr/>
        </p:nvSpPr>
        <p:spPr>
          <a:xfrm>
            <a:off x="1026114" y="311289"/>
            <a:ext cx="10327119" cy="523220"/>
          </a:xfrm>
          <a:prstGeom prst="rect">
            <a:avLst/>
          </a:prstGeom>
          <a:noFill/>
        </p:spPr>
        <p:txBody>
          <a:bodyPr wrap="square" rtlCol="0">
            <a:spAutoFit/>
          </a:bodyPr>
          <a:lstStyle/>
          <a:p>
            <a:pPr algn="ctr"/>
            <a:r>
              <a:rPr lang="en-US" sz="2800" b="1" smtClean="0">
                <a:solidFill>
                  <a:schemeClr val="accent6"/>
                </a:solidFill>
                <a:latin typeface="Arial-Rounded" pitchFamily="34" charset="0"/>
                <a:ea typeface="Arial-Rounded" pitchFamily="34" charset="0"/>
                <a:cs typeface="Arial-Rounded" pitchFamily="34" charset="0"/>
              </a:rPr>
              <a:t>MỘT GIỜ HỌC</a:t>
            </a:r>
            <a:endParaRPr lang="en-US" sz="2800" b="1" dirty="0">
              <a:solidFill>
                <a:schemeClr val="accent6"/>
              </a:solidFill>
              <a:latin typeface="Arial-Rounded" pitchFamily="34" charset="0"/>
              <a:ea typeface="Arial-Rounded" pitchFamily="34" charset="0"/>
              <a:cs typeface="Arial-Rounded" pitchFamily="34" charset="0"/>
            </a:endParaRPr>
          </a:p>
        </p:txBody>
      </p:sp>
      <p:sp>
        <p:nvSpPr>
          <p:cNvPr id="13" name="TextBox 12">
            <a:extLst>
              <a:ext uri="{FF2B5EF4-FFF2-40B4-BE49-F238E27FC236}">
                <a16:creationId xmlns="" xmlns:a16="http://schemas.microsoft.com/office/drawing/2014/main" id="{83DE1F8B-C43D-4B7A-8155-BEAC33AC1D49}"/>
              </a:ext>
            </a:extLst>
          </p:cNvPr>
          <p:cNvSpPr txBox="1"/>
          <p:nvPr/>
        </p:nvSpPr>
        <p:spPr>
          <a:xfrm>
            <a:off x="609033" y="928914"/>
            <a:ext cx="11292342" cy="6001643"/>
          </a:xfrm>
          <a:prstGeom prst="rect">
            <a:avLst/>
          </a:prstGeom>
          <a:solidFill>
            <a:schemeClr val="bg1"/>
          </a:solidFill>
        </p:spPr>
        <p:txBody>
          <a:bodyPr wrap="square" rtlCol="0">
            <a:spAutoFit/>
          </a:bodyPr>
          <a:lstStyle/>
          <a:p>
            <a:pPr algn="just"/>
            <a:r>
              <a:rPr lang="vi-VN">
                <a:solidFill>
                  <a:srgbClr val="002060"/>
                </a:solidFill>
                <a:latin typeface="Arial-Rounded" pitchFamily="34" charset="0"/>
                <a:ea typeface="Arial-Rounded" pitchFamily="34" charset="0"/>
                <a:cs typeface="Arial-Rounded" pitchFamily="34" charset="0"/>
              </a:rPr>
              <a:t> </a:t>
            </a:r>
            <a:r>
              <a:rPr lang="en-US">
                <a:solidFill>
                  <a:srgbClr val="002060"/>
                </a:solidFill>
                <a:latin typeface="Arial-Rounded" pitchFamily="34" charset="0"/>
                <a:ea typeface="Arial-Rounded" pitchFamily="34" charset="0"/>
                <a:cs typeface="Arial-Rounded" pitchFamily="34" charset="0"/>
              </a:rPr>
              <a:t> </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Thầy </a:t>
            </a:r>
            <a:r>
              <a:rPr lang="vi-VN">
                <a:solidFill>
                  <a:srgbClr val="002060"/>
                </a:solidFill>
                <a:latin typeface="Arial-Rounded" pitchFamily="34" charset="0"/>
                <a:ea typeface="Arial-Rounded" pitchFamily="34" charset="0"/>
                <a:cs typeface="Arial-Rounded" pitchFamily="34" charset="0"/>
              </a:rPr>
              <a:t>giáo nói: “Chúng ta cần học cách giao tiếp tự tin. Vì thế hôm nay chúng ta sẽ tập nói trước lớp về bất cứ điều gì mình thích</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r>
              <a:rPr lang="vi-VN">
                <a:solidFill>
                  <a:srgbClr val="002060"/>
                </a:solidFill>
                <a:latin typeface="Arial-Rounded" pitchFamily="34" charset="0"/>
                <a:ea typeface="Arial-Rounded" pitchFamily="34" charset="0"/>
                <a:cs typeface="Arial-Rounded" pitchFamily="34" charset="0"/>
              </a:rPr>
              <a:t>      Quang ngập ngừng, vừa nói vừa gãi đầu: “Em...”.</a:t>
            </a:r>
          </a:p>
          <a:p>
            <a:pPr algn="just"/>
            <a:r>
              <a:rPr lang="vi-VN">
                <a:solidFill>
                  <a:srgbClr val="002060"/>
                </a:solidFill>
                <a:latin typeface="Arial-Rounded" pitchFamily="34" charset="0"/>
                <a:ea typeface="Arial-Rounded" pitchFamily="34" charset="0"/>
                <a:cs typeface="Arial-Rounded" pitchFamily="34" charset="0"/>
              </a:rPr>
              <a:t>      Thầy giáo nhắc: “Rồi gì nữa?”.</a:t>
            </a:r>
          </a:p>
          <a:p>
            <a:pPr algn="just"/>
            <a:r>
              <a:rPr lang="vi-VN">
                <a:solidFill>
                  <a:srgbClr val="002060"/>
                </a:solidFill>
                <a:latin typeface="Arial-Rounded" pitchFamily="34" charset="0"/>
                <a:ea typeface="Arial-Rounded" pitchFamily="34" charset="0"/>
                <a:cs typeface="Arial-Rounded" pitchFamily="34" charset="0"/>
              </a:rPr>
              <a:t>      Quang lại gãi đầu: “À...ờ...Em ngủ dậy.”. Và cậu nói tiếp: “Rồi...ờ...”.</a:t>
            </a:r>
          </a:p>
          <a:p>
            <a:pPr algn="just"/>
            <a:r>
              <a:rPr lang="vi-VN">
                <a:solidFill>
                  <a:srgbClr val="002060"/>
                </a:solidFill>
                <a:latin typeface="Arial-Rounded" pitchFamily="34" charset="0"/>
                <a:ea typeface="Arial-Rounded" pitchFamily="34" charset="0"/>
                <a:cs typeface="Arial-Rounded" pitchFamily="34" charset="0"/>
              </a:rPr>
              <a:t>      Thầy giáo mỉm cười, kiên nhẫn nghe Quang nói. Thầy bảo: “Thế là được rồi đấy</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Nhưng Quang chưa chịu về chỗ. Bỗng cậu nói to: “Rồi sau đó...ờ...ờ”. Quang thở mạnh một hơi rồi nói tiếp: “Mẹ... ờ... bảo: Con đánh răng </a:t>
            </a:r>
            <a:r>
              <a:rPr lang="vi-VN" smtClean="0">
                <a:solidFill>
                  <a:srgbClr val="002060"/>
                </a:solidFill>
                <a:latin typeface="Arial-Rounded" pitchFamily="34" charset="0"/>
                <a:ea typeface="Arial-Rounded" pitchFamily="34" charset="0"/>
                <a:cs typeface="Arial-Rounded" pitchFamily="34" charset="0"/>
              </a:rPr>
              <a:t>đi.</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Thế </a:t>
            </a:r>
            <a:r>
              <a:rPr lang="vi-VN">
                <a:solidFill>
                  <a:srgbClr val="002060"/>
                </a:solidFill>
                <a:latin typeface="Arial-Rounded" pitchFamily="34" charset="0"/>
                <a:ea typeface="Arial-Rounded" pitchFamily="34" charset="0"/>
                <a:cs typeface="Arial-Rounded" pitchFamily="34" charset="0"/>
              </a:rPr>
              <a:t>là em đánh răng.”. Thầy giáo vỗ tay. Cả lớp vỗ tay theo. Cuối cùng, Quang nói với giọng rất tự tin: “Sau đó bố đưa em đi học.”.</a:t>
            </a:r>
          </a:p>
          <a:p>
            <a:pPr algn="just"/>
            <a:r>
              <a:rPr lang="vi-VN">
                <a:solidFill>
                  <a:srgbClr val="002060"/>
                </a:solidFill>
                <a:latin typeface="Arial-Rounded" pitchFamily="34" charset="0"/>
                <a:ea typeface="Arial-Rounded" pitchFamily="34" charset="0"/>
                <a:cs typeface="Arial-Rounded" pitchFamily="34" charset="0"/>
              </a:rPr>
              <a:t>      Thầy giáo vỗ tay. Các bạn vỗ tay theo. Quang cũng vỗ tay. Cả lớp tràn ngập tiếng vỗ tay.</a:t>
            </a:r>
          </a:p>
          <a:p>
            <a:pPr algn="r"/>
            <a:r>
              <a:rPr lang="vi-VN">
                <a:solidFill>
                  <a:srgbClr val="002060"/>
                </a:solidFill>
                <a:latin typeface="Arial-Rounded" pitchFamily="34" charset="0"/>
                <a:ea typeface="Arial-Rounded" pitchFamily="34" charset="0"/>
                <a:cs typeface="Arial-Rounded" pitchFamily="34" charset="0"/>
              </a:rPr>
              <a:t>(Phỏng theo </a:t>
            </a:r>
            <a:r>
              <a:rPr lang="vi-VN" i="1">
                <a:solidFill>
                  <a:srgbClr val="002060"/>
                </a:solidFill>
                <a:latin typeface="Arial-Rounded" pitchFamily="34" charset="0"/>
                <a:ea typeface="Arial-Rounded" pitchFamily="34" charset="0"/>
                <a:cs typeface="Arial-Rounded" pitchFamily="34" charset="0"/>
              </a:rPr>
              <a:t>Tốt-tô-chan, cô bé bên cửa sổ</a:t>
            </a:r>
            <a:r>
              <a:rPr lang="vi-VN">
                <a:solidFill>
                  <a:srgbClr val="002060"/>
                </a:solidFill>
                <a:latin typeface="Arial-Rounded" pitchFamily="34" charset="0"/>
                <a:ea typeface="Arial-Rounded" pitchFamily="34" charset="0"/>
                <a:cs typeface="Arial-Rounded" pitchFamily="34" charset="0"/>
              </a:rPr>
              <a:t>)</a:t>
            </a:r>
            <a:endParaRPr lang="en-US" dirty="0">
              <a:solidFill>
                <a:srgbClr val="002060"/>
              </a:solidFill>
              <a:latin typeface="Arial-Rounded" pitchFamily="34" charset="0"/>
              <a:ea typeface="Arial-Rounded" pitchFamily="34" charset="0"/>
              <a:cs typeface="Arial-Rounded" pitchFamily="34" charset="0"/>
            </a:endParaRPr>
          </a:p>
        </p:txBody>
      </p:sp>
      <p:sp>
        <p:nvSpPr>
          <p:cNvPr id="14" name="TextBox 13"/>
          <p:cNvSpPr txBox="1"/>
          <p:nvPr/>
        </p:nvSpPr>
        <p:spPr>
          <a:xfrm>
            <a:off x="17577" y="4572000"/>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(3)</a:t>
            </a:r>
            <a:endParaRPr lang="en-US" sz="3200" b="1">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3470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13">
                                            <p:txEl>
                                              <p:pRg st="0" end="0"/>
                                            </p:txEl>
                                          </p:spTgt>
                                        </p:tgtEl>
                                        <p:attrNameLst>
                                          <p:attrName>style.color</p:attrName>
                                        </p:attrNameLst>
                                      </p:cBhvr>
                                      <p:to>
                                        <a:srgbClr val="0070C0"/>
                                      </p:to>
                                    </p:animClr>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2000" fill="hold"/>
                                        <p:tgtEl>
                                          <p:spTgt spid="13">
                                            <p:txEl>
                                              <p:pRg st="1" end="1"/>
                                            </p:txEl>
                                          </p:spTgt>
                                        </p:tgtEl>
                                        <p:attrNameLst>
                                          <p:attrName>style.color</p:attrName>
                                        </p:attrNameLst>
                                      </p:cBhvr>
                                      <p:to>
                                        <a:srgbClr val="FF0000"/>
                                      </p:to>
                                    </p:animClr>
                                  </p:childTnLst>
                                </p:cTn>
                              </p:par>
                              <p:par>
                                <p:cTn id="20" presetID="3" presetClass="emph" presetSubtype="2" fill="hold" nodeType="withEffect">
                                  <p:stCondLst>
                                    <p:cond delay="0"/>
                                  </p:stCondLst>
                                  <p:childTnLst>
                                    <p:animClr clrSpc="rgb" dir="cw">
                                      <p:cBhvr override="childStyle">
                                        <p:cTn id="21" dur="2000" fill="hold"/>
                                        <p:tgtEl>
                                          <p:spTgt spid="13">
                                            <p:txEl>
                                              <p:pRg st="2" end="2"/>
                                            </p:txEl>
                                          </p:spTgt>
                                        </p:tgtEl>
                                        <p:attrNameLst>
                                          <p:attrName>style.color</p:attrName>
                                        </p:attrNameLst>
                                      </p:cBhvr>
                                      <p:to>
                                        <a:srgbClr val="FF0000"/>
                                      </p:to>
                                    </p:animClr>
                                  </p:childTnLst>
                                </p:cTn>
                              </p:par>
                              <p:par>
                                <p:cTn id="22" presetID="3" presetClass="emph" presetSubtype="2" fill="hold" nodeType="withEffect">
                                  <p:stCondLst>
                                    <p:cond delay="0"/>
                                  </p:stCondLst>
                                  <p:childTnLst>
                                    <p:animClr clrSpc="rgb" dir="cw">
                                      <p:cBhvr override="childStyle">
                                        <p:cTn id="23" dur="2000" fill="hold"/>
                                        <p:tgtEl>
                                          <p:spTgt spid="13">
                                            <p:txEl>
                                              <p:pRg st="3" end="3"/>
                                            </p:txEl>
                                          </p:spTgt>
                                        </p:tgtEl>
                                        <p:attrNameLst>
                                          <p:attrName>style.color</p:attrName>
                                        </p:attrNameLst>
                                      </p:cBhvr>
                                      <p:to>
                                        <a:srgbClr val="FF0000"/>
                                      </p:to>
                                    </p:animClr>
                                  </p:childTnLst>
                                </p:cTn>
                              </p:par>
                              <p:par>
                                <p:cTn id="24" presetID="3" presetClass="emph" presetSubtype="2" fill="hold" nodeType="withEffect">
                                  <p:stCondLst>
                                    <p:cond delay="0"/>
                                  </p:stCondLst>
                                  <p:childTnLst>
                                    <p:animClr clrSpc="rgb" dir="cw">
                                      <p:cBhvr override="childStyle">
                                        <p:cTn id="25" dur="2000" fill="hold"/>
                                        <p:tgtEl>
                                          <p:spTgt spid="13">
                                            <p:txEl>
                                              <p:pRg st="4" end="4"/>
                                            </p:txEl>
                                          </p:spTgt>
                                        </p:tgtEl>
                                        <p:attrNameLst>
                                          <p:attrName>style.color</p:attrName>
                                        </p:attrNameLst>
                                      </p:cBhvr>
                                      <p:to>
                                        <a:srgbClr val="FF0000"/>
                                      </p:to>
                                    </p:animClr>
                                  </p:childTnLst>
                                </p:cTn>
                              </p:par>
                              <p:par>
                                <p:cTn id="26" presetID="3" presetClass="emph" presetSubtype="2" fill="hold" nodeType="withEffect">
                                  <p:stCondLst>
                                    <p:cond delay="0"/>
                                  </p:stCondLst>
                                  <p:childTnLst>
                                    <p:animClr clrSpc="rgb" dir="cw">
                                      <p:cBhvr override="childStyle">
                                        <p:cTn id="27" dur="2000" fill="hold"/>
                                        <p:tgtEl>
                                          <p:spTgt spid="13">
                                            <p:txEl>
                                              <p:pRg st="5" end="5"/>
                                            </p:txEl>
                                          </p:spTgt>
                                        </p:tgtEl>
                                        <p:attrNameLst>
                                          <p:attrName>style.color</p:attrName>
                                        </p:attrNameLst>
                                      </p:cBhvr>
                                      <p:to>
                                        <a:srgbClr val="FF0000"/>
                                      </p:to>
                                    </p:animClr>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2000" fill="hold"/>
                                        <p:tgtEl>
                                          <p:spTgt spid="13">
                                            <p:txEl>
                                              <p:pRg st="6" end="6"/>
                                            </p:txEl>
                                          </p:spTgt>
                                        </p:tgtEl>
                                        <p:attrNameLst>
                                          <p:attrName>style.color</p:attrName>
                                        </p:attrNameLst>
                                      </p:cBhvr>
                                      <p:to>
                                        <a:srgbClr val="7030A0"/>
                                      </p:to>
                                    </p:animClr>
                                  </p:childTnLst>
                                </p:cTn>
                              </p:par>
                              <p:par>
                                <p:cTn id="35" presetID="3" presetClass="emph" presetSubtype="2" fill="hold" nodeType="withEffect">
                                  <p:stCondLst>
                                    <p:cond delay="0"/>
                                  </p:stCondLst>
                                  <p:childTnLst>
                                    <p:animClr clrSpc="rgb" dir="cw">
                                      <p:cBhvr override="childStyle">
                                        <p:cTn id="36" dur="2000" fill="hold"/>
                                        <p:tgtEl>
                                          <p:spTgt spid="13">
                                            <p:txEl>
                                              <p:pRg st="7" end="7"/>
                                            </p:txEl>
                                          </p:spTgt>
                                        </p:tgtEl>
                                        <p:attrNameLst>
                                          <p:attrName>style.color</p:attrName>
                                        </p:attrNameLst>
                                      </p:cBhvr>
                                      <p:to>
                                        <a:srgbClr val="7030A0"/>
                                      </p:to>
                                    </p:animClr>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7;p69"/>
          <p:cNvSpPr/>
          <p:nvPr/>
        </p:nvSpPr>
        <p:spPr>
          <a:xfrm>
            <a:off x="823120" y="2228946"/>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5" name="TextBox 4"/>
          <p:cNvSpPr txBox="1"/>
          <p:nvPr/>
        </p:nvSpPr>
        <p:spPr>
          <a:xfrm>
            <a:off x="1424429" y="2176403"/>
            <a:ext cx="51898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Lúng túng:</a:t>
            </a:r>
            <a:endParaRPr lang="en-US" sz="4000">
              <a:latin typeface="Arial-Rounded" pitchFamily="34" charset="0"/>
              <a:ea typeface="Arial-Rounded" pitchFamily="34" charset="0"/>
              <a:cs typeface="Arial-Rounded" pitchFamily="34" charset="0"/>
            </a:endParaRPr>
          </a:p>
        </p:txBody>
      </p:sp>
      <p:sp>
        <p:nvSpPr>
          <p:cNvPr id="8" name="TextBox 7"/>
          <p:cNvSpPr txBox="1"/>
          <p:nvPr/>
        </p:nvSpPr>
        <p:spPr>
          <a:xfrm>
            <a:off x="3852159" y="91812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sp>
        <p:nvSpPr>
          <p:cNvPr id="7" name="Google Shape;874;p79"/>
          <p:cNvSpPr txBox="1"/>
          <p:nvPr/>
        </p:nvSpPr>
        <p:spPr>
          <a:xfrm>
            <a:off x="3718719" y="1989600"/>
            <a:ext cx="10134600" cy="906000"/>
          </a:xfrm>
          <a:prstGeom prst="rect">
            <a:avLst/>
          </a:prstGeom>
          <a:noFill/>
          <a:ln>
            <a:noFill/>
          </a:ln>
        </p:spPr>
        <p:txBody>
          <a:bodyPr spcFirstLastPara="1" wrap="square" lIns="121705" tIns="121705" rIns="121705" bIns="121705" anchor="t" anchorCtr="0">
            <a:noAutofit/>
          </a:bodyPr>
          <a:lstStyle/>
          <a:p>
            <a:pPr algn="just">
              <a:lnSpc>
                <a:spcPct val="150000"/>
              </a:lnSpc>
            </a:pPr>
            <a:r>
              <a:rPr lang="en-US" sz="3600">
                <a:solidFill>
                  <a:srgbClr val="002060"/>
                </a:solidFill>
                <a:latin typeface="Arial-Rounded" pitchFamily="34" charset="0"/>
                <a:ea typeface="Arial-Rounded" pitchFamily="34" charset="0"/>
                <a:cs typeface="Arial-Rounded" pitchFamily="34" charset="0"/>
              </a:rPr>
              <a:t>k</a:t>
            </a:r>
            <a:r>
              <a:rPr lang="en-US" sz="3600" smtClean="0">
                <a:solidFill>
                  <a:srgbClr val="002060"/>
                </a:solidFill>
                <a:latin typeface="Arial-Rounded" pitchFamily="34" charset="0"/>
                <a:ea typeface="Arial-Rounded" pitchFamily="34" charset="0"/>
                <a:cs typeface="Arial-Rounded" pitchFamily="34" charset="0"/>
              </a:rPr>
              <a:t>hông biết nói hoặc làm như thế nào.</a:t>
            </a:r>
            <a:endParaRPr lang="vi-VN" sz="3600" dirty="0">
              <a:latin typeface="Arial-Rounded" pitchFamily="34" charset="0"/>
              <a:ea typeface="Arial-Rounded" pitchFamily="34" charset="0"/>
              <a:cs typeface="Arial-Rounded" pitchFamily="34" charset="0"/>
            </a:endParaRPr>
          </a:p>
        </p:txBody>
      </p:sp>
      <p:sp>
        <p:nvSpPr>
          <p:cNvPr id="9" name="Google Shape;747;p69"/>
          <p:cNvSpPr/>
          <p:nvPr/>
        </p:nvSpPr>
        <p:spPr>
          <a:xfrm>
            <a:off x="808605" y="3448146"/>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10" name="TextBox 9"/>
          <p:cNvSpPr txBox="1"/>
          <p:nvPr/>
        </p:nvSpPr>
        <p:spPr>
          <a:xfrm>
            <a:off x="1409914" y="3395603"/>
            <a:ext cx="51898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Kiên nhẫn:</a:t>
            </a:r>
            <a:endParaRPr lang="en-US" sz="4000">
              <a:latin typeface="Arial-Rounded" pitchFamily="34" charset="0"/>
              <a:ea typeface="Arial-Rounded" pitchFamily="34" charset="0"/>
              <a:cs typeface="Arial-Rounded" pitchFamily="34" charset="0"/>
            </a:endParaRPr>
          </a:p>
        </p:txBody>
      </p:sp>
      <p:sp>
        <p:nvSpPr>
          <p:cNvPr id="11" name="Google Shape;874;p79"/>
          <p:cNvSpPr txBox="1"/>
          <p:nvPr/>
        </p:nvSpPr>
        <p:spPr>
          <a:xfrm>
            <a:off x="3704204" y="3208800"/>
            <a:ext cx="7863115" cy="906000"/>
          </a:xfrm>
          <a:prstGeom prst="rect">
            <a:avLst/>
          </a:prstGeom>
          <a:noFill/>
          <a:ln>
            <a:noFill/>
          </a:ln>
        </p:spPr>
        <p:txBody>
          <a:bodyPr spcFirstLastPara="1" wrap="square" lIns="121705" tIns="121705" rIns="121705" bIns="121705" anchor="t" anchorCtr="0">
            <a:noAutofit/>
          </a:bodyPr>
          <a:lstStyle/>
          <a:p>
            <a:pPr algn="just">
              <a:lnSpc>
                <a:spcPct val="150000"/>
              </a:lnSpc>
            </a:pPr>
            <a:r>
              <a:rPr lang="en-US" sz="3600" smtClean="0">
                <a:solidFill>
                  <a:srgbClr val="002060"/>
                </a:solidFill>
                <a:latin typeface="Arial-Rounded" pitchFamily="34" charset="0"/>
                <a:ea typeface="Arial-Rounded" pitchFamily="34" charset="0"/>
                <a:cs typeface="Arial-Rounded" pitchFamily="34" charset="0"/>
              </a:rPr>
              <a:t>Tiếp tục làm việc đã định mà không nản lòng.</a:t>
            </a:r>
            <a:endParaRPr lang="vi-VN" sz="3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0666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9" grpId="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069" y="2667000"/>
            <a:ext cx="4286849" cy="3134163"/>
          </a:xfrm>
          <a:prstGeom prst="rect">
            <a:avLst/>
          </a:prstGeom>
        </p:spPr>
      </p:pic>
      <p:grpSp>
        <p:nvGrpSpPr>
          <p:cNvPr id="5" name="Group 4"/>
          <p:cNvGrpSpPr/>
          <p:nvPr/>
        </p:nvGrpSpPr>
        <p:grpSpPr>
          <a:xfrm>
            <a:off x="2728118" y="168947"/>
            <a:ext cx="6705600" cy="3964903"/>
            <a:chOff x="2728118" y="168947"/>
            <a:chExt cx="6705600" cy="3964903"/>
          </a:xfrm>
        </p:grpSpPr>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2" cy="1446550"/>
            </a:xfrm>
            <a:prstGeom prst="rect">
              <a:avLst/>
            </a:prstGeom>
            <a:noFill/>
          </p:spPr>
          <p:txBody>
            <a:bodyPr wrap="square" rtlCol="0">
              <a:spAutoFit/>
            </a:bodyPr>
            <a:lstStyle/>
            <a:p>
              <a:pPr algn="ctr"/>
              <a:r>
                <a:rPr lang="en-US" sz="4400" smtClean="0">
                  <a:latin typeface="Arial-Rounded" pitchFamily="34" charset="0"/>
                  <a:ea typeface="Arial-Rounded" pitchFamily="34" charset="0"/>
                  <a:cs typeface="Arial-Rounded" pitchFamily="34" charset="0"/>
                </a:rPr>
                <a:t>Luyện đọc</a:t>
              </a:r>
            </a:p>
            <a:p>
              <a:pPr algn="ctr"/>
              <a:r>
                <a:rPr lang="en-US" sz="4400" smtClean="0">
                  <a:latin typeface="Arial-Rounded" pitchFamily="34" charset="0"/>
                  <a:ea typeface="Arial-Rounded" pitchFamily="34" charset="0"/>
                  <a:cs typeface="Arial-Rounded" pitchFamily="34" charset="0"/>
                </a:rPr>
                <a:t>theo nhóm</a:t>
              </a:r>
              <a:endParaRPr lang="en-US" sz="4400">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323990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3DE1F8B-C43D-4B7A-8155-BEAC33AC1D49}"/>
              </a:ext>
            </a:extLst>
          </p:cNvPr>
          <p:cNvSpPr txBox="1"/>
          <p:nvPr/>
        </p:nvSpPr>
        <p:spPr>
          <a:xfrm>
            <a:off x="213519" y="920889"/>
            <a:ext cx="11811000" cy="5632311"/>
          </a:xfrm>
          <a:prstGeom prst="rect">
            <a:avLst/>
          </a:prstGeom>
          <a:noFill/>
        </p:spPr>
        <p:txBody>
          <a:bodyPr wrap="square" rtlCol="0">
            <a:spAutoFit/>
          </a:bodyPr>
          <a:lstStyle/>
          <a:p>
            <a:pPr algn="just"/>
            <a:r>
              <a:rPr lang="vi-VN">
                <a:solidFill>
                  <a:srgbClr val="002060"/>
                </a:solidFill>
                <a:latin typeface="Arial-Rounded" pitchFamily="34" charset="0"/>
                <a:ea typeface="Arial-Rounded" pitchFamily="34" charset="0"/>
                <a:cs typeface="Arial-Rounded" pitchFamily="34" charset="0"/>
              </a:rPr>
              <a:t> </a:t>
            </a:r>
            <a:r>
              <a:rPr lang="en-US">
                <a:solidFill>
                  <a:srgbClr val="002060"/>
                </a:solidFill>
                <a:latin typeface="Arial-Rounded" pitchFamily="34" charset="0"/>
                <a:ea typeface="Arial-Rounded" pitchFamily="34" charset="0"/>
                <a:cs typeface="Arial-Rounded" pitchFamily="34" charset="0"/>
              </a:rPr>
              <a:t> </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Thầy </a:t>
            </a:r>
            <a:r>
              <a:rPr lang="vi-VN">
                <a:solidFill>
                  <a:srgbClr val="002060"/>
                </a:solidFill>
                <a:latin typeface="Arial-Rounded" pitchFamily="34" charset="0"/>
                <a:ea typeface="Arial-Rounded" pitchFamily="34" charset="0"/>
                <a:cs typeface="Arial-Rounded" pitchFamily="34" charset="0"/>
              </a:rPr>
              <a:t>giáo nói: “Chúng ta cần học cách giao tiếp tự tin. Vì thế hôm nay chúng ta sẽ tập nói trước lớp về bất cứ điều gì mình thích</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r>
              <a:rPr lang="vi-VN">
                <a:solidFill>
                  <a:srgbClr val="002060"/>
                </a:solidFill>
                <a:latin typeface="Arial-Rounded" pitchFamily="34" charset="0"/>
                <a:ea typeface="Arial-Rounded" pitchFamily="34" charset="0"/>
                <a:cs typeface="Arial-Rounded" pitchFamily="34" charset="0"/>
              </a:rPr>
              <a:t>      Quang ngập ngừng, vừa nói vừa gãi đầu: “Em...”.</a:t>
            </a:r>
          </a:p>
          <a:p>
            <a:pPr algn="just"/>
            <a:r>
              <a:rPr lang="vi-VN">
                <a:solidFill>
                  <a:srgbClr val="002060"/>
                </a:solidFill>
                <a:latin typeface="Arial-Rounded" pitchFamily="34" charset="0"/>
                <a:ea typeface="Arial-Rounded" pitchFamily="34" charset="0"/>
                <a:cs typeface="Arial-Rounded" pitchFamily="34" charset="0"/>
              </a:rPr>
              <a:t>      Thầy giáo nhắc: “Rồi gì nữa?”.</a:t>
            </a:r>
          </a:p>
          <a:p>
            <a:pPr algn="just"/>
            <a:r>
              <a:rPr lang="vi-VN">
                <a:solidFill>
                  <a:srgbClr val="002060"/>
                </a:solidFill>
                <a:latin typeface="Arial-Rounded" pitchFamily="34" charset="0"/>
                <a:ea typeface="Arial-Rounded" pitchFamily="34" charset="0"/>
                <a:cs typeface="Arial-Rounded" pitchFamily="34" charset="0"/>
              </a:rPr>
              <a:t>      Quang lại gãi đầu: “À...ờ...Em ngủ dậy.”. Và cậu nói tiếp: “Rồi...ờ...”.</a:t>
            </a:r>
          </a:p>
          <a:p>
            <a:pPr algn="just"/>
            <a:r>
              <a:rPr lang="vi-VN">
                <a:solidFill>
                  <a:srgbClr val="002060"/>
                </a:solidFill>
                <a:latin typeface="Arial-Rounded" pitchFamily="34" charset="0"/>
                <a:ea typeface="Arial-Rounded" pitchFamily="34" charset="0"/>
                <a:cs typeface="Arial-Rounded" pitchFamily="34" charset="0"/>
              </a:rPr>
              <a:t>      Thầy giáo mỉm cười, kiên nhẫn nghe Quang nói. Thầy bảo: “Thế là được rồi đấy</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Nhưng Quang chưa chịu về chỗ. Bỗng cậu nói to: “Rồi sau đó...ờ...ờ”. Quang thở mạnh một hơi rồi nói tiếp: “Mẹ... ờ... bảo: Con đánh răng </a:t>
            </a:r>
            <a:r>
              <a:rPr lang="vi-VN" smtClean="0">
                <a:solidFill>
                  <a:srgbClr val="002060"/>
                </a:solidFill>
                <a:latin typeface="Arial-Rounded" pitchFamily="34" charset="0"/>
                <a:ea typeface="Arial-Rounded" pitchFamily="34" charset="0"/>
                <a:cs typeface="Arial-Rounded" pitchFamily="34" charset="0"/>
              </a:rPr>
              <a:t>đi.</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Thế </a:t>
            </a:r>
            <a:r>
              <a:rPr lang="vi-VN">
                <a:solidFill>
                  <a:srgbClr val="002060"/>
                </a:solidFill>
                <a:latin typeface="Arial-Rounded" pitchFamily="34" charset="0"/>
                <a:ea typeface="Arial-Rounded" pitchFamily="34" charset="0"/>
                <a:cs typeface="Arial-Rounded" pitchFamily="34" charset="0"/>
              </a:rPr>
              <a:t>là em đánh răng.”. Thầy giáo vỗ tay. Cả lớp vỗ tay theo. Cuối cùng, Quang nói với giọng rất tự tin: “Sau đó bố đưa em đi học.”.</a:t>
            </a:r>
          </a:p>
          <a:p>
            <a:pPr algn="just"/>
            <a:r>
              <a:rPr lang="vi-VN">
                <a:solidFill>
                  <a:srgbClr val="002060"/>
                </a:solidFill>
                <a:latin typeface="Arial-Rounded" pitchFamily="34" charset="0"/>
                <a:ea typeface="Arial-Rounded" pitchFamily="34" charset="0"/>
                <a:cs typeface="Arial-Rounded" pitchFamily="34" charset="0"/>
              </a:rPr>
              <a:t>      Thầy giáo vỗ tay. Các bạn vỗ tay theo. Quang cũng vỗ tay. Cả lớp tràn ngập tiếng vỗ tay.</a:t>
            </a:r>
          </a:p>
          <a:p>
            <a:pPr algn="r"/>
            <a:r>
              <a:rPr lang="vi-VN">
                <a:solidFill>
                  <a:srgbClr val="002060"/>
                </a:solidFill>
                <a:latin typeface="Arial-Rounded" pitchFamily="34" charset="0"/>
                <a:ea typeface="Arial-Rounded" pitchFamily="34" charset="0"/>
                <a:cs typeface="Arial-Rounded" pitchFamily="34" charset="0"/>
              </a:rPr>
              <a:t>(Phỏng theo </a:t>
            </a:r>
            <a:r>
              <a:rPr lang="vi-VN" i="1">
                <a:solidFill>
                  <a:srgbClr val="002060"/>
                </a:solidFill>
                <a:latin typeface="Arial-Rounded" pitchFamily="34" charset="0"/>
                <a:ea typeface="Arial-Rounded" pitchFamily="34" charset="0"/>
                <a:cs typeface="Arial-Rounded" pitchFamily="34" charset="0"/>
              </a:rPr>
              <a:t>Tốt-tô-chan, cô bé bên cửa sổ</a:t>
            </a:r>
            <a:r>
              <a:rPr lang="vi-VN">
                <a:solidFill>
                  <a:srgbClr val="002060"/>
                </a:solidFill>
                <a:latin typeface="Arial-Rounded" pitchFamily="34" charset="0"/>
                <a:ea typeface="Arial-Rounded" pitchFamily="34" charset="0"/>
                <a:cs typeface="Arial-Rounded" pitchFamily="34" charset="0"/>
              </a:rPr>
              <a:t>)</a:t>
            </a:r>
            <a:endParaRPr lang="en-US" dirty="0">
              <a:solidFill>
                <a:srgbClr val="002060"/>
              </a:solidFill>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 xmlns:a16="http://schemas.microsoft.com/office/drawing/2014/main" id="{EC1E3D26-0FBF-489D-9BF9-77F94C02DE90}"/>
              </a:ext>
            </a:extLst>
          </p:cNvPr>
          <p:cNvSpPr txBox="1"/>
          <p:nvPr/>
        </p:nvSpPr>
        <p:spPr>
          <a:xfrm>
            <a:off x="783000" y="311289"/>
            <a:ext cx="10327119" cy="523220"/>
          </a:xfrm>
          <a:prstGeom prst="rect">
            <a:avLst/>
          </a:prstGeom>
          <a:noFill/>
        </p:spPr>
        <p:txBody>
          <a:bodyPr wrap="square" rtlCol="0">
            <a:spAutoFit/>
          </a:bodyPr>
          <a:lstStyle/>
          <a:p>
            <a:pPr algn="ctr"/>
            <a:r>
              <a:rPr lang="en-US" sz="2800" b="1" smtClean="0">
                <a:solidFill>
                  <a:schemeClr val="accent6"/>
                </a:solidFill>
                <a:latin typeface="Arial-Rounded" pitchFamily="34" charset="0"/>
                <a:ea typeface="Arial-Rounded" pitchFamily="34" charset="0"/>
                <a:cs typeface="Arial-Rounded" pitchFamily="34" charset="0"/>
              </a:rPr>
              <a:t>MỘT GIỜ HỌC</a:t>
            </a:r>
            <a:endParaRPr lang="en-US" sz="28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26054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319" y="725758"/>
            <a:ext cx="5029200" cy="3422236"/>
          </a:xfrm>
          <a:prstGeom prst="rect">
            <a:avLst/>
          </a:prstGeom>
        </p:spPr>
      </p:pic>
      <p:sp>
        <p:nvSpPr>
          <p:cNvPr id="5" name="Subtitle 4"/>
          <p:cNvSpPr>
            <a:spLocks noGrp="1"/>
          </p:cNvSpPr>
          <p:nvPr>
            <p:ph type="subTitle" idx="1"/>
          </p:nvPr>
        </p:nvSpPr>
        <p:spPr>
          <a:xfrm flipH="1">
            <a:off x="6080919" y="5557800"/>
            <a:ext cx="5491928" cy="614400"/>
          </a:xfrm>
        </p:spPr>
        <p:txBody>
          <a:bodyPr/>
          <a:lstStyle/>
          <a:p>
            <a:pPr algn="ctr"/>
            <a:r>
              <a:rPr lang="en-US" sz="6600" smtClean="0">
                <a:solidFill>
                  <a:schemeClr val="tx1"/>
                </a:solidFill>
                <a:latin typeface="Arial-Rounded" pitchFamily="34" charset="0"/>
                <a:ea typeface="Arial-Rounded" pitchFamily="34" charset="0"/>
                <a:cs typeface="Arial-Rounded" pitchFamily="34" charset="0"/>
              </a:rPr>
              <a:t>Thư giãn nào!</a:t>
            </a:r>
            <a:endParaRPr lang="en-US" sz="6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72298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p:blipFill>
        <p:spPr bwMode="auto">
          <a:xfrm>
            <a:off x="2081713" y="4700960"/>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2952" t="6120" r="3022" b="14754"/>
          <a:stretch/>
        </p:blipFill>
        <p:spPr>
          <a:xfrm>
            <a:off x="6842919" y="4700960"/>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3413919" y="5273040"/>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p:blipFill>
        <p:spPr>
          <a:xfrm>
            <a:off x="8747919"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23822" y="4630155"/>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22807" y="2935"/>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329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5519" y="762000"/>
            <a:ext cx="11483912" cy="762000"/>
            <a:chOff x="294783" y="915918"/>
            <a:chExt cx="11483912" cy="762000"/>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2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smtClean="0">
                    <a:solidFill>
                      <a:srgbClr val="002060"/>
                    </a:solidFill>
                    <a:latin typeface="Arial Rounded MT Bold" pitchFamily="34" charset="0"/>
                    <a:ea typeface="Arial-Rounded" pitchFamily="34" charset="0"/>
                    <a:cs typeface="Arial-Rounded" pitchFamily="34" charset="0"/>
                  </a:rPr>
                  <a:t>1</a:t>
                </a:r>
                <a:endParaRPr lang="en" sz="48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1031587"/>
              <a:ext cx="10800645" cy="646331"/>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Trong giờ học, thầy giáo yêu cầu cả lớp làm gì?</a:t>
              </a:r>
              <a:endParaRPr lang="en-US" sz="3600">
                <a:solidFill>
                  <a:srgbClr val="002060"/>
                </a:solidFill>
                <a:latin typeface="Arial-Rounded" pitchFamily="34" charset="0"/>
                <a:ea typeface="Arial-Rounded" pitchFamily="34" charset="0"/>
                <a:cs typeface="Arial-Rounded" pitchFamily="34" charset="0"/>
              </a:endParaRPr>
            </a:p>
          </p:txBody>
        </p:sp>
      </p:grpSp>
      <p:sp>
        <p:nvSpPr>
          <p:cNvPr id="18" name="TextBox 17"/>
          <p:cNvSpPr txBox="1"/>
          <p:nvPr/>
        </p:nvSpPr>
        <p:spPr>
          <a:xfrm>
            <a:off x="1661320" y="2044963"/>
            <a:ext cx="9982200" cy="1200329"/>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Trong giờ học, thầy giáo yêu cầu học sinh tập nói trước lớp về bất cứ điều gì mình thích.</a:t>
            </a:r>
            <a:endParaRPr lang="en-US" sz="3600">
              <a:solidFill>
                <a:srgbClr val="00206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72" t="31746" r="24145" b="23413"/>
          <a:stretch/>
        </p:blipFill>
        <p:spPr bwMode="auto">
          <a:xfrm>
            <a:off x="2956718" y="3505200"/>
            <a:ext cx="6455787" cy="313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7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5519" y="762000"/>
            <a:ext cx="11483912" cy="762000"/>
            <a:chOff x="294783" y="915918"/>
            <a:chExt cx="11483912" cy="762000"/>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2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smtClean="0">
                    <a:solidFill>
                      <a:srgbClr val="002060"/>
                    </a:solidFill>
                    <a:latin typeface="Arial Rounded MT Bold" pitchFamily="34" charset="0"/>
                    <a:ea typeface="Arial-Rounded" pitchFamily="34" charset="0"/>
                    <a:cs typeface="Arial-Rounded" pitchFamily="34" charset="0"/>
                  </a:rPr>
                  <a:t>2</a:t>
                </a:r>
                <a:endParaRPr lang="en" sz="48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1031587"/>
              <a:ext cx="10800645" cy="646331"/>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Vì sao lúc đầu Quang lúng túng.</a:t>
              </a:r>
              <a:endParaRPr lang="en-US" sz="3600">
                <a:solidFill>
                  <a:srgbClr val="002060"/>
                </a:solidFill>
                <a:latin typeface="Arial-Rounded" pitchFamily="34" charset="0"/>
                <a:ea typeface="Arial-Rounded" pitchFamily="34" charset="0"/>
                <a:cs typeface="Arial-Rounded" pitchFamily="34" charset="0"/>
              </a:endParaRPr>
            </a:p>
          </p:txBody>
        </p:sp>
      </p:grpSp>
      <p:sp>
        <p:nvSpPr>
          <p:cNvPr id="18" name="TextBox 17"/>
          <p:cNvSpPr txBox="1"/>
          <p:nvPr/>
        </p:nvSpPr>
        <p:spPr>
          <a:xfrm>
            <a:off x="1661320" y="1752600"/>
            <a:ext cx="9982200" cy="1754326"/>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Lúc đầu Quang lúng túng vì bạn ấy chưa tự tin, bạn ấy cảm thấy nói với bạn bên cạnh thì dễ nhưng đứng trước cả lớp nói thì sao mà khó thế.</a:t>
            </a:r>
            <a:endParaRPr lang="en-US" sz="3600">
              <a:solidFill>
                <a:srgbClr val="00206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72" t="31746" r="24145" b="23413"/>
          <a:stretch/>
        </p:blipFill>
        <p:spPr bwMode="auto">
          <a:xfrm>
            <a:off x="2956718" y="3727082"/>
            <a:ext cx="6455787" cy="313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99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5519" y="762000"/>
            <a:ext cx="11483912" cy="762000"/>
            <a:chOff x="294783" y="915918"/>
            <a:chExt cx="11483912" cy="762000"/>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2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smtClean="0">
                    <a:solidFill>
                      <a:srgbClr val="002060"/>
                    </a:solidFill>
                    <a:latin typeface="Arial Rounded MT Bold" pitchFamily="34" charset="0"/>
                    <a:ea typeface="Arial-Rounded" pitchFamily="34" charset="0"/>
                    <a:cs typeface="Arial-Rounded" pitchFamily="34" charset="0"/>
                  </a:rPr>
                  <a:t>3</a:t>
                </a:r>
                <a:endParaRPr lang="en" sz="48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1031587"/>
              <a:ext cx="10800645" cy="646331"/>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Theo em, điều gì khiến Quang trở nên tự tin?</a:t>
              </a:r>
              <a:endParaRPr lang="en-US" sz="3600">
                <a:solidFill>
                  <a:srgbClr val="002060"/>
                </a:solidFill>
                <a:latin typeface="Arial-Rounded" pitchFamily="34" charset="0"/>
                <a:ea typeface="Arial-Rounded" pitchFamily="34" charset="0"/>
                <a:cs typeface="Arial-Rounded" pitchFamily="34" charset="0"/>
              </a:endParaRPr>
            </a:p>
          </p:txBody>
        </p:sp>
      </p:grpSp>
      <p:sp>
        <p:nvSpPr>
          <p:cNvPr id="18" name="TextBox 17"/>
          <p:cNvSpPr txBox="1"/>
          <p:nvPr/>
        </p:nvSpPr>
        <p:spPr>
          <a:xfrm>
            <a:off x="1661320" y="1752600"/>
            <a:ext cx="9982200" cy="1754326"/>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Quang tự tin hơn và trình bày được điều mình muốn nói là nhờ sự cổ vũ, động viên từ thầy giáo và các bạn.</a:t>
            </a:r>
            <a:endParaRPr lang="en-US" sz="3600">
              <a:solidFill>
                <a:srgbClr val="00206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72" t="31746" r="24145" b="23413"/>
          <a:stretch/>
        </p:blipFill>
        <p:spPr bwMode="auto">
          <a:xfrm>
            <a:off x="2956718" y="3727082"/>
            <a:ext cx="6455787" cy="313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06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5518" y="762000"/>
            <a:ext cx="11483913" cy="762000"/>
            <a:chOff x="294782" y="915918"/>
            <a:chExt cx="11483913" cy="762000"/>
          </a:xfrm>
        </p:grpSpPr>
        <p:grpSp>
          <p:nvGrpSpPr>
            <p:cNvPr id="4" name="Group 3"/>
            <p:cNvGrpSpPr/>
            <p:nvPr/>
          </p:nvGrpSpPr>
          <p:grpSpPr>
            <a:xfrm>
              <a:off x="294782" y="915918"/>
              <a:ext cx="772532" cy="731520"/>
              <a:chOff x="3065608" y="1727884"/>
              <a:chExt cx="126410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2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3271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smtClean="0">
                    <a:solidFill>
                      <a:srgbClr val="002060"/>
                    </a:solidFill>
                    <a:latin typeface="Arial Rounded MT Bold" pitchFamily="34" charset="0"/>
                    <a:ea typeface="Arial-Rounded" pitchFamily="34" charset="0"/>
                    <a:cs typeface="Arial-Rounded" pitchFamily="34" charset="0"/>
                  </a:rPr>
                  <a:t>4</a:t>
                </a:r>
                <a:endParaRPr lang="en" sz="48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1031587"/>
              <a:ext cx="10800645" cy="646331"/>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Khi nói trước lớp, em cảm thấy thế nào?</a:t>
              </a:r>
              <a:endParaRPr lang="en-US" sz="3600">
                <a:solidFill>
                  <a:srgbClr val="002060"/>
                </a:solidFill>
                <a:latin typeface="Arial-Rounded" pitchFamily="34" charset="0"/>
                <a:ea typeface="Arial-Rounded" pitchFamily="34" charset="0"/>
                <a:cs typeface="Arial-Rounded" pitchFamily="34" charset="0"/>
              </a:endParaRPr>
            </a:p>
          </p:txBody>
        </p: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9206"/>
          <a:stretch/>
        </p:blipFill>
        <p:spPr>
          <a:xfrm>
            <a:off x="1607068" y="2132531"/>
            <a:ext cx="4146327" cy="386624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8219"/>
          <a:stretch/>
        </p:blipFill>
        <p:spPr>
          <a:xfrm>
            <a:off x="6754087" y="2111508"/>
            <a:ext cx="4203632" cy="3908292"/>
          </a:xfrm>
          <a:prstGeom prst="rect">
            <a:avLst/>
          </a:prstGeom>
        </p:spPr>
      </p:pic>
    </p:spTree>
    <p:extLst>
      <p:ext uri="{BB962C8B-B14F-4D97-AF65-F5344CB8AC3E}">
        <p14:creationId xmlns:p14="http://schemas.microsoft.com/office/powerpoint/2010/main" val="38188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3DE1F8B-C43D-4B7A-8155-BEAC33AC1D49}"/>
              </a:ext>
            </a:extLst>
          </p:cNvPr>
          <p:cNvSpPr txBox="1"/>
          <p:nvPr/>
        </p:nvSpPr>
        <p:spPr>
          <a:xfrm>
            <a:off x="213519" y="920889"/>
            <a:ext cx="11811000" cy="5632311"/>
          </a:xfrm>
          <a:prstGeom prst="rect">
            <a:avLst/>
          </a:prstGeom>
          <a:noFill/>
        </p:spPr>
        <p:txBody>
          <a:bodyPr wrap="square" rtlCol="0">
            <a:spAutoFit/>
          </a:bodyPr>
          <a:lstStyle/>
          <a:p>
            <a:pPr algn="just"/>
            <a:r>
              <a:rPr lang="vi-VN">
                <a:solidFill>
                  <a:srgbClr val="002060"/>
                </a:solidFill>
                <a:latin typeface="Arial-Rounded" pitchFamily="34" charset="0"/>
                <a:ea typeface="Arial-Rounded" pitchFamily="34" charset="0"/>
                <a:cs typeface="Arial-Rounded" pitchFamily="34" charset="0"/>
              </a:rPr>
              <a:t> </a:t>
            </a:r>
            <a:r>
              <a:rPr lang="en-US">
                <a:solidFill>
                  <a:srgbClr val="002060"/>
                </a:solidFill>
                <a:latin typeface="Arial-Rounded" pitchFamily="34" charset="0"/>
                <a:ea typeface="Arial-Rounded" pitchFamily="34" charset="0"/>
                <a:cs typeface="Arial-Rounded" pitchFamily="34" charset="0"/>
              </a:rPr>
              <a:t> </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Thầy </a:t>
            </a:r>
            <a:r>
              <a:rPr lang="vi-VN">
                <a:solidFill>
                  <a:srgbClr val="002060"/>
                </a:solidFill>
                <a:latin typeface="Arial-Rounded" pitchFamily="34" charset="0"/>
                <a:ea typeface="Arial-Rounded" pitchFamily="34" charset="0"/>
                <a:cs typeface="Arial-Rounded" pitchFamily="34" charset="0"/>
              </a:rPr>
              <a:t>giáo nói: “Chúng ta cần học cách giao tiếp tự tin. Vì thế hôm nay chúng ta sẽ tập nói trước lớp về bất cứ điều gì mình thích</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r>
              <a:rPr lang="vi-VN">
                <a:solidFill>
                  <a:srgbClr val="002060"/>
                </a:solidFill>
                <a:latin typeface="Arial-Rounded" pitchFamily="34" charset="0"/>
                <a:ea typeface="Arial-Rounded" pitchFamily="34" charset="0"/>
                <a:cs typeface="Arial-Rounded" pitchFamily="34" charset="0"/>
              </a:rPr>
              <a:t>      Quang ngập ngừng, vừa nói vừa gãi đầu: “Em...”.</a:t>
            </a:r>
          </a:p>
          <a:p>
            <a:pPr algn="just"/>
            <a:r>
              <a:rPr lang="vi-VN">
                <a:solidFill>
                  <a:srgbClr val="002060"/>
                </a:solidFill>
                <a:latin typeface="Arial-Rounded" pitchFamily="34" charset="0"/>
                <a:ea typeface="Arial-Rounded" pitchFamily="34" charset="0"/>
                <a:cs typeface="Arial-Rounded" pitchFamily="34" charset="0"/>
              </a:rPr>
              <a:t>      Thầy giáo nhắc: “Rồi gì nữa?”.</a:t>
            </a:r>
          </a:p>
          <a:p>
            <a:pPr algn="just"/>
            <a:r>
              <a:rPr lang="vi-VN">
                <a:solidFill>
                  <a:srgbClr val="002060"/>
                </a:solidFill>
                <a:latin typeface="Arial-Rounded" pitchFamily="34" charset="0"/>
                <a:ea typeface="Arial-Rounded" pitchFamily="34" charset="0"/>
                <a:cs typeface="Arial-Rounded" pitchFamily="34" charset="0"/>
              </a:rPr>
              <a:t>      Quang lại gãi đầu: “À...ờ...Em ngủ dậy.”. Và cậu nói tiếp: “Rồi...ờ...”.</a:t>
            </a:r>
          </a:p>
          <a:p>
            <a:pPr algn="just"/>
            <a:r>
              <a:rPr lang="vi-VN">
                <a:solidFill>
                  <a:srgbClr val="002060"/>
                </a:solidFill>
                <a:latin typeface="Arial-Rounded" pitchFamily="34" charset="0"/>
                <a:ea typeface="Arial-Rounded" pitchFamily="34" charset="0"/>
                <a:cs typeface="Arial-Rounded" pitchFamily="34" charset="0"/>
              </a:rPr>
              <a:t>      Thầy giáo mỉm cười, kiên nhẫn nghe Quang nói. Thầy bảo: “Thế là được rồi đấy</a:t>
            </a:r>
            <a:r>
              <a:rPr lang="vi-VN" smtClean="0">
                <a:solidFill>
                  <a:srgbClr val="002060"/>
                </a:solidFill>
                <a:latin typeface="Arial-Rounded" pitchFamily="34" charset="0"/>
                <a:ea typeface="Arial-Rounded" pitchFamily="34" charset="0"/>
                <a:cs typeface="Arial-Rounded" pitchFamily="34" charset="0"/>
              </a:rPr>
              <a:t>!”</a:t>
            </a:r>
            <a:r>
              <a:rPr lang="en-US" smtClean="0">
                <a:solidFill>
                  <a:srgbClr val="002060"/>
                </a:solidFill>
                <a:latin typeface="Arial-Rounded" pitchFamily="34" charset="0"/>
                <a:ea typeface="Arial-Rounded" pitchFamily="34" charset="0"/>
                <a:cs typeface="Arial-Rounded" pitchFamily="34" charset="0"/>
              </a:rPr>
              <a:t>.</a:t>
            </a:r>
            <a:endParaRPr lang="vi-VN">
              <a:solidFill>
                <a:srgbClr val="002060"/>
              </a:solidFill>
              <a:latin typeface="Arial-Rounded" pitchFamily="34" charset="0"/>
              <a:ea typeface="Arial-Rounded" pitchFamily="34" charset="0"/>
              <a:cs typeface="Arial-Rounded" pitchFamily="34" charset="0"/>
            </a:endParaRPr>
          </a:p>
          <a:p>
            <a:pPr algn="just"/>
            <a:r>
              <a:rPr lang="vi-VN">
                <a:solidFill>
                  <a:srgbClr val="002060"/>
                </a:solidFill>
                <a:latin typeface="Arial-Rounded" pitchFamily="34" charset="0"/>
                <a:ea typeface="Arial-Rounded" pitchFamily="34" charset="0"/>
                <a:cs typeface="Arial-Rounded" pitchFamily="34" charset="0"/>
              </a:rPr>
              <a:t>      Nhưng Quang chưa chịu về chỗ. Bỗng cậu nói to: “Rồi sau đó...ờ...ờ”. Quang thở mạnh một hơi rồi nói tiếp: “Mẹ... ờ... bảo: Con đánh răng </a:t>
            </a:r>
            <a:r>
              <a:rPr lang="vi-VN" smtClean="0">
                <a:solidFill>
                  <a:srgbClr val="002060"/>
                </a:solidFill>
                <a:latin typeface="Arial-Rounded" pitchFamily="34" charset="0"/>
                <a:ea typeface="Arial-Rounded" pitchFamily="34" charset="0"/>
                <a:cs typeface="Arial-Rounded" pitchFamily="34" charset="0"/>
              </a:rPr>
              <a:t>đi.</a:t>
            </a:r>
            <a:r>
              <a:rPr lang="en-US" smtClean="0">
                <a:solidFill>
                  <a:srgbClr val="002060"/>
                </a:solidFill>
                <a:latin typeface="Arial-Rounded" pitchFamily="34" charset="0"/>
                <a:ea typeface="Arial-Rounded" pitchFamily="34" charset="0"/>
                <a:cs typeface="Arial-Rounded" pitchFamily="34" charset="0"/>
              </a:rPr>
              <a:t> </a:t>
            </a:r>
            <a:r>
              <a:rPr lang="vi-VN" smtClean="0">
                <a:solidFill>
                  <a:srgbClr val="002060"/>
                </a:solidFill>
                <a:latin typeface="Arial-Rounded" pitchFamily="34" charset="0"/>
                <a:ea typeface="Arial-Rounded" pitchFamily="34" charset="0"/>
                <a:cs typeface="Arial-Rounded" pitchFamily="34" charset="0"/>
              </a:rPr>
              <a:t>Thế </a:t>
            </a:r>
            <a:r>
              <a:rPr lang="vi-VN">
                <a:solidFill>
                  <a:srgbClr val="002060"/>
                </a:solidFill>
                <a:latin typeface="Arial-Rounded" pitchFamily="34" charset="0"/>
                <a:ea typeface="Arial-Rounded" pitchFamily="34" charset="0"/>
                <a:cs typeface="Arial-Rounded" pitchFamily="34" charset="0"/>
              </a:rPr>
              <a:t>là em đánh răng.”. Thầy giáo vỗ tay. Cả lớp vỗ tay theo. Cuối cùng, Quang nói với giọng rất tự tin: “Sau đó bố đưa em đi học.”.</a:t>
            </a:r>
          </a:p>
          <a:p>
            <a:pPr algn="just"/>
            <a:r>
              <a:rPr lang="vi-VN">
                <a:solidFill>
                  <a:srgbClr val="002060"/>
                </a:solidFill>
                <a:latin typeface="Arial-Rounded" pitchFamily="34" charset="0"/>
                <a:ea typeface="Arial-Rounded" pitchFamily="34" charset="0"/>
                <a:cs typeface="Arial-Rounded" pitchFamily="34" charset="0"/>
              </a:rPr>
              <a:t>      Thầy giáo vỗ tay. Các bạn vỗ tay theo. Quang cũng vỗ tay. Cả lớp tràn ngập tiếng vỗ tay.</a:t>
            </a:r>
          </a:p>
          <a:p>
            <a:pPr algn="r"/>
            <a:r>
              <a:rPr lang="vi-VN">
                <a:solidFill>
                  <a:srgbClr val="002060"/>
                </a:solidFill>
                <a:latin typeface="Arial-Rounded" pitchFamily="34" charset="0"/>
                <a:ea typeface="Arial-Rounded" pitchFamily="34" charset="0"/>
                <a:cs typeface="Arial-Rounded" pitchFamily="34" charset="0"/>
              </a:rPr>
              <a:t>(Phỏng theo </a:t>
            </a:r>
            <a:r>
              <a:rPr lang="vi-VN" i="1">
                <a:solidFill>
                  <a:srgbClr val="002060"/>
                </a:solidFill>
                <a:latin typeface="Arial-Rounded" pitchFamily="34" charset="0"/>
                <a:ea typeface="Arial-Rounded" pitchFamily="34" charset="0"/>
                <a:cs typeface="Arial-Rounded" pitchFamily="34" charset="0"/>
              </a:rPr>
              <a:t>Tốt-tô-chan, cô bé bên cửa sổ</a:t>
            </a:r>
            <a:r>
              <a:rPr lang="vi-VN">
                <a:solidFill>
                  <a:srgbClr val="002060"/>
                </a:solidFill>
                <a:latin typeface="Arial-Rounded" pitchFamily="34" charset="0"/>
                <a:ea typeface="Arial-Rounded" pitchFamily="34" charset="0"/>
                <a:cs typeface="Arial-Rounded" pitchFamily="34" charset="0"/>
              </a:rPr>
              <a:t>)</a:t>
            </a:r>
            <a:endParaRPr lang="en-US" dirty="0">
              <a:solidFill>
                <a:srgbClr val="002060"/>
              </a:solidFill>
              <a:latin typeface="Arial-Rounded" pitchFamily="34" charset="0"/>
              <a:ea typeface="Arial-Rounded" pitchFamily="34" charset="0"/>
              <a:cs typeface="Arial-Rounded" pitchFamily="34" charset="0"/>
            </a:endParaRPr>
          </a:p>
        </p:txBody>
      </p:sp>
      <p:sp>
        <p:nvSpPr>
          <p:cNvPr id="9" name="TextBox 8">
            <a:extLst>
              <a:ext uri="{FF2B5EF4-FFF2-40B4-BE49-F238E27FC236}">
                <a16:creationId xmlns="" xmlns:a16="http://schemas.microsoft.com/office/drawing/2014/main" id="{EC1E3D26-0FBF-489D-9BF9-77F94C02DE90}"/>
              </a:ext>
            </a:extLst>
          </p:cNvPr>
          <p:cNvSpPr txBox="1"/>
          <p:nvPr/>
        </p:nvSpPr>
        <p:spPr>
          <a:xfrm>
            <a:off x="783000" y="311289"/>
            <a:ext cx="10327119" cy="523220"/>
          </a:xfrm>
          <a:prstGeom prst="rect">
            <a:avLst/>
          </a:prstGeom>
          <a:noFill/>
        </p:spPr>
        <p:txBody>
          <a:bodyPr wrap="square" rtlCol="0">
            <a:spAutoFit/>
          </a:bodyPr>
          <a:lstStyle/>
          <a:p>
            <a:pPr algn="ctr"/>
            <a:r>
              <a:rPr lang="en-US" sz="2800" b="1" smtClean="0">
                <a:solidFill>
                  <a:schemeClr val="accent6"/>
                </a:solidFill>
                <a:latin typeface="Arial-Rounded" pitchFamily="34" charset="0"/>
                <a:ea typeface="Arial-Rounded" pitchFamily="34" charset="0"/>
                <a:cs typeface="Arial-Rounded" pitchFamily="34" charset="0"/>
              </a:rPr>
              <a:t>MỘT GIỜ HỌC</a:t>
            </a:r>
            <a:endParaRPr lang="en-US" sz="28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73468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6" t="33160" r="89898" b="54167"/>
          <a:stretch/>
        </p:blipFill>
        <p:spPr bwMode="auto">
          <a:xfrm>
            <a:off x="43258" y="762000"/>
            <a:ext cx="1028700" cy="92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121650" y="762000"/>
            <a:ext cx="10750470" cy="1132580"/>
            <a:chOff x="292250" y="915918"/>
            <a:chExt cx="10750470" cy="1132580"/>
          </a:xfrm>
        </p:grpSpPr>
        <p:grpSp>
          <p:nvGrpSpPr>
            <p:cNvPr id="4" name="Group 3"/>
            <p:cNvGrpSpPr/>
            <p:nvPr/>
          </p:nvGrpSpPr>
          <p:grpSpPr>
            <a:xfrm>
              <a:off x="292250" y="915918"/>
              <a:ext cx="731520" cy="731520"/>
              <a:chOff x="3061467" y="1727884"/>
              <a:chExt cx="1197000"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95274" y="971280"/>
              <a:ext cx="10047446" cy="1077218"/>
            </a:xfrm>
            <a:prstGeom prst="rect">
              <a:avLst/>
            </a:prstGeom>
            <a:noFill/>
          </p:spPr>
          <p:txBody>
            <a:bodyPr wrap="square" rtlCol="0">
              <a:spAutoFit/>
            </a:bodyPr>
            <a:lstStyle/>
            <a:p>
              <a:pPr algn="just"/>
              <a:r>
                <a:rPr lang="en-US" sz="3200" smtClean="0">
                  <a:solidFill>
                    <a:srgbClr val="002060"/>
                  </a:solidFill>
                  <a:latin typeface="Arial-Rounded" pitchFamily="34" charset="0"/>
                  <a:ea typeface="Arial-Rounded" pitchFamily="34" charset="0"/>
                  <a:cs typeface="Arial-Rounded" pitchFamily="34" charset="0"/>
                </a:rPr>
                <a:t>Tìm những câu hỏi có trong bài đọc. Đó là câu hỏi của ai dành cho ai?</a:t>
              </a:r>
              <a:endParaRPr lang="en-US" sz="3200">
                <a:solidFill>
                  <a:srgbClr val="002060"/>
                </a:solidFill>
                <a:latin typeface="Arial-Rounded" pitchFamily="34" charset="0"/>
                <a:ea typeface="Arial-Rounded" pitchFamily="34" charset="0"/>
                <a:cs typeface="Arial-Rounded" pitchFamily="34" charset="0"/>
              </a:endParaRPr>
            </a:p>
          </p:txBody>
        </p:sp>
      </p:grpSp>
      <p:grpSp>
        <p:nvGrpSpPr>
          <p:cNvPr id="34" name="Group 33">
            <a:extLst>
              <a:ext uri="{FF2B5EF4-FFF2-40B4-BE49-F238E27FC236}">
                <a16:creationId xmlns:a16="http://schemas.microsoft.com/office/drawing/2014/main" xmlns="" id="{52DDD1B9-D570-4E68-8CEB-7C279BEFBCFE}"/>
              </a:ext>
            </a:extLst>
          </p:cNvPr>
          <p:cNvGrpSpPr/>
          <p:nvPr/>
        </p:nvGrpSpPr>
        <p:grpSpPr>
          <a:xfrm>
            <a:off x="1773306" y="2433609"/>
            <a:ext cx="6235163" cy="675762"/>
            <a:chOff x="568135" y="1909005"/>
            <a:chExt cx="3358406" cy="426997"/>
          </a:xfrm>
          <a:solidFill>
            <a:schemeClr val="bg1"/>
          </a:solidFill>
        </p:grpSpPr>
        <p:sp>
          <p:nvSpPr>
            <p:cNvPr id="35" name="Rectangle 34">
              <a:extLst>
                <a:ext uri="{FF2B5EF4-FFF2-40B4-BE49-F238E27FC236}">
                  <a16:creationId xmlns:a16="http://schemas.microsoft.com/office/drawing/2014/main" xmlns="" id="{6456B592-EB17-4CD1-BD3E-592B272F6432}"/>
                </a:ext>
              </a:extLst>
            </p:cNvPr>
            <p:cNvSpPr/>
            <p:nvPr/>
          </p:nvSpPr>
          <p:spPr>
            <a:xfrm>
              <a:off x="568135" y="1941279"/>
              <a:ext cx="3358406" cy="394723"/>
            </a:xfrm>
            <a:prstGeom prst="rect">
              <a:avLst/>
            </a:prstGeom>
            <a:grpFill/>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4800" dirty="0">
                <a:solidFill>
                  <a:srgbClr val="002060"/>
                </a:solidFill>
                <a:latin typeface="Arial-Rounded" pitchFamily="34" charset="0"/>
                <a:ea typeface="Arial-Rounded" pitchFamily="34" charset="0"/>
                <a:cs typeface="Arial-Rounded" pitchFamily="34" charset="0"/>
              </a:endParaRPr>
            </a:p>
          </p:txBody>
        </p:sp>
        <p:sp>
          <p:nvSpPr>
            <p:cNvPr id="36" name="TextBox 35">
              <a:extLst>
                <a:ext uri="{FF2B5EF4-FFF2-40B4-BE49-F238E27FC236}">
                  <a16:creationId xmlns:a16="http://schemas.microsoft.com/office/drawing/2014/main" xmlns="" id="{5D2C202A-9F5C-4E56-8B4C-806466597DBD}"/>
                </a:ext>
              </a:extLst>
            </p:cNvPr>
            <p:cNvSpPr txBox="1"/>
            <p:nvPr/>
          </p:nvSpPr>
          <p:spPr>
            <a:xfrm>
              <a:off x="568135" y="1909005"/>
              <a:ext cx="3358406" cy="369505"/>
            </a:xfrm>
            <a:prstGeom prst="rect">
              <a:avLst/>
            </a:prstGeom>
            <a:grpFill/>
          </p:spPr>
          <p:txBody>
            <a:bodyPr wrap="square" rtlCol="0">
              <a:spAutoFit/>
            </a:bodyPr>
            <a:lstStyle/>
            <a:p>
              <a:pPr algn="just"/>
              <a:r>
                <a:rPr lang="vi-VN" sz="3200" dirty="0">
                  <a:solidFill>
                    <a:srgbClr val="002060"/>
                  </a:solidFill>
                  <a:latin typeface="Arial-Rounded" pitchFamily="34" charset="0"/>
                  <a:ea typeface="Arial-Rounded" pitchFamily="34" charset="0"/>
                  <a:cs typeface="Arial-Rounded" pitchFamily="34" charset="0"/>
                  <a:sym typeface="Wingdings" panose="05000000000000000000" pitchFamily="2" charset="2"/>
                </a:rPr>
                <a:t>Sáng nay ngủ dậy, em đã làm gì?</a:t>
              </a:r>
            </a:p>
          </p:txBody>
        </p:sp>
      </p:grpSp>
      <p:grpSp>
        <p:nvGrpSpPr>
          <p:cNvPr id="37" name="Group 36">
            <a:extLst>
              <a:ext uri="{FF2B5EF4-FFF2-40B4-BE49-F238E27FC236}">
                <a16:creationId xmlns:a16="http://schemas.microsoft.com/office/drawing/2014/main" xmlns="" id="{1E499E8F-771E-4E30-A72A-4EACB1A9D022}"/>
              </a:ext>
            </a:extLst>
          </p:cNvPr>
          <p:cNvGrpSpPr/>
          <p:nvPr/>
        </p:nvGrpSpPr>
        <p:grpSpPr>
          <a:xfrm>
            <a:off x="1773308" y="3563610"/>
            <a:ext cx="2460366" cy="675762"/>
            <a:chOff x="568135" y="1909005"/>
            <a:chExt cx="1325211" cy="426997"/>
          </a:xfrm>
          <a:solidFill>
            <a:schemeClr val="bg1"/>
          </a:solidFill>
        </p:grpSpPr>
        <p:sp>
          <p:nvSpPr>
            <p:cNvPr id="38" name="Rectangle 37">
              <a:extLst>
                <a:ext uri="{FF2B5EF4-FFF2-40B4-BE49-F238E27FC236}">
                  <a16:creationId xmlns:a16="http://schemas.microsoft.com/office/drawing/2014/main" xmlns="" id="{8C3E7F3D-5652-4596-A253-750C46AD02D5}"/>
                </a:ext>
              </a:extLst>
            </p:cNvPr>
            <p:cNvSpPr/>
            <p:nvPr/>
          </p:nvSpPr>
          <p:spPr>
            <a:xfrm>
              <a:off x="568135" y="1941279"/>
              <a:ext cx="1325211" cy="394723"/>
            </a:xfrm>
            <a:prstGeom prst="rect">
              <a:avLst/>
            </a:prstGeom>
            <a:grpFill/>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4800" dirty="0">
                <a:solidFill>
                  <a:srgbClr val="002060"/>
                </a:solidFill>
                <a:latin typeface="Arial-Rounded" pitchFamily="34" charset="0"/>
                <a:ea typeface="Arial-Rounded" pitchFamily="34" charset="0"/>
                <a:cs typeface="Arial-Rounded" pitchFamily="34" charset="0"/>
              </a:endParaRPr>
            </a:p>
          </p:txBody>
        </p:sp>
        <p:sp>
          <p:nvSpPr>
            <p:cNvPr id="39" name="TextBox 38">
              <a:extLst>
                <a:ext uri="{FF2B5EF4-FFF2-40B4-BE49-F238E27FC236}">
                  <a16:creationId xmlns:a16="http://schemas.microsoft.com/office/drawing/2014/main" xmlns="" id="{5ADBF60A-FE5C-4C6D-BB68-AB0F92F46C01}"/>
                </a:ext>
              </a:extLst>
            </p:cNvPr>
            <p:cNvSpPr txBox="1"/>
            <p:nvPr/>
          </p:nvSpPr>
          <p:spPr>
            <a:xfrm>
              <a:off x="568135" y="1909005"/>
              <a:ext cx="1325211" cy="369505"/>
            </a:xfrm>
            <a:prstGeom prst="rect">
              <a:avLst/>
            </a:prstGeom>
            <a:grpFill/>
          </p:spPr>
          <p:txBody>
            <a:bodyPr wrap="square" rtlCol="0">
              <a:spAutoFit/>
            </a:bodyPr>
            <a:lstStyle/>
            <a:p>
              <a:pPr algn="just"/>
              <a:r>
                <a:rPr lang="vi-VN" sz="3200" dirty="0">
                  <a:solidFill>
                    <a:srgbClr val="002060"/>
                  </a:solidFill>
                  <a:latin typeface="Arial-Rounded" pitchFamily="34" charset="0"/>
                  <a:ea typeface="Arial-Rounded" pitchFamily="34" charset="0"/>
                  <a:cs typeface="Arial-Rounded" pitchFamily="34" charset="0"/>
                  <a:sym typeface="Wingdings" panose="05000000000000000000" pitchFamily="2" charset="2"/>
                </a:rPr>
                <a:t>Rồi gì nữa?</a:t>
              </a:r>
            </a:p>
          </p:txBody>
        </p:sp>
      </p:grpSp>
      <p:sp>
        <p:nvSpPr>
          <p:cNvPr id="40" name="TextBox 39">
            <a:extLst>
              <a:ext uri="{FF2B5EF4-FFF2-40B4-BE49-F238E27FC236}">
                <a16:creationId xmlns:a16="http://schemas.microsoft.com/office/drawing/2014/main" xmlns="" id="{9CCABF1A-C0E1-41FF-8C64-D63C42F21BC4}"/>
              </a:ext>
            </a:extLst>
          </p:cNvPr>
          <p:cNvSpPr txBox="1"/>
          <p:nvPr/>
        </p:nvSpPr>
        <p:spPr>
          <a:xfrm>
            <a:off x="8519319" y="2438400"/>
            <a:ext cx="2438400" cy="2031325"/>
          </a:xfrm>
          <a:prstGeom prst="rect">
            <a:avLst/>
          </a:prstGeom>
          <a:noFill/>
        </p:spPr>
        <p:txBody>
          <a:bodyPr wrap="square" rtlCol="0">
            <a:spAutoFit/>
          </a:bodyPr>
          <a:lstStyle/>
          <a:p>
            <a:pPr algn="just">
              <a:lnSpc>
                <a:spcPct val="150000"/>
              </a:lnSpc>
            </a:pPr>
            <a:r>
              <a:rPr lang="vi-VN" sz="2800" dirty="0">
                <a:solidFill>
                  <a:srgbClr val="0070C0"/>
                </a:solidFill>
                <a:latin typeface="Arial-Rounded" pitchFamily="34" charset="0"/>
                <a:ea typeface="Arial-Rounded" pitchFamily="34" charset="0"/>
                <a:cs typeface="Arial-Rounded" pitchFamily="34" charset="0"/>
                <a:sym typeface="Wingdings" panose="05000000000000000000" pitchFamily="2" charset="2"/>
              </a:rPr>
              <a:t> Câu hỏi của thầy giáo dành cho Quang.</a:t>
            </a:r>
          </a:p>
        </p:txBody>
      </p:sp>
    </p:spTree>
    <p:extLst>
      <p:ext uri="{BB962C8B-B14F-4D97-AF65-F5344CB8AC3E}">
        <p14:creationId xmlns:p14="http://schemas.microsoft.com/office/powerpoint/2010/main" val="27204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out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8049" y="848620"/>
            <a:ext cx="10824139" cy="1167823"/>
            <a:chOff x="294780" y="915918"/>
            <a:chExt cx="10824139" cy="1167823"/>
          </a:xfrm>
        </p:grpSpPr>
        <p:grpSp>
          <p:nvGrpSpPr>
            <p:cNvPr id="4" name="Group 3"/>
            <p:cNvGrpSpPr/>
            <p:nvPr/>
          </p:nvGrpSpPr>
          <p:grpSpPr>
            <a:xfrm>
              <a:off x="294780" y="915918"/>
              <a:ext cx="748039" cy="731520"/>
              <a:chOff x="3065608" y="1727884"/>
              <a:chExt cx="1224031"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92639"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71473" y="1006523"/>
              <a:ext cx="10047446" cy="1077218"/>
            </a:xfrm>
            <a:prstGeom prst="rect">
              <a:avLst/>
            </a:prstGeom>
            <a:noFill/>
          </p:spPr>
          <p:txBody>
            <a:bodyPr wrap="square" rtlCol="0">
              <a:spAutoFit/>
            </a:bodyPr>
            <a:lstStyle/>
            <a:p>
              <a:pPr algn="just"/>
              <a:r>
                <a:rPr lang="en-US" sz="3200" smtClean="0">
                  <a:solidFill>
                    <a:srgbClr val="002060"/>
                  </a:solidFill>
                  <a:latin typeface="Arial-Rounded" pitchFamily="34" charset="0"/>
                  <a:ea typeface="Arial-Rounded" pitchFamily="34" charset="0"/>
                  <a:cs typeface="Arial-Rounded" pitchFamily="34" charset="0"/>
                </a:rPr>
                <a:t>Đóng vai các bạn và Quang, nói và đáp lời khen khi Quang trở nên tự tin.</a:t>
              </a:r>
              <a:endParaRPr lang="en-US" sz="3200">
                <a:solidFill>
                  <a:srgbClr val="002060"/>
                </a:solidFill>
                <a:latin typeface="Arial-Rounded" pitchFamily="34" charset="0"/>
                <a:ea typeface="Arial-Rounded" pitchFamily="34" charset="0"/>
                <a:cs typeface="Arial-Rounded" pitchFamily="34" charset="0"/>
              </a:endParaRPr>
            </a:p>
          </p:txBody>
        </p:sp>
      </p:grpSp>
      <p:pic>
        <p:nvPicPr>
          <p:cNvPr id="3074" name="Picture 2" descr="Role Play Teaching Stock Illustrations – 14 Role Play Teaching Stock  Illustrations, Vectors &amp;amp; Clipart - Dreams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19" y="2286000"/>
            <a:ext cx="4724172"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751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smtClean="0">
                <a:solidFill>
                  <a:srgbClr val="002060"/>
                </a:solidFill>
                <a:latin typeface="Arial" pitchFamily="34" charset="0"/>
                <a:ea typeface="Arial-Rounded" pitchFamily="34" charset="0"/>
                <a:cs typeface="Arial" pitchFamily="34" charset="0"/>
              </a:rPr>
              <a:t>Củng cố</a:t>
            </a:r>
            <a:endParaRPr lang="en-US" sz="6000">
              <a:solidFill>
                <a:srgbClr val="00206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684257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719" y="3810000"/>
            <a:ext cx="10668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smtClean="0">
                <a:solidFill>
                  <a:schemeClr val="bg1"/>
                </a:solidFill>
                <a:latin typeface="Arial-Rounded" pitchFamily="34" charset="0"/>
                <a:ea typeface="Arial-Rounded" pitchFamily="34" charset="0"/>
                <a:cs typeface="Arial-Rounded" pitchFamily="34" charset="0"/>
              </a:rPr>
              <a:t>B. Thầy giáo, Quang và các bạn cùng lớp.</a:t>
            </a:r>
            <a:endParaRPr lang="vi-VN" sz="44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670719" y="5471886"/>
            <a:ext cx="10668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C. Các bạn học sinh</a:t>
            </a:r>
            <a:endParaRPr lang="en-US" sz="4400" dirty="0">
              <a:solidFill>
                <a:schemeClr val="bg1"/>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22" y="4031921"/>
            <a:ext cx="798097" cy="782741"/>
          </a:xfrm>
          <a:prstGeom prst="rect">
            <a:avLst/>
          </a:prstGeom>
          <a:solidFill>
            <a:schemeClr val="tx1">
              <a:lumMod val="50000"/>
              <a:lumOff val="50000"/>
            </a:schemeClr>
          </a:solid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1163" y="5698603"/>
            <a:ext cx="807556" cy="778352"/>
          </a:xfrm>
          <a:prstGeom prst="rect">
            <a:avLst/>
          </a:prstGeom>
          <a:solidFill>
            <a:schemeClr val="tx1">
              <a:lumMod val="50000"/>
              <a:lumOff val="50000"/>
            </a:schemeClr>
          </a:solidFill>
        </p:spPr>
      </p:pic>
      <p:sp>
        <p:nvSpPr>
          <p:cNvPr id="6" name="Rectangle 5"/>
          <p:cNvSpPr/>
          <p:nvPr/>
        </p:nvSpPr>
        <p:spPr>
          <a:xfrm>
            <a:off x="670719" y="2209801"/>
            <a:ext cx="10668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a:solidFill>
                  <a:schemeClr val="bg1"/>
                </a:solidFill>
                <a:latin typeface="Arial-Rounded" pitchFamily="34" charset="0"/>
                <a:ea typeface="Arial-Rounded" pitchFamily="34" charset="0"/>
                <a:cs typeface="Arial-Rounded" pitchFamily="34" charset="0"/>
              </a:rPr>
              <a:t>A</a:t>
            </a:r>
            <a:r>
              <a:rPr lang="en-US" sz="4400" smtClean="0">
                <a:solidFill>
                  <a:schemeClr val="bg1"/>
                </a:solidFill>
                <a:latin typeface="Arial-Rounded" pitchFamily="34" charset="0"/>
                <a:ea typeface="Arial-Rounded" pitchFamily="34" charset="0"/>
                <a:cs typeface="Arial-Rounded" pitchFamily="34" charset="0"/>
              </a:rPr>
              <a:t>. Thầy giáo</a:t>
            </a:r>
            <a:endParaRPr lang="en-US" sz="4400" dirty="0">
              <a:solidFill>
                <a:schemeClr val="bg1"/>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1163" y="2438788"/>
            <a:ext cx="807556" cy="778352"/>
          </a:xfrm>
          <a:prstGeom prst="rect">
            <a:avLst/>
          </a:prstGeom>
          <a:solidFill>
            <a:schemeClr val="tx1">
              <a:lumMod val="50000"/>
              <a:lumOff val="50000"/>
            </a:schemeClr>
          </a:solidFill>
        </p:spPr>
      </p:pic>
      <p:sp>
        <p:nvSpPr>
          <p:cNvPr id="8" name="Rectangle 7"/>
          <p:cNvSpPr/>
          <p:nvPr/>
        </p:nvSpPr>
        <p:spPr>
          <a:xfrm>
            <a:off x="488097" y="152400"/>
            <a:ext cx="11064240" cy="1600240"/>
          </a:xfrm>
          <a:prstGeom prst="rect">
            <a:avLst/>
          </a:prstGeom>
          <a:solidFill>
            <a:schemeClr val="tx1">
              <a:lumMod val="50000"/>
              <a:lumOff val="50000"/>
            </a:schemeClr>
          </a:solidFill>
        </p:spPr>
        <p:txBody>
          <a:bodyPr wrap="square" lIns="121725" tIns="60862" rIns="121725" bIns="60862">
            <a:spAutoFit/>
          </a:bodyPr>
          <a:lstStyle/>
          <a:p>
            <a:pPr algn="ctr"/>
            <a:r>
              <a:rPr lang="en-US" sz="4800" b="1" smtClean="0">
                <a:solidFill>
                  <a:schemeClr val="bg1"/>
                </a:solidFill>
                <a:latin typeface="Arial-Rounded" pitchFamily="34" charset="0"/>
                <a:ea typeface="Arial-Rounded" pitchFamily="34" charset="0"/>
                <a:cs typeface="Arial-Rounded" pitchFamily="34" charset="0"/>
              </a:rPr>
              <a:t>Những nhân vật nào xuất hiện trong bài </a:t>
            </a:r>
            <a:r>
              <a:rPr lang="en-US" sz="4800" b="1" i="1" smtClean="0">
                <a:solidFill>
                  <a:schemeClr val="bg1"/>
                </a:solidFill>
                <a:latin typeface="Arial-Rounded" pitchFamily="34" charset="0"/>
                <a:ea typeface="Arial-Rounded" pitchFamily="34" charset="0"/>
                <a:cs typeface="Arial-Rounded" pitchFamily="34" charset="0"/>
              </a:rPr>
              <a:t>Một giờ học</a:t>
            </a:r>
            <a:r>
              <a:rPr lang="en-US" sz="4800" b="1" smtClean="0">
                <a:solidFill>
                  <a:schemeClr val="bg1"/>
                </a:solidFill>
                <a:latin typeface="Arial-Rounded" pitchFamily="34" charset="0"/>
                <a:ea typeface="Arial-Rounded" pitchFamily="34" charset="0"/>
                <a:cs typeface="Arial-Rounded" pitchFamily="34" charset="0"/>
              </a:rPr>
              <a:t>?</a:t>
            </a:r>
            <a:endParaRPr lang="en-US" sz="4800" b="1"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0723" y="5250415"/>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vi-VN" sz="4400" dirty="0">
                <a:solidFill>
                  <a:schemeClr val="bg1"/>
                </a:solidFill>
                <a:latin typeface="Arial-Rounded" pitchFamily="34" charset="0"/>
                <a:ea typeface="Arial-Rounded" pitchFamily="34" charset="0"/>
                <a:cs typeface="Arial-Rounded" pitchFamily="34" charset="0"/>
              </a:rPr>
              <a:t>C</a:t>
            </a:r>
            <a:r>
              <a:rPr lang="vi-VN" sz="4400">
                <a:solidFill>
                  <a:schemeClr val="bg1"/>
                </a:solidFill>
                <a:latin typeface="Arial-Rounded" pitchFamily="34" charset="0"/>
                <a:ea typeface="Arial-Rounded" pitchFamily="34" charset="0"/>
                <a:cs typeface="Arial-Rounded" pitchFamily="34" charset="0"/>
              </a:rPr>
              <a:t>. </a:t>
            </a:r>
            <a:r>
              <a:rPr lang="en-US" sz="4400" smtClean="0">
                <a:solidFill>
                  <a:schemeClr val="bg1"/>
                </a:solidFill>
                <a:latin typeface="Arial-Rounded" pitchFamily="34" charset="0"/>
                <a:ea typeface="Arial-Rounded" pitchFamily="34" charset="0"/>
                <a:cs typeface="Arial-Rounded" pitchFamily="34" charset="0"/>
              </a:rPr>
              <a:t>Động viên bạn bằng nhiều cách.</a:t>
            </a:r>
            <a:endParaRPr lang="vi-VN" sz="44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1080723" y="3718810"/>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B. Khen bạn kể cả khi bạn làm sai.</a:t>
            </a:r>
            <a:endParaRPr lang="en-US" sz="4400" dirty="0">
              <a:solidFill>
                <a:schemeClr val="bg1"/>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7222" y="5472336"/>
            <a:ext cx="798097" cy="782741"/>
          </a:xfrm>
          <a:prstGeom prst="rect">
            <a:avLst/>
          </a:prstGeom>
          <a:solidFill>
            <a:schemeClr val="tx1">
              <a:lumMod val="50000"/>
              <a:lumOff val="50000"/>
            </a:schemeClr>
          </a:solidFill>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1359" y="3945527"/>
            <a:ext cx="807556" cy="778352"/>
          </a:xfrm>
          <a:prstGeom prst="rect">
            <a:avLst/>
          </a:prstGeom>
          <a:solidFill>
            <a:schemeClr val="tx1">
              <a:lumMod val="50000"/>
              <a:lumOff val="50000"/>
            </a:schemeClr>
          </a:solidFill>
        </p:spPr>
      </p:pic>
      <p:sp>
        <p:nvSpPr>
          <p:cNvPr id="6" name="Rectangle 5"/>
          <p:cNvSpPr/>
          <p:nvPr/>
        </p:nvSpPr>
        <p:spPr>
          <a:xfrm>
            <a:off x="1080723"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a:solidFill>
                  <a:schemeClr val="bg1"/>
                </a:solidFill>
                <a:latin typeface="Arial-Rounded" pitchFamily="34" charset="0"/>
                <a:ea typeface="Arial-Rounded" pitchFamily="34" charset="0"/>
                <a:cs typeface="Arial-Rounded" pitchFamily="34" charset="0"/>
              </a:rPr>
              <a:t>A</a:t>
            </a:r>
            <a:r>
              <a:rPr lang="en-US" sz="4400" smtClean="0">
                <a:solidFill>
                  <a:schemeClr val="bg1"/>
                </a:solidFill>
                <a:latin typeface="Arial-Rounded" pitchFamily="34" charset="0"/>
                <a:ea typeface="Arial-Rounded" pitchFamily="34" charset="0"/>
                <a:cs typeface="Arial-Rounded" pitchFamily="34" charset="0"/>
              </a:rPr>
              <a:t>. Không quan tâm đến bạn.</a:t>
            </a:r>
            <a:endParaRPr lang="en-US" sz="4400" dirty="0">
              <a:solidFill>
                <a:schemeClr val="bg1"/>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806" y="2438788"/>
            <a:ext cx="807556" cy="778352"/>
          </a:xfrm>
          <a:prstGeom prst="rect">
            <a:avLst/>
          </a:prstGeom>
          <a:solidFill>
            <a:schemeClr val="tx1">
              <a:lumMod val="50000"/>
              <a:lumOff val="50000"/>
            </a:schemeClr>
          </a:solidFill>
        </p:spPr>
      </p:pic>
      <p:sp>
        <p:nvSpPr>
          <p:cNvPr id="8" name="Rectangle 7"/>
          <p:cNvSpPr/>
          <p:nvPr/>
        </p:nvSpPr>
        <p:spPr>
          <a:xfrm>
            <a:off x="1051719" y="546222"/>
            <a:ext cx="10058400" cy="880023"/>
          </a:xfrm>
          <a:prstGeom prst="rect">
            <a:avLst/>
          </a:prstGeom>
          <a:solidFill>
            <a:schemeClr val="tx1">
              <a:lumMod val="50000"/>
              <a:lumOff val="50000"/>
            </a:schemeClr>
          </a:solidFill>
        </p:spPr>
        <p:txBody>
          <a:bodyPr wrap="square" lIns="121725" tIns="60862" rIns="121725" bIns="60862">
            <a:spAutoFit/>
          </a:bodyPr>
          <a:lstStyle/>
          <a:p>
            <a:pPr algn="ctr"/>
            <a:r>
              <a:rPr lang="en-US" sz="4400" b="1" smtClean="0">
                <a:solidFill>
                  <a:schemeClr val="bg1"/>
                </a:solidFill>
                <a:latin typeface="Arial-Rounded" pitchFamily="34" charset="0"/>
                <a:ea typeface="Arial-Rounded" pitchFamily="34" charset="0"/>
                <a:cs typeface="Arial-Rounded" pitchFamily="34" charset="0"/>
              </a:rPr>
              <a:t>Để giúp bạn tiến bộ hơn, chúng ta nên:</a:t>
            </a:r>
            <a:endParaRPr lang="en-US" sz="4400" b="1"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4228" y="3810000"/>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smtClean="0">
                <a:solidFill>
                  <a:schemeClr val="bg1"/>
                </a:solidFill>
                <a:latin typeface="Arial-Rounded" pitchFamily="34" charset="0"/>
                <a:ea typeface="Arial-Rounded" pitchFamily="34" charset="0"/>
                <a:cs typeface="Arial-Rounded" pitchFamily="34" charset="0"/>
              </a:rPr>
              <a:t>B. Hươu và dê</a:t>
            </a:r>
            <a:endParaRPr lang="vi-VN" sz="4400" dirty="0">
              <a:solidFill>
                <a:schemeClr val="bg1"/>
              </a:solidFill>
              <a:latin typeface="Arial-Rounded" pitchFamily="34" charset="0"/>
              <a:ea typeface="Arial-Rounded" pitchFamily="34" charset="0"/>
              <a:cs typeface="Arial-Rounded" pitchFamily="34" charset="0"/>
            </a:endParaRPr>
          </a:p>
        </p:txBody>
      </p:sp>
      <p:sp>
        <p:nvSpPr>
          <p:cNvPr id="5" name="Rectangle 4"/>
          <p:cNvSpPr/>
          <p:nvPr/>
        </p:nvSpPr>
        <p:spPr>
          <a:xfrm>
            <a:off x="1384228" y="5471886"/>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C. Hổ</a:t>
            </a:r>
            <a:endParaRPr lang="en-US" sz="4400" dirty="0">
              <a:solidFill>
                <a:schemeClr val="bg1"/>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9378" y="4075799"/>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9919" y="5742481"/>
            <a:ext cx="807556" cy="778352"/>
          </a:xfrm>
          <a:prstGeom prst="rect">
            <a:avLst/>
          </a:prstGeom>
          <a:solidFill>
            <a:schemeClr val="tx1">
              <a:lumMod val="50000"/>
              <a:lumOff val="50000"/>
            </a:schemeClr>
          </a:solidFill>
        </p:spPr>
      </p:pic>
      <p:sp>
        <p:nvSpPr>
          <p:cNvPr id="8" name="Rectangle 7"/>
          <p:cNvSpPr/>
          <p:nvPr/>
        </p:nvSpPr>
        <p:spPr>
          <a:xfrm>
            <a:off x="1384228"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a:solidFill>
                  <a:schemeClr val="bg1"/>
                </a:solidFill>
                <a:latin typeface="Arial-Rounded" pitchFamily="34" charset="0"/>
                <a:ea typeface="Arial-Rounded" pitchFamily="34" charset="0"/>
                <a:cs typeface="Arial-Rounded" pitchFamily="34" charset="0"/>
              </a:rPr>
              <a:t>A</a:t>
            </a:r>
            <a:r>
              <a:rPr lang="en-US" sz="4400" smtClean="0">
                <a:solidFill>
                  <a:schemeClr val="bg1"/>
                </a:solidFill>
                <a:latin typeface="Arial-Rounded" pitchFamily="34" charset="0"/>
                <a:ea typeface="Arial-Rounded" pitchFamily="34" charset="0"/>
                <a:cs typeface="Arial-Rounded" pitchFamily="34" charset="0"/>
              </a:rPr>
              <a:t>. Voi mẹ</a:t>
            </a:r>
            <a:endParaRPr lang="en-US" sz="4400" dirty="0">
              <a:solidFill>
                <a:schemeClr val="bg1"/>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9919" y="2482666"/>
            <a:ext cx="807556" cy="778352"/>
          </a:xfrm>
          <a:prstGeom prst="rect">
            <a:avLst/>
          </a:prstGeom>
          <a:solidFill>
            <a:schemeClr val="tx1">
              <a:lumMod val="50000"/>
              <a:lumOff val="50000"/>
            </a:schemeClr>
          </a:solidFill>
        </p:spPr>
      </p:pic>
      <p:sp>
        <p:nvSpPr>
          <p:cNvPr id="10" name="Rectangle 9"/>
          <p:cNvSpPr/>
          <p:nvPr/>
        </p:nvSpPr>
        <p:spPr>
          <a:xfrm>
            <a:off x="742610"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a:r>
              <a:rPr lang="en-US" sz="4800">
                <a:solidFill>
                  <a:schemeClr val="bg1"/>
                </a:solidFill>
                <a:latin typeface="Arial-Rounded" pitchFamily="34" charset="0"/>
                <a:ea typeface="Arial-Rounded" pitchFamily="34" charset="0"/>
                <a:cs typeface="Arial-Rounded" pitchFamily="34" charset="0"/>
              </a:rPr>
              <a:t>Trong câu chuyện “Em có xinh </a:t>
            </a:r>
            <a:r>
              <a:rPr lang="en-US" sz="4800" smtClean="0">
                <a:solidFill>
                  <a:schemeClr val="bg1"/>
                </a:solidFill>
                <a:latin typeface="Arial-Rounded" pitchFamily="34" charset="0"/>
                <a:ea typeface="Arial-Rounded" pitchFamily="34" charset="0"/>
                <a:cs typeface="Arial-Rounded" pitchFamily="34" charset="0"/>
              </a:rPr>
              <a:t>không?”, những ai </a:t>
            </a:r>
            <a:r>
              <a:rPr lang="en-US" sz="4800">
                <a:solidFill>
                  <a:schemeClr val="bg1"/>
                </a:solidFill>
                <a:latin typeface="Arial-Rounded" pitchFamily="34" charset="0"/>
                <a:ea typeface="Arial-Rounded" pitchFamily="34" charset="0"/>
                <a:cs typeface="Arial-Rounded" pitchFamily="34" charset="0"/>
              </a:rPr>
              <a:t>đã </a:t>
            </a:r>
            <a:r>
              <a:rPr lang="en-US" sz="4800" smtClean="0">
                <a:solidFill>
                  <a:schemeClr val="bg1"/>
                </a:solidFill>
                <a:latin typeface="Arial-Rounded" pitchFamily="34" charset="0"/>
                <a:ea typeface="Arial-Rounded" pitchFamily="34" charset="0"/>
                <a:cs typeface="Arial-Rounded" pitchFamily="34" charset="0"/>
              </a:rPr>
              <a:t>chê </a:t>
            </a:r>
            <a:r>
              <a:rPr lang="en-US" sz="4800">
                <a:solidFill>
                  <a:schemeClr val="bg1"/>
                </a:solidFill>
                <a:latin typeface="Arial-Rounded" pitchFamily="34" charset="0"/>
                <a:ea typeface="Arial-Rounded" pitchFamily="34" charset="0"/>
                <a:cs typeface="Arial-Rounded" pitchFamily="34" charset="0"/>
              </a:rPr>
              <a:t>voi em?</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742481"/>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smtClean="0">
                <a:solidFill>
                  <a:srgbClr val="002060"/>
                </a:solidFill>
                <a:latin typeface="Arial" pitchFamily="34" charset="0"/>
                <a:ea typeface="Arial-Rounded" pitchFamily="34" charset="0"/>
                <a:cs typeface="Arial" pitchFamily="34" charset="0"/>
              </a:rPr>
              <a:t>Dặn dò</a:t>
            </a:r>
            <a:endParaRPr lang="en-US" sz="6000">
              <a:solidFill>
                <a:srgbClr val="00206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68575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19" y="3429000"/>
            <a:ext cx="9296400" cy="2246769"/>
          </a:xfrm>
          <a:prstGeom prst="rect">
            <a:avLst/>
          </a:prstGeom>
          <a:solidFill>
            <a:srgbClr val="D8F4E3"/>
          </a:solidFill>
        </p:spPr>
        <p:txBody>
          <a:bodyPr wrap="square" rtlCol="0">
            <a:spAutoFit/>
          </a:bodyPr>
          <a:lstStyle/>
          <a:p>
            <a:r>
              <a:rPr lang="en-US" sz="2000" b="1" smtClean="0">
                <a:latin typeface="Arial" pitchFamily="34" charset="0"/>
                <a:cs typeface="Arial" pitchFamily="34" charset="0"/>
              </a:rPr>
              <a:t>Thân chào Quý Thầy Cô!</a:t>
            </a:r>
          </a:p>
          <a:p>
            <a:r>
              <a:rPr lang="en-US" sz="2000" b="1" smtClean="0">
                <a:latin typeface="Arial" pitchFamily="34" charset="0"/>
                <a:cs typeface="Arial" pitchFamily="34" charset="0"/>
              </a:rPr>
              <a:t>Rất mong nhận được phản hồi và góp ý từ Quý Thầy Cô để bộ giáo án ppt được hoàn thiện hơn.</a:t>
            </a:r>
          </a:p>
          <a:p>
            <a:r>
              <a:rPr lang="en-US" sz="2000" b="1" smtClean="0">
                <a:latin typeface="Arial" pitchFamily="34" charset="0"/>
                <a:cs typeface="Arial" pitchFamily="34" charset="0"/>
              </a:rPr>
              <a:t>Mọi thông tin phản hồi mong được QTC gửi về:</a:t>
            </a:r>
          </a:p>
          <a:p>
            <a:r>
              <a:rPr lang="en-US" sz="2000" b="1" smtClean="0">
                <a:latin typeface="Arial" pitchFamily="34" charset="0"/>
                <a:cs typeface="Arial" pitchFamily="34" charset="0"/>
              </a:rPr>
              <a:t>+ Zalo: 0916.604.268</a:t>
            </a:r>
          </a:p>
          <a:p>
            <a:r>
              <a:rPr lang="en-US" sz="2000" b="1" smtClean="0">
                <a:latin typeface="Arial" pitchFamily="34" charset="0"/>
                <a:cs typeface="Arial" pitchFamily="34" charset="0"/>
              </a:rPr>
              <a:t>+ Facebook cá nhân: </a:t>
            </a:r>
            <a:r>
              <a:rPr lang="en-US" sz="2000">
                <a:hlinkClick r:id="rId3"/>
              </a:rPr>
              <a:t>https://www.facebook.com/nhilinh.phan</a:t>
            </a:r>
            <a:r>
              <a:rPr lang="en-US" sz="2000" smtClean="0">
                <a:hlinkClick r:id="rId3"/>
              </a:rPr>
              <a:t>/</a:t>
            </a:r>
            <a:endParaRPr lang="en-US" sz="2000" smtClean="0"/>
          </a:p>
          <a:p>
            <a:r>
              <a:rPr lang="en-US" sz="2000" b="1" smtClean="0">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249443"/>
            <a:ext cx="5105400" cy="1323439"/>
          </a:xfrm>
          <a:prstGeom prst="rect">
            <a:avLst/>
          </a:prstGeom>
          <a:noFill/>
        </p:spPr>
        <p:txBody>
          <a:bodyPr wrap="square" rtlCol="0">
            <a:spAutoFit/>
          </a:bodyPr>
          <a:lstStyle/>
          <a:p>
            <a:r>
              <a:rPr lang="en-US" sz="2000" smtClean="0">
                <a:solidFill>
                  <a:srgbClr val="0070C0"/>
                </a:solidFill>
                <a:latin typeface="Arial" pitchFamily="34" charset="0"/>
                <a:cs typeface="Arial" pitchFamily="34" charset="0"/>
              </a:rPr>
              <a:t>Người soạn	: Phan Thị Linh</a:t>
            </a:r>
          </a:p>
          <a:p>
            <a:r>
              <a:rPr lang="en-US" sz="2000" smtClean="0">
                <a:solidFill>
                  <a:srgbClr val="0070C0"/>
                </a:solidFill>
                <a:latin typeface="Arial" pitchFamily="34" charset="0"/>
                <a:cs typeface="Arial" pitchFamily="34" charset="0"/>
              </a:rPr>
              <a:t>Năm sinh		: 1990</a:t>
            </a:r>
          </a:p>
          <a:p>
            <a:r>
              <a:rPr lang="en-US" sz="2000" smtClean="0">
                <a:solidFill>
                  <a:srgbClr val="0070C0"/>
                </a:solidFill>
                <a:latin typeface="Arial" pitchFamily="34" charset="0"/>
                <a:cs typeface="Arial" pitchFamily="34" charset="0"/>
              </a:rPr>
              <a:t>Đơn vị công tác	: </a:t>
            </a:r>
          </a:p>
          <a:p>
            <a:r>
              <a:rPr lang="en-US" sz="2000" smtClean="0">
                <a:solidFill>
                  <a:srgbClr val="0070C0"/>
                </a:solidFill>
                <a:latin typeface="Arial" pitchFamily="34" charset="0"/>
                <a:cs typeface="Arial" pitchFamily="34" charset="0"/>
              </a:rPr>
              <a:t>LH		: 0916.604.268</a:t>
            </a:r>
            <a:endParaRPr lang="en-US" sz="2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605216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32" y="5742481"/>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80723" y="5250415"/>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vi-VN" sz="4400" dirty="0">
                <a:solidFill>
                  <a:schemeClr val="bg1"/>
                </a:solidFill>
                <a:latin typeface="Arial-Rounded" pitchFamily="34" charset="0"/>
                <a:ea typeface="Arial-Rounded" pitchFamily="34" charset="0"/>
                <a:cs typeface="Arial-Rounded" pitchFamily="34" charset="0"/>
              </a:rPr>
              <a:t>C</a:t>
            </a:r>
            <a:r>
              <a:rPr lang="vi-VN" sz="4400">
                <a:solidFill>
                  <a:schemeClr val="bg1"/>
                </a:solidFill>
                <a:latin typeface="Arial-Rounded" pitchFamily="34" charset="0"/>
                <a:ea typeface="Arial-Rounded" pitchFamily="34" charset="0"/>
                <a:cs typeface="Arial-Rounded" pitchFamily="34" charset="0"/>
              </a:rPr>
              <a:t>. </a:t>
            </a:r>
            <a:r>
              <a:rPr lang="en-US" sz="4400" smtClean="0">
                <a:solidFill>
                  <a:schemeClr val="bg1"/>
                </a:solidFill>
                <a:latin typeface="Arial-Rounded" pitchFamily="34" charset="0"/>
                <a:ea typeface="Arial-Rounded" pitchFamily="34" charset="0"/>
                <a:cs typeface="Arial-Rounded" pitchFamily="34" charset="0"/>
              </a:rPr>
              <a:t>nói, ăn, đi</a:t>
            </a:r>
            <a:endParaRPr lang="vi-VN" sz="4400" dirty="0">
              <a:solidFill>
                <a:schemeClr val="bg1"/>
              </a:solidFill>
              <a:latin typeface="Arial-Rounded" pitchFamily="34" charset="0"/>
              <a:ea typeface="Arial-Rounded" pitchFamily="34" charset="0"/>
              <a:cs typeface="Arial-Rounded" pitchFamily="34" charset="0"/>
            </a:endParaRPr>
          </a:p>
        </p:txBody>
      </p:sp>
      <p:sp>
        <p:nvSpPr>
          <p:cNvPr id="4" name="Rectangle 3"/>
          <p:cNvSpPr/>
          <p:nvPr/>
        </p:nvSpPr>
        <p:spPr>
          <a:xfrm>
            <a:off x="1080723" y="3718810"/>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B. học, sách, mẹ</a:t>
            </a:r>
            <a:endParaRPr lang="en-US" sz="4400" dirty="0">
              <a:solidFill>
                <a:schemeClr val="bg1"/>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7222" y="5472336"/>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1359" y="3945527"/>
            <a:ext cx="807556" cy="778352"/>
          </a:xfrm>
          <a:prstGeom prst="rect">
            <a:avLst/>
          </a:prstGeom>
          <a:solidFill>
            <a:schemeClr val="tx1">
              <a:lumMod val="50000"/>
              <a:lumOff val="50000"/>
            </a:schemeClr>
          </a:solidFill>
        </p:spPr>
      </p:pic>
      <p:sp>
        <p:nvSpPr>
          <p:cNvPr id="7" name="Rectangle 6"/>
          <p:cNvSpPr/>
          <p:nvPr/>
        </p:nvSpPr>
        <p:spPr>
          <a:xfrm>
            <a:off x="1080723"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A. mệt, ăn, bạn</a:t>
            </a:r>
            <a:endParaRPr lang="en-US" sz="4400" dirty="0">
              <a:solidFill>
                <a:schemeClr val="bg1"/>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23806" y="2438788"/>
            <a:ext cx="807556" cy="778352"/>
          </a:xfrm>
          <a:prstGeom prst="rect">
            <a:avLst/>
          </a:prstGeom>
          <a:solidFill>
            <a:schemeClr val="tx1">
              <a:lumMod val="50000"/>
              <a:lumOff val="50000"/>
            </a:schemeClr>
          </a:solidFill>
        </p:spPr>
      </p:pic>
      <p:sp>
        <p:nvSpPr>
          <p:cNvPr id="9" name="Rectangle 8"/>
          <p:cNvSpPr/>
          <p:nvPr/>
        </p:nvSpPr>
        <p:spPr>
          <a:xfrm>
            <a:off x="1051719" y="546222"/>
            <a:ext cx="10058400" cy="800021"/>
          </a:xfrm>
          <a:prstGeom prst="rect">
            <a:avLst/>
          </a:prstGeom>
          <a:solidFill>
            <a:schemeClr val="tx1">
              <a:lumMod val="50000"/>
              <a:lumOff val="50000"/>
            </a:schemeClr>
          </a:solidFill>
        </p:spPr>
        <p:txBody>
          <a:bodyPr wrap="square" lIns="121725" tIns="60862" rIns="121725" bIns="60862">
            <a:spAutoFit/>
          </a:bodyPr>
          <a:lstStyle/>
          <a:p>
            <a:pPr algn="ctr"/>
            <a:r>
              <a:rPr lang="en-US" sz="4400" b="1" smtClean="0">
                <a:solidFill>
                  <a:schemeClr val="bg1"/>
                </a:solidFill>
                <a:latin typeface="Arial-Rounded" pitchFamily="34" charset="0"/>
                <a:ea typeface="Arial-Rounded" pitchFamily="34" charset="0"/>
                <a:cs typeface="Arial-Rounded" pitchFamily="34" charset="0"/>
              </a:rPr>
              <a:t>Đâu là những từ chỉ hoạt động?</a:t>
            </a:r>
            <a:endParaRPr lang="en-US" sz="4400" b="1"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2904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32" y="5742481"/>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89377" y="2133600"/>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bg1"/>
                </a:solidFill>
                <a:latin typeface="Arial-Rounded" pitchFamily="34" charset="0"/>
                <a:ea typeface="Arial-Rounded" pitchFamily="34" charset="0"/>
                <a:cs typeface="Arial-Rounded" pitchFamily="34" charset="0"/>
              </a:rPr>
              <a:t>A</a:t>
            </a:r>
            <a:r>
              <a:rPr lang="vi-VN" sz="4400" smtClean="0">
                <a:solidFill>
                  <a:schemeClr val="bg1"/>
                </a:solidFill>
                <a:latin typeface="Arial-Rounded" pitchFamily="34" charset="0"/>
                <a:ea typeface="Arial-Rounded" pitchFamily="34" charset="0"/>
                <a:cs typeface="Arial-Rounded" pitchFamily="34" charset="0"/>
              </a:rPr>
              <a:t>.</a:t>
            </a:r>
            <a:r>
              <a:rPr lang="en-US" sz="4400" smtClean="0">
                <a:solidFill>
                  <a:schemeClr val="bg1"/>
                </a:solidFill>
                <a:latin typeface="Arial-Rounded" pitchFamily="34" charset="0"/>
                <a:ea typeface="Arial-Rounded" pitchFamily="34" charset="0"/>
                <a:cs typeface="Arial-Rounded" pitchFamily="34" charset="0"/>
              </a:rPr>
              <a:t> 2</a:t>
            </a:r>
            <a:r>
              <a:rPr lang="vi-VN" sz="4400" smtClean="0">
                <a:solidFill>
                  <a:schemeClr val="bg1"/>
                </a:solidFill>
                <a:latin typeface="Arial-Rounded" pitchFamily="34" charset="0"/>
                <a:ea typeface="Arial-Rounded" pitchFamily="34" charset="0"/>
                <a:cs typeface="Arial-Rounded" pitchFamily="34" charset="0"/>
              </a:rPr>
              <a:t> </a:t>
            </a:r>
            <a:endParaRPr lang="vi-VN" sz="4400" dirty="0">
              <a:solidFill>
                <a:schemeClr val="bg1"/>
              </a:solidFill>
              <a:latin typeface="Arial-Rounded" pitchFamily="34" charset="0"/>
              <a:ea typeface="Arial-Rounded" pitchFamily="34" charset="0"/>
              <a:cs typeface="Arial-Rounded" pitchFamily="34" charset="0"/>
            </a:endParaRPr>
          </a:p>
        </p:txBody>
      </p:sp>
      <p:sp>
        <p:nvSpPr>
          <p:cNvPr id="4" name="Rectangle 3"/>
          <p:cNvSpPr/>
          <p:nvPr/>
        </p:nvSpPr>
        <p:spPr>
          <a:xfrm>
            <a:off x="1080723" y="3718810"/>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B. 3</a:t>
            </a:r>
            <a:endParaRPr lang="en-US" sz="4400" dirty="0">
              <a:solidFill>
                <a:schemeClr val="bg1"/>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5876" y="2355521"/>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1359" y="3945527"/>
            <a:ext cx="807556" cy="778352"/>
          </a:xfrm>
          <a:prstGeom prst="rect">
            <a:avLst/>
          </a:prstGeom>
          <a:solidFill>
            <a:schemeClr val="tx1">
              <a:lumMod val="50000"/>
              <a:lumOff val="50000"/>
            </a:schemeClr>
          </a:solidFill>
        </p:spPr>
      </p:pic>
      <p:sp>
        <p:nvSpPr>
          <p:cNvPr id="7" name="Rectangle 6"/>
          <p:cNvSpPr/>
          <p:nvPr/>
        </p:nvSpPr>
        <p:spPr>
          <a:xfrm>
            <a:off x="1129168"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A. 4</a:t>
            </a:r>
            <a:endParaRPr lang="en-US" sz="4400" dirty="0">
              <a:solidFill>
                <a:schemeClr val="bg1"/>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2251" y="5562987"/>
            <a:ext cx="807556" cy="778352"/>
          </a:xfrm>
          <a:prstGeom prst="rect">
            <a:avLst/>
          </a:prstGeom>
          <a:solidFill>
            <a:schemeClr val="tx1">
              <a:lumMod val="50000"/>
              <a:lumOff val="50000"/>
            </a:schemeClr>
          </a:solidFill>
        </p:spPr>
      </p:pic>
      <p:sp>
        <p:nvSpPr>
          <p:cNvPr id="9" name="Rectangle 8"/>
          <p:cNvSpPr/>
          <p:nvPr/>
        </p:nvSpPr>
        <p:spPr>
          <a:xfrm>
            <a:off x="1051719" y="506221"/>
            <a:ext cx="10058400" cy="800021"/>
          </a:xfrm>
          <a:prstGeom prst="rect">
            <a:avLst/>
          </a:prstGeom>
          <a:solidFill>
            <a:schemeClr val="tx1">
              <a:lumMod val="50000"/>
              <a:lumOff val="50000"/>
            </a:schemeClr>
          </a:solidFill>
        </p:spPr>
        <p:txBody>
          <a:bodyPr wrap="square" lIns="121725" tIns="60862" rIns="121725" bIns="60862">
            <a:spAutoFit/>
          </a:bodyPr>
          <a:lstStyle/>
          <a:p>
            <a:pPr algn="ctr">
              <a:spcBef>
                <a:spcPts val="600"/>
              </a:spcBef>
            </a:pPr>
            <a:r>
              <a:rPr lang="en-US" sz="4400" b="1" smtClean="0">
                <a:solidFill>
                  <a:schemeClr val="bg1"/>
                </a:solidFill>
                <a:latin typeface="Arial-Rounded" pitchFamily="34" charset="0"/>
                <a:ea typeface="Arial-Rounded" pitchFamily="34" charset="0"/>
                <a:cs typeface="Arial-Rounded" pitchFamily="34" charset="0"/>
              </a:rPr>
              <a:t>Chữ hoa </a:t>
            </a:r>
            <a:r>
              <a:rPr lang="en-US" sz="4400" b="1" smtClean="0">
                <a:solidFill>
                  <a:schemeClr val="bg1"/>
                </a:solidFill>
                <a:latin typeface="HP001 4 hàng" pitchFamily="34" charset="0"/>
                <a:ea typeface="Arial-Rounded" pitchFamily="34" charset="0"/>
                <a:cs typeface="Arial-Rounded" pitchFamily="34" charset="0"/>
              </a:rPr>
              <a:t>B</a:t>
            </a:r>
            <a:r>
              <a:rPr lang="en-US" sz="4400" b="1" smtClean="0">
                <a:solidFill>
                  <a:schemeClr val="bg1"/>
                </a:solidFill>
                <a:latin typeface="Arial-Rounded" pitchFamily="34" charset="0"/>
                <a:ea typeface="Arial-Rounded" pitchFamily="34" charset="0"/>
                <a:cs typeface="Arial-Rounded" pitchFamily="34" charset="0"/>
              </a:rPr>
              <a:t> có mấy nét?</a:t>
            </a:r>
            <a:endParaRPr lang="en-US" sz="4400" b="1"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988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32" y="5742481"/>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84228" y="3810000"/>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smtClean="0">
                <a:solidFill>
                  <a:schemeClr val="bg1"/>
                </a:solidFill>
                <a:latin typeface="Arial-Rounded" pitchFamily="34" charset="0"/>
                <a:ea typeface="Arial-Rounded" pitchFamily="34" charset="0"/>
                <a:cs typeface="Arial-Rounded" pitchFamily="34" charset="0"/>
              </a:rPr>
              <a:t>B. Động viên bạn</a:t>
            </a:r>
            <a:endParaRPr lang="vi-VN" sz="4400" dirty="0">
              <a:solidFill>
                <a:schemeClr val="bg1"/>
              </a:solidFill>
              <a:latin typeface="Arial-Rounded" pitchFamily="34" charset="0"/>
              <a:ea typeface="Arial-Rounded" pitchFamily="34" charset="0"/>
              <a:cs typeface="Arial-Rounded" pitchFamily="34" charset="0"/>
            </a:endParaRPr>
          </a:p>
        </p:txBody>
      </p:sp>
      <p:sp>
        <p:nvSpPr>
          <p:cNvPr id="4" name="Rectangle 3"/>
          <p:cNvSpPr/>
          <p:nvPr/>
        </p:nvSpPr>
        <p:spPr>
          <a:xfrm>
            <a:off x="1384228" y="5471886"/>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C. Chê bạn</a:t>
            </a:r>
            <a:endParaRPr lang="en-US" sz="4400" dirty="0">
              <a:solidFill>
                <a:schemeClr val="bg1"/>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9378" y="4075799"/>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9919" y="5742481"/>
            <a:ext cx="807556" cy="778352"/>
          </a:xfrm>
          <a:prstGeom prst="rect">
            <a:avLst/>
          </a:prstGeom>
          <a:solidFill>
            <a:schemeClr val="tx1">
              <a:lumMod val="50000"/>
              <a:lumOff val="50000"/>
            </a:schemeClr>
          </a:solidFill>
        </p:spPr>
      </p:pic>
      <p:sp>
        <p:nvSpPr>
          <p:cNvPr id="7" name="Rectangle 6"/>
          <p:cNvSpPr/>
          <p:nvPr/>
        </p:nvSpPr>
        <p:spPr>
          <a:xfrm>
            <a:off x="1384228"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a:solidFill>
                  <a:schemeClr val="bg1"/>
                </a:solidFill>
                <a:latin typeface="Arial-Rounded" pitchFamily="34" charset="0"/>
                <a:ea typeface="Arial-Rounded" pitchFamily="34" charset="0"/>
                <a:cs typeface="Arial-Rounded" pitchFamily="34" charset="0"/>
              </a:rPr>
              <a:t>A</a:t>
            </a:r>
            <a:r>
              <a:rPr lang="en-US" sz="4400" smtClean="0">
                <a:solidFill>
                  <a:schemeClr val="bg1"/>
                </a:solidFill>
                <a:latin typeface="Arial-Rounded" pitchFamily="34" charset="0"/>
                <a:ea typeface="Arial-Rounded" pitchFamily="34" charset="0"/>
                <a:cs typeface="Arial-Rounded" pitchFamily="34" charset="0"/>
              </a:rPr>
              <a:t>. Khen bạn</a:t>
            </a:r>
            <a:endParaRPr lang="en-US" sz="4400" dirty="0">
              <a:solidFill>
                <a:schemeClr val="bg1"/>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9919" y="2482666"/>
            <a:ext cx="807556" cy="778352"/>
          </a:xfrm>
          <a:prstGeom prst="rect">
            <a:avLst/>
          </a:prstGeom>
          <a:solidFill>
            <a:schemeClr val="tx1">
              <a:lumMod val="50000"/>
              <a:lumOff val="50000"/>
            </a:schemeClr>
          </a:solidFill>
        </p:spPr>
      </p:pic>
      <p:sp>
        <p:nvSpPr>
          <p:cNvPr id="9" name="Rectangle 8"/>
          <p:cNvSpPr/>
          <p:nvPr/>
        </p:nvSpPr>
        <p:spPr>
          <a:xfrm>
            <a:off x="742610"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a:r>
              <a:rPr lang="en-US" sz="4800" smtClean="0">
                <a:solidFill>
                  <a:schemeClr val="bg1"/>
                </a:solidFill>
                <a:latin typeface="Arial-Rounded" pitchFamily="34" charset="0"/>
                <a:ea typeface="Arial-Rounded" pitchFamily="34" charset="0"/>
                <a:cs typeface="Arial-Rounded" pitchFamily="34" charset="0"/>
              </a:rPr>
              <a:t>Khi bạn làm chưa tốt công việc, </a:t>
            </a:r>
          </a:p>
          <a:p>
            <a:pPr algn="ctr"/>
            <a:r>
              <a:rPr lang="en-US" sz="4800" smtClean="0">
                <a:solidFill>
                  <a:schemeClr val="bg1"/>
                </a:solidFill>
                <a:latin typeface="Arial-Rounded" pitchFamily="34" charset="0"/>
                <a:ea typeface="Arial-Rounded" pitchFamily="34" charset="0"/>
                <a:cs typeface="Arial-Rounded" pitchFamily="34" charset="0"/>
              </a:rPr>
              <a:t>chúng ta nên:</a:t>
            </a:r>
            <a:endParaRPr lang="en-US" sz="480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810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775" t="84400"/>
          <a:stretch/>
        </p:blipFill>
        <p:spPr>
          <a:xfrm flipV="1">
            <a:off x="405396" y="-96168"/>
            <a:ext cx="11801917" cy="1925135"/>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872" y="2679873"/>
            <a:ext cx="10297879" cy="156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048369" y="-1738723"/>
            <a:ext cx="5701198" cy="3982120"/>
            <a:chOff x="-3782475" y="-1860243"/>
            <a:chExt cx="4286503" cy="2986590"/>
          </a:xfrm>
        </p:grpSpPr>
        <p:sp>
          <p:nvSpPr>
            <p:cNvPr id="11" name="Oval 10"/>
            <p:cNvSpPr/>
            <p:nvPr/>
          </p:nvSpPr>
          <p:spPr>
            <a:xfrm>
              <a:off x="-3782475" y="-1860243"/>
              <a:ext cx="4286503" cy="2986590"/>
            </a:xfrm>
            <a:prstGeom prst="ellipse">
              <a:avLst/>
            </a:prstGeom>
            <a:solidFill>
              <a:srgbClr val="77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94971" y="-1498365"/>
              <a:ext cx="3092023" cy="25971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16609" y="-1226468"/>
              <a:ext cx="2761261" cy="2308560"/>
            </a:xfrm>
            <a:prstGeom prst="ellipse">
              <a:avLst/>
            </a:prstGeom>
            <a:solidFill>
              <a:srgbClr val="FC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41941" y="475222"/>
            <a:ext cx="2563006" cy="1107996"/>
          </a:xfrm>
          <a:prstGeom prst="rect">
            <a:avLst/>
          </a:prstGeom>
          <a:noFill/>
        </p:spPr>
        <p:txBody>
          <a:bodyPr wrap="square" lIns="121709" tIns="60853" rIns="121709" bIns="60853" rtlCol="0">
            <a:spAutoFit/>
          </a:bodyPr>
          <a:lstStyle/>
          <a:p>
            <a:r>
              <a:rPr lang="en-US" sz="4800" b="1">
                <a:latin typeface="Arial-Rounded" pitchFamily="34" charset="0"/>
                <a:ea typeface="Arial-Rounded" pitchFamily="34" charset="0"/>
                <a:cs typeface="Arial-Rounded" pitchFamily="34" charset="0"/>
              </a:rPr>
              <a:t>Tuần </a:t>
            </a:r>
            <a:r>
              <a:rPr lang="en-US" sz="6400" b="1" smtClean="0">
                <a:latin typeface="Akronism" pitchFamily="2" charset="0"/>
                <a:ea typeface="Arabia" pitchFamily="2" charset="0"/>
                <a:cs typeface="Arabia" pitchFamily="2" charset="0"/>
              </a:rPr>
              <a:t>3</a:t>
            </a:r>
            <a:endParaRPr lang="en-US" sz="6400" b="1">
              <a:latin typeface="Akronism" pitchFamily="2" charset="0"/>
              <a:ea typeface="Arabia" pitchFamily="2" charset="0"/>
              <a:cs typeface="Arabia" pitchFamily="2" charset="0"/>
            </a:endParaRPr>
          </a:p>
        </p:txBody>
      </p:sp>
      <p:grpSp>
        <p:nvGrpSpPr>
          <p:cNvPr id="15" name="Group 14"/>
          <p:cNvGrpSpPr/>
          <p:nvPr/>
        </p:nvGrpSpPr>
        <p:grpSpPr>
          <a:xfrm>
            <a:off x="670719" y="2413000"/>
            <a:ext cx="1861301" cy="1828800"/>
            <a:chOff x="1212273" y="1084984"/>
            <a:chExt cx="992332" cy="992332"/>
          </a:xfrm>
        </p:grpSpPr>
        <p:sp>
          <p:nvSpPr>
            <p:cNvPr id="16" name="Oval 15"/>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252971" y="1095375"/>
              <a:ext cx="914400" cy="914400"/>
            </a:xfrm>
            <a:prstGeom prst="ellipse">
              <a:avLst/>
            </a:prstGeom>
            <a:solidFill>
              <a:srgbClr val="0083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90221" y="2479702"/>
            <a:ext cx="1579625" cy="1764585"/>
          </a:xfrm>
          <a:prstGeom prst="rect">
            <a:avLst/>
          </a:prstGeom>
          <a:noFill/>
        </p:spPr>
        <p:txBody>
          <a:bodyPr wrap="square" lIns="121709" tIns="60853" rIns="121709" bIns="60853" rtlCol="0">
            <a:spAutoFit/>
          </a:bodyPr>
          <a:lstStyle/>
          <a:p>
            <a:pPr algn="ctr"/>
            <a:r>
              <a:rPr lang="en-US" sz="5300">
                <a:solidFill>
                  <a:schemeClr val="bg1"/>
                </a:solidFill>
                <a:latin typeface="Arial-Rounded" pitchFamily="34" charset="0"/>
                <a:ea typeface="Arial-Rounded" pitchFamily="34" charset="0"/>
                <a:cs typeface="Arial-Rounded" pitchFamily="34" charset="0"/>
              </a:rPr>
              <a:t>Bài </a:t>
            </a:r>
          </a:p>
          <a:p>
            <a:pPr algn="ctr"/>
            <a:r>
              <a:rPr lang="en-US" sz="5300" smtClean="0">
                <a:solidFill>
                  <a:schemeClr val="bg1"/>
                </a:solidFill>
                <a:latin typeface="Arial Rounded MT Bold" pitchFamily="34" charset="0"/>
                <a:ea typeface="Arial-Rounded" pitchFamily="34" charset="0"/>
                <a:cs typeface="Arial-Rounded" pitchFamily="34" charset="0"/>
              </a:rPr>
              <a:t>6</a:t>
            </a:r>
            <a:endParaRPr lang="en-US" sz="5300">
              <a:solidFill>
                <a:schemeClr val="bg1"/>
              </a:solidFill>
              <a:latin typeface="Arial Rounded MT Bold" pitchFamily="34" charset="0"/>
              <a:ea typeface="Arial-Rounded" pitchFamily="34" charset="0"/>
              <a:cs typeface="Arial-Rounded" pitchFamily="34" charset="0"/>
            </a:endParaRPr>
          </a:p>
        </p:txBody>
      </p:sp>
      <p:sp>
        <p:nvSpPr>
          <p:cNvPr id="19" name="TextBox 18"/>
          <p:cNvSpPr txBox="1"/>
          <p:nvPr/>
        </p:nvSpPr>
        <p:spPr>
          <a:xfrm>
            <a:off x="2366930" y="2891871"/>
            <a:ext cx="7924172" cy="953891"/>
          </a:xfrm>
          <a:prstGeom prst="rect">
            <a:avLst/>
          </a:prstGeom>
          <a:noFill/>
        </p:spPr>
        <p:txBody>
          <a:bodyPr wrap="square" lIns="121709" tIns="60853" rIns="121709" bIns="60853" rtlCol="0">
            <a:spAutoFit/>
          </a:bodyPr>
          <a:lstStyle/>
          <a:p>
            <a:pPr algn="ctr"/>
            <a:r>
              <a:rPr lang="en-US" sz="5400" b="1" smtClean="0">
                <a:solidFill>
                  <a:srgbClr val="0070C0"/>
                </a:solidFill>
                <a:latin typeface="Arial-Rounded" pitchFamily="34" charset="0"/>
                <a:ea typeface="Arial-Rounded" pitchFamily="34" charset="0"/>
                <a:cs typeface="Arial-Rounded" pitchFamily="34" charset="0"/>
              </a:rPr>
              <a:t>MỘT GIỜ HỌC</a:t>
            </a:r>
            <a:endParaRPr lang="en-US" sz="5400" b="1">
              <a:solidFill>
                <a:srgbClr val="0070C0"/>
              </a:solidFill>
              <a:latin typeface="Arial-Rounded" pitchFamily="34" charset="0"/>
              <a:ea typeface="Arial-Rounded" pitchFamily="34" charset="0"/>
              <a:cs typeface="Arial-Rounded" pitchFamily="34" charset="0"/>
            </a:endParaRPr>
          </a:p>
        </p:txBody>
      </p:sp>
      <p:sp>
        <p:nvSpPr>
          <p:cNvPr id="20" name="TextBox 19"/>
          <p:cNvSpPr txBox="1"/>
          <p:nvPr/>
        </p:nvSpPr>
        <p:spPr>
          <a:xfrm>
            <a:off x="3214606" y="4572000"/>
            <a:ext cx="5399891" cy="1754312"/>
          </a:xfrm>
          <a:prstGeom prst="rect">
            <a:avLst/>
          </a:prstGeom>
          <a:noFill/>
        </p:spPr>
        <p:txBody>
          <a:bodyPr wrap="square" lIns="91428" tIns="45713" rIns="91428" bIns="45713" rtlCol="0">
            <a:spAutoFit/>
          </a:bodyPr>
          <a:lstStyle/>
          <a:p>
            <a:pPr algn="ctr"/>
            <a:r>
              <a:rPr lang="en-US" sz="5400">
                <a:solidFill>
                  <a:srgbClr val="0070C0"/>
                </a:solidFill>
                <a:latin typeface="Arial-Rounded" pitchFamily="34" charset="0"/>
                <a:ea typeface="Arial-Rounded" pitchFamily="34" charset="0"/>
                <a:cs typeface="Arial-Rounded" pitchFamily="34" charset="0"/>
              </a:rPr>
              <a:t>Tiết </a:t>
            </a:r>
            <a:r>
              <a:rPr lang="en-US" sz="5400" smtClean="0">
                <a:solidFill>
                  <a:srgbClr val="0070C0"/>
                </a:solidFill>
                <a:latin typeface="Arial-Rounded" pitchFamily="34" charset="0"/>
                <a:ea typeface="Arial-Rounded" pitchFamily="34" charset="0"/>
                <a:cs typeface="Arial-Rounded" pitchFamily="34" charset="0"/>
              </a:rPr>
              <a:t>1, 2</a:t>
            </a:r>
          </a:p>
          <a:p>
            <a:pPr algn="ctr"/>
            <a:r>
              <a:rPr lang="en-US" sz="5400" smtClean="0">
                <a:solidFill>
                  <a:srgbClr val="0070C0"/>
                </a:solidFill>
                <a:latin typeface="Arial-Rounded" pitchFamily="34" charset="0"/>
                <a:ea typeface="Arial-Rounded" pitchFamily="34" charset="0"/>
                <a:cs typeface="Arial-Rounded" pitchFamily="34" charset="0"/>
              </a:rPr>
              <a:t>Đọc</a:t>
            </a:r>
          </a:p>
        </p:txBody>
      </p:sp>
    </p:spTree>
    <p:extLst>
      <p:ext uri="{BB962C8B-B14F-4D97-AF65-F5344CB8AC3E}">
        <p14:creationId xmlns:p14="http://schemas.microsoft.com/office/powerpoint/2010/main" val="297704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EC1E967-302F-48F0-86A5-6261E628CEC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5399" y="86068"/>
            <a:ext cx="1409700" cy="742950"/>
          </a:xfrm>
          <a:prstGeom prst="rect">
            <a:avLst/>
          </a:prstGeom>
        </p:spPr>
      </p:pic>
      <p:sp>
        <p:nvSpPr>
          <p:cNvPr id="3" name="TextBox 2">
            <a:extLst>
              <a:ext uri="{FF2B5EF4-FFF2-40B4-BE49-F238E27FC236}">
                <a16:creationId xmlns:a16="http://schemas.microsoft.com/office/drawing/2014/main" xmlns="" id="{604A6B24-798B-45E7-A325-4CE5B294F2E2}"/>
              </a:ext>
            </a:extLst>
          </p:cNvPr>
          <p:cNvSpPr txBox="1"/>
          <p:nvPr/>
        </p:nvSpPr>
        <p:spPr>
          <a:xfrm>
            <a:off x="1664949" y="643386"/>
            <a:ext cx="8428546" cy="792650"/>
          </a:xfrm>
          <a:prstGeom prst="rect">
            <a:avLst/>
          </a:prstGeom>
          <a:noFill/>
        </p:spPr>
        <p:txBody>
          <a:bodyPr wrap="square" lIns="144905" tIns="72452" rIns="144905" bIns="72452" rtlCol="0">
            <a:spAutoFit/>
          </a:bodyPr>
          <a:lstStyle/>
          <a:p>
            <a:pPr>
              <a:lnSpc>
                <a:spcPct val="150000"/>
              </a:lnSpc>
            </a:pPr>
            <a:r>
              <a:rPr lang="vi-VN" sz="2800" b="1" dirty="0">
                <a:solidFill>
                  <a:srgbClr val="FF0000"/>
                </a:solidFill>
                <a:latin typeface="Arial-Rounded" pitchFamily="34" charset="0"/>
                <a:ea typeface="Arial-Rounded" pitchFamily="34" charset="0"/>
                <a:cs typeface="Arial-Rounded" pitchFamily="34" charset="0"/>
              </a:rPr>
              <a:t>1. </a:t>
            </a:r>
            <a:r>
              <a:rPr lang="vi-VN" sz="2800" dirty="0">
                <a:latin typeface="Arial-Rounded" pitchFamily="34" charset="0"/>
                <a:ea typeface="Arial-Rounded" pitchFamily="34" charset="0"/>
                <a:cs typeface="Arial-Rounded" pitchFamily="34" charset="0"/>
              </a:rPr>
              <a:t>Bạn nhỏ trong bài hát được ai khen?</a:t>
            </a:r>
            <a:endParaRPr lang="en-US" sz="2800" b="1" dirty="0">
              <a:latin typeface="Arial-Rounded" pitchFamily="34" charset="0"/>
              <a:ea typeface="Arial-Rounded" pitchFamily="34" charset="0"/>
              <a:cs typeface="Arial-Rounded" pitchFamily="34" charset="0"/>
            </a:endParaRPr>
          </a:p>
        </p:txBody>
      </p:sp>
      <p:sp>
        <p:nvSpPr>
          <p:cNvPr id="4" name="TextBox 3">
            <a:extLst>
              <a:ext uri="{FF2B5EF4-FFF2-40B4-BE49-F238E27FC236}">
                <a16:creationId xmlns:a16="http://schemas.microsoft.com/office/drawing/2014/main" xmlns="" id="{0E328817-9D2E-4DCE-B6B2-A730728828A4}"/>
              </a:ext>
            </a:extLst>
          </p:cNvPr>
          <p:cNvSpPr txBox="1"/>
          <p:nvPr/>
        </p:nvSpPr>
        <p:spPr>
          <a:xfrm>
            <a:off x="1664949" y="1143000"/>
            <a:ext cx="9150265" cy="792650"/>
          </a:xfrm>
          <a:prstGeom prst="rect">
            <a:avLst/>
          </a:prstGeom>
          <a:noFill/>
        </p:spPr>
        <p:txBody>
          <a:bodyPr wrap="square" lIns="144905" tIns="72452" rIns="144905" bIns="72452" rtlCol="0">
            <a:spAutoFit/>
          </a:bodyPr>
          <a:lstStyle/>
          <a:p>
            <a:pPr>
              <a:lnSpc>
                <a:spcPct val="150000"/>
              </a:lnSpc>
            </a:pPr>
            <a:r>
              <a:rPr lang="vi-VN" sz="2800" b="1" dirty="0">
                <a:solidFill>
                  <a:srgbClr val="FF0000"/>
                </a:solidFill>
                <a:latin typeface="Arial-Rounded" pitchFamily="34" charset="0"/>
                <a:ea typeface="Arial-Rounded" pitchFamily="34" charset="0"/>
                <a:cs typeface="Arial-Rounded" pitchFamily="34" charset="0"/>
              </a:rPr>
              <a:t>2. </a:t>
            </a:r>
            <a:r>
              <a:rPr lang="vi-VN" sz="2800" dirty="0">
                <a:latin typeface="Arial-Rounded" pitchFamily="34" charset="0"/>
                <a:ea typeface="Arial-Rounded" pitchFamily="34" charset="0"/>
                <a:cs typeface="Arial-Rounded" pitchFamily="34" charset="0"/>
              </a:rPr>
              <a:t>Những việc làm nào của bạn nhỏ được cô khen?</a:t>
            </a:r>
            <a:endParaRPr lang="en-US" sz="2800" b="1" dirty="0">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a16="http://schemas.microsoft.com/office/drawing/2014/main" xmlns="" id="{62E19D5F-3BA6-41EA-974A-A337829FB2C7}"/>
              </a:ext>
            </a:extLst>
          </p:cNvPr>
          <p:cNvSpPr txBox="1"/>
          <p:nvPr/>
        </p:nvSpPr>
        <p:spPr>
          <a:xfrm>
            <a:off x="1735099" y="76200"/>
            <a:ext cx="9419427" cy="724362"/>
          </a:xfrm>
          <a:prstGeom prst="rect">
            <a:avLst/>
          </a:prstGeom>
          <a:noFill/>
        </p:spPr>
        <p:txBody>
          <a:bodyPr wrap="square" lIns="144905" tIns="72452" rIns="144905" bIns="72452" rtlCol="0">
            <a:spAutoFit/>
          </a:bodyPr>
          <a:lstStyle/>
          <a:p>
            <a:pPr algn="just">
              <a:lnSpc>
                <a:spcPct val="150000"/>
              </a:lnSpc>
            </a:pPr>
            <a:r>
              <a:rPr lang="vi-VN" sz="2900" b="1" dirty="0">
                <a:solidFill>
                  <a:srgbClr val="17479D"/>
                </a:solidFill>
                <a:latin typeface="Arial-Rounded" pitchFamily="34" charset="0"/>
                <a:ea typeface="Arial-Rounded" pitchFamily="34" charset="0"/>
                <a:cs typeface="Arial-Rounded" pitchFamily="34" charset="0"/>
              </a:rPr>
              <a:t>Xem video bài hát sau rồi trả lời </a:t>
            </a:r>
            <a:r>
              <a:rPr lang="vi-VN" sz="2900" b="1">
                <a:solidFill>
                  <a:srgbClr val="17479D"/>
                </a:solidFill>
                <a:latin typeface="Arial-Rounded" pitchFamily="34" charset="0"/>
                <a:ea typeface="Arial-Rounded" pitchFamily="34" charset="0"/>
                <a:cs typeface="Arial-Rounded" pitchFamily="34" charset="0"/>
              </a:rPr>
              <a:t>câu </a:t>
            </a:r>
            <a:r>
              <a:rPr lang="vi-VN" sz="2900" b="1" smtClean="0">
                <a:solidFill>
                  <a:srgbClr val="17479D"/>
                </a:solidFill>
                <a:latin typeface="Arial-Rounded" pitchFamily="34" charset="0"/>
                <a:ea typeface="Arial-Rounded" pitchFamily="34" charset="0"/>
                <a:cs typeface="Arial-Rounded" pitchFamily="34" charset="0"/>
              </a:rPr>
              <a:t>hỏi</a:t>
            </a:r>
            <a:r>
              <a:rPr lang="en-US" sz="2900" b="1" smtClean="0">
                <a:solidFill>
                  <a:srgbClr val="17479D"/>
                </a:solidFill>
                <a:latin typeface="Arial-Rounded" pitchFamily="34" charset="0"/>
                <a:ea typeface="Arial-Rounded" pitchFamily="34" charset="0"/>
                <a:cs typeface="Arial-Rounded" pitchFamily="34" charset="0"/>
              </a:rPr>
              <a:t>.</a:t>
            </a:r>
            <a:endParaRPr lang="vi-VN" sz="2900" dirty="0">
              <a:solidFill>
                <a:srgbClr val="17479D"/>
              </a:solidFill>
              <a:latin typeface="Arial-Rounded" pitchFamily="34" charset="0"/>
              <a:ea typeface="Arial-Rounded" pitchFamily="34" charset="0"/>
              <a:cs typeface="Arial-Rounded" pitchFamily="34" charset="0"/>
            </a:endParaRPr>
          </a:p>
        </p:txBody>
      </p:sp>
      <p:pic>
        <p:nvPicPr>
          <p:cNvPr id="6" name="4414123987716147040">
            <a:hlinkClick r:id="" action="ppaction://media"/>
            <a:extLst>
              <a:ext uri="{FF2B5EF4-FFF2-40B4-BE49-F238E27FC236}">
                <a16:creationId xmlns:a16="http://schemas.microsoft.com/office/drawing/2014/main" xmlns="" id="{C3A20C78-80FE-4042-9B65-5C1FAAA6A698}"/>
              </a:ext>
            </a:extLst>
          </p:cNvPr>
          <p:cNvPicPr>
            <a:picLocks noChangeAspect="1"/>
          </p:cNvPicPr>
          <p:nvPr>
            <a:videoFile r:link="rId1"/>
            <p:extLst>
              <p:ext uri="{DAA4B4D4-6D71-4841-9C94-3DE7FCFB9230}">
                <p14:media xmlns:p14="http://schemas.microsoft.com/office/powerpoint/2010/main" r:embed="rId2">
                  <p14:trim end="180146"/>
                </p14:media>
              </p:ext>
            </p:extLst>
          </p:nvPr>
        </p:nvPicPr>
        <p:blipFill>
          <a:blip r:embed="rId6"/>
          <a:stretch>
            <a:fillRect/>
          </a:stretch>
        </p:blipFill>
        <p:spPr>
          <a:xfrm>
            <a:off x="1853980" y="1935650"/>
            <a:ext cx="8646539" cy="4871289"/>
          </a:xfrm>
          <a:prstGeom prst="rect">
            <a:avLst/>
          </a:prstGeom>
        </p:spPr>
      </p:pic>
    </p:spTree>
    <p:extLst>
      <p:ext uri="{BB962C8B-B14F-4D97-AF65-F5344CB8AC3E}">
        <p14:creationId xmlns:p14="http://schemas.microsoft.com/office/powerpoint/2010/main" val="298553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30" fill="hold" display="0">
                  <p:stCondLst>
                    <p:cond delay="indefinite"/>
                  </p:stCondLst>
                </p:cTn>
                <p:tgtEl>
                  <p:spTgt spid="6"/>
                </p:tgtEl>
              </p:cMediaNode>
            </p:video>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32907" y="636890"/>
            <a:ext cx="9810045" cy="646331"/>
          </a:xfrm>
          <a:prstGeom prst="rect">
            <a:avLst/>
          </a:prstGeom>
          <a:noFill/>
        </p:spPr>
        <p:txBody>
          <a:bodyPr wrap="square" rtlCol="0">
            <a:spAutoFit/>
          </a:bodyPr>
          <a:lstStyle/>
          <a:p>
            <a:pPr algn="just"/>
            <a:r>
              <a:rPr lang="en-US" sz="3600" smtClean="0">
                <a:solidFill>
                  <a:schemeClr val="accent6"/>
                </a:solidFill>
                <a:latin typeface="Arial Rounded MT Bold" pitchFamily="34" charset="0"/>
                <a:ea typeface="Arial-Rounded" pitchFamily="34" charset="0"/>
                <a:cs typeface="Arial-Rounded" pitchFamily="34" charset="0"/>
              </a:rPr>
              <a:t>1</a:t>
            </a:r>
            <a:r>
              <a:rPr lang="en-US" sz="3600" smtClean="0">
                <a:solidFill>
                  <a:srgbClr val="002060"/>
                </a:solidFill>
                <a:latin typeface="Arial-Rounded" pitchFamily="34" charset="0"/>
                <a:ea typeface="Arial-Rounded" pitchFamily="34" charset="0"/>
                <a:cs typeface="Arial-Rounded" pitchFamily="34" charset="0"/>
              </a:rPr>
              <a:t>. </a:t>
            </a:r>
            <a:r>
              <a:rPr lang="vi-VN" sz="3600">
                <a:latin typeface="Arial-Rounded" pitchFamily="34" charset="0"/>
                <a:ea typeface="Arial-Rounded" pitchFamily="34" charset="0"/>
                <a:cs typeface="Arial-Rounded" pitchFamily="34" charset="0"/>
              </a:rPr>
              <a:t>Nói về việc làm của em được thầy cô khen</a:t>
            </a:r>
            <a:r>
              <a:rPr lang="vi-VN" sz="3600" smtClean="0">
                <a:latin typeface="Arial-Rounded" pitchFamily="34" charset="0"/>
                <a:ea typeface="Arial-Rounded" pitchFamily="34" charset="0"/>
                <a:cs typeface="Arial-Rounded" pitchFamily="34" charset="0"/>
              </a:rPr>
              <a:t>.</a:t>
            </a:r>
            <a:endParaRPr lang="en-US" sz="3600" b="1">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87" t="48301" r="82229" b="39418"/>
          <a:stretch/>
        </p:blipFill>
        <p:spPr bwMode="auto">
          <a:xfrm>
            <a:off x="385538" y="457200"/>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832907" y="1283221"/>
            <a:ext cx="9810045" cy="646331"/>
          </a:xfrm>
          <a:prstGeom prst="rect">
            <a:avLst/>
          </a:prstGeom>
          <a:noFill/>
        </p:spPr>
        <p:txBody>
          <a:bodyPr wrap="square" rtlCol="0">
            <a:spAutoFit/>
          </a:bodyPr>
          <a:lstStyle/>
          <a:p>
            <a:pPr algn="just"/>
            <a:r>
              <a:rPr lang="en-US" sz="3600" smtClean="0">
                <a:solidFill>
                  <a:schemeClr val="accent6"/>
                </a:solidFill>
                <a:latin typeface="Arial Rounded MT Bold" pitchFamily="34" charset="0"/>
                <a:ea typeface="Arial-Rounded" pitchFamily="34" charset="0"/>
                <a:cs typeface="Arial-Rounded" pitchFamily="34" charset="0"/>
              </a:rPr>
              <a:t>2</a:t>
            </a:r>
            <a:r>
              <a:rPr lang="en-US" sz="3600" smtClean="0">
                <a:solidFill>
                  <a:srgbClr val="002060"/>
                </a:solidFill>
                <a:latin typeface="Arial-Rounded" pitchFamily="34" charset="0"/>
                <a:ea typeface="Arial-Rounded" pitchFamily="34" charset="0"/>
                <a:cs typeface="Arial-Rounded" pitchFamily="34" charset="0"/>
              </a:rPr>
              <a:t>. </a:t>
            </a:r>
            <a:r>
              <a:rPr lang="vi-VN" sz="3600">
                <a:latin typeface="Arial-Rounded" pitchFamily="34" charset="0"/>
                <a:ea typeface="Arial-Rounded" pitchFamily="34" charset="0"/>
                <a:cs typeface="Arial-Rounded" pitchFamily="34" charset="0"/>
              </a:rPr>
              <a:t>Em cảm thấy thế nào khi được thầy cô khen</a:t>
            </a:r>
            <a:r>
              <a:rPr lang="vi-VN" sz="3600" smtClean="0">
                <a:latin typeface="Arial-Rounded" pitchFamily="34" charset="0"/>
                <a:ea typeface="Arial-Rounded" pitchFamily="34" charset="0"/>
                <a:cs typeface="Arial-Rounded" pitchFamily="34" charset="0"/>
              </a:rPr>
              <a:t>?</a:t>
            </a:r>
            <a:endParaRPr lang="en-US" sz="3600" b="1">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28" t="30555" r="10516" b="9525"/>
          <a:stretch/>
        </p:blipFill>
        <p:spPr bwMode="auto">
          <a:xfrm>
            <a:off x="975519" y="2217057"/>
            <a:ext cx="10351181" cy="438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2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1031</TotalTime>
  <Words>2392</Words>
  <Application>Microsoft Office PowerPoint</Application>
  <PresentationFormat>Custom</PresentationFormat>
  <Paragraphs>175</Paragraphs>
  <Slides>31</Slides>
  <Notes>12</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128</cp:revision>
  <dcterms:created xsi:type="dcterms:W3CDTF">2020-09-01T15:19:38Z</dcterms:created>
  <dcterms:modified xsi:type="dcterms:W3CDTF">2021-08-29T11:03:18Z</dcterms:modified>
</cp:coreProperties>
</file>