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0" r:id="rId3"/>
    <p:sldId id="281" r:id="rId4"/>
    <p:sldId id="280" r:id="rId5"/>
    <p:sldId id="282" r:id="rId6"/>
    <p:sldId id="283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Mali" panose="020B0604020202020204" charset="-34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am Hang" initials="PH" lastIdx="2" clrIdx="0">
    <p:extLst>
      <p:ext uri="{19B8F6BF-5375-455C-9EA6-DF929625EA0E}">
        <p15:presenceInfo xmlns:p15="http://schemas.microsoft.com/office/powerpoint/2012/main" userId="01d5014168d3456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D760"/>
    <a:srgbClr val="C970A0"/>
    <a:srgbClr val="9CCEE5"/>
    <a:srgbClr val="DE1E5A"/>
    <a:srgbClr val="5EB6E8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1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610" y="31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E-4B26-9EAD-204C5D6D289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E-4B26-9EAD-204C5D6D2894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E-4B26-9EAD-204C5D6D289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E-4B26-9EAD-204C5D6D289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E-4B26-9EAD-204C5D6D289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D2EE-4B26-9EAD-204C5D6D289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D2EE-4B26-9EAD-204C5D6D289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D2EE-4B26-9EAD-204C5D6D289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D2EE-4B26-9EAD-204C5D6D289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2EE-4B26-9EAD-204C5D6D289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D2EE-4B26-9EAD-204C5D6D289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D2EE-4B26-9EAD-204C5D6D289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D2EE-4B26-9EAD-204C5D6D289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D2EE-4B26-9EAD-204C5D6D2894}"/>
              </c:ext>
            </c:extLst>
          </c:dPt>
          <c:dLbls>
            <c:dLbl>
              <c:idx val="5"/>
              <c:layout>
                <c:manualLayout>
                  <c:x val="-0.14558849128312903"/>
                  <c:y val="-9.311381388139521E-2"/>
                </c:manualLayout>
              </c:layout>
              <c:tx>
                <c:rich>
                  <a:bodyPr/>
                  <a:lstStyle/>
                  <a:p>
                    <a:fld id="{4C721B5A-0985-324C-84A7-040CA96AA826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D2EE-4B26-9EAD-204C5D6D2894}"/>
                </c:ext>
              </c:extLst>
            </c:dLbl>
            <c:dLbl>
              <c:idx val="8"/>
              <c:layout>
                <c:manualLayout>
                  <c:x val="8.8036865534017933E-2"/>
                  <c:y val="-7.4243306815827581E-2"/>
                </c:manualLayout>
              </c:layout>
              <c:tx>
                <c:rich>
                  <a:bodyPr/>
                  <a:lstStyle/>
                  <a:p>
                    <a:fld id="{69AF49C9-1B84-FA49-BEE2-65F59DA47667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D2EE-4B26-9EAD-204C5D6D2894}"/>
                </c:ext>
              </c:extLst>
            </c:dLbl>
            <c:dLbl>
              <c:idx val="12"/>
              <c:layout>
                <c:manualLayout>
                  <c:x val="0.14550728897174853"/>
                  <c:y val="8.7107273396412763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2EE-4B26-9EAD-204C5D6D28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+mn-ea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Mai</c:v>
                </c:pt>
                <c:pt idx="1">
                  <c:v>Nga</c:v>
                </c:pt>
                <c:pt idx="2">
                  <c:v>Huy</c:v>
                </c:pt>
                <c:pt idx="3">
                  <c:v>Minh</c:v>
                </c:pt>
                <c:pt idx="4">
                  <c:v>Lan</c:v>
                </c:pt>
                <c:pt idx="5">
                  <c:v>Hoa</c:v>
                </c:pt>
                <c:pt idx="6">
                  <c:v>Son</c:v>
                </c:pt>
                <c:pt idx="7">
                  <c:v>Sister</c:v>
                </c:pt>
                <c:pt idx="8">
                  <c:v>Uncle</c:v>
                </c:pt>
                <c:pt idx="9">
                  <c:v>Mouse</c:v>
                </c:pt>
                <c:pt idx="10">
                  <c:v>Mom</c:v>
                </c:pt>
                <c:pt idx="11">
                  <c:v>Dad</c:v>
                </c:pt>
                <c:pt idx="12">
                  <c:v>Brother</c:v>
                </c:pt>
                <c:pt idx="13">
                  <c:v>Tiger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2EE-4B26-9EAD-204C5D6D28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8-B442-BBA3-CFB76661AF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8-B442-BBA3-CFB76661AFAA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8-B442-BBA3-CFB76661AF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8-B442-BBA3-CFB76661AF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8-B442-BBA3-CFB76661AF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8-B442-BBA3-CFB76661AFA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8-B442-BBA3-CFB76661AFA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8-B442-BBA3-CFB76661AFA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8-B442-BBA3-CFB76661AFA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8-B442-BBA3-CFB76661AFA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188-B442-BBA3-CFB76661AFA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188-B442-BBA3-CFB76661AFA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188-B442-BBA3-CFB76661AFA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188-B442-BBA3-CFB76661AFAA}"/>
              </c:ext>
            </c:extLst>
          </c:dPt>
          <c:dLbls>
            <c:dLbl>
              <c:idx val="8"/>
              <c:layout>
                <c:manualLayout>
                  <c:x val="0.12207876655738781"/>
                  <c:y val="-8.1809382261216965E-2"/>
                </c:manualLayout>
              </c:layout>
              <c:tx>
                <c:rich>
                  <a:bodyPr/>
                  <a:lstStyle/>
                  <a:p>
                    <a:fld id="{3910A6EB-A2B2-8F40-AC79-E2809245FD71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188-B442-BBA3-CFB76661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+mn-ea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Hà</c:v>
                </c:pt>
                <c:pt idx="1">
                  <c:v>Vân</c:v>
                </c:pt>
                <c:pt idx="2">
                  <c:v>Thảo</c:v>
                </c:pt>
                <c:pt idx="3">
                  <c:v>Thúy</c:v>
                </c:pt>
                <c:pt idx="4">
                  <c:v>Mộc</c:v>
                </c:pt>
                <c:pt idx="5">
                  <c:v>Linh</c:v>
                </c:pt>
                <c:pt idx="6">
                  <c:v>Lisa</c:v>
                </c:pt>
                <c:pt idx="7">
                  <c:v>Elsa</c:v>
                </c:pt>
                <c:pt idx="8">
                  <c:v>Louisa</c:v>
                </c:pt>
                <c:pt idx="9">
                  <c:v>Tiến</c:v>
                </c:pt>
                <c:pt idx="10">
                  <c:v>Louisa</c:v>
                </c:pt>
                <c:pt idx="11">
                  <c:v>Na</c:v>
                </c:pt>
                <c:pt idx="12">
                  <c:v>Hoa</c:v>
                </c:pt>
                <c:pt idx="13">
                  <c:v>Hồng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188-B442-BBA3-CFB76661A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188-B442-BBA3-CFB76661AFAA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188-B442-BBA3-CFB76661AFAA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188-B442-BBA3-CFB76661AFAA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188-B442-BBA3-CFB76661AFAA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188-B442-BBA3-CFB76661AFAA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188-B442-BBA3-CFB76661AFAA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188-B442-BBA3-CFB76661AFAA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188-B442-BBA3-CFB76661AFAA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188-B442-BBA3-CFB76661AFAA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188-B442-BBA3-CFB76661AFAA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188-B442-BBA3-CFB76661AFAA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188-B442-BBA3-CFB76661AFAA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188-B442-BBA3-CFB76661AFAA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188-B442-BBA3-CFB76661AFAA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04D4-408A-BB36-44184937D788}"/>
              </c:ext>
            </c:extLst>
          </c:dPt>
          <c:dLbls>
            <c:dLbl>
              <c:idx val="8"/>
              <c:layout>
                <c:manualLayout>
                  <c:x val="8.8036865534017933E-2"/>
                  <c:y val="-7.4243306815827581E-2"/>
                </c:manualLayout>
              </c:layout>
              <c:tx>
                <c:rich>
                  <a:bodyPr/>
                  <a:lstStyle/>
                  <a:p>
                    <a:fld id="{AEC413B5-0634-1044-BD02-41CF41EB54D5}" type="CATEGORYNAME">
                      <a:rPr lang="en-US" b="0" i="0">
                        <a:latin typeface="Mali" pitchFamily="2" charset="-34"/>
                      </a:rPr>
                      <a:pPr/>
                      <a:t>[CATEGORY NAME]</a:t>
                    </a:fld>
                    <a:endParaRPr lang="en-US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F188-B442-BBA3-CFB76661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+mn-ea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Hoja1!$A$2:$A$16</c:f>
              <c:strCache>
                <c:ptCount val="12"/>
                <c:pt idx="0">
                  <c:v>Bàn</c:v>
                </c:pt>
                <c:pt idx="1">
                  <c:v>Ghế</c:v>
                </c:pt>
                <c:pt idx="2">
                  <c:v>Sách</c:v>
                </c:pt>
                <c:pt idx="3">
                  <c:v>Bút</c:v>
                </c:pt>
                <c:pt idx="4">
                  <c:v>Mực</c:v>
                </c:pt>
                <c:pt idx="5">
                  <c:v>Bảng</c:v>
                </c:pt>
                <c:pt idx="6">
                  <c:v>Phấn</c:v>
                </c:pt>
                <c:pt idx="7">
                  <c:v>Hoa</c:v>
                </c:pt>
                <c:pt idx="8">
                  <c:v>Lá</c:v>
                </c:pt>
                <c:pt idx="9">
                  <c:v>Phim</c:v>
                </c:pt>
                <c:pt idx="10">
                  <c:v>Ảnh</c:v>
                </c:pt>
                <c:pt idx="11">
                  <c:v>Tranh</c:v>
                </c:pt>
              </c:strCache>
            </c:strRef>
          </c:cat>
          <c:val>
            <c:numRef>
              <c:f>Hoja1!$B$2:$B$16</c:f>
              <c:numCache>
                <c:formatCode>General</c:formatCode>
                <c:ptCount val="1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F188-B442-BBA3-CFB76661AFA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A7-4648-849E-2DA8A4B8E07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A7-4648-849E-2DA8A4B8E079}"/>
              </c:ext>
            </c:extLst>
          </c:dPt>
          <c:dPt>
            <c:idx val="2"/>
            <c:bubble3D val="0"/>
            <c:explosion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A7-4648-849E-2DA8A4B8E07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A7-4648-849E-2DA8A4B8E07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A7-4648-849E-2DA8A4B8E07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A7-4648-849E-2DA8A4B8E07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A7-4648-849E-2DA8A4B8E07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A7-4648-849E-2DA8A4B8E07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lumOff val="2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lumOff val="2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Off val="2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A7-4648-849E-2DA8A4B8E079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2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A7-4648-849E-2DA8A4B8E079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4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A7-4648-849E-2DA8A4B8E079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lumMod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A7-4648-849E-2DA8A4B8E079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A7-4648-849E-2DA8A4B8E079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Off val="4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lumMod val="60000"/>
                      <a:lumOff val="4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60000"/>
                      <a:lumOff val="4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A7-4648-849E-2DA8A4B8E079}"/>
              </c:ext>
            </c:extLst>
          </c:dPt>
          <c:dLbls>
            <c:dLbl>
              <c:idx val="8"/>
              <c:layout>
                <c:manualLayout>
                  <c:x val="8.8036865534017933E-2"/>
                  <c:y val="-7.4243306815827581E-2"/>
                </c:manualLayout>
              </c:layout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AA7-4648-849E-2DA8A4B8E0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t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Mali" pitchFamily="2" charset="-34"/>
                    <a:ea typeface="Roboto" panose="02000000000000000000" pitchFamily="2" charset="0"/>
                    <a:cs typeface="Mali" pitchFamily="2" charset="-34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Hoja1!$A$2:$A$15</c:f>
              <c:strCache>
                <c:ptCount val="14"/>
                <c:pt idx="0">
                  <c:v>số 1</c:v>
                </c:pt>
                <c:pt idx="1">
                  <c:v>số 2</c:v>
                </c:pt>
                <c:pt idx="2">
                  <c:v>số 3</c:v>
                </c:pt>
                <c:pt idx="3">
                  <c:v>số 4</c:v>
                </c:pt>
                <c:pt idx="4">
                  <c:v>số 5</c:v>
                </c:pt>
                <c:pt idx="5">
                  <c:v>số 6</c:v>
                </c:pt>
                <c:pt idx="6">
                  <c:v>số 7</c:v>
                </c:pt>
                <c:pt idx="7">
                  <c:v>số 8</c:v>
                </c:pt>
                <c:pt idx="8">
                  <c:v>số 9</c:v>
                </c:pt>
                <c:pt idx="9">
                  <c:v>số 10</c:v>
                </c:pt>
                <c:pt idx="10">
                  <c:v>số 11</c:v>
                </c:pt>
                <c:pt idx="11">
                  <c:v>số 12</c:v>
                </c:pt>
                <c:pt idx="12">
                  <c:v>số 13</c:v>
                </c:pt>
                <c:pt idx="13">
                  <c:v>số 14</c:v>
                </c:pt>
              </c:strCache>
            </c:strRef>
          </c:cat>
          <c:val>
            <c:numRef>
              <c:f>Hoja1!$B$2:$B$15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EAA7-4648-849E-2DA8A4B8E0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22/06/2022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esl-resource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al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Mali" pitchFamily="2" charset="-34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Mali" pitchFamily="2" charset="-34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Mali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b="0" i="0" dirty="0">
                <a:latin typeface="Mali" pitchFamily="2" charset="-34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 b="0" i="0">
                <a:latin typeface="Mali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414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0" i="0" dirty="0">
              <a:latin typeface="Mali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8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rgbClr val="1C1C1C"/>
          </a:solidFill>
          <a:latin typeface="Mali" pitchFamily="2" charset="-3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rgbClr val="1C1C1C"/>
          </a:solidFill>
          <a:latin typeface="Mali" pitchFamily="2" charset="-34"/>
          <a:ea typeface="Mali" pitchFamily="2" charset="-34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chart" Target="../charts/char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5" Type="http://schemas.openxmlformats.org/officeDocument/2006/relationships/chart" Target="../charts/char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chart" Target="../charts/char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0885" y="3247405"/>
            <a:ext cx="7632700" cy="495108"/>
          </a:xfrm>
          <a:prstGeom prst="rect">
            <a:avLst/>
          </a:prstGeom>
          <a:solidFill>
            <a:srgbClr val="5EB6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ctr">
            <a:spAutoFit/>
          </a:bodyPr>
          <a:lstStyle/>
          <a:p>
            <a:pPr algn="ctr"/>
            <a:r>
              <a:rPr lang="en-US" dirty="0" err="1">
                <a:latin typeface="Mali" pitchFamily="2" charset="-34"/>
                <a:cs typeface="Mali" pitchFamily="2" charset="-34"/>
              </a:rPr>
              <a:t>Nhấn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nút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màu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đỏ</a:t>
            </a:r>
            <a:r>
              <a:rPr lang="en-US" dirty="0">
                <a:latin typeface="Mali" pitchFamily="2" charset="-34"/>
                <a:cs typeface="Mali" pitchFamily="2" charset="-34"/>
              </a:rPr>
              <a:t> để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bắt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đầu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hoặc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dừng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lại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lượt</a:t>
            </a:r>
            <a:r>
              <a:rPr lang="en-US" dirty="0">
                <a:latin typeface="Mali" pitchFamily="2" charset="-34"/>
                <a:cs typeface="Mali" pitchFamily="2" charset="-34"/>
              </a:rPr>
              <a:t> quay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err="1">
                <a:cs typeface="Mali" pitchFamily="2" charset="-34"/>
              </a:rPr>
              <a:t>Hướng</a:t>
            </a:r>
            <a:r>
              <a:rPr lang="en-GB" sz="3600" dirty="0">
                <a:cs typeface="Mali" pitchFamily="2" charset="-34"/>
              </a:rPr>
              <a:t> </a:t>
            </a:r>
            <a:r>
              <a:rPr lang="en-GB" sz="3600" dirty="0" err="1">
                <a:cs typeface="Mali" pitchFamily="2" charset="-34"/>
              </a:rPr>
              <a:t>dẫn</a:t>
            </a:r>
            <a:r>
              <a:rPr lang="en-GB" sz="3600" dirty="0">
                <a:cs typeface="Mali" pitchFamily="2" charset="-34"/>
              </a:rPr>
              <a:t> </a:t>
            </a:r>
            <a:r>
              <a:rPr lang="en-GB" sz="3600" dirty="0" err="1">
                <a:cs typeface="Mali" pitchFamily="2" charset="-34"/>
              </a:rPr>
              <a:t>sử</a:t>
            </a:r>
            <a:r>
              <a:rPr lang="en-GB" sz="3600" dirty="0">
                <a:cs typeface="Mali" pitchFamily="2" charset="-34"/>
              </a:rPr>
              <a:t> </a:t>
            </a:r>
            <a:r>
              <a:rPr lang="en-GB" sz="3600" dirty="0" err="1">
                <a:cs typeface="Mali" pitchFamily="2" charset="-34"/>
              </a:rPr>
              <a:t>dụng</a:t>
            </a:r>
            <a:endParaRPr lang="en-GB" sz="3600" dirty="0">
              <a:cs typeface="Mali" pitchFamily="2" charset="-3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0885" y="1395188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US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dirty="0">
                <a:latin typeface="Mali" pitchFamily="2" charset="-34"/>
                <a:cs typeface="Mali" pitchFamily="2" charset="-34"/>
              </a:rPr>
              <a:t> quay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ngẫu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nhiên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vi-VN" dirty="0">
                <a:latin typeface="Mali" pitchFamily="2" charset="-34"/>
                <a:cs typeface="Mali" pitchFamily="2" charset="-34"/>
              </a:rPr>
              <a:t>có thể chỉnh sửa</a:t>
            </a:r>
            <a:r>
              <a:rPr lang="en-US" dirty="0">
                <a:latin typeface="Mali" pitchFamily="2" charset="-34"/>
                <a:cs typeface="Mali" pitchFamily="2" charset="-34"/>
              </a:rPr>
              <a:t> được</a:t>
            </a:r>
            <a:r>
              <a:rPr lang="vi-VN" dirty="0">
                <a:latin typeface="Mali" pitchFamily="2" charset="-34"/>
                <a:cs typeface="Mali" pitchFamily="2" charset="-34"/>
              </a:rPr>
              <a:t>. Bạn có thể sử dụng nó theo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nhiều</a:t>
            </a:r>
            <a:r>
              <a:rPr lang="vi-VN" dirty="0">
                <a:latin typeface="Mali" pitchFamily="2" charset="-34"/>
                <a:cs typeface="Mali" pitchFamily="2" charset="-34"/>
              </a:rPr>
              <a:t> cách khác nha</a:t>
            </a:r>
            <a:r>
              <a:rPr lang="en-US" dirty="0">
                <a:latin typeface="Mali" pitchFamily="2" charset="-34"/>
                <a:cs typeface="Mali" pitchFamily="2" charset="-34"/>
              </a:rPr>
              <a:t>u,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như</a:t>
            </a:r>
            <a:r>
              <a:rPr lang="en-US" dirty="0">
                <a:latin typeface="Mali" pitchFamily="2" charset="-34"/>
                <a:cs typeface="Mali" pitchFamily="2" charset="-34"/>
              </a:rPr>
              <a:t> n</a:t>
            </a:r>
            <a:r>
              <a:rPr lang="vi-VN" dirty="0">
                <a:latin typeface="Mali" pitchFamily="2" charset="-34"/>
                <a:cs typeface="Mali" pitchFamily="2" charset="-34"/>
              </a:rPr>
              <a:t>hập tên học sinh, sau đó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bấm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nút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vi-VN" dirty="0">
                <a:latin typeface="Mali" pitchFamily="2" charset="-34"/>
                <a:cs typeface="Mali" pitchFamily="2" charset="-34"/>
              </a:rPr>
              <a:t>để chọn người tham gia trò chơi hoặc chỉ định học sinh trả lời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câu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hỏi</a:t>
            </a:r>
            <a:r>
              <a:rPr lang="vi-VN" dirty="0">
                <a:latin typeface="Mali" pitchFamily="2" charset="-34"/>
                <a:cs typeface="Mali" pitchFamily="2" charset="-34"/>
              </a:rPr>
              <a:t>.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Bạn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có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thể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tùy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chọn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chỉnh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sửa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nội</a:t>
            </a:r>
            <a:r>
              <a:rPr lang="en-US" dirty="0">
                <a:latin typeface="Mali" pitchFamily="2" charset="-34"/>
                <a:cs typeface="Mali" pitchFamily="2" charset="-34"/>
              </a:rPr>
              <a:t> dung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theo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cầu</a:t>
            </a:r>
            <a:r>
              <a:rPr lang="vi-VN" dirty="0">
                <a:latin typeface="Mali" pitchFamily="2" charset="-34"/>
                <a:cs typeface="Mali" pitchFamily="2" charset="-34"/>
              </a:rPr>
              <a:t>. Ho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ặc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sử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dụng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dirty="0">
                <a:latin typeface="Mali" pitchFamily="2" charset="-34"/>
                <a:cs typeface="Mali" pitchFamily="2" charset="-34"/>
              </a:rPr>
              <a:t> quay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ngẫu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nhiên</a:t>
            </a:r>
            <a:r>
              <a:rPr lang="en-US" dirty="0">
                <a:latin typeface="Mali" pitchFamily="2" charset="-34"/>
                <a:cs typeface="Mali" pitchFamily="2" charset="-34"/>
              </a:rPr>
              <a:t> để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kiểm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tra</a:t>
            </a:r>
            <a:r>
              <a:rPr lang="en-US" dirty="0">
                <a:latin typeface="Mali" pitchFamily="2" charset="-34"/>
                <a:cs typeface="Mali" pitchFamily="2" charset="-34"/>
              </a:rPr>
              <a:t> từ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vựng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của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học</a:t>
            </a:r>
            <a:r>
              <a:rPr lang="en-US" dirty="0">
                <a:latin typeface="Mali" pitchFamily="2" charset="-34"/>
                <a:cs typeface="Mali" pitchFamily="2" charset="-34"/>
              </a:rPr>
              <a:t> sinh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cũng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là</a:t>
            </a:r>
            <a:r>
              <a:rPr lang="en-US" dirty="0">
                <a:latin typeface="Mali" pitchFamily="2" charset="-34"/>
                <a:cs typeface="Mali" pitchFamily="2" charset="-34"/>
              </a:rPr>
              <a:t> một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phương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pháp</a:t>
            </a:r>
            <a:r>
              <a:rPr lang="en-US" dirty="0">
                <a:latin typeface="Mali" pitchFamily="2" charset="-34"/>
                <a:cs typeface="Mali" pitchFamily="2" charset="-34"/>
              </a:rPr>
              <a:t> hay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giúp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lớp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học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của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bạn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thêm</a:t>
            </a:r>
            <a:r>
              <a:rPr lang="en-US" dirty="0">
                <a:latin typeface="Mali" pitchFamily="2" charset="-34"/>
                <a:cs typeface="Mali" pitchFamily="2" charset="-34"/>
              </a:rPr>
              <a:t> sinh động. 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884" y="3810636"/>
            <a:ext cx="3821115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Mali" pitchFamily="2" charset="-34"/>
                <a:cs typeface="Mali" pitchFamily="2" charset="-34"/>
              </a:rPr>
              <a:t>Để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thay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đổi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chữ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trên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</a:t>
            </a:r>
            <a:r>
              <a:rPr lang="en-US" b="1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b="1" dirty="0">
                <a:latin typeface="Mali" pitchFamily="2" charset="-34"/>
                <a:cs typeface="Mali" pitchFamily="2" charset="-34"/>
              </a:rPr>
              <a:t> quay:</a:t>
            </a:r>
          </a:p>
          <a:p>
            <a:endParaRPr lang="en-US" sz="1000" b="1" dirty="0">
              <a:latin typeface="Mali" pitchFamily="2" charset="-34"/>
              <a:cs typeface="Mali" pitchFamily="2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Nhấp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chuột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phải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tại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vị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trí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vòng</a:t>
            </a:r>
            <a:r>
              <a:rPr lang="en-US" dirty="0">
                <a:latin typeface="Mali" pitchFamily="2" charset="-34"/>
                <a:cs typeface="Mali" pitchFamily="2" charset="-34"/>
              </a:rPr>
              <a:t> quay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Chọn</a:t>
            </a:r>
            <a:r>
              <a:rPr lang="en-US" dirty="0">
                <a:latin typeface="Mali" pitchFamily="2" charset="-34"/>
                <a:cs typeface="Mali" pitchFamily="2" charset="-34"/>
              </a:rPr>
              <a:t> ‘Edit Data’ (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Chỉnh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sửa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dữ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liệu</a:t>
            </a:r>
            <a:r>
              <a:rPr lang="en-US" dirty="0">
                <a:latin typeface="Mali" pitchFamily="2" charset="-34"/>
                <a:cs typeface="Mali" pitchFamily="2" charset="-34"/>
              </a:rPr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Đổi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nội</a:t>
            </a:r>
            <a:r>
              <a:rPr lang="en-US" dirty="0">
                <a:latin typeface="Mali" pitchFamily="2" charset="-34"/>
                <a:cs typeface="Mali" pitchFamily="2" charset="-34"/>
              </a:rPr>
              <a:t> dung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như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mong</a:t>
            </a:r>
            <a:r>
              <a:rPr lang="en-US" dirty="0">
                <a:latin typeface="Mali" pitchFamily="2" charset="-34"/>
                <a:cs typeface="Mali" pitchFamily="2" charset="-34"/>
              </a:rPr>
              <a:t>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muốn</a:t>
            </a:r>
            <a:r>
              <a:rPr lang="en-US" dirty="0">
                <a:latin typeface="Mali" pitchFamily="2" charset="-34"/>
                <a:cs typeface="Mali" pitchFamily="2" charset="-34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>
                <a:latin typeface="Mali" pitchFamily="2" charset="-34"/>
                <a:cs typeface="Mali" pitchFamily="2" charset="-34"/>
              </a:rPr>
              <a:t>Đóng</a:t>
            </a:r>
            <a:r>
              <a:rPr lang="en-US" dirty="0">
                <a:latin typeface="Mali" pitchFamily="2" charset="-34"/>
                <a:cs typeface="Mali" pitchFamily="2" charset="-34"/>
              </a:rPr>
              <a:t> thanh công </a:t>
            </a:r>
            <a:r>
              <a:rPr lang="en-US" dirty="0" err="1">
                <a:latin typeface="Mali" pitchFamily="2" charset="-34"/>
                <a:cs typeface="Mali" pitchFamily="2" charset="-34"/>
              </a:rPr>
              <a:t>cụ</a:t>
            </a:r>
            <a:r>
              <a:rPr lang="en-US" dirty="0">
                <a:latin typeface="Mali" pitchFamily="2" charset="-34"/>
                <a:cs typeface="Mali" pitchFamily="2" charset="-34"/>
              </a:rPr>
              <a:t>.</a:t>
            </a:r>
            <a:endParaRPr lang="en-GB" dirty="0">
              <a:latin typeface="Mali" pitchFamily="2" charset="-34"/>
              <a:cs typeface="Mali" pitchFamily="2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0110" y="4054317"/>
            <a:ext cx="2905304" cy="14557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1125" y="4996336"/>
            <a:ext cx="3192460" cy="10275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15075" y="4597219"/>
            <a:ext cx="952500" cy="200025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li" pitchFamily="2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70654" y="4597219"/>
            <a:ext cx="1088846" cy="200025"/>
          </a:xfrm>
          <a:prstGeom prst="rect">
            <a:avLst/>
          </a:prstGeom>
          <a:noFill/>
          <a:ln w="38100">
            <a:solidFill>
              <a:srgbClr val="F1D7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Mali" pitchFamily="2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426E26-2563-F6C5-690B-DAE74B6A2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427" y="6689191"/>
            <a:ext cx="910573" cy="1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74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23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24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25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26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27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3518584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8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2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30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25"/>
          <a:stretch/>
        </p:blipFill>
        <p:spPr>
          <a:xfrm>
            <a:off x="0" y="1029904"/>
            <a:ext cx="2786717" cy="44757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D975A2-5157-3BCD-6655-A9594E049E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956" y="6624918"/>
            <a:ext cx="861044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7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  <p:bldLst>
      <p:bldGraphic spid="27" grpId="0">
        <p:bldAsOne/>
      </p:bldGraphic>
      <p:bldGraphic spid="27" grpId="1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13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15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16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17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18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6505945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20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1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4BC11-F319-4B57-9F9C-D995BF2273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27" y="834500"/>
            <a:ext cx="2170501" cy="56915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1324400-8988-8F34-83B2-211981CCAF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956" y="6624918"/>
            <a:ext cx="861044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023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18" grpId="0">
        <p:bldAsOne/>
      </p:bldGraphic>
      <p:bldGraphic spid="18" grpId="1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13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14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15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16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17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18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2818809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20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1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80DD0-B535-484A-AF31-9351263630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4"/>
          <a:stretch/>
        </p:blipFill>
        <p:spPr>
          <a:xfrm>
            <a:off x="0" y="2075688"/>
            <a:ext cx="2501026" cy="467039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A662C62-9457-01C2-5858-EA1EC7B112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956" y="6624918"/>
            <a:ext cx="861044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1836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 numSld="999" showWhenStopped="0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5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Graphic spid="18" grpId="0">
        <p:bldAsOne/>
      </p:bldGraphic>
      <p:bldGraphic spid="18" grpId="1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onido-ruleta">
            <a:hlinkClick r:id="" action="ppaction://media"/>
            <a:extLst>
              <a:ext uri="{FF2B5EF4-FFF2-40B4-BE49-F238E27FC236}">
                <a16:creationId xmlns:a16="http://schemas.microsoft.com/office/drawing/2014/main" id="{4EDBE5B4-C17F-F543-89AA-0C14D65A2D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24" name="Rectángulo 3">
            <a:extLst>
              <a:ext uri="{FF2B5EF4-FFF2-40B4-BE49-F238E27FC236}">
                <a16:creationId xmlns:a16="http://schemas.microsoft.com/office/drawing/2014/main" id="{FAF5372F-0AC4-4844-81AF-D60F7CA19DD3}"/>
              </a:ext>
            </a:extLst>
          </p:cNvPr>
          <p:cNvSpPr/>
          <p:nvPr/>
        </p:nvSpPr>
        <p:spPr>
          <a:xfrm>
            <a:off x="3161089" y="5505651"/>
            <a:ext cx="3939187" cy="762938"/>
          </a:xfrm>
          <a:prstGeom prst="rect">
            <a:avLst/>
          </a:prstGeom>
          <a:solidFill>
            <a:schemeClr val="dk1">
              <a:alpha val="16000"/>
            </a:schemeClr>
          </a:solidFill>
          <a:ln>
            <a:noFill/>
          </a:ln>
          <a:effectLst>
            <a:softEdge rad="1651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sp>
        <p:nvSpPr>
          <p:cNvPr id="25" name="Elipse 4">
            <a:extLst>
              <a:ext uri="{FF2B5EF4-FFF2-40B4-BE49-F238E27FC236}">
                <a16:creationId xmlns:a16="http://schemas.microsoft.com/office/drawing/2014/main" id="{83E9F489-2EE6-2748-B128-1EF21FBAA044}"/>
              </a:ext>
            </a:extLst>
          </p:cNvPr>
          <p:cNvSpPr/>
          <p:nvPr/>
        </p:nvSpPr>
        <p:spPr>
          <a:xfrm>
            <a:off x="2431529" y="4318187"/>
            <a:ext cx="5312664" cy="1854233"/>
          </a:xfrm>
          <a:prstGeom prst="ellipse">
            <a:avLst/>
          </a:prstGeom>
          <a:gradFill>
            <a:gsLst>
              <a:gs pos="0">
                <a:schemeClr val="tx1">
                  <a:alpha val="69000"/>
                </a:schemeClr>
              </a:gs>
              <a:gs pos="100000">
                <a:schemeClr val="tx1">
                  <a:alpha val="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softEdge rad="215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grpSp>
        <p:nvGrpSpPr>
          <p:cNvPr id="26" name="Grupo 5">
            <a:extLst>
              <a:ext uri="{FF2B5EF4-FFF2-40B4-BE49-F238E27FC236}">
                <a16:creationId xmlns:a16="http://schemas.microsoft.com/office/drawing/2014/main" id="{CA5520EA-E4E5-FF46-BAB9-9C1CED14B9D2}"/>
              </a:ext>
            </a:extLst>
          </p:cNvPr>
          <p:cNvGrpSpPr/>
          <p:nvPr/>
        </p:nvGrpSpPr>
        <p:grpSpPr>
          <a:xfrm>
            <a:off x="3161088" y="4784007"/>
            <a:ext cx="3853543" cy="1336001"/>
            <a:chOff x="4126405" y="5135997"/>
            <a:chExt cx="3853543" cy="1336001"/>
          </a:xfrm>
        </p:grpSpPr>
        <p:sp>
          <p:nvSpPr>
            <p:cNvPr id="27" name="Diagrama de flujo: operación manual 10">
              <a:extLst>
                <a:ext uri="{FF2B5EF4-FFF2-40B4-BE49-F238E27FC236}">
                  <a16:creationId xmlns:a16="http://schemas.microsoft.com/office/drawing/2014/main" id="{54D856D0-615A-0345-AA58-9483097D9FA0}"/>
                </a:ext>
              </a:extLst>
            </p:cNvPr>
            <p:cNvSpPr/>
            <p:nvPr/>
          </p:nvSpPr>
          <p:spPr>
            <a:xfrm rot="10800000">
              <a:off x="4238374" y="5135997"/>
              <a:ext cx="3629608" cy="1083134"/>
            </a:xfrm>
            <a:prstGeom prst="flowChartManualOperation">
              <a:avLst/>
            </a:prstGeom>
            <a:gradFill flip="none" rotWithShape="1">
              <a:gsLst>
                <a:gs pos="0">
                  <a:srgbClr val="0070C0"/>
                </a:gs>
                <a:gs pos="50000">
                  <a:srgbClr val="00B0F0"/>
                </a:gs>
                <a:gs pos="100000">
                  <a:srgbClr val="00B0F0"/>
                </a:gs>
              </a:gsLst>
              <a:lin ang="2700000" scaled="1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  <p:sp>
          <p:nvSpPr>
            <p:cNvPr id="28" name="Rectángulo: esquinas redondeadas 11">
              <a:extLst>
                <a:ext uri="{FF2B5EF4-FFF2-40B4-BE49-F238E27FC236}">
                  <a16:creationId xmlns:a16="http://schemas.microsoft.com/office/drawing/2014/main" id="{14B176EC-B1C2-284E-8AAF-4C83403553A1}"/>
                </a:ext>
              </a:extLst>
            </p:cNvPr>
            <p:cNvSpPr/>
            <p:nvPr/>
          </p:nvSpPr>
          <p:spPr>
            <a:xfrm>
              <a:off x="4126405" y="6143860"/>
              <a:ext cx="3853543" cy="328138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46000">
                  <a:srgbClr val="00B0F0"/>
                </a:gs>
                <a:gs pos="100000">
                  <a:srgbClr val="0070C0"/>
                </a:gs>
              </a:gsLst>
              <a:lin ang="5400000" scaled="0"/>
              <a:tileRect/>
            </a:gradFill>
            <a:ln>
              <a:noFill/>
            </a:ln>
            <a:scene3d>
              <a:camera prst="orthographicFront">
                <a:rot lat="20699999" lon="0" rev="0"/>
              </a:camera>
              <a:lightRig rig="threePt" dir="t"/>
            </a:scene3d>
            <a:sp3d>
              <a:bevelB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s-MX" dirty="0">
                <a:latin typeface="Mali" pitchFamily="2" charset="-34"/>
              </a:endParaRPr>
            </a:p>
          </p:txBody>
        </p:sp>
      </p:grpSp>
      <p:graphicFrame>
        <p:nvGraphicFramePr>
          <p:cNvPr id="29" name="Gráfico 8">
            <a:extLst>
              <a:ext uri="{FF2B5EF4-FFF2-40B4-BE49-F238E27FC236}">
                <a16:creationId xmlns:a16="http://schemas.microsoft.com/office/drawing/2014/main" id="{B9ECACAF-37B7-F843-B360-CA133872C3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715812"/>
              </p:ext>
            </p:extLst>
          </p:nvPr>
        </p:nvGraphicFramePr>
        <p:xfrm>
          <a:off x="1847067" y="31899"/>
          <a:ext cx="6342184" cy="6714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0" name="Forma libre: forma 8">
            <a:extLst>
              <a:ext uri="{FF2B5EF4-FFF2-40B4-BE49-F238E27FC236}">
                <a16:creationId xmlns:a16="http://schemas.microsoft.com/office/drawing/2014/main" id="{2B3ECEEC-3577-EF4F-9AEA-6EF0C4636B53}"/>
              </a:ext>
            </a:extLst>
          </p:cNvPr>
          <p:cNvSpPr/>
          <p:nvPr/>
        </p:nvSpPr>
        <p:spPr>
          <a:xfrm>
            <a:off x="4712581" y="2866968"/>
            <a:ext cx="611156" cy="973728"/>
          </a:xfrm>
          <a:custGeom>
            <a:avLst/>
            <a:gdLst>
              <a:gd name="connsiteX0" fmla="*/ 307581 w 611156"/>
              <a:gd name="connsiteY0" fmla="*/ 0 h 973728"/>
              <a:gd name="connsiteX1" fmla="*/ 559838 w 611156"/>
              <a:gd name="connsiteY1" fmla="*/ 496902 h 973728"/>
              <a:gd name="connsiteX2" fmla="*/ 558641 w 611156"/>
              <a:gd name="connsiteY2" fmla="*/ 496902 h 973728"/>
              <a:gd name="connsiteX3" fmla="*/ 558968 w 611156"/>
              <a:gd name="connsiteY3" fmla="*/ 497299 h 973728"/>
              <a:gd name="connsiteX4" fmla="*/ 611156 w 611156"/>
              <a:gd name="connsiteY4" fmla="*/ 668150 h 973728"/>
              <a:gd name="connsiteX5" fmla="*/ 305578 w 611156"/>
              <a:gd name="connsiteY5" fmla="*/ 973728 h 973728"/>
              <a:gd name="connsiteX6" fmla="*/ 0 w 611156"/>
              <a:gd name="connsiteY6" fmla="*/ 668150 h 973728"/>
              <a:gd name="connsiteX7" fmla="*/ 52188 w 611156"/>
              <a:gd name="connsiteY7" fmla="*/ 497299 h 973728"/>
              <a:gd name="connsiteX8" fmla="*/ 59814 w 611156"/>
              <a:gd name="connsiteY8" fmla="*/ 488056 h 973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1156" h="973728">
                <a:moveTo>
                  <a:pt x="307581" y="0"/>
                </a:moveTo>
                <a:lnTo>
                  <a:pt x="559838" y="496902"/>
                </a:lnTo>
                <a:lnTo>
                  <a:pt x="558641" y="496902"/>
                </a:lnTo>
                <a:lnTo>
                  <a:pt x="558968" y="497299"/>
                </a:lnTo>
                <a:cubicBezTo>
                  <a:pt x="591917" y="546069"/>
                  <a:pt x="611156" y="604863"/>
                  <a:pt x="611156" y="668150"/>
                </a:cubicBezTo>
                <a:cubicBezTo>
                  <a:pt x="611156" y="836916"/>
                  <a:pt x="474344" y="973728"/>
                  <a:pt x="305578" y="973728"/>
                </a:cubicBezTo>
                <a:cubicBezTo>
                  <a:pt x="136812" y="973728"/>
                  <a:pt x="0" y="836916"/>
                  <a:pt x="0" y="668150"/>
                </a:cubicBezTo>
                <a:cubicBezTo>
                  <a:pt x="0" y="604863"/>
                  <a:pt x="19239" y="546069"/>
                  <a:pt x="52188" y="497299"/>
                </a:cubicBezTo>
                <a:lnTo>
                  <a:pt x="59814" y="488056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1" name="sonido-ruleta">
            <a:hlinkClick r:id="" action="ppaction://media"/>
            <a:extLst>
              <a:ext uri="{FF2B5EF4-FFF2-40B4-BE49-F238E27FC236}">
                <a16:creationId xmlns:a16="http://schemas.microsoft.com/office/drawing/2014/main" id="{AC0DE47C-8B13-F24B-9B59-51AED4F7D7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05775" y="2786839"/>
            <a:ext cx="487363" cy="487363"/>
          </a:xfrm>
          <a:prstGeom prst="rect">
            <a:avLst/>
          </a:prstGeom>
        </p:spPr>
      </p:pic>
      <p:sp>
        <p:nvSpPr>
          <p:cNvPr id="32" name="INICIAR">
            <a:extLst>
              <a:ext uri="{FF2B5EF4-FFF2-40B4-BE49-F238E27FC236}">
                <a16:creationId xmlns:a16="http://schemas.microsoft.com/office/drawing/2014/main" id="{8EE55742-E5E9-7442-8AA7-C05BC0DCE31B}"/>
              </a:ext>
            </a:extLst>
          </p:cNvPr>
          <p:cNvSpPr/>
          <p:nvPr/>
        </p:nvSpPr>
        <p:spPr>
          <a:xfrm>
            <a:off x="7455057" y="5273847"/>
            <a:ext cx="846161" cy="846161"/>
          </a:xfrm>
          <a:prstGeom prst="ellipse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2700000">
              <a:rot lat="19199958" lon="19199967" rev="3000051"/>
            </a:camera>
            <a:lightRig rig="balanced" dir="t"/>
          </a:scene3d>
          <a:sp3d extrusionH="38100" contourW="12700" prstMaterial="metal">
            <a:bevelT w="260350" h="50800" prst="softRound"/>
            <a:bevelB/>
            <a:extrusionClr>
              <a:schemeClr val="bg1"/>
            </a:extrusionClr>
            <a:contourClr>
              <a:schemeClr val="bg1">
                <a:lumMod val="75000"/>
              </a:schemeClr>
            </a:contourClr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latin typeface="Mali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917E2A-3EAF-4801-9800-4A0C087146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7" y="467840"/>
            <a:ext cx="2704019" cy="42175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8F6C86F-0CE8-EF78-5C6B-DB1A1D2C47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82956" y="6624918"/>
            <a:ext cx="861044" cy="23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73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stop">
                                      <p:cBhvr>
                                        <p:cTn id="14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 numSld="999" showWhenStopped="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 numSld="999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  <p:bldLst>
      <p:bldGraphic spid="29" grpId="0">
        <p:bldAsOne/>
      </p:bldGraphic>
      <p:bldGraphic spid="29" grpId="1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382</TotalTime>
  <Words>156</Words>
  <Application>Microsoft Office PowerPoint</Application>
  <PresentationFormat>On-screen Show (4:3)</PresentationFormat>
  <Paragraphs>15</Paragraphs>
  <Slides>6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Mali</vt:lpstr>
      <vt:lpstr>Arial</vt:lpstr>
      <vt:lpstr>Office Theme</vt:lpstr>
      <vt:lpstr>PowerPoint Presentation</vt:lpstr>
      <vt:lpstr>Hướng dẫn sử dụng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Rachel Fox</dc:creator>
  <cp:lastModifiedBy>Hieu Duong</cp:lastModifiedBy>
  <cp:revision>20</cp:revision>
  <dcterms:created xsi:type="dcterms:W3CDTF">2020-11-13T09:27:05Z</dcterms:created>
  <dcterms:modified xsi:type="dcterms:W3CDTF">2022-06-22T18:28:15Z</dcterms:modified>
</cp:coreProperties>
</file>