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x-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8" r:id="rId1"/>
    <p:sldMasterId id="2147483831" r:id="rId2"/>
  </p:sldMasterIdLst>
  <p:notesMasterIdLst>
    <p:notesMasterId r:id="rId17"/>
  </p:notesMasterIdLst>
  <p:handoutMasterIdLst>
    <p:handoutMasterId r:id="rId18"/>
  </p:handoutMasterIdLst>
  <p:sldIdLst>
    <p:sldId id="327" r:id="rId3"/>
    <p:sldId id="339" r:id="rId4"/>
    <p:sldId id="340" r:id="rId5"/>
    <p:sldId id="341" r:id="rId6"/>
    <p:sldId id="303" r:id="rId7"/>
    <p:sldId id="336" r:id="rId8"/>
    <p:sldId id="328" r:id="rId9"/>
    <p:sldId id="323" r:id="rId10"/>
    <p:sldId id="335" r:id="rId11"/>
    <p:sldId id="331" r:id="rId12"/>
    <p:sldId id="332" r:id="rId13"/>
    <p:sldId id="342" r:id="rId14"/>
    <p:sldId id="333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00C0"/>
    <a:srgbClr val="800000"/>
    <a:srgbClr val="3515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7" d="100"/>
          <a:sy n="87" d="100"/>
        </p:scale>
        <p:origin x="-1243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925904-7F7C-4963-BB96-B9EA49911415}" type="datetimeFigureOut">
              <a:rPr lang="en-US" smtClean="0"/>
              <a:pPr/>
              <a:t>2/17/2022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D23026-CDF3-4BAB-B90E-DA7DA2BC5B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5134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66DDB6-C8FD-4832-A15D-669932543650}" type="datetimeFigureOut">
              <a:rPr lang="en-US" smtClean="0"/>
              <a:pPr/>
              <a:t>2/17/2022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49277F-8A7F-4040-897D-9158C8906A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8252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D9C85E2-7FE6-4AA0-A385-B7146F6E3CE8}" type="slidenum">
              <a:rPr lang="en-US" smtClean="0">
                <a:solidFill>
                  <a:srgbClr val="000000"/>
                </a:solidFill>
              </a:rPr>
              <a:pPr/>
              <a:t>2</a:t>
            </a:fld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4206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D9C85E2-7FE6-4AA0-A385-B7146F6E3CE8}" type="slidenum">
              <a:rPr lang="en-US" smtClean="0">
                <a:solidFill>
                  <a:srgbClr val="000000"/>
                </a:solidFill>
              </a:rPr>
              <a:pPr/>
              <a:t>3</a:t>
            </a:fld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11290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D9C85E2-7FE6-4AA0-A385-B7146F6E3CE8}" type="slidenum">
              <a:rPr lang="en-US" smtClean="0">
                <a:solidFill>
                  <a:srgbClr val="000000"/>
                </a:solidFill>
              </a:rPr>
              <a:pPr/>
              <a:t>4</a:t>
            </a:fld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89296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9277F-8A7F-4040-897D-9158C8906AA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9031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9277F-8A7F-4040-897D-9158C8906AA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9031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EE40ED7-5E7C-4B96-9D63-9688496B3D03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3318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EEC28-83DF-4E49-A35F-ED516367F946}" type="datetime1">
              <a:rPr lang="en-US" smtClean="0"/>
              <a:t>2/17/2022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5DE13-7675-4A43-A97C-1E46924246BE}" type="datetime1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03BA4-050B-4679-8D41-58A0A9F5A0A1}" type="datetime1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BC456B-1519-44B3-A6E5-29DC1C649691}" type="datetime1">
              <a:rPr lang="en-US" smtClean="0"/>
              <a:t>2/17/2022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2FDFAE-DDA1-4748-9C85-76C91A92A9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A8E36EB-DB6A-404D-9135-42104A3A864D}" type="datetimeFigureOut">
              <a:rPr lang="en-US"/>
              <a:pPr>
                <a:defRPr/>
              </a:pPr>
              <a:t>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7B58F9B-8CA1-4A49-96BA-0F9309591B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1248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46C6425-8CB4-4B4B-8225-00BBBA70CDBC}" type="datetimeFigureOut">
              <a:rPr lang="en-US"/>
              <a:pPr>
                <a:defRPr/>
              </a:pPr>
              <a:t>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FAE00B4-1967-408D-ABB0-1003A5C9FF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0672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F805B350-28DC-41DF-939B-977E61FB5EAE}" type="datetimeFigureOut">
              <a:rPr lang="en-US"/>
              <a:pPr>
                <a:defRPr/>
              </a:pPr>
              <a:t>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7E605AD-2848-4265-B119-EA1B7E0AF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7522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D3A0A2D-9D25-4674-9E5C-5BCA783AC0B9}" type="datetimeFigureOut">
              <a:rPr lang="en-US"/>
              <a:pPr>
                <a:defRPr/>
              </a:pPr>
              <a:t>2/17/2022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19CA3562-EFCB-4DF8-B974-095EFAF9B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3997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54D0F76-AC25-42CC-9FD4-257BDD17DFC4}" type="datetimeFigureOut">
              <a:rPr lang="en-US"/>
              <a:pPr>
                <a:defRPr/>
              </a:pPr>
              <a:t>2/17/2022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13F0CAF-3404-46B1-9B9C-43139CE830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8678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3343E91-FF6A-4FF9-AA29-2A195E83EA7F}" type="datetimeFigureOut">
              <a:rPr lang="en-US"/>
              <a:pPr>
                <a:defRPr/>
              </a:pPr>
              <a:t>2/17/2022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A11C01B-33A3-4222-A604-6EB76A206D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2819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D81AF98-5E25-428E-BF64-FCDA190E57CF}" type="datetimeFigureOut">
              <a:rPr lang="en-US"/>
              <a:pPr>
                <a:defRPr/>
              </a:pPr>
              <a:t>2/17/2022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23DF90F-0C6E-4C03-855E-520550810C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827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79128-69C2-498D-A7AC-EED03F046473}" type="datetime1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5119AF9-5344-4C9E-88C3-1A9A104078CB}" type="datetimeFigureOut">
              <a:rPr lang="en-US"/>
              <a:pPr>
                <a:defRPr/>
              </a:pPr>
              <a:t>2/17/2022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F42045A-B105-46BC-A519-F1AA14D859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5131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FFB6826B-0468-4A8F-97C3-2F58C9C63972}" type="datetimeFigureOut">
              <a:rPr lang="en-US"/>
              <a:pPr>
                <a:defRPr/>
              </a:pPr>
              <a:t>2/17/2022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F1FF80D-67BF-47AC-B53A-72CDC53DED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9911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962A613-F14E-4E14-9365-1EB95009C5A9}" type="datetimeFigureOut">
              <a:rPr lang="en-US"/>
              <a:pPr>
                <a:defRPr/>
              </a:pPr>
              <a:t>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414AD06B-486F-4E7D-A3E1-B0810859F6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2952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274D47C0-D162-488E-B0DC-DB779F57A37E}" type="datetimeFigureOut">
              <a:rPr lang="en-US"/>
              <a:pPr>
                <a:defRPr/>
              </a:pPr>
              <a:t>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29206E7D-2B15-4E59-94AA-DA8B1065C2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667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C150-26C4-4687-B09A-3BD13D46156D}" type="datetime1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965C-DE78-47A4-BE9F-229C03367FD4}" type="datetime1">
              <a:rPr lang="en-US" smtClean="0"/>
              <a:t>2/17/2022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FB30E-57C9-4BB7-8CAF-FD6D2F5E8A6E}" type="datetime1">
              <a:rPr lang="en-US" smtClean="0"/>
              <a:t>2/17/2022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FFAB7-77CF-49C2-BB20-64B2AF049591}" type="datetime1">
              <a:rPr lang="en-US" smtClean="0"/>
              <a:t>2/17/2022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2FC4C-84C4-4143-8B0C-9BFC6CB59440}" type="datetime1">
              <a:rPr lang="en-US" smtClean="0"/>
              <a:t>2/17/2022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1ADAD-8D17-4FE2-850B-FD1A10A33372}" type="datetime1">
              <a:rPr lang="en-US" smtClean="0"/>
              <a:t>2/17/2022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CD164-3759-4670-BCEF-1071B28958EC}" type="datetime1">
              <a:rPr lang="en-US" smtClean="0"/>
              <a:t>2/17/2022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B1021DB-78C2-4760-AFDF-2546674B1B96}" type="datetime1">
              <a:rPr lang="en-US" smtClean="0"/>
              <a:t>2/17/2022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  <p:sldLayoutId id="2147483830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B95BEF6C-FAC2-47AF-AC9D-470ED6EA328A}" type="datetimeFigureOut">
              <a:rPr lang="en-US">
                <a:cs typeface="Arial" panose="020B0604020202020204" pitchFamily="34" charset="0"/>
              </a:rPr>
              <a:pPr>
                <a:defRPr/>
              </a:pPr>
              <a:t>2/17/2022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endParaRPr lang="en-US"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8B90AC19-8579-4935-B531-5D42682ED192}" type="slidenum">
              <a:rPr lang="en-US"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0852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33" r:id="rId2"/>
    <p:sldLayoutId id="2147483834" r:id="rId3"/>
    <p:sldLayoutId id="2147483835" r:id="rId4"/>
    <p:sldLayoutId id="2147483836" r:id="rId5"/>
    <p:sldLayoutId id="2147483837" r:id="rId6"/>
    <p:sldLayoutId id="2147483838" r:id="rId7"/>
    <p:sldLayoutId id="2147483839" r:id="rId8"/>
    <p:sldLayoutId id="2147483840" r:id="rId9"/>
    <p:sldLayoutId id="2147483841" r:id="rId10"/>
    <p:sldLayoutId id="214748384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1.gif"/><Relationship Id="rId4" Type="http://schemas.openxmlformats.org/officeDocument/2006/relationships/image" Target="../media/image10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2.jpeg"/><Relationship Id="rId5" Type="http://schemas.openxmlformats.org/officeDocument/2006/relationships/audio" Target="../media/audio3.wav"/><Relationship Id="rId4" Type="http://schemas.openxmlformats.org/officeDocument/2006/relationships/audio" Target="../media/audio2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3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2.jpeg"/><Relationship Id="rId5" Type="http://schemas.openxmlformats.org/officeDocument/2006/relationships/audio" Target="../media/audio3.wav"/><Relationship Id="rId4" Type="http://schemas.openxmlformats.org/officeDocument/2006/relationships/audio" Target="../media/audio2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3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2.jpeg"/><Relationship Id="rId5" Type="http://schemas.openxmlformats.org/officeDocument/2006/relationships/audio" Target="../media/audio3.wav"/><Relationship Id="rId4" Type="http://schemas.openxmlformats.org/officeDocument/2006/relationships/audio" Target="../media/audio2.wav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0" y="1916832"/>
            <a:ext cx="9144000" cy="1785104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400" smtClean="0">
                <a:solidFill>
                  <a:srgbClr val="0000CC"/>
                </a:solidFill>
                <a:latin typeface="Times New Roman" pitchFamily="18" charset="0"/>
              </a:rPr>
              <a:t>KHỞI ĐỘNG ĐẦU GIỜ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4400" smtClean="0">
                <a:solidFill>
                  <a:srgbClr val="0000CC"/>
                </a:solidFill>
                <a:latin typeface="Times New Roman" pitchFamily="18" charset="0"/>
              </a:rPr>
              <a:t>TRÒ CHƠI: AI NHANH AI ĐÚNG?</a:t>
            </a:r>
            <a:endParaRPr lang="en-US" sz="440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1482" y="338137"/>
            <a:ext cx="9144000" cy="762000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400" dirty="0" smtClean="0">
                <a:solidFill>
                  <a:srgbClr val="0000CC"/>
                </a:solidFill>
                <a:latin typeface="Times New Roman" pitchFamily="18" charset="0"/>
              </a:rPr>
              <a:t>Củng cố:</a:t>
            </a:r>
            <a:endParaRPr lang="en-US" sz="4400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4" name="Rectangle 26"/>
          <p:cNvSpPr>
            <a:spLocks noChangeArrowheads="1"/>
          </p:cNvSpPr>
          <p:nvPr/>
        </p:nvSpPr>
        <p:spPr bwMode="auto">
          <a:xfrm>
            <a:off x="0" y="1085671"/>
            <a:ext cx="9155482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 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1: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 hãy chọn câu trả lời đúng. 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Lệnh 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lặp lồng nhau nào sau đây là đúng?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457200" y="2514600"/>
            <a:ext cx="8229600" cy="53340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360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Raepet6[Repeat 4[fd 50 rt </a:t>
            </a:r>
            <a:r>
              <a:rPr lang="en-US" sz="3600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90] </a:t>
            </a:r>
            <a:r>
              <a:rPr lang="en-US" sz="360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rt </a:t>
            </a:r>
            <a:r>
              <a:rPr lang="en-US" sz="3600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60</a:t>
            </a:r>
            <a:r>
              <a:rPr lang="en-US" sz="360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]</a:t>
            </a:r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468682" y="3352800"/>
            <a:ext cx="8229600" cy="53340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B. Repeat6[Repeat4[fd </a:t>
            </a:r>
            <a:r>
              <a:rPr lang="en-US" sz="360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50 rt </a:t>
            </a:r>
            <a:r>
              <a:rPr lang="en-US" sz="3600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90] </a:t>
            </a:r>
            <a:r>
              <a:rPr lang="en-US" sz="360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rt </a:t>
            </a:r>
            <a:r>
              <a:rPr lang="en-US" sz="3600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60</a:t>
            </a:r>
            <a:r>
              <a:rPr lang="en-US" sz="360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]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468682" y="4267200"/>
            <a:ext cx="8229600" cy="53340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C. Repaet 6[Repaet 4[fd 50 rt </a:t>
            </a:r>
            <a:r>
              <a:rPr lang="en-US" sz="3600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90] </a:t>
            </a:r>
            <a:r>
              <a:rPr lang="en-US" sz="360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rt </a:t>
            </a:r>
            <a:r>
              <a:rPr lang="en-US" sz="3600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60</a:t>
            </a:r>
            <a:r>
              <a:rPr lang="en-US" sz="360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]</a:t>
            </a:r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468682" y="5181600"/>
            <a:ext cx="8229600" cy="53340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D. Repeat 6[Repeat </a:t>
            </a:r>
            <a:r>
              <a:rPr lang="en-US" sz="360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4[fd 50 rt </a:t>
            </a:r>
            <a:r>
              <a:rPr lang="en-US" sz="3600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90] </a:t>
            </a:r>
            <a:r>
              <a:rPr lang="en-US" sz="360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rt </a:t>
            </a:r>
            <a:r>
              <a:rPr lang="en-US" sz="3600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60</a:t>
            </a:r>
            <a:r>
              <a:rPr lang="en-US" sz="360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]</a:t>
            </a:r>
          </a:p>
        </p:txBody>
      </p:sp>
      <p:sp>
        <p:nvSpPr>
          <p:cNvPr id="9" name="Oval 25"/>
          <p:cNvSpPr>
            <a:spLocks noChangeArrowheads="1"/>
          </p:cNvSpPr>
          <p:nvPr/>
        </p:nvSpPr>
        <p:spPr bwMode="auto">
          <a:xfrm>
            <a:off x="406052" y="5232748"/>
            <a:ext cx="609600" cy="533400"/>
          </a:xfrm>
          <a:prstGeom prst="ellips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en-US" sz="280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DFAE-DDA1-4748-9C85-76C91A92A92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525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1482" y="338137"/>
            <a:ext cx="9144000" cy="762000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400" dirty="0" smtClean="0">
                <a:solidFill>
                  <a:srgbClr val="0000CC"/>
                </a:solidFill>
                <a:latin typeface="Times New Roman" pitchFamily="18" charset="0"/>
              </a:rPr>
              <a:t>Củng cố:</a:t>
            </a:r>
            <a:endParaRPr lang="en-US" sz="4400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4" name="Rectangle 26"/>
          <p:cNvSpPr>
            <a:spLocks noChangeArrowheads="1"/>
          </p:cNvSpPr>
          <p:nvPr/>
        </p:nvSpPr>
        <p:spPr bwMode="auto">
          <a:xfrm>
            <a:off x="0" y="1265872"/>
            <a:ext cx="9155482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 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2: </a:t>
            </a:r>
            <a:r>
              <a:rPr 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 hãy </a:t>
            </a:r>
            <a:r>
              <a:rPr lang="en-US" sz="36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điền số thích hợp vào chỗ chấm để Rùa thực hiện vẽ hình dưới </a:t>
            </a:r>
            <a:r>
              <a:rPr 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đây. </a:t>
            </a:r>
            <a:endParaRPr lang="en-US" sz="36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622" y="5486400"/>
            <a:ext cx="90460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Repeat .....[Repeat  </a:t>
            </a:r>
            <a:r>
              <a:rPr lang="en-US" sz="360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[fd </a:t>
            </a:r>
            <a:r>
              <a:rPr lang="en-US" sz="3600">
                <a:latin typeface="Times New Roman" pitchFamily="18" charset="0"/>
                <a:cs typeface="Times New Roman" pitchFamily="18" charset="0"/>
              </a:rPr>
              <a:t>50 rt 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120</a:t>
            </a:r>
            <a:r>
              <a:rPr lang="en-US" sz="3600">
                <a:latin typeface="Times New Roman" pitchFamily="18" charset="0"/>
                <a:cs typeface="Times New Roman" pitchFamily="18" charset="0"/>
              </a:rPr>
              <a:t>] rt 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...............]</a:t>
            </a:r>
            <a:endParaRPr lang="en-US" sz="3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4000" y="5334000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>
                <a:solidFill>
                  <a:srgbClr val="3200C0"/>
                </a:solidFill>
              </a:rPr>
              <a:t>5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315200" y="5334000"/>
            <a:ext cx="137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72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321463" y="6041886"/>
            <a:ext cx="137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360/5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DFAE-DDA1-4748-9C85-76C91A92A92F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2636912"/>
            <a:ext cx="2400635" cy="2314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5044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DFAE-DDA1-4748-9C85-76C91A92A92F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/>
          </p:nvPr>
        </p:nvSpPr>
        <p:spPr>
          <a:xfrm>
            <a:off x="725393" y="2780928"/>
            <a:ext cx="70839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>
              <a:buNone/>
            </a:pP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Repeat 6[Repeat  6[fd 90 </a:t>
            </a:r>
            <a:r>
              <a:rPr lang="en-US" sz="3600">
                <a:latin typeface="Times New Roman" pitchFamily="18" charset="0"/>
                <a:cs typeface="Times New Roman" pitchFamily="18" charset="0"/>
              </a:rPr>
              <a:t>rt 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60] </a:t>
            </a:r>
            <a:r>
              <a:rPr lang="en-US" sz="3600">
                <a:latin typeface="Times New Roman" pitchFamily="18" charset="0"/>
                <a:cs typeface="Times New Roman" pitchFamily="18" charset="0"/>
              </a:rPr>
              <a:t>rt 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60]</a:t>
            </a:r>
            <a:endParaRPr lang="en-US" sz="36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96379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0" y="457200"/>
            <a:ext cx="9144000" cy="762000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400" smtClean="0">
                <a:solidFill>
                  <a:srgbClr val="0000CC"/>
                </a:solidFill>
                <a:latin typeface="Times New Roman" pitchFamily="18" charset="0"/>
              </a:rPr>
              <a:t>DẶN DÒ</a:t>
            </a:r>
            <a:endParaRPr lang="en-US" sz="440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TextBox 18"/>
          <p:cNvSpPr txBox="1">
            <a:spLocks noChangeArrowheads="1"/>
          </p:cNvSpPr>
          <p:nvPr/>
        </p:nvSpPr>
        <p:spPr bwMode="auto">
          <a:xfrm>
            <a:off x="152400" y="1564754"/>
            <a:ext cx="8740775" cy="280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71500" indent="-5715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4400" dirty="0">
                <a:latin typeface="Times New Roman" pitchFamily="18" charset="0"/>
                <a:cs typeface="Times New Roman" pitchFamily="18" charset="0"/>
              </a:rPr>
              <a:t>* Về nhà em xem lại nội dung bài học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4400" dirty="0">
                <a:latin typeface="Times New Roman" pitchFamily="18" charset="0"/>
                <a:cs typeface="Times New Roman" pitchFamily="18" charset="0"/>
              </a:rPr>
              <a:t>* Xem trước nội dung hoạt động thực hành, hoạt động ứng dụng, mở rộng. </a:t>
            </a:r>
          </a:p>
        </p:txBody>
      </p:sp>
      <p:pic>
        <p:nvPicPr>
          <p:cNvPr id="7" name="Picture 12" descr="FLOWERS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6016" y="5666184"/>
            <a:ext cx="1382713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3" descr="FLOWERS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3816" y="5666184"/>
            <a:ext cx="1382713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2" descr="FLOWERS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991" y="5639197"/>
            <a:ext cx="1382713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3" descr="FLOWERS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6791" y="5639197"/>
            <a:ext cx="1382713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2" descr="FLOWERS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7991" y="5666184"/>
            <a:ext cx="1382713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3" descr="FLOWERS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5791" y="5666184"/>
            <a:ext cx="1382713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625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1" descr="balonnen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7999" y="-304800"/>
            <a:ext cx="2941638" cy="414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1745745" y="3505200"/>
            <a:ext cx="5546147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all" spc="0" smtClean="0">
                <a:ln w="0"/>
                <a:solidFill>
                  <a:srgbClr val="0070C0"/>
                </a:solidFill>
                <a:effectLst>
                  <a:reflection blurRad="12700" stA="50000" endPos="50000" dist="5000" dir="5400000" sy="-100000" rotWithShape="0"/>
                </a:effectLst>
              </a:rPr>
              <a:t>KÍNH CHÀO QUÝ THẦY CÔ</a:t>
            </a:r>
            <a:endParaRPr lang="en-US" sz="5400" b="1" cap="all" spc="0">
              <a:ln w="0"/>
              <a:solidFill>
                <a:srgbClr val="0070C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5" name="Picture 6" descr="POINSET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00" y="4187016"/>
            <a:ext cx="2819400" cy="265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514600" cy="250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2" descr="3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1600" y="-38100"/>
            <a:ext cx="1447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2" descr="3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30942" y="5448712"/>
            <a:ext cx="1447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196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384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4" name="TextBox 1"/>
          <p:cNvSpPr txBox="1">
            <a:spLocks noChangeArrowheads="1"/>
          </p:cNvSpPr>
          <p:nvPr/>
        </p:nvSpPr>
        <p:spPr bwMode="auto">
          <a:xfrm>
            <a:off x="395536" y="188640"/>
            <a:ext cx="845820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None/>
            </a:pPr>
            <a:r>
              <a:rPr lang="en-US" b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1: </a:t>
            </a:r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hãy chọn câu trả lời đúng. </a:t>
            </a:r>
            <a:r>
              <a:rPr lang="en-US" sz="36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Lệnh </a:t>
            </a:r>
            <a:r>
              <a:rPr lang="en-US" sz="3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 dùng để vẽ hình vuông có cạnh 100 bước.</a:t>
            </a:r>
          </a:p>
        </p:txBody>
      </p:sp>
      <p:pic>
        <p:nvPicPr>
          <p:cNvPr id="14" name="Picture 10" descr="chika8[1]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0763" y="5668963"/>
            <a:ext cx="960437" cy="817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4" descr="chika8[1]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8963" y="5683250"/>
            <a:ext cx="960437" cy="81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0" descr="chika8[1]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7163" y="5638800"/>
            <a:ext cx="960437" cy="81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Oval 35"/>
          <p:cNvSpPr>
            <a:spLocks noChangeArrowheads="1"/>
          </p:cNvSpPr>
          <p:nvPr/>
        </p:nvSpPr>
        <p:spPr bwMode="auto">
          <a:xfrm>
            <a:off x="4124325" y="554355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8" name="Oval 35"/>
          <p:cNvSpPr>
            <a:spLocks noChangeArrowheads="1"/>
          </p:cNvSpPr>
          <p:nvPr/>
        </p:nvSpPr>
        <p:spPr bwMode="auto">
          <a:xfrm>
            <a:off x="4114800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9" name="Oval 35"/>
          <p:cNvSpPr>
            <a:spLocks noChangeArrowheads="1"/>
          </p:cNvSpPr>
          <p:nvPr/>
        </p:nvSpPr>
        <p:spPr bwMode="auto">
          <a:xfrm>
            <a:off x="4105275" y="5576888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20" name="Oval 35"/>
          <p:cNvSpPr>
            <a:spLocks noChangeArrowheads="1"/>
          </p:cNvSpPr>
          <p:nvPr/>
        </p:nvSpPr>
        <p:spPr bwMode="auto">
          <a:xfrm>
            <a:off x="4114800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21" name="Oval 35"/>
          <p:cNvSpPr>
            <a:spLocks noChangeArrowheads="1"/>
          </p:cNvSpPr>
          <p:nvPr/>
        </p:nvSpPr>
        <p:spPr bwMode="auto">
          <a:xfrm>
            <a:off x="4114800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22" name="Oval 35"/>
          <p:cNvSpPr>
            <a:spLocks noChangeArrowheads="1"/>
          </p:cNvSpPr>
          <p:nvPr/>
        </p:nvSpPr>
        <p:spPr bwMode="auto">
          <a:xfrm>
            <a:off x="4114800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23" name="Oval 35"/>
          <p:cNvSpPr>
            <a:spLocks noChangeArrowheads="1"/>
          </p:cNvSpPr>
          <p:nvPr/>
        </p:nvSpPr>
        <p:spPr bwMode="auto">
          <a:xfrm>
            <a:off x="4114800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24" name="Oval 35"/>
          <p:cNvSpPr>
            <a:spLocks noChangeArrowheads="1"/>
          </p:cNvSpPr>
          <p:nvPr/>
        </p:nvSpPr>
        <p:spPr bwMode="auto">
          <a:xfrm>
            <a:off x="4114800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25" name="Oval 35"/>
          <p:cNvSpPr>
            <a:spLocks noChangeArrowheads="1"/>
          </p:cNvSpPr>
          <p:nvPr/>
        </p:nvSpPr>
        <p:spPr bwMode="auto">
          <a:xfrm>
            <a:off x="4114800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27" name="Rectangle 14"/>
          <p:cNvSpPr>
            <a:spLocks noChangeArrowheads="1"/>
          </p:cNvSpPr>
          <p:nvPr/>
        </p:nvSpPr>
        <p:spPr bwMode="auto">
          <a:xfrm>
            <a:off x="3707904" y="5373216"/>
            <a:ext cx="1534244" cy="575183"/>
          </a:xfrm>
          <a:prstGeom prst="rect">
            <a:avLst/>
          </a:prstGeom>
          <a:solidFill>
            <a:srgbClr val="FFFF00"/>
          </a:solidFill>
          <a:ln w="63500">
            <a:solidFill>
              <a:srgbClr val="0000FF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 giờ</a:t>
            </a:r>
            <a:endParaRPr lang="en-US" sz="2800" b="1">
              <a:solidFill>
                <a:srgbClr val="FF3300"/>
              </a:solidFill>
              <a:latin typeface=".VnTime" pitchFamily="34" charset="0"/>
              <a:cs typeface="Arial" panose="020B0604020202020204" pitchFamily="34" charset="0"/>
            </a:endParaRPr>
          </a:p>
        </p:txBody>
      </p:sp>
      <p:sp>
        <p:nvSpPr>
          <p:cNvPr id="26" name="Oval 35"/>
          <p:cNvSpPr>
            <a:spLocks noChangeArrowheads="1"/>
          </p:cNvSpPr>
          <p:nvPr/>
        </p:nvSpPr>
        <p:spPr bwMode="auto">
          <a:xfrm>
            <a:off x="4124325" y="554355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10</a:t>
            </a:r>
          </a:p>
        </p:txBody>
      </p:sp>
      <p:grpSp>
        <p:nvGrpSpPr>
          <p:cNvPr id="28" name="Group 26"/>
          <p:cNvGrpSpPr>
            <a:grpSpLocks/>
          </p:cNvGrpSpPr>
          <p:nvPr/>
        </p:nvGrpSpPr>
        <p:grpSpPr bwMode="auto">
          <a:xfrm>
            <a:off x="459532" y="5172018"/>
            <a:ext cx="2981325" cy="647110"/>
            <a:chOff x="142" y="1414"/>
            <a:chExt cx="4860" cy="1403"/>
          </a:xfrm>
        </p:grpSpPr>
        <p:sp>
          <p:nvSpPr>
            <p:cNvPr id="67608" name="Rectangle 27"/>
            <p:cNvSpPr>
              <a:spLocks noChangeArrowheads="1"/>
            </p:cNvSpPr>
            <p:nvPr/>
          </p:nvSpPr>
          <p:spPr bwMode="auto">
            <a:xfrm>
              <a:off x="4513" y="1783"/>
              <a:ext cx="489" cy="654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  <a:defRPr/>
              </a:pPr>
              <a:endParaRPr lang="vi-VN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30" name="AutoShape 28"/>
            <p:cNvSpPr>
              <a:spLocks noChangeArrowheads="1"/>
            </p:cNvSpPr>
            <p:nvPr/>
          </p:nvSpPr>
          <p:spPr bwMode="auto">
            <a:xfrm>
              <a:off x="142" y="1414"/>
              <a:ext cx="4756" cy="1403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3200" b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Đáp án: </a:t>
              </a:r>
              <a:r>
                <a:rPr lang="en-US" sz="3200" b="1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996950" y="1989212"/>
            <a:ext cx="7308850" cy="6477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A. REPEAT 4 [ FD 90 RT 100]   </a:t>
            </a:r>
          </a:p>
        </p:txBody>
      </p:sp>
      <p:sp>
        <p:nvSpPr>
          <p:cNvPr id="31" name="Rectangle 28"/>
          <p:cNvSpPr>
            <a:spLocks noChangeArrowheads="1"/>
          </p:cNvSpPr>
          <p:nvPr/>
        </p:nvSpPr>
        <p:spPr bwMode="auto">
          <a:xfrm>
            <a:off x="996950" y="2854895"/>
            <a:ext cx="7308850" cy="646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B. REPEAT 4 [ FD 100 RT 100]   </a:t>
            </a:r>
          </a:p>
        </p:txBody>
      </p:sp>
      <p:sp>
        <p:nvSpPr>
          <p:cNvPr id="32" name="Rectangle 28"/>
          <p:cNvSpPr>
            <a:spLocks noChangeArrowheads="1"/>
          </p:cNvSpPr>
          <p:nvPr/>
        </p:nvSpPr>
        <p:spPr bwMode="auto">
          <a:xfrm>
            <a:off x="1028700" y="3646983"/>
            <a:ext cx="7308850" cy="646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C. REPEAT 4 [ FD 100 RT 90]   </a:t>
            </a:r>
          </a:p>
        </p:txBody>
      </p:sp>
      <p:sp>
        <p:nvSpPr>
          <p:cNvPr id="33" name="Rectangle 28"/>
          <p:cNvSpPr>
            <a:spLocks noChangeArrowheads="1"/>
          </p:cNvSpPr>
          <p:nvPr/>
        </p:nvSpPr>
        <p:spPr bwMode="auto">
          <a:xfrm>
            <a:off x="996950" y="4373587"/>
            <a:ext cx="7308850" cy="646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D. REPEAT 4 [ FD 90 RT 90]   </a:t>
            </a:r>
          </a:p>
        </p:txBody>
      </p:sp>
    </p:spTree>
    <p:extLst>
      <p:ext uri="{BB962C8B-B14F-4D97-AF65-F5344CB8AC3E}">
        <p14:creationId xmlns:p14="http://schemas.microsoft.com/office/powerpoint/2010/main" val="798391584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4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apa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ldLvl="0" animBg="1"/>
      <p:bldP spid="18" grpId="0" bldLvl="0" animBg="1"/>
      <p:bldP spid="19" grpId="0" bldLvl="0" animBg="1"/>
      <p:bldP spid="20" grpId="0" bldLvl="0" animBg="1"/>
      <p:bldP spid="21" grpId="0" bldLvl="0" animBg="1"/>
      <p:bldP spid="22" grpId="0" bldLvl="0" animBg="1"/>
      <p:bldP spid="23" grpId="0" bldLvl="0" animBg="1"/>
      <p:bldP spid="24" grpId="0" bldLvl="0" animBg="1"/>
      <p:bldP spid="25" grpId="0" bldLvl="0" animBg="1"/>
      <p:bldP spid="27" grpId="0" bldLvl="0" animBg="1"/>
      <p:bldP spid="26" grpId="0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0" descr="chika8[1]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0763" y="5668963"/>
            <a:ext cx="960437" cy="817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4" descr="chika8[1]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8963" y="5683250"/>
            <a:ext cx="960437" cy="81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0" descr="chika8[1]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7163" y="5638800"/>
            <a:ext cx="960437" cy="81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Oval 35"/>
          <p:cNvSpPr>
            <a:spLocks noChangeArrowheads="1"/>
          </p:cNvSpPr>
          <p:nvPr/>
        </p:nvSpPr>
        <p:spPr bwMode="auto">
          <a:xfrm>
            <a:off x="4124325" y="554355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8" name="Oval 35"/>
          <p:cNvSpPr>
            <a:spLocks noChangeArrowheads="1"/>
          </p:cNvSpPr>
          <p:nvPr/>
        </p:nvSpPr>
        <p:spPr bwMode="auto">
          <a:xfrm>
            <a:off x="4114800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9" name="Oval 35"/>
          <p:cNvSpPr>
            <a:spLocks noChangeArrowheads="1"/>
          </p:cNvSpPr>
          <p:nvPr/>
        </p:nvSpPr>
        <p:spPr bwMode="auto">
          <a:xfrm>
            <a:off x="4105275" y="5576888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20" name="Oval 35"/>
          <p:cNvSpPr>
            <a:spLocks noChangeArrowheads="1"/>
          </p:cNvSpPr>
          <p:nvPr/>
        </p:nvSpPr>
        <p:spPr bwMode="auto">
          <a:xfrm>
            <a:off x="4114800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21" name="Oval 35"/>
          <p:cNvSpPr>
            <a:spLocks noChangeArrowheads="1"/>
          </p:cNvSpPr>
          <p:nvPr/>
        </p:nvSpPr>
        <p:spPr bwMode="auto">
          <a:xfrm>
            <a:off x="4114800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22" name="Oval 35"/>
          <p:cNvSpPr>
            <a:spLocks noChangeArrowheads="1"/>
          </p:cNvSpPr>
          <p:nvPr/>
        </p:nvSpPr>
        <p:spPr bwMode="auto">
          <a:xfrm>
            <a:off x="4114800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23" name="Oval 35"/>
          <p:cNvSpPr>
            <a:spLocks noChangeArrowheads="1"/>
          </p:cNvSpPr>
          <p:nvPr/>
        </p:nvSpPr>
        <p:spPr bwMode="auto">
          <a:xfrm>
            <a:off x="4114800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24" name="Oval 35"/>
          <p:cNvSpPr>
            <a:spLocks noChangeArrowheads="1"/>
          </p:cNvSpPr>
          <p:nvPr/>
        </p:nvSpPr>
        <p:spPr bwMode="auto">
          <a:xfrm>
            <a:off x="4114800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25" name="Oval 35"/>
          <p:cNvSpPr>
            <a:spLocks noChangeArrowheads="1"/>
          </p:cNvSpPr>
          <p:nvPr/>
        </p:nvSpPr>
        <p:spPr bwMode="auto">
          <a:xfrm>
            <a:off x="4114800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27" name="Rectangle 14"/>
          <p:cNvSpPr>
            <a:spLocks noChangeArrowheads="1"/>
          </p:cNvSpPr>
          <p:nvPr/>
        </p:nvSpPr>
        <p:spPr bwMode="auto">
          <a:xfrm>
            <a:off x="3707904" y="5373216"/>
            <a:ext cx="1534244" cy="575183"/>
          </a:xfrm>
          <a:prstGeom prst="rect">
            <a:avLst/>
          </a:prstGeom>
          <a:solidFill>
            <a:srgbClr val="FFFF00"/>
          </a:solidFill>
          <a:ln w="63500">
            <a:solidFill>
              <a:srgbClr val="0000FF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 giờ</a:t>
            </a:r>
            <a:endParaRPr lang="en-US" sz="2800" b="1">
              <a:solidFill>
                <a:srgbClr val="FF3300"/>
              </a:solidFill>
              <a:latin typeface=".VnTime" pitchFamily="34" charset="0"/>
              <a:cs typeface="Arial" panose="020B0604020202020204" pitchFamily="34" charset="0"/>
            </a:endParaRPr>
          </a:p>
        </p:txBody>
      </p:sp>
      <p:sp>
        <p:nvSpPr>
          <p:cNvPr id="26" name="Oval 35"/>
          <p:cNvSpPr>
            <a:spLocks noChangeArrowheads="1"/>
          </p:cNvSpPr>
          <p:nvPr/>
        </p:nvSpPr>
        <p:spPr bwMode="auto">
          <a:xfrm>
            <a:off x="4124325" y="554355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10</a:t>
            </a:r>
          </a:p>
        </p:txBody>
      </p:sp>
      <p:grpSp>
        <p:nvGrpSpPr>
          <p:cNvPr id="28" name="Group 26"/>
          <p:cNvGrpSpPr>
            <a:grpSpLocks/>
          </p:cNvGrpSpPr>
          <p:nvPr/>
        </p:nvGrpSpPr>
        <p:grpSpPr bwMode="auto">
          <a:xfrm>
            <a:off x="459532" y="5342212"/>
            <a:ext cx="2981325" cy="678935"/>
            <a:chOff x="142" y="1783"/>
            <a:chExt cx="4860" cy="1472"/>
          </a:xfrm>
        </p:grpSpPr>
        <p:sp>
          <p:nvSpPr>
            <p:cNvPr id="67608" name="Rectangle 27"/>
            <p:cNvSpPr>
              <a:spLocks noChangeArrowheads="1"/>
            </p:cNvSpPr>
            <p:nvPr/>
          </p:nvSpPr>
          <p:spPr bwMode="auto">
            <a:xfrm>
              <a:off x="4513" y="1783"/>
              <a:ext cx="489" cy="654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  <a:defRPr/>
              </a:pPr>
              <a:endParaRPr lang="vi-VN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30" name="AutoShape 28"/>
            <p:cNvSpPr>
              <a:spLocks noChangeArrowheads="1"/>
            </p:cNvSpPr>
            <p:nvPr/>
          </p:nvSpPr>
          <p:spPr bwMode="auto">
            <a:xfrm>
              <a:off x="142" y="1852"/>
              <a:ext cx="4756" cy="1403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3200" b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Đáp án: </a:t>
              </a:r>
              <a:r>
                <a:rPr lang="en-US" sz="3200" b="1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4" name="Rectangle 26"/>
          <p:cNvSpPr>
            <a:spLocks noChangeArrowheads="1"/>
          </p:cNvSpPr>
          <p:nvPr/>
        </p:nvSpPr>
        <p:spPr bwMode="auto">
          <a:xfrm>
            <a:off x="779906" y="169168"/>
            <a:ext cx="7608518" cy="1755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</a:t>
            </a:r>
            <a:r>
              <a:rPr lang="en-US" sz="36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2: </a:t>
            </a:r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hãy chọn câu trả lời đúng. </a:t>
            </a:r>
            <a:r>
              <a:rPr lang="en-US" sz="3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Lệnh nào dùng để vẽ hình vuông có cạnh </a:t>
            </a:r>
            <a:r>
              <a:rPr lang="en-US" sz="36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90 </a:t>
            </a:r>
            <a:r>
              <a:rPr lang="en-US" sz="3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bước.</a:t>
            </a:r>
          </a:p>
        </p:txBody>
      </p:sp>
      <p:sp>
        <p:nvSpPr>
          <p:cNvPr id="35" name="Rectangle 28"/>
          <p:cNvSpPr>
            <a:spLocks noChangeArrowheads="1"/>
          </p:cNvSpPr>
          <p:nvPr/>
        </p:nvSpPr>
        <p:spPr bwMode="auto">
          <a:xfrm>
            <a:off x="996950" y="1910308"/>
            <a:ext cx="7308850" cy="6477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A. REPEAT 4 [ FD 90 RT 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90</a:t>
            </a: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]   </a:t>
            </a:r>
          </a:p>
        </p:txBody>
      </p:sp>
      <p:sp>
        <p:nvSpPr>
          <p:cNvPr id="36" name="Rectangle 28"/>
          <p:cNvSpPr>
            <a:spLocks noChangeArrowheads="1"/>
          </p:cNvSpPr>
          <p:nvPr/>
        </p:nvSpPr>
        <p:spPr bwMode="auto">
          <a:xfrm>
            <a:off x="996950" y="2826295"/>
            <a:ext cx="7308850" cy="646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B. REPEAT 4 [ FD 100 RT 100]   </a:t>
            </a:r>
          </a:p>
        </p:txBody>
      </p:sp>
      <p:sp>
        <p:nvSpPr>
          <p:cNvPr id="37" name="Rectangle 28"/>
          <p:cNvSpPr>
            <a:spLocks noChangeArrowheads="1"/>
          </p:cNvSpPr>
          <p:nvPr/>
        </p:nvSpPr>
        <p:spPr bwMode="auto">
          <a:xfrm>
            <a:off x="1028700" y="3740695"/>
            <a:ext cx="7308850" cy="646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C. REPEAT 4 [ FD 100 RT 90]   </a:t>
            </a:r>
          </a:p>
        </p:txBody>
      </p:sp>
      <p:sp>
        <p:nvSpPr>
          <p:cNvPr id="38" name="Rectangle 28"/>
          <p:cNvSpPr>
            <a:spLocks noChangeArrowheads="1"/>
          </p:cNvSpPr>
          <p:nvPr/>
        </p:nvSpPr>
        <p:spPr bwMode="auto">
          <a:xfrm>
            <a:off x="996950" y="4655095"/>
            <a:ext cx="7308850" cy="646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D. REPEAT 4 [ FD 90 RT 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100]   </a:t>
            </a:r>
            <a:endParaRPr lang="en-US" sz="36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3428770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4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apa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ldLvl="0" animBg="1"/>
      <p:bldP spid="18" grpId="0" bldLvl="0" animBg="1"/>
      <p:bldP spid="19" grpId="0" bldLvl="0" animBg="1"/>
      <p:bldP spid="20" grpId="0" bldLvl="0" animBg="1"/>
      <p:bldP spid="21" grpId="0" bldLvl="0" animBg="1"/>
      <p:bldP spid="22" grpId="0" bldLvl="0" animBg="1"/>
      <p:bldP spid="23" grpId="0" bldLvl="0" animBg="1"/>
      <p:bldP spid="24" grpId="0" bldLvl="0" animBg="1"/>
      <p:bldP spid="25" grpId="0" bldLvl="0" animBg="1"/>
      <p:bldP spid="27" grpId="0" bldLvl="0" animBg="1"/>
      <p:bldP spid="26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0" descr="chika8[1]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0763" y="5668963"/>
            <a:ext cx="960437" cy="817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4" descr="chika8[1]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8963" y="5683250"/>
            <a:ext cx="960437" cy="81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0" descr="chika8[1]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7163" y="5638800"/>
            <a:ext cx="960437" cy="81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Oval 35"/>
          <p:cNvSpPr>
            <a:spLocks noChangeArrowheads="1"/>
          </p:cNvSpPr>
          <p:nvPr/>
        </p:nvSpPr>
        <p:spPr bwMode="auto">
          <a:xfrm>
            <a:off x="4124325" y="554355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8" name="Oval 35"/>
          <p:cNvSpPr>
            <a:spLocks noChangeArrowheads="1"/>
          </p:cNvSpPr>
          <p:nvPr/>
        </p:nvSpPr>
        <p:spPr bwMode="auto">
          <a:xfrm>
            <a:off x="4114800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9" name="Oval 35"/>
          <p:cNvSpPr>
            <a:spLocks noChangeArrowheads="1"/>
          </p:cNvSpPr>
          <p:nvPr/>
        </p:nvSpPr>
        <p:spPr bwMode="auto">
          <a:xfrm>
            <a:off x="4105275" y="5576888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20" name="Oval 35"/>
          <p:cNvSpPr>
            <a:spLocks noChangeArrowheads="1"/>
          </p:cNvSpPr>
          <p:nvPr/>
        </p:nvSpPr>
        <p:spPr bwMode="auto">
          <a:xfrm>
            <a:off x="4114800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21" name="Oval 35"/>
          <p:cNvSpPr>
            <a:spLocks noChangeArrowheads="1"/>
          </p:cNvSpPr>
          <p:nvPr/>
        </p:nvSpPr>
        <p:spPr bwMode="auto">
          <a:xfrm>
            <a:off x="4114800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22" name="Oval 35"/>
          <p:cNvSpPr>
            <a:spLocks noChangeArrowheads="1"/>
          </p:cNvSpPr>
          <p:nvPr/>
        </p:nvSpPr>
        <p:spPr bwMode="auto">
          <a:xfrm>
            <a:off x="4114800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23" name="Oval 35"/>
          <p:cNvSpPr>
            <a:spLocks noChangeArrowheads="1"/>
          </p:cNvSpPr>
          <p:nvPr/>
        </p:nvSpPr>
        <p:spPr bwMode="auto">
          <a:xfrm>
            <a:off x="4114800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24" name="Oval 35"/>
          <p:cNvSpPr>
            <a:spLocks noChangeArrowheads="1"/>
          </p:cNvSpPr>
          <p:nvPr/>
        </p:nvSpPr>
        <p:spPr bwMode="auto">
          <a:xfrm>
            <a:off x="4114800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25" name="Oval 35"/>
          <p:cNvSpPr>
            <a:spLocks noChangeArrowheads="1"/>
          </p:cNvSpPr>
          <p:nvPr/>
        </p:nvSpPr>
        <p:spPr bwMode="auto">
          <a:xfrm>
            <a:off x="4114800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27" name="Rectangle 14"/>
          <p:cNvSpPr>
            <a:spLocks noChangeArrowheads="1"/>
          </p:cNvSpPr>
          <p:nvPr/>
        </p:nvSpPr>
        <p:spPr bwMode="auto">
          <a:xfrm>
            <a:off x="3707904" y="5373216"/>
            <a:ext cx="1534244" cy="575183"/>
          </a:xfrm>
          <a:prstGeom prst="rect">
            <a:avLst/>
          </a:prstGeom>
          <a:solidFill>
            <a:srgbClr val="FFFF00"/>
          </a:solidFill>
          <a:ln w="63500">
            <a:solidFill>
              <a:srgbClr val="0000FF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 giờ</a:t>
            </a:r>
            <a:endParaRPr lang="en-US" sz="2800" b="1">
              <a:solidFill>
                <a:srgbClr val="FF3300"/>
              </a:solidFill>
              <a:latin typeface=".VnTime" pitchFamily="34" charset="0"/>
              <a:cs typeface="Arial" panose="020B0604020202020204" pitchFamily="34" charset="0"/>
            </a:endParaRPr>
          </a:p>
        </p:txBody>
      </p:sp>
      <p:sp>
        <p:nvSpPr>
          <p:cNvPr id="26" name="Oval 35"/>
          <p:cNvSpPr>
            <a:spLocks noChangeArrowheads="1"/>
          </p:cNvSpPr>
          <p:nvPr/>
        </p:nvSpPr>
        <p:spPr bwMode="auto">
          <a:xfrm>
            <a:off x="4124325" y="554355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10</a:t>
            </a:r>
          </a:p>
        </p:txBody>
      </p:sp>
      <p:grpSp>
        <p:nvGrpSpPr>
          <p:cNvPr id="28" name="Group 26"/>
          <p:cNvGrpSpPr>
            <a:grpSpLocks/>
          </p:cNvGrpSpPr>
          <p:nvPr/>
        </p:nvGrpSpPr>
        <p:grpSpPr bwMode="auto">
          <a:xfrm>
            <a:off x="459532" y="5342212"/>
            <a:ext cx="2981325" cy="678935"/>
            <a:chOff x="142" y="1783"/>
            <a:chExt cx="4860" cy="1472"/>
          </a:xfrm>
        </p:grpSpPr>
        <p:sp>
          <p:nvSpPr>
            <p:cNvPr id="67608" name="Rectangle 27"/>
            <p:cNvSpPr>
              <a:spLocks noChangeArrowheads="1"/>
            </p:cNvSpPr>
            <p:nvPr/>
          </p:nvSpPr>
          <p:spPr bwMode="auto">
            <a:xfrm>
              <a:off x="4513" y="1783"/>
              <a:ext cx="489" cy="654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  <a:defRPr/>
              </a:pPr>
              <a:endParaRPr lang="vi-VN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30" name="AutoShape 28"/>
            <p:cNvSpPr>
              <a:spLocks noChangeArrowheads="1"/>
            </p:cNvSpPr>
            <p:nvPr/>
          </p:nvSpPr>
          <p:spPr bwMode="auto">
            <a:xfrm>
              <a:off x="142" y="1852"/>
              <a:ext cx="4756" cy="1403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3200" b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Đáp án: </a:t>
              </a:r>
              <a:r>
                <a:rPr lang="en-US" sz="3200" b="1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endPara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4" name="Rectangle 26"/>
          <p:cNvSpPr>
            <a:spLocks noChangeArrowheads="1"/>
          </p:cNvSpPr>
          <p:nvPr/>
        </p:nvSpPr>
        <p:spPr bwMode="auto">
          <a:xfrm>
            <a:off x="779906" y="169168"/>
            <a:ext cx="7608518" cy="1755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3: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tam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5" name="Rectangle 28"/>
          <p:cNvSpPr>
            <a:spLocks noChangeArrowheads="1"/>
          </p:cNvSpPr>
          <p:nvPr/>
        </p:nvSpPr>
        <p:spPr bwMode="auto">
          <a:xfrm>
            <a:off x="996950" y="1910308"/>
            <a:ext cx="7308850" cy="6477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A. REPEAT 4 [ FD 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120 </a:t>
            </a: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RT 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120</a:t>
            </a: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]   </a:t>
            </a:r>
          </a:p>
        </p:txBody>
      </p:sp>
      <p:sp>
        <p:nvSpPr>
          <p:cNvPr id="36" name="Rectangle 28"/>
          <p:cNvSpPr>
            <a:spLocks noChangeArrowheads="1"/>
          </p:cNvSpPr>
          <p:nvPr/>
        </p:nvSpPr>
        <p:spPr bwMode="auto">
          <a:xfrm>
            <a:off x="996950" y="2826295"/>
            <a:ext cx="7308850" cy="646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B. REPEAT 4 [ FD 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120 </a:t>
            </a: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RT 100]   </a:t>
            </a:r>
          </a:p>
        </p:txBody>
      </p:sp>
      <p:sp>
        <p:nvSpPr>
          <p:cNvPr id="37" name="Rectangle 28"/>
          <p:cNvSpPr>
            <a:spLocks noChangeArrowheads="1"/>
          </p:cNvSpPr>
          <p:nvPr/>
        </p:nvSpPr>
        <p:spPr bwMode="auto">
          <a:xfrm>
            <a:off x="1028700" y="3740695"/>
            <a:ext cx="7308850" cy="646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C. REPEAT 4 [ FD 100 RT 90]   </a:t>
            </a:r>
          </a:p>
        </p:txBody>
      </p:sp>
      <p:sp>
        <p:nvSpPr>
          <p:cNvPr id="38" name="Rectangle 28"/>
          <p:cNvSpPr>
            <a:spLocks noChangeArrowheads="1"/>
          </p:cNvSpPr>
          <p:nvPr/>
        </p:nvSpPr>
        <p:spPr bwMode="auto">
          <a:xfrm>
            <a:off x="996950" y="4655095"/>
            <a:ext cx="7308850" cy="646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D. </a:t>
            </a: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REPEAT 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[ FD 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100 </a:t>
            </a: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RT 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]   </a:t>
            </a:r>
            <a:endParaRPr lang="en-US" sz="36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1031852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4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apa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ldLvl="0" animBg="1"/>
      <p:bldP spid="18" grpId="0" bldLvl="0" animBg="1"/>
      <p:bldP spid="19" grpId="0" bldLvl="0" animBg="1"/>
      <p:bldP spid="20" grpId="0" bldLvl="0" animBg="1"/>
      <p:bldP spid="21" grpId="0" bldLvl="0" animBg="1"/>
      <p:bldP spid="22" grpId="0" bldLvl="0" animBg="1"/>
      <p:bldP spid="23" grpId="0" bldLvl="0" animBg="1"/>
      <p:bldP spid="24" grpId="0" bldLvl="0" animBg="1"/>
      <p:bldP spid="25" grpId="0" bldLvl="0" animBg="1"/>
      <p:bldP spid="27" grpId="0" bldLvl="0" animBg="1"/>
      <p:bldP spid="26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 txBox="1">
            <a:spLocks/>
          </p:cNvSpPr>
          <p:nvPr/>
        </p:nvSpPr>
        <p:spPr>
          <a:xfrm>
            <a:off x="211651" y="1124744"/>
            <a:ext cx="8839200" cy="2160240"/>
          </a:xfrm>
          <a:prstGeom prst="rect">
            <a:avLst/>
          </a:prstGeom>
        </p:spPr>
        <p:txBody>
          <a:bodyPr vert="horz" lIns="0" tIns="45720" r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15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2022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 LỆNH LẶP LỒNG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</a:p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SGK/87,88,89)</a:t>
            </a:r>
            <a:endParaRPr lang="en-US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itle 1"/>
          <p:cNvSpPr txBox="1">
            <a:spLocks/>
          </p:cNvSpPr>
          <p:nvPr/>
        </p:nvSpPr>
        <p:spPr>
          <a:xfrm>
            <a:off x="304799" y="2996952"/>
            <a:ext cx="8652903" cy="1944216"/>
          </a:xfrm>
          <a:prstGeom prst="rect">
            <a:avLst/>
          </a:prstGeom>
        </p:spPr>
        <p:txBody>
          <a:bodyPr vert="horz" lIns="0" tIns="45720" r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2800" b="1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Mục tiêu:</a:t>
            </a:r>
          </a:p>
          <a:p>
            <a:pPr algn="just"/>
            <a:r>
              <a:rPr lang="en-US" sz="28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Biết cách sử dụng các câu lệnh lặp lồng nhau.</a:t>
            </a:r>
          </a:p>
          <a:p>
            <a:pPr algn="just"/>
            <a:r>
              <a:rPr lang="en-US" sz="28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Sử dụng được câu lệnh lặp lồng nhau để vẽ các hình trang trí</a:t>
            </a:r>
            <a:endParaRPr lang="en-US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399121" y="980728"/>
            <a:ext cx="372813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A. HoẠT </a:t>
            </a:r>
            <a:r>
              <a:rPr lang="en-US" sz="2400" b="1" cap="all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ĐỘNG C</a:t>
            </a:r>
            <a:r>
              <a:rPr lang="vi-VN" sz="2400" b="1" cap="all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2400" b="1" cap="all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all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BẢN</a:t>
            </a:r>
            <a:endParaRPr lang="en-US" sz="2400" b="1" cap="all" spc="0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7200" y="1571612"/>
            <a:ext cx="868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1. Đánh 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dấu x 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vào       </a:t>
            </a:r>
            <a:r>
              <a:rPr lang="vi-VN" sz="2800" b="1" smtClean="0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cuối câu trả 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lời </a:t>
            </a:r>
            <a:r>
              <a:rPr lang="vi-VN" sz="2800" b="1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3419872" y="1703346"/>
            <a:ext cx="371112" cy="306777"/>
          </a:xfrm>
          <a:prstGeom prst="round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16" name="TextBox 15"/>
          <p:cNvSpPr txBox="1"/>
          <p:nvPr/>
        </p:nvSpPr>
        <p:spPr>
          <a:xfrm>
            <a:off x="609600" y="2046265"/>
            <a:ext cx="8534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Rùa thực hiện </a:t>
            </a:r>
            <a:r>
              <a:rPr lang="en-US" sz="28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công </a:t>
            </a:r>
            <a:r>
              <a:rPr lang="en-US" sz="2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việc nào </a:t>
            </a:r>
            <a:r>
              <a:rPr lang="en-US" sz="28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vi-VN" sz="28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ưới</a:t>
            </a:r>
            <a:r>
              <a:rPr lang="en-US" sz="28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khi </a:t>
            </a:r>
            <a:r>
              <a:rPr lang="en-US" sz="28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nhận </a:t>
            </a:r>
            <a:r>
              <a:rPr lang="vi-VN" sz="28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các </a:t>
            </a:r>
            <a:r>
              <a:rPr lang="en-US" sz="28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lệnh sau:</a:t>
            </a:r>
            <a:endParaRPr lang="en-US" sz="2800" b="1" dirty="0">
              <a:solidFill>
                <a:srgbClr val="320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14348" y="2786058"/>
            <a:ext cx="87776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a) Repeat 6[fd 50 rt 60 </a:t>
            </a: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wait 30] rt 72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57224" y="3214686"/>
            <a:ext cx="87776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- Vẽ hình </a:t>
            </a:r>
            <a:r>
              <a:rPr lang="vi-VN" sz="2800" b="1" smtClean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a giác sáu cạnh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57224" y="3714752"/>
            <a:ext cx="7315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- Vẽ hình </a:t>
            </a:r>
            <a:r>
              <a:rPr lang="vi-VN" sz="2800" b="1" smtClean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a giác sáu cạnh, vẽ xong quay một 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góc 360/5 </a:t>
            </a:r>
            <a:r>
              <a:rPr lang="vi-VN" sz="2800" b="1">
                <a:latin typeface="Times New Roman" pitchFamily="18" charset="0"/>
                <a:cs typeface="Times New Roman" pitchFamily="18" charset="0"/>
              </a:rPr>
              <a:t>độ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8358214" y="3143248"/>
            <a:ext cx="589898" cy="609600"/>
          </a:xfrm>
          <a:prstGeom prst="round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7" name="Rounded Rectangle 26"/>
          <p:cNvSpPr/>
          <p:nvPr/>
        </p:nvSpPr>
        <p:spPr>
          <a:xfrm>
            <a:off x="8358214" y="3929066"/>
            <a:ext cx="589898" cy="609600"/>
          </a:xfrm>
          <a:prstGeom prst="round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4" name="TextBox 3"/>
          <p:cNvSpPr txBox="1"/>
          <p:nvPr/>
        </p:nvSpPr>
        <p:spPr>
          <a:xfrm>
            <a:off x="8429652" y="3786190"/>
            <a:ext cx="304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</a:rPr>
              <a:t>x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00100" y="4643446"/>
            <a:ext cx="87776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Repeat 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6[fd 50 rt 60 </a:t>
            </a: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wait 30] rt 72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ight Brace 16"/>
          <p:cNvSpPr/>
          <p:nvPr/>
        </p:nvSpPr>
        <p:spPr>
          <a:xfrm rot="5400000">
            <a:off x="1571600" y="4748246"/>
            <a:ext cx="285752" cy="1143000"/>
          </a:xfrm>
          <a:prstGeom prst="rightBrace">
            <a:avLst>
              <a:gd name="adj1" fmla="val 8333"/>
              <a:gd name="adj2" fmla="val 50000"/>
            </a:avLst>
          </a:prstGeom>
          <a:ln w="38100">
            <a:solidFill>
              <a:srgbClr val="3515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" name="Right Brace 21"/>
          <p:cNvSpPr/>
          <p:nvPr/>
        </p:nvSpPr>
        <p:spPr>
          <a:xfrm rot="5400000">
            <a:off x="3233778" y="4591076"/>
            <a:ext cx="200012" cy="1371600"/>
          </a:xfrm>
          <a:prstGeom prst="rightBrace">
            <a:avLst/>
          </a:prstGeom>
          <a:ln w="38100">
            <a:solidFill>
              <a:srgbClr val="3515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5086384" y="5405438"/>
            <a:ext cx="4343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Xoay 1 góc 360/5 ( bằng 72 độ)</a:t>
            </a:r>
            <a:endParaRPr lang="en-US"/>
          </a:p>
        </p:txBody>
      </p:sp>
      <p:sp>
        <p:nvSpPr>
          <p:cNvPr id="24" name="Right Brace 23"/>
          <p:cNvSpPr/>
          <p:nvPr/>
        </p:nvSpPr>
        <p:spPr>
          <a:xfrm rot="5400000">
            <a:off x="5743604" y="4829212"/>
            <a:ext cx="195250" cy="747690"/>
          </a:xfrm>
          <a:prstGeom prst="rightBrace">
            <a:avLst/>
          </a:prstGeom>
          <a:ln w="38100">
            <a:solidFill>
              <a:srgbClr val="3515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Right Brace 24"/>
          <p:cNvSpPr/>
          <p:nvPr/>
        </p:nvSpPr>
        <p:spPr>
          <a:xfrm rot="5400000">
            <a:off x="2336049" y="4760147"/>
            <a:ext cx="395270" cy="2514600"/>
          </a:xfrm>
          <a:prstGeom prst="rightBrace">
            <a:avLst/>
          </a:prstGeom>
          <a:ln w="38100">
            <a:solidFill>
              <a:srgbClr val="3515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1443071" y="6248400"/>
            <a:ext cx="2971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Vẽ đa giác 6 cạnh</a:t>
            </a:r>
            <a:endParaRPr lang="en-US"/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819152" y="5410201"/>
            <a:ext cx="18335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Lặp lại 6 lần</a:t>
            </a:r>
            <a:endParaRPr lang="en-US"/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2724152" y="5410200"/>
            <a:ext cx="20621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vẽ 1 cạnh </a:t>
            </a:r>
            <a:endParaRPr lang="en-US"/>
          </a:p>
        </p:txBody>
      </p:sp>
      <p:sp>
        <p:nvSpPr>
          <p:cNvPr id="30" name="Slide Number Placeholder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DFAE-DDA1-4748-9C85-76C91A92A92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091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5" dur="1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4" grpId="0"/>
      <p:bldP spid="3" grpId="0" animBg="1"/>
      <p:bldP spid="16" grpId="0"/>
      <p:bldP spid="18" grpId="0"/>
      <p:bldP spid="19" grpId="0"/>
      <p:bldP spid="20" grpId="0"/>
      <p:bldP spid="21" grpId="0" animBg="1"/>
      <p:bldP spid="27" grpId="0" animBg="1"/>
      <p:bldP spid="4" grpId="0"/>
      <p:bldP spid="13" grpId="0"/>
      <p:bldP spid="17" grpId="0" animBg="1"/>
      <p:bldP spid="22" grpId="0" animBg="1"/>
      <p:bldP spid="23" grpId="0"/>
      <p:bldP spid="24" grpId="0" animBg="1"/>
      <p:bldP spid="25" grpId="0" animBg="1"/>
      <p:bldP spid="26" grpId="0"/>
      <p:bldP spid="28" grpId="0"/>
      <p:bldP spid="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304800" y="1188041"/>
            <a:ext cx="868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1. Đánh 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dấu x 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vào       </a:t>
            </a:r>
            <a:r>
              <a:rPr lang="vi-VN" sz="3200" b="1" smtClean="0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cuối câu trả 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lời </a:t>
            </a:r>
            <a:r>
              <a:rPr lang="vi-VN" sz="3200" b="1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3613940" y="1228328"/>
            <a:ext cx="526012" cy="472480"/>
          </a:xfrm>
          <a:prstGeom prst="round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609600" y="1828800"/>
            <a:ext cx="8534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Rùa thực hiện </a:t>
            </a:r>
            <a:r>
              <a:rPr lang="en-US" sz="3200" b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công </a:t>
            </a:r>
            <a:r>
              <a:rPr lang="en-US" sz="3200" b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việc nào </a:t>
            </a:r>
            <a:r>
              <a:rPr lang="en-US" sz="3200" b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vi-VN" sz="3200" b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ưới</a:t>
            </a:r>
            <a:r>
              <a:rPr lang="en-US" sz="3200" b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b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200" b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khi </a:t>
            </a:r>
            <a:r>
              <a:rPr lang="en-US" sz="3200" b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nhận </a:t>
            </a:r>
            <a:r>
              <a:rPr lang="vi-VN" sz="3200" b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b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các </a:t>
            </a:r>
            <a:r>
              <a:rPr lang="en-US" sz="3200" b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lệnh sau:</a:t>
            </a:r>
            <a:endParaRPr lang="en-US" sz="3200" b="1" dirty="0">
              <a:solidFill>
                <a:srgbClr val="320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8229600" y="3810000"/>
            <a:ext cx="589898" cy="609600"/>
          </a:xfrm>
          <a:prstGeom prst="round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27" name="Rounded Rectangle 26"/>
          <p:cNvSpPr/>
          <p:nvPr/>
        </p:nvSpPr>
        <p:spPr>
          <a:xfrm>
            <a:off x="8229600" y="5562600"/>
            <a:ext cx="589898" cy="609600"/>
          </a:xfrm>
          <a:prstGeom prst="round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4" name="TextBox 3"/>
          <p:cNvSpPr txBox="1"/>
          <p:nvPr/>
        </p:nvSpPr>
        <p:spPr>
          <a:xfrm>
            <a:off x="8286098" y="5402759"/>
            <a:ext cx="304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solidFill>
                  <a:srgbClr val="FF0000"/>
                </a:solidFill>
              </a:rPr>
              <a:t>x</a:t>
            </a:r>
            <a:endParaRPr lang="en-US" sz="440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66386" y="3048000"/>
            <a:ext cx="87776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b) Repeat 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5[Repeat </a:t>
            </a: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6[fd 50 rt 60 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wait 30] rt 72]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4800" y="3657600"/>
            <a:ext cx="87776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- Vẽ hình </a:t>
            </a:r>
            <a:r>
              <a:rPr lang="vi-VN" sz="3200" b="1" smtClean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a giác sáu cạnh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04800" y="4114800"/>
            <a:ext cx="754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- Vẽ hình </a:t>
            </a:r>
            <a:r>
              <a:rPr lang="vi-VN" sz="3200" b="1" smtClean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a giác sáu 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cạnh, 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vẽ xong quay một 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góc 72 </a:t>
            </a:r>
            <a:r>
              <a:rPr lang="vi-VN" sz="3200" b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04800" y="5212140"/>
            <a:ext cx="7772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- Lặp 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lại 5 lần, mỗi lần vẽ một 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hình </a:t>
            </a:r>
            <a:r>
              <a:rPr lang="vi-VN" sz="3200" b="1" smtClean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a giác sáu cạnh, vẽ xong quay một 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góc 72 </a:t>
            </a:r>
            <a:r>
              <a:rPr lang="vi-VN" sz="3200" b="1">
                <a:latin typeface="Times New Roman" pitchFamily="18" charset="0"/>
                <a:cs typeface="Times New Roman" pitchFamily="18" charset="0"/>
              </a:rPr>
              <a:t>độ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8229600" y="4572000"/>
            <a:ext cx="589898" cy="609600"/>
          </a:xfrm>
          <a:prstGeom prst="round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25" name="Right Brace 24"/>
          <p:cNvSpPr/>
          <p:nvPr/>
        </p:nvSpPr>
        <p:spPr>
          <a:xfrm rot="5400000">
            <a:off x="4152904" y="2009772"/>
            <a:ext cx="285752" cy="3409960"/>
          </a:xfrm>
          <a:prstGeom prst="rightBrace">
            <a:avLst/>
          </a:prstGeom>
          <a:ln w="38100">
            <a:solidFill>
              <a:srgbClr val="320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2786050" y="3834474"/>
            <a:ext cx="4214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Lệnh vẽ</a:t>
            </a:r>
            <a:r>
              <a:rPr lang="vi-VN" sz="28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đ</a:t>
            </a:r>
            <a:r>
              <a:rPr lang="en-US" sz="28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 giác sáu cạnh</a:t>
            </a:r>
            <a:endParaRPr lang="en-US" sz="28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ight Brace 30"/>
          <p:cNvSpPr/>
          <p:nvPr/>
        </p:nvSpPr>
        <p:spPr>
          <a:xfrm rot="5400000">
            <a:off x="1524000" y="2971800"/>
            <a:ext cx="304800" cy="1524000"/>
          </a:xfrm>
          <a:prstGeom prst="rightBrace">
            <a:avLst/>
          </a:prstGeom>
          <a:ln w="38100">
            <a:solidFill>
              <a:srgbClr val="320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609600" y="3810000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Lặp lại 5 lần</a:t>
            </a:r>
            <a:endParaRPr lang="en-US" sz="2800" b="1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Left Brace 1"/>
          <p:cNvSpPr/>
          <p:nvPr/>
        </p:nvSpPr>
        <p:spPr>
          <a:xfrm rot="5400000">
            <a:off x="2362200" y="1285871"/>
            <a:ext cx="342900" cy="3086100"/>
          </a:xfrm>
          <a:prstGeom prst="leftBrace">
            <a:avLst/>
          </a:prstGeom>
          <a:ln w="44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" y="1770128"/>
            <a:ext cx="6172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lệnh lặp lồng nhau</a:t>
            </a:r>
            <a:endParaRPr lang="en-US" sz="40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6629400" y="3857628"/>
            <a:ext cx="2514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Xoay phải 72 độ</a:t>
            </a:r>
            <a:endParaRPr lang="en-US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8" name="Right Brace 27"/>
          <p:cNvSpPr/>
          <p:nvPr/>
        </p:nvSpPr>
        <p:spPr>
          <a:xfrm rot="5400000">
            <a:off x="7846231" y="3274207"/>
            <a:ext cx="428628" cy="881090"/>
          </a:xfrm>
          <a:prstGeom prst="rightBrace">
            <a:avLst/>
          </a:prstGeom>
          <a:ln w="38100">
            <a:solidFill>
              <a:srgbClr val="320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DFAE-DDA1-4748-9C85-76C91A92A92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3" grpId="0" animBg="1"/>
      <p:bldP spid="16" grpId="0"/>
      <p:bldP spid="21" grpId="0" animBg="1"/>
      <p:bldP spid="4" grpId="0"/>
      <p:bldP spid="17" grpId="0"/>
      <p:bldP spid="22" grpId="0"/>
      <p:bldP spid="24" grpId="0" animBg="1"/>
      <p:bldP spid="32" grpId="0"/>
      <p:bldP spid="2" grpId="0" animBg="1"/>
      <p:bldP spid="5" grpId="0"/>
      <p:bldP spid="20" grpId="0"/>
      <p:bldP spid="2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457200" y="623590"/>
            <a:ext cx="857406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2. Dùng </a:t>
            </a:r>
            <a:r>
              <a:rPr lang="en-US" sz="3200" b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máy tính kiểm tra lại kết quả các câu lệnh ở </a:t>
            </a:r>
            <a:r>
              <a:rPr lang="en-US" sz="3200" b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hoạt </a:t>
            </a:r>
            <a:r>
              <a:rPr lang="vi-VN" sz="3200" b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b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1.</a:t>
            </a:r>
            <a:endParaRPr lang="en-US" sz="3200" b="1" dirty="0">
              <a:solidFill>
                <a:srgbClr val="320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880" y="1700808"/>
            <a:ext cx="901352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Mỗi HS thực hiện gõ 2 lệnh</a:t>
            </a:r>
          </a:p>
          <a:p>
            <a:r>
              <a:rPr lang="en-US" sz="36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en-US" sz="3600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Repeat 6[fd 50 rt 60 wait 30] rt 72</a:t>
            </a:r>
          </a:p>
          <a:p>
            <a:r>
              <a:rPr lang="en-US" sz="36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Repeat 5[</a:t>
            </a:r>
            <a:r>
              <a:rPr lang="en-US" sz="3600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Repeat 6[fd 50 rt 60 wait 30] rt 72</a:t>
            </a:r>
            <a:r>
              <a:rPr lang="en-US" sz="36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</a:p>
        </p:txBody>
      </p:sp>
      <p:sp>
        <p:nvSpPr>
          <p:cNvPr id="6" name="Rectangle 5"/>
          <p:cNvSpPr/>
          <p:nvPr/>
        </p:nvSpPr>
        <p:spPr>
          <a:xfrm>
            <a:off x="251520" y="3356992"/>
            <a:ext cx="8458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Thời gian thực hành 2 phút cho mỗi học sinh. 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0" y="4535293"/>
            <a:ext cx="1584960" cy="1444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2555776" y="6074132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 a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05400" y="3861048"/>
            <a:ext cx="2394284" cy="2154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5791200" y="6168008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 b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DFAE-DDA1-4748-9C85-76C91A92A92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35496" y="1196752"/>
            <a:ext cx="15507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Chú ý:</a:t>
            </a:r>
            <a:endParaRPr lang="en-US" sz="3200" b="1" dirty="0">
              <a:solidFill>
                <a:srgbClr val="320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1857364"/>
            <a:ext cx="9144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US" sz="3600" b="1" smtClean="0">
                <a:solidFill>
                  <a:srgbClr val="32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Câu lệnh lặp có dạng Repeat n[  ]. Trong đó: </a:t>
            </a:r>
          </a:p>
          <a:p>
            <a:r>
              <a:rPr lang="en-US" sz="3600" b="1" smtClean="0">
                <a:solidFill>
                  <a:srgbClr val="32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Số n trong câu lệnh chỉ số lần lặp; giữa Repeat và n phải có dấu cách.</a:t>
            </a:r>
          </a:p>
          <a:p>
            <a:r>
              <a:rPr lang="en-US" sz="3600" b="1" smtClean="0">
                <a:solidFill>
                  <a:srgbClr val="32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Phần trong cặp ngoặc vuông [ ] là nơi ghi các câu lệnh được lặp lại.</a:t>
            </a:r>
          </a:p>
          <a:p>
            <a:r>
              <a:rPr lang="en-US" sz="3600" b="1" smtClean="0">
                <a:solidFill>
                  <a:srgbClr val="32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Sử dụng câu lệnh lặp lồng nhau có thể cho ra nhiều hình giống nhau. </a:t>
            </a:r>
            <a:endParaRPr lang="en-US" sz="4400" b="1" smtClean="0">
              <a:solidFill>
                <a:srgbClr val="320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DFAE-DDA1-4748-9C85-76C91A92A92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512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3943</TotalTime>
  <Words>794</Words>
  <Application>Microsoft Office PowerPoint</Application>
  <PresentationFormat>On-screen Show (4:3)</PresentationFormat>
  <Paragraphs>127</Paragraphs>
  <Slides>14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Flow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NGOẠI KHÓA NGÀY BÁC HỒ GỬI THƯ LẦN CUỐI CHO NGÀNH GIÁO DỤC</dc:title>
  <dc:creator>VINH TIN</dc:creator>
  <cp:lastModifiedBy>Admin</cp:lastModifiedBy>
  <cp:revision>355</cp:revision>
  <cp:lastPrinted>2019-01-13T14:31:43Z</cp:lastPrinted>
  <dcterms:created xsi:type="dcterms:W3CDTF">2014-10-11T13:38:36Z</dcterms:created>
  <dcterms:modified xsi:type="dcterms:W3CDTF">2022-02-17T02:08:34Z</dcterms:modified>
</cp:coreProperties>
</file>