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64" r:id="rId2"/>
    <p:sldId id="3086" r:id="rId3"/>
    <p:sldId id="3087" r:id="rId4"/>
    <p:sldId id="3088" r:id="rId5"/>
    <p:sldId id="3089" r:id="rId6"/>
    <p:sldId id="3090" r:id="rId7"/>
    <p:sldId id="2943" r:id="rId8"/>
    <p:sldId id="3092" r:id="rId9"/>
    <p:sldId id="3091" r:id="rId10"/>
    <p:sldId id="3101"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114" d="100"/>
          <a:sy n="114" d="100"/>
        </p:scale>
        <p:origin x="4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17/04/2024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201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4309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133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428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E1C4984-B598-48EF-A38A-C02B38BF8F90}"/>
              </a:ext>
            </a:extLst>
          </p:cNvPr>
          <p:cNvPicPr>
            <a:picLocks noChangeAspect="1"/>
          </p:cNvPicPr>
          <p:nvPr userDrawn="1"/>
        </p:nvPicPr>
        <p:blipFill>
          <a:blip r:embed="rId2"/>
          <a:stretch>
            <a:fillRect/>
          </a:stretch>
        </p:blipFill>
        <p:spPr>
          <a:xfrm>
            <a:off x="11327946" y="26595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1.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59065A65-0BBE-4FB4-81AB-25A923DDD4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061" y="920292"/>
            <a:ext cx="8565622" cy="1999661"/>
          </a:xfrm>
          <a:prstGeom prst="rect">
            <a:avLst/>
          </a:prstGeom>
        </p:spPr>
      </p:pic>
      <p:pic>
        <p:nvPicPr>
          <p:cNvPr id="5" name="Picture 4">
            <a:extLst>
              <a:ext uri="{FF2B5EF4-FFF2-40B4-BE49-F238E27FC236}">
                <a16:creationId xmlns:a16="http://schemas.microsoft.com/office/drawing/2014/main" id="{6B3ED546-AC35-42BE-91CA-F6AE40163254}"/>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6A8961C-A4D0-4A83-9711-113C12343771}"/>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366477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id="{8115CFE2-EF45-49FF-92AA-5F7433054AD1}"/>
              </a:ext>
            </a:extLst>
          </p:cNvPr>
          <p:cNvSpPr/>
          <p:nvPr/>
        </p:nvSpPr>
        <p:spPr>
          <a:xfrm>
            <a:off x="3967813" y="1390806"/>
            <a:ext cx="4428677" cy="653384"/>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Trò ch</a:t>
            </a:r>
            <a:r>
              <a:rPr lang="vi-VN" sz="2800" b="1">
                <a:latin typeface="UTM Avo" panose="02040603050506020204" pitchFamily="18" charset="0"/>
                <a:cs typeface="Times New Roman" panose="02020603050405020304" pitchFamily="18" charset="0"/>
              </a:rPr>
              <a:t>ơi</a:t>
            </a:r>
            <a:r>
              <a:rPr lang="en-US" sz="2800" b="1">
                <a:latin typeface="UTM Avo" panose="02040603050506020204" pitchFamily="18" charset="0"/>
                <a:cs typeface="Times New Roman" panose="02020603050405020304" pitchFamily="18" charset="0"/>
              </a:rPr>
              <a:t>: </a:t>
            </a:r>
            <a:r>
              <a:rPr lang="en-US" sz="2800">
                <a:latin typeface="UTM Avo" panose="02040603050506020204" pitchFamily="18" charset="0"/>
                <a:cs typeface="Times New Roman" panose="02020603050405020304" pitchFamily="18" charset="0"/>
              </a:rPr>
              <a:t>“</a:t>
            </a:r>
            <a:r>
              <a:rPr lang="en-US" sz="2800">
                <a:solidFill>
                  <a:srgbClr val="3DC3EC"/>
                </a:solidFill>
                <a:latin typeface="UTM Avo" panose="02040603050506020204" pitchFamily="18" charset="0"/>
                <a:cs typeface="Times New Roman" panose="02020603050405020304" pitchFamily="18" charset="0"/>
              </a:rPr>
              <a:t>Nếu … thì …”</a:t>
            </a:r>
            <a:endParaRPr lang="vi-VN" sz="2800">
              <a:solidFill>
                <a:srgbClr val="3DC3EC"/>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193462" y="2897764"/>
            <a:ext cx="1842115" cy="3160348"/>
          </a:xfrm>
          <a:prstGeom prst="rect">
            <a:avLst/>
          </a:prstGeom>
          <a:noFill/>
          <a:ln w="9525">
            <a:noFill/>
          </a:ln>
        </p:spPr>
      </p:pic>
      <p:pic>
        <p:nvPicPr>
          <p:cNvPr id="11" name="Picture 10">
            <a:extLst>
              <a:ext uri="{FF2B5EF4-FFF2-40B4-BE49-F238E27FC236}">
                <a16:creationId xmlns:a16="http://schemas.microsoft.com/office/drawing/2014/main"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165488" y="2982403"/>
            <a:ext cx="1842114" cy="3086968"/>
          </a:xfrm>
          <a:prstGeom prst="rect">
            <a:avLst/>
          </a:prstGeom>
          <a:noFill/>
          <a:ln w="9525">
            <a:noFill/>
          </a:ln>
        </p:spPr>
      </p:pic>
      <p:pic>
        <p:nvPicPr>
          <p:cNvPr id="7" name="Picture 6">
            <a:extLst>
              <a:ext uri="{FF2B5EF4-FFF2-40B4-BE49-F238E27FC236}">
                <a16:creationId xmlns:a16="http://schemas.microsoft.com/office/drawing/2014/main" id="{564B7345-2AC7-4138-BDE1-113F61E81E48}"/>
              </a:ext>
            </a:extLst>
          </p:cNvPr>
          <p:cNvPicPr>
            <a:picLocks noChangeAspect="1"/>
          </p:cNvPicPr>
          <p:nvPr/>
        </p:nvPicPr>
        <p:blipFill>
          <a:blip r:embed="rId5"/>
          <a:stretch>
            <a:fillRect/>
          </a:stretch>
        </p:blipFill>
        <p:spPr>
          <a:xfrm>
            <a:off x="5712736" y="661389"/>
            <a:ext cx="589731" cy="520622"/>
          </a:xfrm>
          <a:prstGeom prst="rect">
            <a:avLst/>
          </a:prstGeom>
        </p:spPr>
      </p:pic>
    </p:spTree>
    <p:custDataLst>
      <p:tags r:id="rId1"/>
    </p:custDataLst>
    <p:extLst>
      <p:ext uri="{BB962C8B-B14F-4D97-AF65-F5344CB8AC3E}">
        <p14:creationId xmlns:p14="http://schemas.microsoft.com/office/powerpoint/2010/main" val="3936360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981D933B-E8C3-4860-930A-5D825F8F7354}"/>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887A39-7735-4207-A78B-68076D1A4286}"/>
              </a:ext>
            </a:extLst>
          </p:cNvPr>
          <p:cNvGrpSpPr/>
          <p:nvPr/>
        </p:nvGrpSpPr>
        <p:grpSpPr>
          <a:xfrm>
            <a:off x="614526" y="1311620"/>
            <a:ext cx="10962947" cy="5031401"/>
            <a:chOff x="512219" y="900102"/>
            <a:chExt cx="10962947" cy="50314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Em sẽ làm gì?</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488660"/>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Em hãy quan sát hại tình huống sau và trả lời câu hỏi.</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id="{035773EA-06C3-4D17-9CA4-42BB90626366}"/>
              </a:ext>
            </a:extLst>
          </p:cNvPr>
          <p:cNvSpPr/>
          <p:nvPr/>
        </p:nvSpPr>
        <p:spPr>
          <a:xfrm>
            <a:off x="823988"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1. Chuẩn bị đi học, em thấy trời mưa, em sẽ chọn đồ vật nào trên móc treo?</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2. Đèn giao thông dành cho người đi bộ màu gì thì em có thể sang đường?</a:t>
            </a:r>
          </a:p>
        </p:txBody>
      </p:sp>
      <p:pic>
        <p:nvPicPr>
          <p:cNvPr id="23" name="Picture 22">
            <a:extLst>
              <a:ext uri="{FF2B5EF4-FFF2-40B4-BE49-F238E27FC236}">
                <a16:creationId xmlns:a16="http://schemas.microsoft.com/office/drawing/2014/main" id="{13B29E96-2243-43CD-B596-FF095D1466D1}"/>
              </a:ext>
            </a:extLst>
          </p:cNvPr>
          <p:cNvPicPr>
            <a:picLocks noChangeAspect="1"/>
          </p:cNvPicPr>
          <p:nvPr/>
        </p:nvPicPr>
        <p:blipFill>
          <a:blip r:embed="rId6"/>
          <a:stretch>
            <a:fillRect/>
          </a:stretch>
        </p:blipFill>
        <p:spPr>
          <a:xfrm>
            <a:off x="1776845" y="2827488"/>
            <a:ext cx="3404811" cy="2330635"/>
          </a:xfrm>
          <a:prstGeom prst="rect">
            <a:avLst/>
          </a:prstGeom>
        </p:spPr>
      </p:pic>
      <p:pic>
        <p:nvPicPr>
          <p:cNvPr id="28" name="Picture 27">
            <a:extLst>
              <a:ext uri="{FF2B5EF4-FFF2-40B4-BE49-F238E27FC236}">
                <a16:creationId xmlns:a16="http://schemas.microsoft.com/office/drawing/2014/main" id="{D6253B46-B0B3-433B-BFC8-C70F2B57E919}"/>
              </a:ext>
            </a:extLst>
          </p:cNvPr>
          <p:cNvPicPr>
            <a:picLocks noChangeAspect="1"/>
          </p:cNvPicPr>
          <p:nvPr/>
        </p:nvPicPr>
        <p:blipFill>
          <a:blip r:embed="rId7"/>
          <a:stretch>
            <a:fillRect/>
          </a:stretch>
        </p:blipFill>
        <p:spPr>
          <a:xfrm>
            <a:off x="6970486" y="2821395"/>
            <a:ext cx="3433230" cy="2330635"/>
          </a:xfrm>
          <a:prstGeom prst="rect">
            <a:avLst/>
          </a:prstGeom>
        </p:spPr>
      </p:pic>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7363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3E9F5-C95F-411C-AE22-0A1CFB2445F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CÔNG VIỆC TUỲ THUỘC VÀO ĐIỀU KIỆN</a:t>
            </a:r>
            <a:endParaRPr lang="vi-VN" sz="28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id="{8596D8CE-8B7B-4D04-8178-8F49B8AD3ACF}"/>
              </a:ext>
            </a:extLst>
          </p:cNvPr>
          <p:cNvSpPr/>
          <p:nvPr/>
        </p:nvSpPr>
        <p:spPr>
          <a:xfrm>
            <a:off x="1315617" y="1082092"/>
            <a:ext cx="7173756"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cuộc sống,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những việc chúng ta chỉ thực hiện nếu một điều kiện nào đó xảy ra. Ví dụ, chuẩn bị đi học, thấy trời mưa nên em mặc áo mưa để không bị ướt. Như vậy, việc mặc áo mưa tuỳ thuộc vào điều kiện trời có mưa hay không.</a:t>
            </a:r>
          </a:p>
        </p:txBody>
      </p:sp>
      <p:pic>
        <p:nvPicPr>
          <p:cNvPr id="4" name="Picture 3">
            <a:extLst>
              <a:ext uri="{FF2B5EF4-FFF2-40B4-BE49-F238E27FC236}">
                <a16:creationId xmlns:a16="http://schemas.microsoft.com/office/drawing/2014/main" id="{2AA35106-DB37-42EC-8BFB-B4C4567FACE0}"/>
              </a:ext>
            </a:extLst>
          </p:cNvPr>
          <p:cNvPicPr>
            <a:picLocks noChangeAspect="1"/>
          </p:cNvPicPr>
          <p:nvPr/>
        </p:nvPicPr>
        <p:blipFill>
          <a:blip r:embed="rId2"/>
          <a:stretch>
            <a:fillRect/>
          </a:stretch>
        </p:blipFill>
        <p:spPr>
          <a:xfrm>
            <a:off x="415636" y="1161495"/>
            <a:ext cx="899980" cy="800445"/>
          </a:xfrm>
          <a:prstGeom prst="rect">
            <a:avLst/>
          </a:prstGeom>
        </p:spPr>
      </p:pic>
      <p:sp>
        <p:nvSpPr>
          <p:cNvPr id="5" name="Rectangle 4">
            <a:extLst>
              <a:ext uri="{FF2B5EF4-FFF2-40B4-BE49-F238E27FC236}">
                <a16:creationId xmlns:a16="http://schemas.microsoft.com/office/drawing/2014/main" id="{DCBA29D3-67F9-4C84-A9F5-A442C052F0DE}"/>
              </a:ext>
            </a:extLst>
          </p:cNvPr>
          <p:cNvSpPr/>
          <p:nvPr/>
        </p:nvSpPr>
        <p:spPr>
          <a:xfrm>
            <a:off x="1315617" y="3255361"/>
            <a:ext cx="7173756"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Đang đi đến ngã tư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đèn tín hiệu giao thông, em dừng lại hay đi tiếp phụ thuộc vào màu đèn giao thông dành cho người đi bộ.</a:t>
            </a:r>
          </a:p>
        </p:txBody>
      </p:sp>
      <p:grpSp>
        <p:nvGrpSpPr>
          <p:cNvPr id="6" name="Group 5">
            <a:extLst>
              <a:ext uri="{FF2B5EF4-FFF2-40B4-BE49-F238E27FC236}">
                <a16:creationId xmlns:a16="http://schemas.microsoft.com/office/drawing/2014/main" id="{8790C52F-BD40-401E-BC5C-3B4343F8EAAC}"/>
              </a:ext>
            </a:extLst>
          </p:cNvPr>
          <p:cNvGrpSpPr/>
          <p:nvPr/>
        </p:nvGrpSpPr>
        <p:grpSpPr>
          <a:xfrm>
            <a:off x="1421956" y="4678330"/>
            <a:ext cx="9348087" cy="1631750"/>
            <a:chOff x="176038" y="533052"/>
            <a:chExt cx="9348087" cy="1631750"/>
          </a:xfrm>
        </p:grpSpPr>
        <p:grpSp>
          <p:nvGrpSpPr>
            <p:cNvPr id="7" name="Group 6">
              <a:extLst>
                <a:ext uri="{FF2B5EF4-FFF2-40B4-BE49-F238E27FC236}">
                  <a16:creationId xmlns:a16="http://schemas.microsoft.com/office/drawing/2014/main" id="{2DFDA0A9-B72E-4D95-AFCB-6343E716C766}"/>
                </a:ext>
              </a:extLst>
            </p:cNvPr>
            <p:cNvGrpSpPr/>
            <p:nvPr/>
          </p:nvGrpSpPr>
          <p:grpSpPr>
            <a:xfrm>
              <a:off x="176038" y="533052"/>
              <a:ext cx="9348087" cy="1631750"/>
              <a:chOff x="176038" y="533052"/>
              <a:chExt cx="9348087" cy="1631750"/>
            </a:xfrm>
          </p:grpSpPr>
          <p:grpSp>
            <p:nvGrpSpPr>
              <p:cNvPr id="9" name="Group 8">
                <a:extLst>
                  <a:ext uri="{FF2B5EF4-FFF2-40B4-BE49-F238E27FC236}">
                    <a16:creationId xmlns:a16="http://schemas.microsoft.com/office/drawing/2014/main" id="{2FEEE374-3F22-4BFA-B5CE-0C6E93C74AB1}"/>
                  </a:ext>
                </a:extLst>
              </p:cNvPr>
              <p:cNvGrpSpPr/>
              <p:nvPr/>
            </p:nvGrpSpPr>
            <p:grpSpPr>
              <a:xfrm>
                <a:off x="552795" y="917810"/>
                <a:ext cx="8971330" cy="1246992"/>
                <a:chOff x="1338207" y="943284"/>
                <a:chExt cx="8070998" cy="1839657"/>
              </a:xfrm>
            </p:grpSpPr>
            <p:sp>
              <p:nvSpPr>
                <p:cNvPr id="11" name="Rectangle: Rounded Corners 10">
                  <a:extLst>
                    <a:ext uri="{FF2B5EF4-FFF2-40B4-BE49-F238E27FC236}">
                      <a16:creationId xmlns:a16="http://schemas.microsoft.com/office/drawing/2014/main" id="{EFA09279-65FE-4161-84FA-5A66CEF512EE}"/>
                    </a:ext>
                  </a:extLst>
                </p:cNvPr>
                <p:cNvSpPr/>
                <p:nvPr/>
              </p:nvSpPr>
              <p:spPr>
                <a:xfrm>
                  <a:off x="1424711" y="1063553"/>
                  <a:ext cx="7984494"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B0E48A9-B66E-4D36-B0BC-B99C79082F77}"/>
                    </a:ext>
                  </a:extLst>
                </p:cNvPr>
                <p:cNvSpPr/>
                <p:nvPr/>
              </p:nvSpPr>
              <p:spPr>
                <a:xfrm>
                  <a:off x="1338207" y="943284"/>
                  <a:ext cx="7984498"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id="{B96D2396-B622-4231-92A2-9C6FBD951161}"/>
                </a:ext>
              </a:extLst>
            </p:cNvPr>
            <p:cNvSpPr/>
            <p:nvPr/>
          </p:nvSpPr>
          <p:spPr>
            <a:xfrm>
              <a:off x="771339" y="975051"/>
              <a:ext cx="858870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những việc được thực hiện hay không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tuỳ thuộc vào một điều kiện nào đó có xảy ra hay không.</a:t>
              </a:r>
            </a:p>
          </p:txBody>
        </p:sp>
      </p:grpSp>
      <p:pic>
        <p:nvPicPr>
          <p:cNvPr id="13" name="Picture 12">
            <a:extLst>
              <a:ext uri="{FF2B5EF4-FFF2-40B4-BE49-F238E27FC236}">
                <a16:creationId xmlns:a16="http://schemas.microsoft.com/office/drawing/2014/main" id="{AF368D85-6B71-4898-830C-17CD9A1F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7" b="94972" l="9943" r="89675">
                        <a14:foregroundMark x1="43021" y1="88268" x2="43021" y2="88268"/>
                        <a14:foregroundMark x1="41874" y1="89106" x2="41874" y2="89106"/>
                        <a14:foregroundMark x1="51052" y1="88268" x2="51052" y2="88268"/>
                        <a14:foregroundMark x1="51052" y1="89665" x2="51052" y2="89665"/>
                        <a14:foregroundMark x1="18547" y1="83799" x2="18547" y2="83799"/>
                        <a14:foregroundMark x1="22562" y1="93296" x2="22562" y2="93296"/>
                        <a14:foregroundMark x1="10134" y1="86034" x2="22945" y2="94972"/>
                        <a14:foregroundMark x1="22945" y1="94972" x2="26769" y2="84358"/>
                        <a14:foregroundMark x1="45507" y1="45531" x2="45507" y2="45531"/>
                        <a14:foregroundMark x1="43595" y1="50000" x2="43595" y2="50000"/>
                        <a14:foregroundMark x1="43595" y1="45810" x2="43595" y2="45810"/>
                        <a14:foregroundMark x1="46080" y1="42458" x2="47228" y2="42458"/>
                        <a14:foregroundMark x1="44933" y1="43296" x2="42639" y2="46927"/>
                        <a14:foregroundMark x1="43403" y1="48045" x2="44168" y2="48045"/>
                        <a14:foregroundMark x1="35373" y1="62570" x2="35373" y2="62570"/>
                        <a14:foregroundMark x1="42639" y1="78492" x2="42639" y2="78492"/>
                        <a14:foregroundMark x1="47610" y1="78492" x2="47610" y2="78492"/>
                      </a14:backgroundRemoval>
                    </a14:imgEffect>
                  </a14:imgLayer>
                </a14:imgProps>
              </a:ext>
            </a:extLst>
          </a:blip>
          <a:stretch>
            <a:fillRect/>
          </a:stretch>
        </p:blipFill>
        <p:spPr>
          <a:xfrm>
            <a:off x="8958332" y="1082092"/>
            <a:ext cx="2378150" cy="1627873"/>
          </a:xfrm>
          <a:prstGeom prst="rect">
            <a:avLst/>
          </a:prstGeom>
        </p:spPr>
      </p:pic>
      <p:pic>
        <p:nvPicPr>
          <p:cNvPr id="14" name="Picture 13">
            <a:extLst>
              <a:ext uri="{FF2B5EF4-FFF2-40B4-BE49-F238E27FC236}">
                <a16:creationId xmlns:a16="http://schemas.microsoft.com/office/drawing/2014/main" id="{AE5C0E0D-608F-4BDD-9905-6A1CD6A7880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65" b="89802" l="10000" r="90000">
                        <a14:foregroundMark x1="28462" y1="7932" x2="28462" y2="7932"/>
                        <a14:foregroundMark x1="28462" y1="9632" x2="28462" y2="9632"/>
                        <a14:foregroundMark x1="28462" y1="46459" x2="28462" y2="46459"/>
                        <a14:foregroundMark x1="28269" y1="33994" x2="28269" y2="33994"/>
                        <a14:foregroundMark x1="27885" y1="30595" x2="27885" y2="30595"/>
                        <a14:foregroundMark x1="27885" y1="27762" x2="29808" y2="40227"/>
                        <a14:foregroundMark x1="12115" y1="46176" x2="27692" y2="40793"/>
                        <a14:foregroundMark x1="27692" y1="40793" x2="35769" y2="47875"/>
                        <a14:foregroundMark x1="26731" y1="20397" x2="26731" y2="20397"/>
                        <a14:foregroundMark x1="32692" y1="9915" x2="30577" y2="9915"/>
                        <a14:foregroundMark x1="46346" y1="7365" x2="46346" y2="7365"/>
                        <a14:foregroundMark x1="84754" y1="22148" x2="84808" y2="22946"/>
                        <a14:foregroundMark x1="87308" y1="19263" x2="85962" y2="20680"/>
                        <a14:foregroundMark x1="59038" y1="21246" x2="59038" y2="21246"/>
                        <a14:backgroundMark x1="60000" y1="8782" x2="60000" y2="8782"/>
                        <a14:backgroundMark x1="46923" y1="6799" x2="46923" y2="6799"/>
                        <a14:backgroundMark x1="63846" y1="14164" x2="65385" y2="34844"/>
                        <a14:backgroundMark x1="65385" y1="34844" x2="89423" y2="44759"/>
                        <a14:backgroundMark x1="80769" y1="17280" x2="85769" y2="20397"/>
                      </a14:backgroundRemoval>
                    </a14:imgEffect>
                  </a14:imgLayer>
                </a14:imgProps>
              </a:ext>
            </a:extLst>
          </a:blip>
          <a:stretch>
            <a:fillRect/>
          </a:stretch>
        </p:blipFill>
        <p:spPr>
          <a:xfrm>
            <a:off x="8789988" y="2946123"/>
            <a:ext cx="3040876" cy="2064287"/>
          </a:xfrm>
          <a:prstGeom prst="rect">
            <a:avLst/>
          </a:prstGeom>
        </p:spPr>
      </p:pic>
    </p:spTree>
    <p:extLst>
      <p:ext uri="{BB962C8B-B14F-4D97-AF65-F5344CB8AC3E}">
        <p14:creationId xmlns:p14="http://schemas.microsoft.com/office/powerpoint/2010/main" val="3502364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A5842D-D3D8-405D-8289-DEF4F5A241D0}"/>
              </a:ext>
            </a:extLst>
          </p:cNvPr>
          <p:cNvPicPr>
            <a:picLocks noChangeAspect="1"/>
          </p:cNvPicPr>
          <p:nvPr/>
        </p:nvPicPr>
        <p:blipFill>
          <a:blip r:embed="rId2"/>
          <a:stretch>
            <a:fillRect/>
          </a:stretch>
        </p:blipFill>
        <p:spPr>
          <a:xfrm>
            <a:off x="479340" y="422567"/>
            <a:ext cx="745392" cy="733836"/>
          </a:xfrm>
          <a:prstGeom prst="rect">
            <a:avLst/>
          </a:prstGeom>
        </p:spPr>
      </p:pic>
      <p:sp>
        <p:nvSpPr>
          <p:cNvPr id="3" name="Rectangle 2">
            <a:extLst>
              <a:ext uri="{FF2B5EF4-FFF2-40B4-BE49-F238E27FC236}">
                <a16:creationId xmlns:a16="http://schemas.microsoft.com/office/drawing/2014/main" id="{AFD90627-63EF-41B3-9B99-E608F8CCA3D3}"/>
              </a:ext>
            </a:extLst>
          </p:cNvPr>
          <p:cNvSpPr/>
          <p:nvPr/>
        </p:nvSpPr>
        <p:spPr>
          <a:xfrm>
            <a:off x="1303953" y="519231"/>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4" name="Picture 3">
            <a:extLst>
              <a:ext uri="{FF2B5EF4-FFF2-40B4-BE49-F238E27FC236}">
                <a16:creationId xmlns:a16="http://schemas.microsoft.com/office/drawing/2014/main" id="{9322FAC9-218A-4261-B139-B7821517D7BE}"/>
              </a:ext>
            </a:extLst>
          </p:cNvPr>
          <p:cNvPicPr>
            <a:picLocks noChangeAspect="1"/>
          </p:cNvPicPr>
          <p:nvPr/>
        </p:nvPicPr>
        <p:blipFill>
          <a:blip r:embed="rId3"/>
          <a:stretch>
            <a:fillRect/>
          </a:stretch>
        </p:blipFill>
        <p:spPr>
          <a:xfrm>
            <a:off x="1819813" y="1156403"/>
            <a:ext cx="7902625" cy="2438611"/>
          </a:xfrm>
          <a:prstGeom prst="rect">
            <a:avLst/>
          </a:prstGeom>
        </p:spPr>
      </p:pic>
      <p:sp>
        <p:nvSpPr>
          <p:cNvPr id="5" name="Rectangle 4">
            <a:extLst>
              <a:ext uri="{FF2B5EF4-FFF2-40B4-BE49-F238E27FC236}">
                <a16:creationId xmlns:a16="http://schemas.microsoft.com/office/drawing/2014/main" id="{E4C4A9B0-40FD-4058-A0EC-7AD8AB26DB6C}"/>
              </a:ext>
            </a:extLst>
          </p:cNvPr>
          <p:cNvSpPr/>
          <p:nvPr/>
        </p:nvSpPr>
        <p:spPr>
          <a:xfrm>
            <a:off x="1303953" y="3595014"/>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Mỗi việc sau đây được thực hiện nếu điều gì xảy ra?</a:t>
            </a:r>
          </a:p>
        </p:txBody>
      </p:sp>
      <p:sp>
        <p:nvSpPr>
          <p:cNvPr id="6" name="Rectangle 5">
            <a:extLst>
              <a:ext uri="{FF2B5EF4-FFF2-40B4-BE49-F238E27FC236}">
                <a16:creationId xmlns:a16="http://schemas.microsoft.com/office/drawing/2014/main" id="{077350AA-6B03-419F-927B-45B4049C549D}"/>
              </a:ext>
            </a:extLst>
          </p:cNvPr>
          <p:cNvSpPr/>
          <p:nvPr/>
        </p:nvSpPr>
        <p:spPr>
          <a:xfrm>
            <a:off x="1693718" y="4083674"/>
            <a:ext cx="5476010" cy="2335319"/>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a) Gọi số điện thoại bảo vệ trẻ em 111. </a:t>
            </a:r>
          </a:p>
          <a:p>
            <a:pPr algn="just" defTabSz="342900">
              <a:lnSpc>
                <a:spcPct val="150000"/>
              </a:lnSpc>
            </a:pPr>
            <a:r>
              <a:rPr lang="en-US" sz="2000">
                <a:latin typeface="UTM Avo" panose="02040603050506020204" pitchFamily="18" charset="0"/>
                <a:cs typeface="Times New Roman" panose="02020603050405020304" pitchFamily="18" charset="0"/>
              </a:rPr>
              <a:t>b) Gọi số điện thoại cứu nạn 112. </a:t>
            </a:r>
          </a:p>
          <a:p>
            <a:pPr algn="just" defTabSz="342900">
              <a:lnSpc>
                <a:spcPct val="150000"/>
              </a:lnSpc>
            </a:pPr>
            <a:r>
              <a:rPr lang="en-US" sz="2000">
                <a:latin typeface="UTM Avo" panose="02040603050506020204" pitchFamily="18" charset="0"/>
                <a:cs typeface="Times New Roman" panose="02020603050405020304" pitchFamily="18" charset="0"/>
              </a:rPr>
              <a:t>c) Gọi số điện thoại cho cảnh sát 113. </a:t>
            </a:r>
          </a:p>
          <a:p>
            <a:pPr algn="just" defTabSz="342900">
              <a:lnSpc>
                <a:spcPct val="150000"/>
              </a:lnSpc>
            </a:pPr>
            <a:r>
              <a:rPr lang="en-US" sz="2000">
                <a:latin typeface="UTM Avo" panose="02040603050506020204" pitchFamily="18" charset="0"/>
                <a:cs typeface="Times New Roman" panose="02020603050405020304" pitchFamily="18" charset="0"/>
              </a:rPr>
              <a:t>d) Gọi số điện thoại báo cháy 114.</a:t>
            </a:r>
          </a:p>
          <a:p>
            <a:pPr algn="just" defTabSz="342900">
              <a:lnSpc>
                <a:spcPct val="150000"/>
              </a:lnSpc>
            </a:pPr>
            <a:r>
              <a:rPr lang="en-US" sz="2000">
                <a:latin typeface="UTM Avo" panose="02040603050506020204" pitchFamily="18" charset="0"/>
                <a:cs typeface="Times New Roman" panose="02020603050405020304" pitchFamily="18" charset="0"/>
              </a:rPr>
              <a:t>e) Gọi số điện thoại cấp cứu 115</a:t>
            </a:r>
          </a:p>
        </p:txBody>
      </p:sp>
    </p:spTree>
    <p:extLst>
      <p:ext uri="{BB962C8B-B14F-4D97-AF65-F5344CB8AC3E}">
        <p14:creationId xmlns:p14="http://schemas.microsoft.com/office/powerpoint/2010/main" val="304619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SỬ DỤNG CÁCH NÓI “NẾU... THÌ ...”</a:t>
            </a:r>
            <a:endParaRPr lang="vi-VN" sz="2800" b="1">
              <a:solidFill>
                <a:srgbClr val="F03C69"/>
              </a:solidFill>
              <a:cs typeface="Times New Roman" panose="02020603050405020304" pitchFamily="18" charset="0"/>
            </a:endParaRPr>
          </a:p>
        </p:txBody>
      </p:sp>
      <p:grpSp>
        <p:nvGrpSpPr>
          <p:cNvPr id="8" name="Group 7">
            <a:extLst>
              <a:ext uri="{FF2B5EF4-FFF2-40B4-BE49-F238E27FC236}">
                <a16:creationId xmlns:a16="http://schemas.microsoft.com/office/drawing/2014/main" id="{AE72414E-0B87-4570-BC57-25D1E8CC94A1}"/>
              </a:ext>
            </a:extLst>
          </p:cNvPr>
          <p:cNvGrpSpPr/>
          <p:nvPr/>
        </p:nvGrpSpPr>
        <p:grpSpPr>
          <a:xfrm>
            <a:off x="614526" y="1136857"/>
            <a:ext cx="10962947" cy="4017035"/>
            <a:chOff x="512219" y="900102"/>
            <a:chExt cx="10962947" cy="4017035"/>
          </a:xfrm>
        </p:grpSpPr>
        <p:sp>
          <p:nvSpPr>
            <p:cNvPr id="9" name="Rectangle 8">
              <a:extLst>
                <a:ext uri="{FF2B5EF4-FFF2-40B4-BE49-F238E27FC236}">
                  <a16:creationId xmlns:a16="http://schemas.microsoft.com/office/drawing/2014/main" id="{89DDA988-B801-4369-A060-E26346D4991A}"/>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Nếu ... thì...</a:t>
              </a:r>
              <a:endParaRPr lang="vi-VN" sz="2800" b="1">
                <a:solidFill>
                  <a:srgbClr val="7FC354"/>
                </a:solidFill>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5EB6C30F-1E9C-4319-A95E-715ADE688353}"/>
                </a:ext>
              </a:extLst>
            </p:cNvPr>
            <p:cNvSpPr/>
            <p:nvPr/>
          </p:nvSpPr>
          <p:spPr>
            <a:xfrm>
              <a:off x="512219" y="1021437"/>
              <a:ext cx="10962947" cy="3895700"/>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7E552BF8-9FAF-41BC-BEEE-41E255FE2456}"/>
                </a:ext>
              </a:extLst>
            </p:cNvPr>
            <p:cNvSpPr/>
            <p:nvPr/>
          </p:nvSpPr>
          <p:spPr>
            <a:xfrm>
              <a:off x="796888" y="1912439"/>
              <a:ext cx="6861474" cy="2559611"/>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Hôm nay là Chủ nhật, Khoa dự định buổi chiều sẽ đá bóng cùng các bạn. Việc đá bóng của bạn Khoa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diễn ra hay không phụ thuộc vào thời tiết. Em hãy chọn cách nói “Nếu ... thì ..." để diễn đạt dự định của bạn Khoa cho phù hợp.</a:t>
              </a:r>
            </a:p>
          </p:txBody>
        </p:sp>
        <p:grpSp>
          <p:nvGrpSpPr>
            <p:cNvPr id="12" name="Group 11">
              <a:extLst>
                <a:ext uri="{FF2B5EF4-FFF2-40B4-BE49-F238E27FC236}">
                  <a16:creationId xmlns:a16="http://schemas.microsoft.com/office/drawing/2014/main" id="{F530EC52-89B7-4147-A5F4-05B7D3C90380}"/>
                </a:ext>
              </a:extLst>
            </p:cNvPr>
            <p:cNvGrpSpPr/>
            <p:nvPr/>
          </p:nvGrpSpPr>
          <p:grpSpPr>
            <a:xfrm>
              <a:off x="522612" y="900102"/>
              <a:ext cx="2898644" cy="880803"/>
              <a:chOff x="522612" y="900102"/>
              <a:chExt cx="2898644" cy="880803"/>
            </a:xfrm>
          </p:grpSpPr>
          <p:grpSp>
            <p:nvGrpSpPr>
              <p:cNvPr id="13" name="Group 12">
                <a:extLst>
                  <a:ext uri="{FF2B5EF4-FFF2-40B4-BE49-F238E27FC236}">
                    <a16:creationId xmlns:a16="http://schemas.microsoft.com/office/drawing/2014/main" id="{04CDA596-1B26-4085-8212-5AA324C0CCDF}"/>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a16="http://schemas.microsoft.com/office/drawing/2014/main" id="{36102304-628E-4B91-88B3-5793403C22EF}"/>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1" name="Rectangle 20">
                  <a:extLst>
                    <a:ext uri="{FF2B5EF4-FFF2-40B4-BE49-F238E27FC236}">
                      <a16:creationId xmlns:a16="http://schemas.microsoft.com/office/drawing/2014/main" id="{57655036-5A57-4763-80DB-548A5EB0B627}"/>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EED9454D-9326-4542-811C-2A0A4076E4EE}"/>
                  </a:ext>
                </a:extLst>
              </p:cNvPr>
              <p:cNvGrpSpPr/>
              <p:nvPr/>
            </p:nvGrpSpPr>
            <p:grpSpPr>
              <a:xfrm rot="20419193">
                <a:off x="2468303" y="900102"/>
                <a:ext cx="952953" cy="880803"/>
                <a:chOff x="8974078" y="279854"/>
                <a:chExt cx="3397172" cy="3224225"/>
              </a:xfrm>
            </p:grpSpPr>
            <p:pic>
              <p:nvPicPr>
                <p:cNvPr id="16" name="Picture 5">
                  <a:extLst>
                    <a:ext uri="{FF2B5EF4-FFF2-40B4-BE49-F238E27FC236}">
                      <a16:creationId xmlns:a16="http://schemas.microsoft.com/office/drawing/2014/main" id="{C7CC1D3C-5DCB-4B72-9B35-344873F7DE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7" name="Picture 6">
                  <a:extLst>
                    <a:ext uri="{FF2B5EF4-FFF2-40B4-BE49-F238E27FC236}">
                      <a16:creationId xmlns:a16="http://schemas.microsoft.com/office/drawing/2014/main" id="{836B325B-2341-497E-BDC2-DA78F6814E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5" name="Rectangle 14">
                <a:extLst>
                  <a:ext uri="{FF2B5EF4-FFF2-40B4-BE49-F238E27FC236}">
                    <a16:creationId xmlns:a16="http://schemas.microsoft.com/office/drawing/2014/main" id="{17A61A7B-C9BE-4102-8A88-C89F18A3B087}"/>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cs typeface="Times New Roman" panose="02020603050405020304" pitchFamily="18" charset="0"/>
                </a:endParaRPr>
              </a:p>
            </p:txBody>
          </p:sp>
        </p:grpSp>
      </p:grpSp>
      <p:pic>
        <p:nvPicPr>
          <p:cNvPr id="22" name="Picture 21">
            <a:extLst>
              <a:ext uri="{FF2B5EF4-FFF2-40B4-BE49-F238E27FC236}">
                <a16:creationId xmlns:a16="http://schemas.microsoft.com/office/drawing/2014/main" id="{EB1B9DB0-9F2E-4E57-ADF3-EA29A683E8A8}"/>
              </a:ext>
            </a:extLst>
          </p:cNvPr>
          <p:cNvPicPr>
            <a:picLocks noChangeAspect="1"/>
          </p:cNvPicPr>
          <p:nvPr/>
        </p:nvPicPr>
        <p:blipFill>
          <a:blip r:embed="rId6"/>
          <a:stretch>
            <a:fillRect/>
          </a:stretch>
        </p:blipFill>
        <p:spPr>
          <a:xfrm>
            <a:off x="8045337" y="1704108"/>
            <a:ext cx="3071126" cy="3010161"/>
          </a:xfrm>
          <a:prstGeom prst="rect">
            <a:avLst/>
          </a:prstGeom>
        </p:spPr>
      </p:pic>
    </p:spTree>
    <p:extLst>
      <p:ext uri="{BB962C8B-B14F-4D97-AF65-F5344CB8AC3E}">
        <p14:creationId xmlns:p14="http://schemas.microsoft.com/office/powerpoint/2010/main" val="2761915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1B5F7C-9ABE-4C5A-8A21-496D0559CAD6}"/>
              </a:ext>
            </a:extLst>
          </p:cNvPr>
          <p:cNvSpPr/>
          <p:nvPr/>
        </p:nvSpPr>
        <p:spPr>
          <a:xfrm>
            <a:off x="1315617" y="422339"/>
            <a:ext cx="9937102" cy="141647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sử dụng cách nói “Nếu ... thì.." để diễn đạt một việc </a:t>
            </a:r>
            <a:r>
              <a:rPr lang="en-US" sz="2000">
                <a:latin typeface="UTM Avo" panose="02040603050506020204" pitchFamily="18" charset="0"/>
                <a:cs typeface="Times New Roman" panose="02020603050405020304" pitchFamily="18" charset="0"/>
              </a:rPr>
              <a:t>có </a:t>
            </a:r>
            <a:r>
              <a:rPr lang="vi-VN" sz="2000">
                <a:latin typeface="UTM Avo" panose="02040603050506020204" pitchFamily="18" charset="0"/>
                <a:cs typeface="Times New Roman" panose="02020603050405020304" pitchFamily="18" charset="0"/>
              </a:rPr>
              <a:t>được thực hiện hay không tuỳ thuộc vào một điều kiện có xảy ra hay không.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Ví dụ: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t>
            </a:r>
            <a:r>
              <a:rPr lang="vi-VN" sz="2000" b="1">
                <a:solidFill>
                  <a:srgbClr val="3DC3EC"/>
                </a:solidFill>
                <a:latin typeface="UTM Avo" panose="02040603050506020204" pitchFamily="18" charset="0"/>
                <a:cs typeface="Times New Roman" panose="02020603050405020304" pitchFamily="18" charset="0"/>
              </a:rPr>
              <a:t>Nếu</a:t>
            </a:r>
            <a:r>
              <a:rPr lang="vi-VN" sz="2000">
                <a:latin typeface="UTM Avo" panose="02040603050506020204" pitchFamily="18" charset="0"/>
                <a:cs typeface="Times New Roman" panose="02020603050405020304" pitchFamily="18" charset="0"/>
              </a:rPr>
              <a:t> trời không mưa </a:t>
            </a:r>
            <a:r>
              <a:rPr lang="vi-VN" sz="2000" b="1">
                <a:solidFill>
                  <a:srgbClr val="3DC3EC"/>
                </a:solidFill>
                <a:latin typeface="UTM Avo" panose="02040603050506020204" pitchFamily="18" charset="0"/>
                <a:cs typeface="Times New Roman" panose="02020603050405020304" pitchFamily="18" charset="0"/>
              </a:rPr>
              <a:t>thì</a:t>
            </a:r>
            <a:r>
              <a:rPr lang="vi-VN" sz="2000">
                <a:latin typeface="UTM Avo" panose="02040603050506020204" pitchFamily="18" charset="0"/>
                <a:cs typeface="Times New Roman" panose="02020603050405020304" pitchFamily="18" charset="0"/>
              </a:rPr>
              <a:t> Khoa sẽ đi đá bóng”.</a:t>
            </a:r>
          </a:p>
        </p:txBody>
      </p:sp>
      <p:pic>
        <p:nvPicPr>
          <p:cNvPr id="5" name="Picture 4">
            <a:extLst>
              <a:ext uri="{FF2B5EF4-FFF2-40B4-BE49-F238E27FC236}">
                <a16:creationId xmlns:a16="http://schemas.microsoft.com/office/drawing/2014/main" id="{3926985C-8AFB-45BE-B465-50CE4EA36B41}"/>
              </a:ext>
            </a:extLst>
          </p:cNvPr>
          <p:cNvPicPr>
            <a:picLocks noChangeAspect="1"/>
          </p:cNvPicPr>
          <p:nvPr/>
        </p:nvPicPr>
        <p:blipFill>
          <a:blip r:embed="rId2"/>
          <a:stretch>
            <a:fillRect/>
          </a:stretch>
        </p:blipFill>
        <p:spPr>
          <a:xfrm>
            <a:off x="581103" y="355561"/>
            <a:ext cx="734513" cy="653278"/>
          </a:xfrm>
          <a:prstGeom prst="rect">
            <a:avLst/>
          </a:prstGeom>
        </p:spPr>
      </p:pic>
      <p:sp>
        <p:nvSpPr>
          <p:cNvPr id="18" name="Rectangle 17">
            <a:extLst>
              <a:ext uri="{FF2B5EF4-FFF2-40B4-BE49-F238E27FC236}">
                <a16:creationId xmlns:a16="http://schemas.microsoft.com/office/drawing/2014/main" id="{4B02388E-1D19-46FC-B94A-8B15CA6DE51C}"/>
              </a:ext>
            </a:extLst>
          </p:cNvPr>
          <p:cNvSpPr/>
          <p:nvPr/>
        </p:nvSpPr>
        <p:spPr>
          <a:xfrm>
            <a:off x="334677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điều kiện</a:t>
            </a:r>
            <a:endParaRPr lang="vi-VN" sz="2000">
              <a:latin typeface="UTM Avo" panose="02040603050506020204" pitchFamily="18" charset="0"/>
              <a:cs typeface="Times New Roman" panose="02020603050405020304" pitchFamily="18" charset="0"/>
            </a:endParaRPr>
          </a:p>
        </p:txBody>
      </p:sp>
      <p:sp>
        <p:nvSpPr>
          <p:cNvPr id="2" name="Left Brace 1">
            <a:extLst>
              <a:ext uri="{FF2B5EF4-FFF2-40B4-BE49-F238E27FC236}">
                <a16:creationId xmlns:a16="http://schemas.microsoft.com/office/drawing/2014/main" id="{4385B141-91B1-4F5E-A874-9F458C47593A}"/>
              </a:ext>
            </a:extLst>
          </p:cNvPr>
          <p:cNvSpPr/>
          <p:nvPr/>
        </p:nvSpPr>
        <p:spPr>
          <a:xfrm rot="16200000">
            <a:off x="3966364" y="942604"/>
            <a:ext cx="208558" cy="1875556"/>
          </a:xfrm>
          <a:prstGeom prst="leftBrace">
            <a:avLst>
              <a:gd name="adj1" fmla="val 84783"/>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0DEC316B-DFF3-4B4A-AEF8-609C1D9F19F7}"/>
              </a:ext>
            </a:extLst>
          </p:cNvPr>
          <p:cNvSpPr/>
          <p:nvPr/>
        </p:nvSpPr>
        <p:spPr>
          <a:xfrm rot="16200000">
            <a:off x="6579084" y="656262"/>
            <a:ext cx="208558" cy="2448239"/>
          </a:xfrm>
          <a:prstGeom prst="leftBrace">
            <a:avLst>
              <a:gd name="adj1" fmla="val 75040"/>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C490747F-E892-454D-9AE9-00306FAE7849}"/>
              </a:ext>
            </a:extLst>
          </p:cNvPr>
          <p:cNvSpPr/>
          <p:nvPr/>
        </p:nvSpPr>
        <p:spPr>
          <a:xfrm>
            <a:off x="596611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việc</a:t>
            </a:r>
            <a:endParaRPr lang="vi-VN" sz="2000">
              <a:latin typeface="UTM Avo" panose="0204060305050602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68BCC3A7-A21D-44B1-B3DF-CA6F94F5DB28}"/>
              </a:ext>
            </a:extLst>
          </p:cNvPr>
          <p:cNvGrpSpPr/>
          <p:nvPr/>
        </p:nvGrpSpPr>
        <p:grpSpPr>
          <a:xfrm>
            <a:off x="1421956" y="2376705"/>
            <a:ext cx="9348087" cy="1119562"/>
            <a:chOff x="176038" y="533052"/>
            <a:chExt cx="9348087" cy="1119562"/>
          </a:xfrm>
        </p:grpSpPr>
        <p:grpSp>
          <p:nvGrpSpPr>
            <p:cNvPr id="10" name="Group 9">
              <a:extLst>
                <a:ext uri="{FF2B5EF4-FFF2-40B4-BE49-F238E27FC236}">
                  <a16:creationId xmlns:a16="http://schemas.microsoft.com/office/drawing/2014/main" id="{C41745C0-D2C7-40C7-B72A-C7B39E3C3A8E}"/>
                </a:ext>
              </a:extLst>
            </p:cNvPr>
            <p:cNvGrpSpPr/>
            <p:nvPr/>
          </p:nvGrpSpPr>
          <p:grpSpPr>
            <a:xfrm>
              <a:off x="176038" y="533052"/>
              <a:ext cx="9348087" cy="1119562"/>
              <a:chOff x="176038" y="533052"/>
              <a:chExt cx="9348087" cy="1119562"/>
            </a:xfrm>
          </p:grpSpPr>
          <p:grpSp>
            <p:nvGrpSpPr>
              <p:cNvPr id="12" name="Group 11">
                <a:extLst>
                  <a:ext uri="{FF2B5EF4-FFF2-40B4-BE49-F238E27FC236}">
                    <a16:creationId xmlns:a16="http://schemas.microsoft.com/office/drawing/2014/main" id="{6E50AC26-A835-402A-89E2-6EB6039F959F}"/>
                  </a:ext>
                </a:extLst>
              </p:cNvPr>
              <p:cNvGrpSpPr/>
              <p:nvPr/>
            </p:nvGrpSpPr>
            <p:grpSpPr>
              <a:xfrm>
                <a:off x="552795" y="917810"/>
                <a:ext cx="8971330" cy="734804"/>
                <a:chOff x="1338207" y="943284"/>
                <a:chExt cx="8070998" cy="1084038"/>
              </a:xfrm>
            </p:grpSpPr>
            <p:sp>
              <p:nvSpPr>
                <p:cNvPr id="14" name="Rectangle: Rounded Corners 13">
                  <a:extLst>
                    <a:ext uri="{FF2B5EF4-FFF2-40B4-BE49-F238E27FC236}">
                      <a16:creationId xmlns:a16="http://schemas.microsoft.com/office/drawing/2014/main" id="{ED4931D1-B8BD-410D-905F-213F0FD6BA51}"/>
                    </a:ext>
                  </a:extLst>
                </p:cNvPr>
                <p:cNvSpPr/>
                <p:nvPr/>
              </p:nvSpPr>
              <p:spPr>
                <a:xfrm>
                  <a:off x="1424711" y="1063554"/>
                  <a:ext cx="7984494" cy="96376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15BA8A4-239B-443C-A2E9-601715041E0F}"/>
                    </a:ext>
                  </a:extLst>
                </p:cNvPr>
                <p:cNvSpPr/>
                <p:nvPr/>
              </p:nvSpPr>
              <p:spPr>
                <a:xfrm>
                  <a:off x="1338207" y="943284"/>
                  <a:ext cx="7984498" cy="96376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BF209E7B-8C74-4121-9AC6-00D33E4981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737755" cy="653279"/>
              </a:xfrm>
              <a:prstGeom prst="rect">
                <a:avLst/>
              </a:prstGeom>
            </p:spPr>
          </p:pic>
        </p:grpSp>
        <p:sp>
          <p:nvSpPr>
            <p:cNvPr id="11" name="Rectangle 10">
              <a:extLst>
                <a:ext uri="{FF2B5EF4-FFF2-40B4-BE49-F238E27FC236}">
                  <a16:creationId xmlns:a16="http://schemas.microsoft.com/office/drawing/2014/main" id="{7649CCA0-6D67-4D5E-B9D4-0FA5F396C504}"/>
                </a:ext>
              </a:extLst>
            </p:cNvPr>
            <p:cNvSpPr/>
            <p:nvPr/>
          </p:nvSpPr>
          <p:spPr>
            <a:xfrm>
              <a:off x="771339" y="975051"/>
              <a:ext cx="8588709" cy="496161"/>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Nếu &lt;điều kiện xảy ra&gt; thì &lt;thực hiện việc</a:t>
              </a:r>
              <a:r>
                <a:rPr lang="en-US" sz="2200" b="1">
                  <a:solidFill>
                    <a:srgbClr val="F03C69"/>
                  </a:solidFill>
                  <a:latin typeface="UTM Avo" panose="02040603050506020204" pitchFamily="18" charset="0"/>
                  <a:cs typeface="Times New Roman" panose="02020603050405020304" pitchFamily="18" charset="0"/>
                </a:rPr>
                <a:t>&gt;</a:t>
              </a:r>
              <a:endParaRPr lang="vi-VN" sz="2200" b="1">
                <a:solidFill>
                  <a:srgbClr val="F03C69"/>
                </a:solidFill>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71BF30F2-B490-40FE-ACA0-DAFCB232D5E7}"/>
              </a:ext>
            </a:extLst>
          </p:cNvPr>
          <p:cNvPicPr>
            <a:picLocks noChangeAspect="1"/>
          </p:cNvPicPr>
          <p:nvPr/>
        </p:nvPicPr>
        <p:blipFill>
          <a:blip r:embed="rId4"/>
          <a:stretch>
            <a:fillRect/>
          </a:stretch>
        </p:blipFill>
        <p:spPr>
          <a:xfrm>
            <a:off x="693493" y="3640846"/>
            <a:ext cx="745392" cy="733836"/>
          </a:xfrm>
          <a:prstGeom prst="rect">
            <a:avLst/>
          </a:prstGeom>
        </p:spPr>
      </p:pic>
      <p:sp>
        <p:nvSpPr>
          <p:cNvPr id="17" name="Rectangle 16">
            <a:extLst>
              <a:ext uri="{FF2B5EF4-FFF2-40B4-BE49-F238E27FC236}">
                <a16:creationId xmlns:a16="http://schemas.microsoft.com/office/drawing/2014/main" id="{14711334-C8CD-4686-84C2-0A37D172E5C4}"/>
              </a:ext>
            </a:extLst>
          </p:cNvPr>
          <p:cNvSpPr/>
          <p:nvPr/>
        </p:nvSpPr>
        <p:spPr>
          <a:xfrm>
            <a:off x="1518106" y="3737510"/>
            <a:ext cx="436314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19" name="Picture 18">
            <a:extLst>
              <a:ext uri="{FF2B5EF4-FFF2-40B4-BE49-F238E27FC236}">
                <a16:creationId xmlns:a16="http://schemas.microsoft.com/office/drawing/2014/main" id="{553CCAA6-6E22-4424-B36D-E51B8CB4FF32}"/>
              </a:ext>
            </a:extLst>
          </p:cNvPr>
          <p:cNvPicPr>
            <a:picLocks noChangeAspect="1"/>
          </p:cNvPicPr>
          <p:nvPr/>
        </p:nvPicPr>
        <p:blipFill>
          <a:blip r:embed="rId5"/>
          <a:stretch>
            <a:fillRect/>
          </a:stretch>
        </p:blipFill>
        <p:spPr>
          <a:xfrm>
            <a:off x="5960476" y="3737510"/>
            <a:ext cx="5476387" cy="2754238"/>
          </a:xfrm>
          <a:prstGeom prst="rect">
            <a:avLst/>
          </a:prstGeom>
        </p:spPr>
      </p:pic>
      <p:sp>
        <p:nvSpPr>
          <p:cNvPr id="20" name="Rectangle 19">
            <a:extLst>
              <a:ext uri="{FF2B5EF4-FFF2-40B4-BE49-F238E27FC236}">
                <a16:creationId xmlns:a16="http://schemas.microsoft.com/office/drawing/2014/main" id="{85849C7D-50A4-4BD0-ACE3-2CB638E03D4B}"/>
              </a:ext>
            </a:extLst>
          </p:cNvPr>
          <p:cNvSpPr/>
          <p:nvPr/>
        </p:nvSpPr>
        <p:spPr>
          <a:xfrm>
            <a:off x="2770622" y="4728271"/>
            <a:ext cx="1152305" cy="1707390"/>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d</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4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endParaRPr lang="vi-VN" sz="20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88696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500"/>
                                        <p:tgtEl>
                                          <p:spTgt spid="17"/>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60" dur="500"/>
                                        <p:tgtEl>
                                          <p:spTgt spid="20">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65" dur="500"/>
                                        <p:tgtEl>
                                          <p:spTgt spid="20">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70" dur="500"/>
                                        <p:tgtEl>
                                          <p:spTgt spid="20">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75"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 grpId="0" animBg="1"/>
      <p:bldP spid="7" grpId="0" animBg="1"/>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chuyển mỗi câu sau đây thành cách nói "Nếu ... thì ...":</a:t>
            </a:r>
          </a:p>
        </p:txBody>
      </p:sp>
      <p:sp>
        <p:nvSpPr>
          <p:cNvPr id="18" name="Rectangle 17">
            <a:extLst>
              <a:ext uri="{FF2B5EF4-FFF2-40B4-BE49-F238E27FC236}">
                <a16:creationId xmlns:a16="http://schemas.microsoft.com/office/drawing/2014/main" id="{EE49A8BE-B770-4F6D-9668-015F6C0DA699}"/>
              </a:ext>
            </a:extLst>
          </p:cNvPr>
          <p:cNvSpPr/>
          <p:nvPr/>
        </p:nvSpPr>
        <p:spPr>
          <a:xfrm>
            <a:off x="1049482" y="1982191"/>
            <a:ext cx="10506871" cy="3067443"/>
          </a:xfrm>
          <a:prstGeom prst="rect">
            <a:avLst/>
          </a:prstGeom>
        </p:spPr>
        <p:txBody>
          <a:bodyPr wrap="square">
            <a:spAutoFit/>
          </a:bodyPr>
          <a:lstStyle/>
          <a:p>
            <a:pPr algn="just" defTabSz="342900">
              <a:lnSpc>
                <a:spcPct val="150000"/>
              </a:lnSpc>
            </a:pPr>
            <a:r>
              <a:rPr lang="vi-VN" sz="2200" dirty="0">
                <a:latin typeface="UTM Avo" panose="02040603050506020204" pitchFamily="18" charset="0"/>
                <a:cs typeface="Times New Roman" panose="02020603050405020304" pitchFamily="18" charset="0"/>
              </a:rPr>
              <a:t>a) Khi đang sử dụng máy tính em phát hiện mùi khét từ dây điện, em cần</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chạy ra ngoài báo với người lớn. </a:t>
            </a:r>
            <a:endParaRPr lang="en-US" sz="2200" dirty="0">
              <a:latin typeface="UTM Avo" panose="02040603050506020204" pitchFamily="18" charset="0"/>
              <a:cs typeface="Times New Roman" panose="02020603050405020304" pitchFamily="18" charset="0"/>
            </a:endParaRPr>
          </a:p>
          <a:p>
            <a:pPr algn="just" defTabSz="342900">
              <a:lnSpc>
                <a:spcPct val="150000"/>
              </a:lnSpc>
            </a:pPr>
            <a:r>
              <a:rPr lang="vi-VN" sz="2200" dirty="0">
                <a:latin typeface="UTM Avo" panose="02040603050506020204" pitchFamily="18" charset="0"/>
                <a:cs typeface="Times New Roman" panose="02020603050405020304" pitchFamily="18" charset="0"/>
              </a:rPr>
              <a:t>b) Khi em đi học muộn, lớp em sẽ bị trừ thi đua</a:t>
            </a:r>
            <a:r>
              <a:rPr lang="en-US" sz="2200" dirty="0">
                <a:latin typeface="UTM Avo" panose="02040603050506020204" pitchFamily="18" charset="0"/>
                <a:cs typeface="Times New Roman" panose="02020603050405020304" pitchFamily="18" charset="0"/>
              </a:rPr>
              <a:t>.</a:t>
            </a:r>
            <a:r>
              <a:rPr lang="vi-VN" sz="2200" dirty="0">
                <a:latin typeface="UTM Avo" panose="02040603050506020204" pitchFamily="18" charset="0"/>
                <a:cs typeface="Times New Roman" panose="02020603050405020304" pitchFamily="18" charset="0"/>
              </a:rPr>
              <a:t> </a:t>
            </a:r>
            <a:endParaRPr lang="en-US" sz="2200" dirty="0">
              <a:latin typeface="UTM Avo" panose="02040603050506020204" pitchFamily="18" charset="0"/>
              <a:cs typeface="Times New Roman" panose="02020603050405020304" pitchFamily="18" charset="0"/>
            </a:endParaRPr>
          </a:p>
          <a:p>
            <a:pPr algn="just" defTabSz="342900">
              <a:lnSpc>
                <a:spcPct val="150000"/>
              </a:lnSpc>
            </a:pPr>
            <a:r>
              <a:rPr lang="vi-VN" sz="2200" dirty="0">
                <a:latin typeface="UTM Avo" panose="02040603050506020204" pitchFamily="18" charset="0"/>
                <a:cs typeface="Times New Roman" panose="02020603050405020304" pitchFamily="18" charset="0"/>
              </a:rPr>
              <a:t>c) Khi đi bộ đi học, em cần đi trên vỉa hè. </a:t>
            </a:r>
            <a:endParaRPr lang="en-US" sz="2200" dirty="0">
              <a:latin typeface="UTM Avo" panose="02040603050506020204" pitchFamily="18" charset="0"/>
              <a:cs typeface="Times New Roman" panose="02020603050405020304" pitchFamily="18" charset="0"/>
            </a:endParaRPr>
          </a:p>
          <a:p>
            <a:pPr algn="just" defTabSz="342900">
              <a:lnSpc>
                <a:spcPct val="150000"/>
              </a:lnSpc>
            </a:pPr>
            <a:r>
              <a:rPr lang="vi-VN" sz="2200" dirty="0">
                <a:latin typeface="UTM Avo" panose="02040603050506020204" pitchFamily="18" charset="0"/>
                <a:cs typeface="Times New Roman" panose="02020603050405020304" pitchFamily="18" charset="0"/>
              </a:rPr>
              <a:t>d) Khi máy tính </a:t>
            </a:r>
            <a:r>
              <a:rPr lang="vi-VN" sz="2200">
                <a:latin typeface="UTM Avo" panose="02040603050506020204" pitchFamily="18" charset="0"/>
                <a:cs typeface="Times New Roman" panose="02020603050405020304" pitchFamily="18" charset="0"/>
              </a:rPr>
              <a:t>xách </a:t>
            </a:r>
            <a:r>
              <a:rPr lang="vi-VN" sz="2200" smtClean="0">
                <a:latin typeface="UTM Avo" panose="02040603050506020204" pitchFamily="18" charset="0"/>
                <a:cs typeface="Times New Roman" panose="02020603050405020304" pitchFamily="18" charset="0"/>
              </a:rPr>
              <a:t>tay </a:t>
            </a:r>
            <a:r>
              <a:rPr lang="vi-VN" sz="2200" dirty="0">
                <a:latin typeface="UTM Avo" panose="02040603050506020204" pitchFamily="18" charset="0"/>
                <a:cs typeface="Times New Roman" panose="02020603050405020304" pitchFamily="18" charset="0"/>
              </a:rPr>
              <a:t>báo hiệu pin không đủ, em cần thông báo</a:t>
            </a:r>
          </a:p>
          <a:p>
            <a:pPr algn="just" defTabSz="342900">
              <a:lnSpc>
                <a:spcPct val="150000"/>
              </a:lnSpc>
            </a:pPr>
            <a:r>
              <a:rPr lang="vi-VN" sz="2200" dirty="0">
                <a:latin typeface="UTM Avo" panose="02040603050506020204" pitchFamily="18" charset="0"/>
                <a:cs typeface="Times New Roman" panose="02020603050405020304" pitchFamily="18" charset="0"/>
              </a:rPr>
              <a:t>cho người lớn để cắm dây sạc.</a:t>
            </a:r>
            <a:r>
              <a:rPr lang="en-US" sz="2200" dirty="0">
                <a:latin typeface="UTM Avo" panose="02040603050506020204" pitchFamily="18" charset="0"/>
                <a:cs typeface="Times New Roman" panose="02020603050405020304" pitchFamily="18" charset="0"/>
              </a:rPr>
              <a:t> </a:t>
            </a:r>
            <a:endParaRPr lang="vi-VN" sz="2200" dirty="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3CB7FD28-A5D8-44F9-A585-D4FD6D61E9F3}"/>
              </a:ext>
            </a:extLst>
          </p:cNvPr>
          <p:cNvSpPr/>
          <p:nvPr/>
        </p:nvSpPr>
        <p:spPr>
          <a:xfrm>
            <a:off x="635645" y="5214570"/>
            <a:ext cx="10920708"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cho ví dụ một số việc hằng ngày có thực hiện hay không tuỳ thuộc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vào điều kiện.</a:t>
            </a:r>
          </a:p>
        </p:txBody>
      </p:sp>
    </p:spTree>
    <p:custDataLst>
      <p:tags r:id="rId1"/>
    </p:custDataLst>
    <p:extLst>
      <p:ext uri="{BB962C8B-B14F-4D97-AF65-F5344CB8AC3E}">
        <p14:creationId xmlns:p14="http://schemas.microsoft.com/office/powerpoint/2010/main" val="3961212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C4189C-8D01-4510-8AA7-A9858504856D}"/>
              </a:ext>
            </a:extLst>
          </p:cNvPr>
          <p:cNvSpPr/>
          <p:nvPr/>
        </p:nvSpPr>
        <p:spPr>
          <a:xfrm>
            <a:off x="635645" y="368310"/>
            <a:ext cx="10920710"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3. </a:t>
            </a:r>
            <a:r>
              <a:rPr lang="vi-VN" sz="2200">
                <a:latin typeface="UTM Avo" panose="02040603050506020204" pitchFamily="18" charset="0"/>
                <a:cs typeface="Times New Roman" panose="02020603050405020304" pitchFamily="18" charset="0"/>
              </a:rPr>
              <a:t>Rô-bốt có khả năng bước từng bước về phía trước, mỗi bước là một ô và</a:t>
            </a:r>
            <a:r>
              <a:rPr lang="en-US" sz="2200">
                <a:latin typeface="UTM Avo" panose="02040603050506020204" pitchFamily="18" charset="0"/>
                <a:cs typeface="Times New Roman" panose="02020603050405020304" pitchFamily="18" charset="0"/>
              </a:rPr>
              <a:t> c</a:t>
            </a:r>
            <a:r>
              <a:rPr lang="vi-VN" sz="2200">
                <a:latin typeface="UTM Avo" panose="02040603050506020204" pitchFamily="18" charset="0"/>
                <a:cs typeface="Times New Roman" panose="02020603050405020304" pitchFamily="18" charset="0"/>
              </a:rPr>
              <a:t>ó thể quay trái, quay phải. Nhiệm vụ của rô-bốt là di chuyển đến ô chứa sách hoặc quả cầu, sau đó di chuyển về ô đích (ô có cờ).</a:t>
            </a:r>
          </a:p>
        </p:txBody>
      </p:sp>
      <p:sp>
        <p:nvSpPr>
          <p:cNvPr id="18" name="Rectangle 17">
            <a:extLst>
              <a:ext uri="{FF2B5EF4-FFF2-40B4-BE49-F238E27FC236}">
                <a16:creationId xmlns:a16="http://schemas.microsoft.com/office/drawing/2014/main" id="{EE49A8BE-B770-4F6D-9668-015F6C0DA699}"/>
              </a:ext>
            </a:extLst>
          </p:cNvPr>
          <p:cNvSpPr/>
          <p:nvPr/>
        </p:nvSpPr>
        <p:spPr>
          <a:xfrm>
            <a:off x="1049484" y="4980883"/>
            <a:ext cx="10506871"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Nếu đi đến ô chứa quyển sách rồi về ô đích thì rô-bốt đi như thế nào?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b) Nếu đi đến ô chứa quả cầu rồi về ô đích thì rô-bốt đi thế nào?</a:t>
            </a:r>
            <a:endParaRPr lang="en-US"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DB6ABEA-4037-4AB8-A64F-7F747124DE18}"/>
              </a:ext>
            </a:extLst>
          </p:cNvPr>
          <p:cNvPicPr>
            <a:picLocks noChangeAspect="1"/>
          </p:cNvPicPr>
          <p:nvPr/>
        </p:nvPicPr>
        <p:blipFill>
          <a:blip r:embed="rId4"/>
          <a:stretch>
            <a:fillRect/>
          </a:stretch>
        </p:blipFill>
        <p:spPr>
          <a:xfrm>
            <a:off x="3654785" y="2031077"/>
            <a:ext cx="4882429" cy="2830988"/>
          </a:xfrm>
          <a:prstGeom prst="rect">
            <a:avLst/>
          </a:prstGeom>
        </p:spPr>
      </p:pic>
    </p:spTree>
    <p:custDataLst>
      <p:tags r:id="rId1"/>
    </p:custDataLst>
    <p:extLst>
      <p:ext uri="{BB962C8B-B14F-4D97-AF65-F5344CB8AC3E}">
        <p14:creationId xmlns:p14="http://schemas.microsoft.com/office/powerpoint/2010/main" val="2568123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8208F-556C-4050-A17F-80F06C2D3FE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782" b="89936" l="3902" r="94364">
                        <a14:foregroundMark x1="21243" y1="74090" x2="21243" y2="74090"/>
                        <a14:foregroundMark x1="82514" y1="58672" x2="82514" y2="58672"/>
                        <a14:foregroundMark x1="6936" y1="31478" x2="6936" y2="31478"/>
                        <a14:foregroundMark x1="42197" y1="29979" x2="42197" y2="29979"/>
                        <a14:foregroundMark x1="43931" y1="34690" x2="43931" y2="34690"/>
                        <a14:foregroundMark x1="44942" y1="41113" x2="44942" y2="41113"/>
                        <a14:foregroundMark x1="50578" y1="50749" x2="50578" y2="50749"/>
                        <a14:foregroundMark x1="57081" y1="23769" x2="57081" y2="23769"/>
                        <a14:foregroundMark x1="56358" y1="18844" x2="56358" y2="18844"/>
                        <a14:foregroundMark x1="53324" y1="34047" x2="53324" y2="34047"/>
                        <a14:foregroundMark x1="44653" y1="32334" x2="57370" y2="34047"/>
                        <a14:foregroundMark x1="59827" y1="46039" x2="59827" y2="46039"/>
                        <a14:foregroundMark x1="59827" y1="45824" x2="59827" y2="45824"/>
                        <a14:foregroundMark x1="59538" y1="40899" x2="47399" y2="35760"/>
                        <a14:foregroundMark x1="47399" y1="35760" x2="43786" y2="55460"/>
                        <a14:foregroundMark x1="43786" y1="55460" x2="47688" y2="69807"/>
                        <a14:foregroundMark x1="47688" y1="69807" x2="54624" y2="79872"/>
                        <a14:foregroundMark x1="54624" y1="79872" x2="56503" y2="65953"/>
                        <a14:foregroundMark x1="56503" y1="65953" x2="55491" y2="62313"/>
                        <a14:foregroundMark x1="86416" y1="36188" x2="78035" y2="44111"/>
                        <a14:foregroundMark x1="78035" y1="44111" x2="81069" y2="68308"/>
                        <a14:foregroundMark x1="81069" y1="68308" x2="86272" y2="81799"/>
                        <a14:foregroundMark x1="86272" y1="81799" x2="90896" y2="68094"/>
                        <a14:foregroundMark x1="90896" y1="68094" x2="86850" y2="59743"/>
                        <a14:foregroundMark x1="20809" y1="33191" x2="20809" y2="33191"/>
                        <a14:foregroundMark x1="30058" y1="7709" x2="22977" y2="18415"/>
                        <a14:foregroundMark x1="22977" y1="18415" x2="21676" y2="22912"/>
                        <a14:foregroundMark x1="6503" y1="12420" x2="12428" y2="22912"/>
                        <a14:foregroundMark x1="12428" y1="22912" x2="12428" y2="22912"/>
                        <a14:foregroundMark x1="26590" y1="24839" x2="33237" y2="14561"/>
                        <a14:foregroundMark x1="33237" y1="14561" x2="32081" y2="10707"/>
                        <a14:foregroundMark x1="3902" y1="13062" x2="10694" y2="21842"/>
                        <a14:foregroundMark x1="10694" y1="21842" x2="10838" y2="22484"/>
                        <a14:foregroundMark x1="48699" y1="26124" x2="57659" y2="16274"/>
                        <a14:foregroundMark x1="57659" y1="16274" x2="45231" y2="18415"/>
                        <a14:foregroundMark x1="45231" y1="18415" x2="53613" y2="17773"/>
                        <a14:foregroundMark x1="47254" y1="27409" x2="43642" y2="8779"/>
                        <a14:foregroundMark x1="43642" y1="8779" x2="41618" y2="8994"/>
                        <a14:foregroundMark x1="49855" y1="7495" x2="49855" y2="7495"/>
                        <a14:foregroundMark x1="53757" y1="5782" x2="53757" y2="5782"/>
                        <a14:foregroundMark x1="78035" y1="12848" x2="78035" y2="12848"/>
                        <a14:foregroundMark x1="87283" y1="18844" x2="87283" y2="18844"/>
                        <a14:foregroundMark x1="93786" y1="37901" x2="93786" y2="37901"/>
                        <a14:foregroundMark x1="94364" y1="29122" x2="94364" y2="29122"/>
                        <a14:foregroundMark x1="81936" y1="11349" x2="81936" y2="11349"/>
                        <a14:foregroundMark x1="76879" y1="15632" x2="76879" y2="15632"/>
                        <a14:foregroundMark x1="86127" y1="16060" x2="78035" y2="22270"/>
                        <a14:foregroundMark x1="78035" y1="22270" x2="83671" y2="25054"/>
                        <a14:foregroundMark x1="84538" y1="35546" x2="84538" y2="35546"/>
                        <a14:foregroundMark x1="78757" y1="32976" x2="88584" y2="33405"/>
                        <a14:foregroundMark x1="88584" y1="33405" x2="87428" y2="22056"/>
                        <a14:foregroundMark x1="78468" y1="8351" x2="87428" y2="10707"/>
                        <a14:foregroundMark x1="87428" y1="10707" x2="87717" y2="12206"/>
                        <a14:foregroundMark x1="89017" y1="7709" x2="87861" y2="7709"/>
                        <a14:foregroundMark x1="26445" y1="80300" x2="26445" y2="80300"/>
                        <a14:foregroundMark x1="18064" y1="72591" x2="18064" y2="72591"/>
                        <a14:foregroundMark x1="19942" y1="75161" x2="17197" y2="33405"/>
                        <a14:foregroundMark x1="17197" y1="33405" x2="10549" y2="23555"/>
                        <a14:foregroundMark x1="10549" y1="23555" x2="10549" y2="23555"/>
                        <a14:foregroundMark x1="33671" y1="10064" x2="33671" y2="10064"/>
                      </a14:backgroundRemoval>
                    </a14:imgEffect>
                  </a14:imgLayer>
                </a14:imgProps>
              </a:ext>
            </a:extLst>
          </a:blip>
          <a:stretch>
            <a:fillRect/>
          </a:stretch>
        </p:blipFill>
        <p:spPr>
          <a:xfrm>
            <a:off x="4147689" y="3361091"/>
            <a:ext cx="4199677" cy="2834175"/>
          </a:xfrm>
          <a:prstGeom prst="rect">
            <a:avLst/>
          </a:prstGeom>
        </p:spPr>
      </p:pic>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4"/>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950285" y="1534834"/>
            <a:ext cx="9396587"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hướng dẫn các bạn phân rác thành ba loại như Hình 85 bằng cách nói “Nếu ... thì ".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Mẫu: </a:t>
            </a:r>
            <a:r>
              <a:rPr lang="vi-VN" sz="2200" i="1">
                <a:solidFill>
                  <a:srgbClr val="3DC3EC"/>
                </a:solidFill>
                <a:latin typeface="UTM Avo" panose="02040603050506020204" pitchFamily="18" charset="0"/>
                <a:cs typeface="Times New Roman" panose="02020603050405020304" pitchFamily="18" charset="0"/>
              </a:rPr>
              <a:t>Nếu</a:t>
            </a:r>
            <a:r>
              <a:rPr lang="vi-VN" sz="2200">
                <a:latin typeface="UTM Avo" panose="02040603050506020204" pitchFamily="18" charset="0"/>
                <a:cs typeface="Times New Roman" panose="02020603050405020304" pitchFamily="18" charset="0"/>
              </a:rPr>
              <a:t> rác là hạt táo </a:t>
            </a:r>
            <a:r>
              <a:rPr lang="vi-VN" sz="2200" i="1">
                <a:solidFill>
                  <a:srgbClr val="3DC3EC"/>
                </a:solidFill>
                <a:latin typeface="UTM Avo" panose="02040603050506020204" pitchFamily="18" charset="0"/>
                <a:cs typeface="Times New Roman" panose="02020603050405020304" pitchFamily="18" charset="0"/>
              </a:rPr>
              <a:t>thì</a:t>
            </a:r>
            <a:r>
              <a:rPr lang="vi-VN" sz="2200">
                <a:latin typeface="UTM Avo" panose="02040603050506020204" pitchFamily="18" charset="0"/>
                <a:cs typeface="Times New Roman" panose="02020603050405020304" pitchFamily="18" charset="0"/>
              </a:rPr>
              <a:t> bỏ vào thùng chứa rác hữu cơ.</a:t>
            </a:r>
          </a:p>
        </p:txBody>
      </p:sp>
      <p:sp>
        <p:nvSpPr>
          <p:cNvPr id="8" name="Rectangle 7">
            <a:extLst>
              <a:ext uri="{FF2B5EF4-FFF2-40B4-BE49-F238E27FC236}">
                <a16:creationId xmlns:a16="http://schemas.microsoft.com/office/drawing/2014/main" id="{2292FAB4-4993-424F-A54F-3C0AB550E021}"/>
              </a:ext>
            </a:extLst>
          </p:cNvPr>
          <p:cNvSpPr/>
          <p:nvPr/>
        </p:nvSpPr>
        <p:spPr>
          <a:xfrm>
            <a:off x="4532174" y="5827257"/>
            <a:ext cx="3430705"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85. </a:t>
            </a:r>
            <a:r>
              <a:rPr lang="en-US" sz="2200">
                <a:latin typeface="UTM Avo" panose="02040603050506020204" pitchFamily="18" charset="0"/>
                <a:cs typeface="Times New Roman" panose="02020603050405020304" pitchFamily="18" charset="0"/>
              </a:rPr>
              <a:t>Phân loại rác</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20324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5547</TotalTime>
  <Words>735</Words>
  <Application>Microsoft Office PowerPoint</Application>
  <PresentationFormat>Widescreen</PresentationFormat>
  <Paragraphs>66</Paragraphs>
  <Slides>11</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CMS</cp:lastModifiedBy>
  <cp:revision>183</cp:revision>
  <dcterms:created xsi:type="dcterms:W3CDTF">2021-11-14T08:33:55Z</dcterms:created>
  <dcterms:modified xsi:type="dcterms:W3CDTF">2024-04-17T09:00:51Z</dcterms:modified>
</cp:coreProperties>
</file>