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83" r:id="rId2"/>
    <p:sldId id="2975" r:id="rId3"/>
    <p:sldId id="2979" r:id="rId4"/>
    <p:sldId id="2976" r:id="rId5"/>
    <p:sldId id="2981" r:id="rId6"/>
    <p:sldId id="2987" r:id="rId7"/>
    <p:sldId id="2980" r:id="rId8"/>
    <p:sldId id="2983" r:id="rId9"/>
    <p:sldId id="2984" r:id="rId10"/>
    <p:sldId id="2982" r:id="rId11"/>
    <p:sldId id="2985" r:id="rId12"/>
    <p:sldId id="2988"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0" autoAdjust="0"/>
    <p:restoredTop sz="95262" autoAdjust="0"/>
  </p:normalViewPr>
  <p:slideViewPr>
    <p:cSldViewPr snapToGrid="0">
      <p:cViewPr varScale="1">
        <p:scale>
          <a:sx n="72" d="100"/>
          <a:sy n="72" d="100"/>
        </p:scale>
        <p:origin x="684"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7804993" cy="1940925"/>
            <a:chOff x="1114157" y="1433245"/>
            <a:chExt cx="780499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11</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vi-VN" sz="3200" b="1" dirty="0" smtClean="0">
                  <a:solidFill>
                    <a:srgbClr val="F93265"/>
                  </a:solidFill>
                  <a:latin typeface="SVN-Androgyne"/>
                  <a:cs typeface="Times New Roman" panose="02020603050405020304" pitchFamily="18" charset="0"/>
                </a:rPr>
                <a:t>CHỈNH SỬA VĂN BẢN</a:t>
              </a:r>
              <a:endParaRPr lang="vi-VN" sz="3200" b="1" dirty="0">
                <a:solidFill>
                  <a:srgbClr val="F93265"/>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a:t>
            </a:r>
            <a:r>
              <a:rPr lang="vi-VN" sz="2000" dirty="0" smtClean="0">
                <a:latin typeface="UTM Avo" panose="02040603050506020204" pitchFamily="18" charset="0"/>
                <a:cs typeface="Times New Roman" panose="02020603050405020304" pitchFamily="18" charset="0"/>
              </a:rPr>
              <a:t>Thực </a:t>
            </a:r>
            <a:r>
              <a:rPr lang="vi-VN" sz="2000" dirty="0">
                <a:latin typeface="UTM Avo" panose="02040603050506020204" pitchFamily="18" charset="0"/>
                <a:cs typeface="Times New Roman" panose="02020603050405020304" pitchFamily="18" charset="0"/>
              </a:rPr>
              <a:t>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p>
        </p:txBody>
      </p:sp>
      <p:sp>
        <p:nvSpPr>
          <p:cNvPr id="5" name="Rectangle 4">
            <a:extLst>
              <a:ext uri="{FF2B5EF4-FFF2-40B4-BE49-F238E27FC236}">
                <a16:creationId xmlns:a16="http://schemas.microsoft.com/office/drawing/2014/main"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r>
              <a:rPr lang="vi-VN" sz="2000" dirty="0" smtClean="0">
                <a:latin typeface="UTM Avo" panose="02040603050506020204" pitchFamily="18" charset="0"/>
                <a:cs typeface="Times New Roman" panose="02020603050405020304" pitchFamily="18" charset="0"/>
              </a:rPr>
              <a:t>..</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nSpc>
                <a:spcPts val="3000"/>
              </a:lnSpc>
            </a:pPr>
            <a:r>
              <a:rPr lang="vi-VN" sz="2000"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Chọn </a:t>
            </a:r>
            <a:r>
              <a:rPr lang="vi-VN" sz="2000" dirty="0">
                <a:latin typeface="UTM Avo" panose="02040603050506020204" pitchFamily="18" charset="0"/>
                <a:cs typeface="Times New Roman" panose="02020603050405020304" pitchFamily="18" charset="0"/>
              </a:rPr>
              <a:t>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smtClean="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a) Những </a:t>
            </a:r>
            <a:r>
              <a:rPr lang="vi-VN" sz="2000" dirty="0">
                <a:latin typeface="UTM Avo" panose="02040603050506020204" pitchFamily="18" charset="0"/>
                <a:cs typeface="Times New Roman" panose="02020603050405020304" pitchFamily="18" charset="0"/>
              </a:rPr>
              <a:t>từ nào lặp lại nhiều lần? Em dùng cách nào để không phải gõ lại những từ này</a:t>
            </a:r>
            <a:r>
              <a:rPr lang="vi-VN" sz="2000" dirty="0" smtClean="0">
                <a:latin typeface="UTM Avo" panose="02040603050506020204" pitchFamily="18" charset="0"/>
                <a:cs typeface="Times New Roman" panose="02020603050405020304" pitchFamily="18" charset="0"/>
              </a:rPr>
              <a:t>? </a:t>
            </a:r>
            <a:r>
              <a:rPr lang="vi-VN" sz="2000" dirty="0" smtClean="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smtClean="0">
                <a:solidFill>
                  <a:srgbClr val="C00000"/>
                </a:solidFill>
                <a:latin typeface="UTM Avo" panose="02040603050506020204" pitchFamily="18" charset="0"/>
                <a:cs typeface="Times New Roman" panose="02020603050405020304" pitchFamily="18" charset="0"/>
              </a:rPr>
              <a:t>Copy, Paste</a:t>
            </a:r>
            <a:r>
              <a:rPr lang="vi-VN" sz="2000" dirty="0" smtClean="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Hãy gõ những khổ thơ trên vào phần mềm soạn thảo văn </a:t>
            </a:r>
            <a:r>
              <a:rPr lang="vi-VN" sz="2000" dirty="0" smtClean="0">
                <a:latin typeface="UTM Avo" panose="02040603050506020204" pitchFamily="18" charset="0"/>
                <a:cs typeface="Times New Roman" panose="02020603050405020304" pitchFamily="18" charset="0"/>
              </a:rPr>
              <a:t>bản.</a:t>
            </a:r>
          </a:p>
          <a:p>
            <a:pPr algn="just" defTabSz="342900">
              <a:lnSpc>
                <a:spcPct val="150000"/>
              </a:lnSpc>
            </a:pPr>
            <a:r>
              <a:rPr lang="vi-VN" sz="2000" dirty="0" smtClean="0">
                <a:latin typeface="UTM Avo" panose="02040603050506020204" pitchFamily="18" charset="0"/>
                <a:cs typeface="Times New Roman" panose="02020603050405020304" pitchFamily="18" charset="0"/>
              </a:rPr>
              <a:t>c) Hãy </a:t>
            </a:r>
            <a:r>
              <a:rPr lang="vi-VN" sz="2000" dirty="0">
                <a:latin typeface="UTM Avo" panose="02040603050506020204" pitchFamily="18" charset="0"/>
                <a:cs typeface="Times New Roman" panose="02020603050405020304" pitchFamily="18" charset="0"/>
              </a:rPr>
              <a:t>chèn hình ảnh minh hoạ cho bài </a:t>
            </a:r>
            <a:r>
              <a:rPr lang="vi-VN" sz="2000" dirty="0" smtClean="0">
                <a:latin typeface="UTM Avo" panose="02040603050506020204" pitchFamily="18" charset="0"/>
                <a:cs typeface="Times New Roman" panose="02020603050405020304" pitchFamily="18" charset="0"/>
              </a:rPr>
              <a:t>thơ.</a:t>
            </a:r>
          </a:p>
          <a:p>
            <a:pPr algn="just" defTabSz="342900">
              <a:lnSpc>
                <a:spcPct val="150000"/>
              </a:lnSpc>
            </a:pPr>
            <a:r>
              <a:rPr lang="vi-VN" sz="2000" dirty="0" smtClean="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p>
        </p:txBody>
      </p:sp>
    </p:spTree>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a:t>
            </a:r>
            <a:r>
              <a:rPr lang="vi-VN" sz="2000" dirty="0" smtClean="0">
                <a:latin typeface="UTM Avo" panose="02040603050506020204" pitchFamily="18" charset="0"/>
                <a:cs typeface="Times New Roman" panose="02020603050405020304" pitchFamily="18" charset="0"/>
              </a:rPr>
              <a:t>, sở thích của tớ là </a:t>
            </a:r>
            <a:r>
              <a:rPr lang="vi-VN" sz="2000" dirty="0">
                <a:latin typeface="UTM Avo" panose="02040603050506020204" pitchFamily="18" charset="0"/>
                <a:cs typeface="Times New Roman" panose="02020603050405020304" pitchFamily="18" charset="0"/>
              </a:rPr>
              <a:t>sưu tầm thơ hay về cảnh đẹp </a:t>
            </a:r>
            <a:r>
              <a:rPr lang="vi-VN" sz="2000" dirty="0" smtClean="0">
                <a:latin typeface="UTM Avo" panose="02040603050506020204" pitchFamily="18" charset="0"/>
                <a:cs typeface="Times New Roman" panose="02020603050405020304" pitchFamily="18" charset="0"/>
              </a:rPr>
              <a:t>quê hương</a:t>
            </a:r>
            <a:r>
              <a:rPr lang="vi-VN" sz="2000" dirty="0">
                <a:latin typeface="UTM Avo" panose="02040603050506020204" pitchFamily="18" charset="0"/>
                <a:cs typeface="Times New Roman" panose="02020603050405020304" pitchFamily="18" charset="0"/>
              </a:rPr>
              <a:t>, An rất thích bài thơ “Trăng ơi…từ</a:t>
            </a: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a:t>
            </a:r>
            <a:r>
              <a:rPr lang="vi-VN" sz="2000" dirty="0" smtClean="0">
                <a:latin typeface="UTM Avo" panose="02040603050506020204" pitchFamily="18" charset="0"/>
                <a:cs typeface="Times New Roman" panose="02020603050405020304" pitchFamily="18" charset="0"/>
              </a:rPr>
              <a:t>. Theo bạn, trong 2 khổ thơ trên </a:t>
            </a:r>
            <a:r>
              <a:rPr lang="vi-VN" sz="2000" dirty="0">
                <a:latin typeface="UTM Avo" panose="02040603050506020204" pitchFamily="18" charset="0"/>
                <a:cs typeface="Times New Roman" panose="02020603050405020304" pitchFamily="18" charset="0"/>
              </a:rPr>
              <a:t>có  Câu thơ nào được lặp lại nhiều</a:t>
            </a:r>
          </a:p>
          <a:p>
            <a:pPr algn="ctr" defTabSz="342900">
              <a:lnSpc>
                <a:spcPct val="150000"/>
              </a:lnSpc>
            </a:pPr>
            <a:r>
              <a:rPr lang="vi-VN" sz="2000" dirty="0">
                <a:latin typeface="UTM Avo" panose="02040603050506020204" pitchFamily="18" charset="0"/>
                <a:cs typeface="Times New Roman" panose="02020603050405020304" pitchFamily="18" charset="0"/>
              </a:rPr>
              <a:t>lần? </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grpSp>
        <p:nvGrpSpPr>
          <p:cNvPr id="9" name="Group 8"/>
          <p:cNvGrpSpPr/>
          <p:nvPr/>
        </p:nvGrpSpPr>
        <p:grpSpPr>
          <a:xfrm>
            <a:off x="1108932" y="2814275"/>
            <a:ext cx="2467645" cy="3536154"/>
            <a:chOff x="1108932" y="2637111"/>
            <a:chExt cx="2721246" cy="3899566"/>
          </a:xfrm>
        </p:grpSpPr>
        <p:pic>
          <p:nvPicPr>
            <p:cNvPr id="4" name="Picture 3"/>
            <p:cNvPicPr>
              <a:picLocks noChangeAspect="1"/>
            </p:cNvPicPr>
            <p:nvPr/>
          </p:nvPicPr>
          <p:blipFill rotWithShape="1">
            <a:blip r:embed="rId7"/>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8"/>
            <a:srcRect l="3758" t="3665" r="-5449"/>
            <a:stretch/>
          </p:blipFill>
          <p:spPr>
            <a:xfrm>
              <a:off x="1111411" y="2637111"/>
              <a:ext cx="2718767" cy="3430676"/>
            </a:xfrm>
            <a:prstGeom prst="rect">
              <a:avLst/>
            </a:prstGeom>
          </p:spPr>
        </p:pic>
      </p:gr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a:t>
            </a:r>
            <a:r>
              <a:rPr lang="vi-VN" sz="2000" dirty="0" smtClean="0">
                <a:latin typeface="UTM Avo" panose="02040603050506020204" pitchFamily="18" charset="0"/>
                <a:cs typeface="Times New Roman" panose="02020603050405020304" pitchFamily="18" charset="0"/>
              </a:rPr>
              <a:t>lại, em </a:t>
            </a:r>
            <a:r>
              <a:rPr lang="vi-VN" sz="2000" dirty="0">
                <a:latin typeface="UTM Avo" panose="02040603050506020204" pitchFamily="18" charset="0"/>
                <a:cs typeface="Times New Roman" panose="02020603050405020304" pitchFamily="18" charset="0"/>
              </a:rPr>
              <a:t>chỉ cần gõ một lần rồi sao chép để có những phần giống nhau </a:t>
            </a:r>
            <a:r>
              <a:rPr lang="vi-VN" sz="2000" dirty="0" smtClean="0">
                <a:latin typeface="UTM Avo" panose="02040603050506020204" pitchFamily="18" charset="0"/>
                <a:cs typeface="Times New Roman" panose="02020603050405020304" pitchFamily="18" charset="0"/>
              </a:rPr>
              <a:t>mà không </a:t>
            </a:r>
            <a:r>
              <a:rPr lang="vi-VN" sz="2000" dirty="0">
                <a:latin typeface="UTM Avo" panose="02040603050506020204" pitchFamily="18" charset="0"/>
                <a:cs typeface="Times New Roman" panose="02020603050405020304" pitchFamily="18" charset="0"/>
              </a:rPr>
              <a:t>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a:t>
            </a:r>
            <a:r>
              <a:rPr lang="vi-VN" sz="2000" dirty="0" smtClean="0">
                <a:latin typeface="UTM Avo" panose="02040603050506020204" pitchFamily="18" charset="0"/>
                <a:cs typeface="Times New Roman" panose="02020603050405020304" pitchFamily="18" charset="0"/>
              </a:rPr>
              <a:t>em có </a:t>
            </a:r>
            <a:r>
              <a:rPr lang="vi-VN" sz="2000" dirty="0">
                <a:latin typeface="UTM Avo" panose="02040603050506020204" pitchFamily="18" charset="0"/>
                <a:cs typeface="Times New Roman" panose="02020603050405020304" pitchFamily="18" charset="0"/>
              </a:rPr>
              <a:t>thể sử dụng thao tác sao chép để soạn thảo nhanh hơn.</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614526" y="3402956"/>
            <a:ext cx="10982279" cy="2734364"/>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a:t>
            </a:r>
            <a:r>
              <a:rPr lang="vi-VN" sz="2000" dirty="0" smtClean="0">
                <a:latin typeface="UTM Avo" panose="02040603050506020204" pitchFamily="18" charset="0"/>
                <a:cs typeface="Times New Roman" panose="02020603050405020304" pitchFamily="18" charset="0"/>
              </a:rPr>
              <a:t>di chuyển </a:t>
            </a:r>
            <a:r>
              <a:rPr lang="vi-VN" sz="2000" dirty="0">
                <a:latin typeface="UTM Avo" panose="02040603050506020204" pitchFamily="18" charset="0"/>
                <a:cs typeface="Times New Roman" panose="02020603050405020304" pitchFamily="18" charset="0"/>
              </a:rPr>
              <a:t>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r>
                <a:rPr lang="vi-VN" dirty="0" smtClean="0">
                  <a:solidFill>
                    <a:schemeClr val="accent6"/>
                  </a:solidFill>
                  <a:latin typeface="UTM Avo" panose="02040603050506020204" pitchFamily="18" charset="0"/>
                  <a:cs typeface="Times New Roman" panose="02020603050405020304" pitchFamily="18" charset="0"/>
                </a:rPr>
                <a:t>)</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smtClean="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r>
                <a:rPr lang="vi-VN" dirty="0" smtClean="0">
                  <a:latin typeface="UTM Avo" panose="02040603050506020204" pitchFamily="18" charset="0"/>
                  <a:cs typeface="Times New Roman" panose="02020603050405020304" pitchFamily="18" charset="0"/>
                </a:rPr>
                <a:t>.</a:t>
              </a:r>
            </a:p>
            <a:p>
              <a:endParaRPr lang="vi-VN" dirty="0" smtClean="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smtClean="0">
                  <a:latin typeface="UTM Avo" panose="02040603050506020204" pitchFamily="18" charset="0"/>
                  <a:cs typeface="Times New Roman" panose="02020603050405020304" pitchFamily="18" charset="0"/>
                </a:rPr>
                <a:t>Hình 45</a:t>
              </a:r>
              <a:r>
                <a:rPr lang="vi-VN" sz="2000" dirty="0" smtClean="0">
                  <a:latin typeface="UTM Avo" panose="02040603050506020204" pitchFamily="18" charset="0"/>
                  <a:cs typeface="Times New Roman" panose="02020603050405020304" pitchFamily="18" charset="0"/>
                </a:rPr>
                <a:t>. </a:t>
              </a:r>
              <a:r>
                <a:rPr lang="vi-VN" sz="2000" i="1" dirty="0" smtClean="0">
                  <a:latin typeface="UTM Avo" panose="02040603050506020204" pitchFamily="18" charset="0"/>
                  <a:cs typeface="Times New Roman" panose="02020603050405020304" pitchFamily="18" charset="0"/>
                </a:rPr>
                <a:t>Di chuyển văn bản đến vị trí mới</a:t>
              </a:r>
              <a:endParaRPr lang="vi-VN" sz="2000" i="1"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smtClean="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endParaRPr lang="vi-VN" sz="2000" dirty="0">
              <a:latin typeface="UTM Avo" panose="02040603050506020204" pitchFamily="18" charset="0"/>
              <a:cs typeface="Times New Roman" panose="02020603050405020304" pitchFamily="18" charset="0"/>
            </a:endParaRP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a:t>
              </a:r>
              <a:r>
                <a:rPr lang="vi-VN" sz="2400" b="1" dirty="0" smtClean="0">
                  <a:solidFill>
                    <a:srgbClr val="F03C69"/>
                  </a:solidFill>
                  <a:latin typeface="UTM Avo" panose="02040603050506020204" pitchFamily="18" charset="0"/>
                  <a:cs typeface="Times New Roman" panose="02020603050405020304" pitchFamily="18" charset="0"/>
                </a:rPr>
                <a:t>phần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thêm hình để văn bản sinh động và hấp dẫn hơn.</a:t>
              </a:r>
              <a:endParaRPr lang="vi-VN" sz="2400" b="1" dirty="0">
                <a:solidFill>
                  <a:srgbClr val="F03C69"/>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val="222722556"/>
                    </a:ext>
                  </a:extLst>
                </a:gridCol>
                <a:gridCol w="6984137">
                  <a:extLst>
                    <a:ext uri="{9D8B030D-6E8A-4147-A177-3AD203B41FA5}">
                      <a16:colId xmlns:a16="http://schemas.microsoft.com/office/drawing/2014/main" val="2566349052"/>
                    </a:ext>
                  </a:extLst>
                </a:gridCol>
              </a:tblGrid>
              <a:tr h="662651">
                <a:tc>
                  <a:txBody>
                    <a:bodyPr/>
                    <a:lstStyle/>
                    <a:p>
                      <a:pPr algn="ctr"/>
                      <a:r>
                        <a:rPr lang="vi-VN" sz="2400" dirty="0" smtClean="0">
                          <a:solidFill>
                            <a:schemeClr val="tx1"/>
                          </a:solidFill>
                          <a:latin typeface="UTM Avo" panose="02040603050506020204"/>
                        </a:rPr>
                        <a:t>A</a:t>
                      </a:r>
                      <a:endParaRPr lang="en-US" sz="2400" dirty="0" smtClean="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val="1240500247"/>
                  </a:ext>
                </a:extLst>
              </a:tr>
              <a:tr h="662651">
                <a:tc>
                  <a:txBody>
                    <a:bodyPr/>
                    <a:lstStyle/>
                    <a:p>
                      <a:r>
                        <a:rPr lang="vi-VN" sz="2000" dirty="0" smtClean="0">
                          <a:latin typeface="UTM Avo" panose="02040603050506020204"/>
                        </a:rPr>
                        <a:t>1. Sao chép</a:t>
                      </a:r>
                      <a:endParaRPr lang="en-US" sz="2000" dirty="0" smtClean="0">
                        <a:latin typeface="UTM Avo" panose="02040603050506020204"/>
                      </a:endParaRPr>
                    </a:p>
                  </a:txBody>
                  <a:tcPr/>
                </a:tc>
                <a:tc>
                  <a:txBody>
                    <a:bodyPr/>
                    <a:lstStyle/>
                    <a:p>
                      <a:r>
                        <a:rPr lang="en-US" sz="2000" dirty="0" smtClean="0">
                          <a:latin typeface="UTM Avo" panose="02040603050506020204"/>
                        </a:rPr>
                        <a:t>a) Minh </a:t>
                      </a:r>
                      <a:r>
                        <a:rPr lang="en-US" sz="2000" dirty="0" err="1" smtClean="0">
                          <a:latin typeface="UTM Avo" panose="02040603050506020204"/>
                        </a:rPr>
                        <a:t>hoạ</a:t>
                      </a:r>
                      <a:r>
                        <a:rPr lang="en-US" sz="2000" dirty="0" smtClean="0">
                          <a:latin typeface="UTM Avo" panose="02040603050506020204"/>
                        </a:rPr>
                        <a:t> </a:t>
                      </a:r>
                      <a:r>
                        <a:rPr lang="en-US" sz="2000" dirty="0" err="1" smtClean="0">
                          <a:latin typeface="UTM Avo" panose="02040603050506020204"/>
                        </a:rPr>
                        <a:t>cho</a:t>
                      </a:r>
                      <a:r>
                        <a:rPr lang="en-US" sz="2000" dirty="0" smtClean="0">
                          <a:latin typeface="UTM Avo" panose="02040603050506020204"/>
                        </a:rPr>
                        <a:t> </a:t>
                      </a:r>
                      <a:r>
                        <a:rPr lang="en-US" sz="2000" dirty="0" err="1" smtClean="0">
                          <a:latin typeface="UTM Avo" panose="02040603050506020204"/>
                        </a:rPr>
                        <a:t>nội</a:t>
                      </a:r>
                      <a:r>
                        <a:rPr lang="en-US" sz="2000" dirty="0" smtClean="0">
                          <a:latin typeface="UTM Avo" panose="02040603050506020204"/>
                        </a:rPr>
                        <a:t> dung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sinh</a:t>
                      </a:r>
                      <a:r>
                        <a:rPr lang="en-US" sz="2000" dirty="0" smtClean="0">
                          <a:latin typeface="UTM Avo" panose="02040603050506020204"/>
                        </a:rPr>
                        <a:t> </a:t>
                      </a:r>
                      <a:r>
                        <a:rPr lang="en-US" sz="2000" dirty="0" err="1" smtClean="0">
                          <a:latin typeface="UTM Avo" panose="02040603050506020204"/>
                        </a:rPr>
                        <a:t>động</a:t>
                      </a:r>
                      <a:r>
                        <a:rPr lang="en-US" sz="2000" dirty="0" smtClean="0">
                          <a:latin typeface="UTM Avo" panose="02040603050506020204"/>
                        </a:rPr>
                        <a:t> </a:t>
                      </a:r>
                      <a:r>
                        <a:rPr lang="en-US" sz="2000" dirty="0" err="1" smtClean="0">
                          <a:latin typeface="UTM Avo" panose="02040603050506020204"/>
                        </a:rPr>
                        <a:t>và</a:t>
                      </a:r>
                      <a:endParaRPr lang="en-US" sz="2000" dirty="0" smtClean="0">
                        <a:latin typeface="UTM Avo" panose="02040603050506020204"/>
                      </a:endParaRPr>
                    </a:p>
                    <a:p>
                      <a:r>
                        <a:rPr lang="en-US" sz="2000" dirty="0" err="1" smtClean="0">
                          <a:latin typeface="UTM Avo" panose="02040603050506020204"/>
                        </a:rPr>
                        <a:t>hấp</a:t>
                      </a:r>
                      <a:r>
                        <a:rPr lang="en-US" sz="2000" dirty="0" smtClean="0">
                          <a:latin typeface="UTM Avo" panose="02040603050506020204"/>
                        </a:rPr>
                        <a:t> </a:t>
                      </a:r>
                      <a:r>
                        <a:rPr lang="en-US" sz="2000" dirty="0" err="1" smtClean="0">
                          <a:latin typeface="UTM Avo" panose="02040603050506020204"/>
                        </a:rPr>
                        <a:t>dẫn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val="971324891"/>
                  </a:ext>
                </a:extLst>
              </a:tr>
              <a:tr h="662651">
                <a:tc>
                  <a:txBody>
                    <a:bodyPr/>
                    <a:lstStyle/>
                    <a:p>
                      <a:r>
                        <a:rPr lang="vi-VN" sz="2000" dirty="0" smtClean="0">
                          <a:latin typeface="UTM Avo" panose="02040603050506020204"/>
                        </a:rPr>
                        <a:t>2. Di chuyển</a:t>
                      </a:r>
                      <a:endParaRPr lang="en-US" sz="2000" dirty="0">
                        <a:latin typeface="UTM Avo" panose="02040603050506020204"/>
                      </a:endParaRPr>
                    </a:p>
                  </a:txBody>
                  <a:tcPr/>
                </a:tc>
                <a:tc>
                  <a:txBody>
                    <a:bodyPr/>
                    <a:lstStyle/>
                    <a:p>
                      <a:r>
                        <a:rPr lang="en-US" sz="2000" dirty="0" smtClean="0">
                          <a:latin typeface="UTM Avo" panose="02040603050506020204"/>
                        </a:rPr>
                        <a:t>b) </a:t>
                      </a:r>
                      <a:r>
                        <a:rPr lang="en-US" sz="2000" dirty="0" err="1" smtClean="0">
                          <a:latin typeface="UTM Avo" panose="02040603050506020204"/>
                        </a:rPr>
                        <a:t>Tạo</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ở </a:t>
                      </a:r>
                      <a:r>
                        <a:rPr lang="en-US" sz="2000" dirty="0" err="1" smtClean="0">
                          <a:latin typeface="UTM Avo" panose="02040603050506020204"/>
                        </a:rPr>
                        <a:t>vị</a:t>
                      </a:r>
                      <a:r>
                        <a:rPr lang="en-US" sz="2000" dirty="0" smtClean="0">
                          <a:latin typeface="UTM Avo" panose="02040603050506020204"/>
                        </a:rPr>
                        <a:t> </a:t>
                      </a:r>
                      <a:r>
                        <a:rPr lang="en-US" sz="2000" dirty="0" err="1" smtClean="0">
                          <a:latin typeface="UTM Avo" panose="02040603050506020204"/>
                        </a:rPr>
                        <a:t>trí</a:t>
                      </a:r>
                      <a:r>
                        <a:rPr lang="en-US" sz="2000" dirty="0" smtClean="0">
                          <a:latin typeface="UTM Avo" panose="02040603050506020204"/>
                        </a:rPr>
                        <a:t> </a:t>
                      </a:r>
                      <a:r>
                        <a:rPr lang="en-US" sz="2000" dirty="0" err="1" smtClean="0">
                          <a:latin typeface="UTM Avo" panose="02040603050506020204"/>
                        </a:rPr>
                        <a:t>khác</a:t>
                      </a:r>
                      <a:r>
                        <a:rPr lang="en-US" sz="2000" dirty="0" smtClean="0">
                          <a:latin typeface="UTM Avo" panose="02040603050506020204"/>
                        </a:rPr>
                        <a:t> </a:t>
                      </a:r>
                      <a:r>
                        <a:rPr lang="en-US" sz="2000" dirty="0" err="1" smtClean="0">
                          <a:latin typeface="UTM Avo" panose="02040603050506020204"/>
                        </a:rPr>
                        <a:t>giống</a:t>
                      </a:r>
                      <a:r>
                        <a:rPr lang="en-US" sz="2000" dirty="0" smtClean="0">
                          <a:latin typeface="UTM Avo" panose="02040603050506020204"/>
                        </a:rPr>
                        <a:t> </a:t>
                      </a:r>
                      <a:r>
                        <a:rPr lang="en-US" sz="2000" dirty="0" err="1" smtClean="0">
                          <a:latin typeface="UTM Avo" panose="02040603050506020204"/>
                        </a:rPr>
                        <a:t>hệt</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đã</a:t>
                      </a:r>
                      <a:r>
                        <a:rPr lang="en-US" sz="2000" dirty="0" smtClean="0">
                          <a:latin typeface="UTM Avo" panose="02040603050506020204"/>
                        </a:rPr>
                        <a:t> </a:t>
                      </a:r>
                      <a:r>
                        <a:rPr lang="en-US" sz="2000" dirty="0" err="1" smtClean="0">
                          <a:latin typeface="UTM Avo" panose="02040603050506020204"/>
                        </a:rPr>
                        <a:t>chọn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val="2063458132"/>
                  </a:ext>
                </a:extLst>
              </a:tr>
              <a:tr h="662651">
                <a:tc>
                  <a:txBody>
                    <a:bodyPr/>
                    <a:lstStyle/>
                    <a:p>
                      <a:r>
                        <a:rPr lang="vi-VN" sz="2000" dirty="0" smtClean="0">
                          <a:latin typeface="UTM Avo" panose="02040603050506020204"/>
                        </a:rPr>
                        <a:t>3. Chèn hình ảnh</a:t>
                      </a:r>
                      <a:endParaRPr lang="en-US" sz="2000" dirty="0">
                        <a:latin typeface="UTM Avo" panose="02040603050506020204"/>
                      </a:endParaRPr>
                    </a:p>
                  </a:txBody>
                  <a:tcPr/>
                </a:tc>
                <a:tc>
                  <a:txBody>
                    <a:bodyPr/>
                    <a:lstStyle/>
                    <a:p>
                      <a:r>
                        <a:rPr lang="vi-VN" sz="2000" dirty="0" smtClean="0">
                          <a:latin typeface="UTM Avo" panose="02040603050506020204"/>
                        </a:rPr>
                        <a:t>c) Đưa phần văn bản từ vị trí cũ đến vị trí mới.</a:t>
                      </a:r>
                    </a:p>
                  </a:txBody>
                  <a:tcPr/>
                </a:tc>
                <a:extLst>
                  <a:ext uri="{0D108BD9-81ED-4DB2-BD59-A6C34878D82A}">
                    <a16:rowId xmlns:a16="http://schemas.microsoft.com/office/drawing/2014/main"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vi-VN" sz="2800" b="1" dirty="0" smtClean="0">
                <a:solidFill>
                  <a:srgbClr val="F03C69"/>
                </a:solidFill>
                <a:latin typeface="SVN-SAF" panose="02040603050506020204" pitchFamily="18" charset="0"/>
                <a:cs typeface="Times New Roman" panose="02020603050405020304" pitchFamily="18" charset="0"/>
              </a:rPr>
              <a:t>. THỰC HÀNH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smtClean="0">
                <a:solidFill>
                  <a:schemeClr val="accent6"/>
                </a:solidFill>
                <a:latin typeface="UTM Avo" panose="02040603050506020204" pitchFamily="18" charset="0"/>
                <a:cs typeface="Times New Roman" panose="02020603050405020304" pitchFamily="18" charset="0"/>
              </a:rPr>
              <a:t>NHIỆM VỤ</a:t>
            </a:r>
            <a:endParaRPr lang="vi-VN" sz="2400" b="1" dirty="0">
              <a:solidFill>
                <a:schemeClr val="accent6"/>
              </a:solidFill>
              <a:latin typeface="UTM Avo" panose="02040603050506020204" pitchFamily="18" charset="0"/>
              <a:cs typeface="Times New Roman" panose="02020603050405020304" pitchFamily="18" charset="0"/>
            </a:endParaRPr>
          </a:p>
          <a:p>
            <a:pPr defTabSz="342900">
              <a:lnSpc>
                <a:spcPct val="150000"/>
              </a:lnSpc>
            </a:pP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thực hiện các yêu cầu sau</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a16="http://schemas.microsoft.com/office/drawing/2014/main"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smtClean="0">
                  <a:solidFill>
                    <a:schemeClr val="accent6"/>
                  </a:solidFill>
                  <a:latin typeface="SVN-Androgyne" panose="02040603050506020204" pitchFamily="18" charset="0"/>
                  <a:cs typeface="Times New Roman" panose="02020603050405020304" pitchFamily="18" charset="0"/>
                </a:rPr>
                <a:t>Em thực hiện các yêu cầu sau:</a:t>
              </a:r>
              <a:endParaRPr lang="vi-VN" sz="2800" b="1" dirty="0">
                <a:solidFill>
                  <a:schemeClr val="accent6"/>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a:t>
            </a:r>
            <a:r>
              <a:rPr lang="vi-VN" sz="2000" b="1" dirty="0">
                <a:solidFill>
                  <a:schemeClr val="accent6"/>
                </a:solidFill>
                <a:latin typeface="UTM Avo" panose="02040603050506020204" pitchFamily="18" charset="0"/>
                <a:cs typeface="Times New Roman" panose="02020603050405020304" pitchFamily="18" charset="0"/>
              </a:rPr>
              <a:t>dẫn</a:t>
            </a:r>
            <a:r>
              <a:rPr lang="vi-VN" sz="2000" b="1" dirty="0" smtClean="0">
                <a:solidFill>
                  <a:schemeClr val="accent6"/>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Hình </a:t>
            </a:r>
            <a:r>
              <a:rPr lang="vi-VN" sz="2000" dirty="0">
                <a:latin typeface="UTM Avo" panose="02040603050506020204" pitchFamily="18" charset="0"/>
                <a:cs typeface="Times New Roman" panose="02020603050405020304" pitchFamily="18" charset="0"/>
              </a:rPr>
              <a:t>45. </a:t>
            </a: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Mở tệp </a:t>
            </a:r>
            <a:r>
              <a:rPr lang="vi-VN" sz="2000" dirty="0" smtClean="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1: Khởi động phần mềm soạn thảo văn bản Word</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p>
        </p:txBody>
      </p:sp>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thư mục </a:t>
            </a:r>
            <a:r>
              <a:rPr lang="vi-VN" sz="2000" dirty="0" smtClean="0">
                <a:latin typeface="UTM Avo" panose="02040603050506020204" pitchFamily="18" charset="0"/>
                <a:cs typeface="Times New Roman" panose="02020603050405020304" pitchFamily="18" charset="0"/>
              </a:rPr>
              <a:t>chứa </a:t>
            </a:r>
            <a:r>
              <a:rPr lang="vi-VN" sz="2000" dirty="0">
                <a:latin typeface="UTM Avo" panose="02040603050506020204" pitchFamily="18" charset="0"/>
                <a:cs typeface="Times New Roman" panose="02020603050405020304" pitchFamily="18" charset="0"/>
              </a:rPr>
              <a:t>tệp văn bản</a:t>
            </a: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p>
        </p:txBody>
      </p:sp>
      <p:sp>
        <p:nvSpPr>
          <p:cNvPr id="23" name="Rectangle 22">
            <a:extLst>
              <a:ext uri="{FF2B5EF4-FFF2-40B4-BE49-F238E27FC236}">
                <a16:creationId xmlns:a16="http://schemas.microsoft.com/office/drawing/2014/main"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p>
        </p:txBody>
      </p:sp>
      <p:sp>
        <p:nvSpPr>
          <p:cNvPr id="31" name="Rectangle 30">
            <a:extLst>
              <a:ext uri="{FF2B5EF4-FFF2-40B4-BE49-F238E27FC236}">
                <a16:creationId xmlns:a16="http://schemas.microsoft.com/office/drawing/2014/main"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p>
        </p:txBody>
      </p:sp>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p>
        </p:txBody>
      </p:sp>
      <p:sp>
        <p:nvSpPr>
          <p:cNvPr id="26" name="Rectangle 25">
            <a:extLst>
              <a:ext uri="{FF2B5EF4-FFF2-40B4-BE49-F238E27FC236}">
                <a16:creationId xmlns:a16="http://schemas.microsoft.com/office/drawing/2014/main"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p>
        </p:txBody>
      </p:sp>
      <p:sp>
        <p:nvSpPr>
          <p:cNvPr id="29" name="Rectangle 28">
            <a:extLst>
              <a:ext uri="{FF2B5EF4-FFF2-40B4-BE49-F238E27FC236}">
                <a16:creationId xmlns:a16="http://schemas.microsoft.com/office/drawing/2014/main"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p>
            </p:txBody>
          </p:sp>
        </p:grpSp>
      </p:grpSp>
      <p:sp>
        <p:nvSpPr>
          <p:cNvPr id="61" name="Rectangle 60">
            <a:extLst>
              <a:ext uri="{FF2B5EF4-FFF2-40B4-BE49-F238E27FC236}">
                <a16:creationId xmlns:a16="http://schemas.microsoft.com/office/drawing/2014/main"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7784</TotalTime>
  <Words>1052</Words>
  <Application>Microsoft Office PowerPoint</Application>
  <PresentationFormat>Widescreen</PresentationFormat>
  <Paragraphs>102</Paragraphs>
  <Slides>14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CMS</cp:lastModifiedBy>
  <cp:revision>210</cp:revision>
  <dcterms:created xsi:type="dcterms:W3CDTF">2021-11-14T08:33:55Z</dcterms:created>
  <dcterms:modified xsi:type="dcterms:W3CDTF">2024-02-21T00:22:24Z</dcterms:modified>
</cp:coreProperties>
</file>