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83" r:id="rId2"/>
    <p:sldId id="2975" r:id="rId3"/>
    <p:sldId id="2990" r:id="rId4"/>
    <p:sldId id="2994" r:id="rId5"/>
    <p:sldId id="2992" r:id="rId6"/>
    <p:sldId id="2979" r:id="rId7"/>
    <p:sldId id="2976" r:id="rId8"/>
    <p:sldId id="2985" r:id="rId9"/>
    <p:sldId id="2993" r:id="rId10"/>
    <p:sldId id="2986"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06" autoAdjust="0"/>
    <p:restoredTop sz="95262" autoAdjust="0"/>
  </p:normalViewPr>
  <p:slideViewPr>
    <p:cSldViewPr snapToGrid="0">
      <p:cViewPr varScale="1">
        <p:scale>
          <a:sx n="72" d="100"/>
          <a:sy n="72" d="100"/>
        </p:scale>
        <p:origin x="121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smtClean="0">
                  <a:solidFill>
                    <a:schemeClr val="bg1"/>
                  </a:solidFill>
                  <a:latin typeface="SVN-Adam Gorry" panose="02040603050506020204" pitchFamily="18" charset="0"/>
                  <a:cs typeface="Times New Roman" panose="02020603050405020304" pitchFamily="18" charset="0"/>
                </a:rPr>
                <a:t>CHỦ ĐỀ </a:t>
              </a:r>
              <a:r>
                <a:rPr lang="vi-VN" sz="3200" b="1" dirty="0" smtClean="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13</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a:t>
            </a:r>
            <a:r>
              <a:rPr lang="vi-VN" altLang="vi-VN" sz="2000" dirty="0" smtClean="0">
                <a:latin typeface="UTM Avo" panose="02040603050506020204" pitchFamily="18" charset="0"/>
                <a:cs typeface="Times New Roman" panose="02020603050405020304" pitchFamily="18" charset="0"/>
              </a:rPr>
              <a:t>rô-bốt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Chuẩn </a:t>
            </a:r>
            <a:r>
              <a:rPr lang="vi-VN" altLang="vi-VN" sz="2000" b="1" dirty="0">
                <a:latin typeface="UTM Avo" panose="02040603050506020204" pitchFamily="18" charset="0"/>
                <a:cs typeface="Times New Roman" panose="02020603050405020304" pitchFamily="18" charset="0"/>
              </a:rPr>
              <a:t>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b="1" dirty="0" smtClean="0">
                <a:latin typeface="UTM Avo" panose="02040603050506020204" pitchFamily="18" charset="0"/>
                <a:cs typeface="Times New Roman" panose="02020603050405020304" pitchFamily="18" charset="0"/>
              </a:rPr>
              <a:t>Cách </a:t>
            </a:r>
            <a:r>
              <a:rPr lang="vi-VN" altLang="vi-VN" sz="2000" b="1" dirty="0">
                <a:latin typeface="UTM Avo" panose="02040603050506020204" pitchFamily="18" charset="0"/>
                <a:cs typeface="Times New Roman" panose="02020603050405020304" pitchFamily="18" charset="0"/>
              </a:rPr>
              <a:t>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1: Lần lượt đưa ra chỉ dẫn để rô-bốt thực hiện</a:t>
            </a:r>
            <a:r>
              <a:rPr lang="vi-VN" altLang="vi-VN" sz="2000" dirty="0" smtClean="0">
                <a:latin typeface="UTM Avo" panose="02040603050506020204" pitchFamily="18" charset="0"/>
                <a:cs typeface="Times New Roman" panose="02020603050405020304" pitchFamily="18" charset="0"/>
              </a:rPr>
              <a:t>.</a:t>
            </a:r>
          </a:p>
          <a:p>
            <a:pPr defTabSz="342900">
              <a:lnSpc>
                <a:spcPct val="150000"/>
              </a:lnSpc>
            </a:pPr>
            <a:r>
              <a:rPr lang="vi-VN" altLang="vi-VN" sz="2000" dirty="0" smtClean="0">
                <a:latin typeface="UTM Avo" panose="02040603050506020204" pitchFamily="18" charset="0"/>
                <a:cs typeface="Times New Roman" panose="02020603050405020304" pitchFamily="18" charset="0"/>
              </a:rPr>
              <a:t>• </a:t>
            </a:r>
            <a:r>
              <a:rPr lang="vi-VN" altLang="vi-VN" sz="2000" dirty="0">
                <a:latin typeface="UTM Avo" panose="02040603050506020204" pitchFamily="18" charset="0"/>
                <a:cs typeface="Times New Roman" panose="02020603050405020304" pitchFamily="18" charset="0"/>
              </a:rPr>
              <a:t>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smtClean="0">
                <a:latin typeface="UTM Avo" panose="02040603050506020204"/>
              </a:rPr>
              <a:t>             </a:t>
            </a:r>
            <a:r>
              <a:rPr lang="vi-VN" sz="2000" dirty="0">
                <a:latin typeface="UTM Avo" panose="02040603050506020204"/>
              </a:rPr>
              <a:t>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smtClean="0">
                <a:latin typeface="UTM Avo" panose="02040603050506020204" pitchFamily="18" charset="0"/>
                <a:cs typeface="Times New Roman" panose="02020603050405020304" pitchFamily="18" charset="0"/>
              </a:rPr>
              <a:t>Nhân vật</a:t>
            </a:r>
            <a:endParaRPr lang="vi-VN" sz="2000" i="1"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smtClean="0">
                  <a:solidFill>
                    <a:srgbClr val="F03C69"/>
                  </a:solidFill>
                  <a:latin typeface="Times New Roman" panose="02020603050405020304" pitchFamily="18" charset="0"/>
                  <a:cs typeface="Times New Roman" panose="02020603050405020304" pitchFamily="18" charset="0"/>
                </a:rPr>
                <a:t>        Các trò chơi trên máy tính được tạo ra bằng </a:t>
              </a:r>
              <a:r>
                <a:rPr lang="vi-VN" altLang="vi-VN" sz="2400" b="1" dirty="0">
                  <a:solidFill>
                    <a:srgbClr val="F03C69"/>
                  </a:solidFill>
                  <a:latin typeface="Times New Roman" panose="02020603050405020304" pitchFamily="18" charset="0"/>
                  <a:cs typeface="Times New Roman" panose="02020603050405020304" pitchFamily="18" charset="0"/>
                </a:rPr>
                <a:t>cách viết chương trình trong </a:t>
              </a:r>
              <a:r>
                <a:rPr lang="vi-VN" altLang="vi-VN" sz="2400" b="1" dirty="0" smtClean="0">
                  <a:solidFill>
                    <a:srgbClr val="F03C69"/>
                  </a:solidFill>
                  <a:latin typeface="Times New Roman" panose="02020603050405020304" pitchFamily="18" charset="0"/>
                  <a:cs typeface="Times New Roman" panose="02020603050405020304" pitchFamily="18" charset="0"/>
                </a:rPr>
                <a:t>một ngôn ngữ lập trình</a:t>
              </a:r>
              <a:r>
                <a:rPr lang="vi-VN" altLang="vi-VN" sz="2400" b="1" dirty="0">
                  <a:solidFill>
                    <a:srgbClr val="F03C69"/>
                  </a:solidFill>
                  <a:latin typeface="Times New Roman" panose="02020603050405020304" pitchFamily="18" charset="0"/>
                  <a:cs typeface="Times New Roman" panose="02020603050405020304" pitchFamily="18" charset="0"/>
                </a:rPr>
                <a:t>. </a:t>
              </a:r>
              <a:r>
                <a:rPr lang="vi-VN" altLang="vi-VN" sz="2400" b="1" dirty="0" smtClean="0">
                  <a:solidFill>
                    <a:srgbClr val="F03C69"/>
                  </a:solidFill>
                  <a:latin typeface="Times New Roman" panose="02020603050405020304" pitchFamily="18" charset="0"/>
                  <a:cs typeface="Times New Roman" panose="02020603050405020304" pitchFamily="18" charset="0"/>
                </a:rPr>
                <a:t>Chương </a:t>
              </a:r>
              <a:r>
                <a:rPr lang="vi-VN" altLang="vi-VN" sz="2400" b="1" dirty="0">
                  <a:solidFill>
                    <a:srgbClr val="F03C69"/>
                  </a:solidFill>
                  <a:latin typeface="Times New Roman" panose="02020603050405020304" pitchFamily="18" charset="0"/>
                  <a:cs typeface="Times New Roman" panose="02020603050405020304" pitchFamily="18" charset="0"/>
                </a:rPr>
                <a:t>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904316" y="654393"/>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endParaRPr lang="vi-VN" sz="2000" dirty="0" smtClean="0">
              <a:latin typeface="UTM Avo" panose="02040603050506020204"/>
            </a:endParaRPr>
          </a:p>
          <a:p>
            <a:r>
              <a:rPr lang="vi-VN" sz="2000" dirty="0" smtClean="0">
                <a:latin typeface="UTM Avo" panose="02040603050506020204"/>
              </a:rPr>
              <a:t>              A.   Đi </a:t>
            </a:r>
            <a:r>
              <a:rPr lang="vi-VN" sz="2000" dirty="0">
                <a:latin typeface="UTM Avo" panose="02040603050506020204"/>
              </a:rPr>
              <a:t>thẳng.        </a:t>
            </a:r>
            <a:r>
              <a:rPr lang="vi-VN" sz="2000" dirty="0" smtClean="0">
                <a:latin typeface="UTM Avo" panose="02040603050506020204"/>
              </a:rPr>
              <a:t>                                 B</a:t>
            </a:r>
            <a:r>
              <a:rPr lang="vi-VN" sz="2000" dirty="0">
                <a:latin typeface="UTM Avo" panose="02040603050506020204"/>
              </a:rPr>
              <a:t>. Đi theo một hình tam giác.   </a:t>
            </a:r>
            <a:endParaRPr lang="vi-VN" sz="2000" dirty="0" smtClean="0">
              <a:latin typeface="UTM Avo" panose="02040603050506020204"/>
            </a:endParaRPr>
          </a:p>
          <a:p>
            <a:endParaRPr lang="vi-VN" sz="2000" dirty="0" smtClean="0">
              <a:latin typeface="UTM Avo" panose="02040603050506020204"/>
            </a:endParaRPr>
          </a:p>
          <a:p>
            <a:r>
              <a:rPr lang="vi-VN" sz="2000" dirty="0" smtClean="0">
                <a:latin typeface="UTM Avo" panose="02040603050506020204"/>
              </a:rPr>
              <a:t>              C.   Đi </a:t>
            </a:r>
            <a:r>
              <a:rPr lang="vi-VN" sz="2000" dirty="0">
                <a:latin typeface="UTM Avo" panose="02040603050506020204"/>
              </a:rPr>
              <a:t>theo một hình vuông.    </a:t>
            </a:r>
            <a:r>
              <a:rPr lang="vi-VN" sz="2000" dirty="0" smtClean="0">
                <a:latin typeface="UTM Avo" panose="02040603050506020204"/>
              </a:rPr>
              <a:t>            D</a:t>
            </a:r>
            <a:r>
              <a:rPr lang="vi-VN" sz="2000" dirty="0">
                <a:latin typeface="UTM Avo" panose="02040603050506020204"/>
              </a:rPr>
              <a:t>.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smtClean="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Nháy đúp chuột vào biểu tượng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trên màn hình nền để khởi động phần mềm Scratch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a:t>
            </a:r>
            <a:r>
              <a:rPr lang="vi-VN" sz="2000" dirty="0" smtClean="0">
                <a:latin typeface="UTM Avo" panose="02040603050506020204" pitchFamily="18" charset="0"/>
                <a:cs typeface="Times New Roman" panose="02020603050405020304" pitchFamily="18" charset="0"/>
              </a:rPr>
              <a:t>cầu            </a:t>
            </a:r>
            <a:r>
              <a:rPr lang="vi-VN" sz="2000" dirty="0">
                <a:latin typeface="UTM Avo" panose="02040603050506020204" pitchFamily="18" charset="0"/>
                <a:cs typeface="Times New Roman" panose="02020603050405020304" pitchFamily="18" charset="0"/>
              </a:rPr>
              <a:t>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Nháy  </a:t>
            </a:r>
            <a:r>
              <a:rPr lang="vi-VN" sz="2000" dirty="0">
                <a:latin typeface="UTM Avo" panose="02040603050506020204" pitchFamily="18" charset="0"/>
                <a:cs typeface="Times New Roman" panose="02020603050405020304" pitchFamily="18" charset="0"/>
              </a:rPr>
              <a:t>chuột  chọn </a:t>
            </a:r>
            <a:r>
              <a:rPr lang="vi-VN" sz="2000" b="1" dirty="0">
                <a:latin typeface="UTM Avo" panose="02040603050506020204" pitchFamily="18" charset="0"/>
                <a:cs typeface="Times New Roman" panose="02020603050405020304" pitchFamily="18" charset="0"/>
              </a:rPr>
              <a:t>Tập </a:t>
            </a:r>
            <a:r>
              <a:rPr lang="vi-VN" sz="2000" b="1" dirty="0" smtClean="0">
                <a:latin typeface="UTM Avo" panose="02040603050506020204" pitchFamily="18" charset="0"/>
                <a:cs typeface="Times New Roman" panose="02020603050405020304" pitchFamily="18" charset="0"/>
              </a:rPr>
              <a:t>tin </a:t>
            </a:r>
            <a:r>
              <a:rPr lang="vi-VN" sz="2000" dirty="0" smtClean="0">
                <a:latin typeface="UTM Avo" panose="02040603050506020204" pitchFamily="18" charset="0"/>
                <a:cs typeface="Times New Roman" panose="02020603050405020304" pitchFamily="18" charset="0"/>
              </a:rPr>
              <a:t>và  </a:t>
            </a:r>
            <a:r>
              <a:rPr lang="vi-VN" sz="2000" dirty="0">
                <a:latin typeface="UTM Avo" panose="02040603050506020204" pitchFamily="18" charset="0"/>
                <a:cs typeface="Times New Roman" panose="02020603050405020304" pitchFamily="18" charset="0"/>
              </a:rPr>
              <a:t>chọn  lệnh </a:t>
            </a:r>
            <a:r>
              <a:rPr lang="vi-VN" sz="2000" b="1" dirty="0">
                <a:latin typeface="UTM Avo" panose="02040603050506020204" pitchFamily="18" charset="0"/>
                <a:cs typeface="Times New Roman" panose="02020603050405020304" pitchFamily="18" charset="0"/>
              </a:rPr>
              <a:t>Mở từ máy tính</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72208" y="746592"/>
            <a:ext cx="8228842" cy="1160029"/>
            <a:chOff x="1099171" y="292955"/>
            <a:chExt cx="6922085" cy="1160029"/>
          </a:xfrm>
        </p:grpSpPr>
        <p:sp>
          <p:nvSpPr>
            <p:cNvPr id="11" name="Rectangle 10">
              <a:extLst>
                <a:ext uri="{FF2B5EF4-FFF2-40B4-BE49-F238E27FC236}">
                  <a16:creationId xmlns:a16="http://schemas.microsoft.com/office/drawing/2014/main" id="{1E10EB54-4731-4DD5-8421-518086FEA3E2}"/>
                </a:ext>
              </a:extLst>
            </p:cNvPr>
            <p:cNvSpPr/>
            <p:nvPr/>
          </p:nvSpPr>
          <p:spPr>
            <a:xfrm>
              <a:off x="1099171" y="317553"/>
              <a:ext cx="1876496" cy="715581"/>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1015663"/>
            </a:xfrm>
            <a:prstGeom prst="rect">
              <a:avLst/>
            </a:prstGeom>
          </p:spPr>
          <p:txBody>
            <a:bodyPr wrap="square">
              <a:spAutoFit/>
            </a:bodyPr>
            <a:lstStyle/>
            <a:p>
              <a:pPr algn="just" defTabSz="342900">
                <a:lnSpc>
                  <a:spcPct val="150000"/>
                </a:lnSpc>
              </a:pPr>
              <a:r>
                <a:rPr lang="en-US" sz="2000" b="1" dirty="0" err="1" smtClean="0">
                  <a:latin typeface="UTM Avo" panose="02040603050506020204" pitchFamily="18" charset="0"/>
                  <a:cs typeface="Times New Roman" panose="02020603050405020304" pitchFamily="18" charset="0"/>
                </a:rPr>
                <a:t>Chạy</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chương</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trình</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và</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thoát</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khỏi</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phần</a:t>
              </a:r>
              <a:r>
                <a:rPr lang="en-US" sz="2000" b="1" dirty="0" smtClean="0">
                  <a:latin typeface="UTM Avo" panose="02040603050506020204" pitchFamily="18" charset="0"/>
                  <a:cs typeface="Times New Roman" panose="02020603050405020304" pitchFamily="18" charset="0"/>
                </a:rPr>
                <a:t> </a:t>
              </a:r>
              <a:r>
                <a:rPr lang="en-US" sz="2000" b="1" dirty="0" err="1" smtClean="0">
                  <a:latin typeface="UTM Avo" panose="02040603050506020204" pitchFamily="18" charset="0"/>
                  <a:cs typeface="Times New Roman" panose="02020603050405020304" pitchFamily="18" charset="0"/>
                </a:rPr>
                <a:t>mềm</a:t>
              </a:r>
              <a:r>
                <a:rPr lang="en-US" sz="2000" b="1" dirty="0" smtClean="0">
                  <a:latin typeface="UTM Avo" panose="02040603050506020204" pitchFamily="18" charset="0"/>
                  <a:cs typeface="Times New Roman" panose="02020603050405020304" pitchFamily="18" charset="0"/>
                </a:rPr>
                <a:t> Scratch</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smtClean="0">
                  <a:solidFill>
                    <a:schemeClr val="bg1"/>
                  </a:solidFill>
                  <a:latin typeface="Sitka Subheading" pitchFamily="2" charset="0"/>
                  <a:cs typeface="Times New Roman" panose="02020603050405020304" pitchFamily="18" charset="0"/>
                </a:rPr>
                <a:t>2</a:t>
              </a:r>
              <a:endParaRPr lang="vi-VN" sz="2800" b="1" dirty="0">
                <a:solidFill>
                  <a:schemeClr val="bg1"/>
                </a:solidFill>
                <a:latin typeface="Sitka Subheading" pitchFamily="2" charset="0"/>
                <a:cs typeface="Times New Roman" panose="02020603050405020304" pitchFamily="18" charset="0"/>
              </a:endParaRP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a:t>
            </a:r>
            <a:r>
              <a:rPr lang="vi-VN" sz="2000" dirty="0" smtClean="0">
                <a:latin typeface="UTM Avo" panose="02040603050506020204" pitchFamily="18" charset="0"/>
                <a:cs typeface="Times New Roman" panose="02020603050405020304" pitchFamily="18" charset="0"/>
              </a:rPr>
              <a:t>xanh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chạy chương trình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Nháy chuột vào nút </a:t>
            </a:r>
            <a:r>
              <a:rPr lang="vi-VN" sz="2000" dirty="0" smtClean="0">
                <a:latin typeface="UTM Avo" panose="02040603050506020204" pitchFamily="18" charset="0"/>
                <a:cs typeface="Times New Roman" panose="02020603050405020304" pitchFamily="18" charset="0"/>
              </a:rPr>
              <a:t>lệnh</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dừng chương trình.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Em có thể nháy chuột vào nút lệnh </a:t>
            </a:r>
            <a:r>
              <a:rPr lang="vi-VN" sz="2000" dirty="0" smtClean="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để </a:t>
            </a:r>
            <a:r>
              <a:rPr lang="vi-VN" sz="2000" dirty="0">
                <a:latin typeface="UTM Avo" panose="02040603050506020204" pitchFamily="18" charset="0"/>
                <a:cs typeface="Times New Roman" panose="02020603050405020304" pitchFamily="18" charset="0"/>
              </a:rPr>
              <a:t>tiếp tục lượt chơi khác.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a:t>
            </a:r>
            <a:r>
              <a:rPr lang="vi-VN" sz="2000" i="1" dirty="0">
                <a:solidFill>
                  <a:schemeClr val="accent6"/>
                </a:solidFill>
                <a:latin typeface="UTM Avo" panose="02040603050506020204" pitchFamily="18" charset="0"/>
                <a:cs typeface="Times New Roman" panose="02020603050405020304" pitchFamily="18" charset="0"/>
              </a:rPr>
              <a:t>4: </a:t>
            </a:r>
            <a:r>
              <a:rPr lang="vi-VN" sz="2000" dirty="0">
                <a:latin typeface="UTM Avo" panose="02040603050506020204" pitchFamily="18" charset="0"/>
                <a:cs typeface="Times New Roman" panose="02020603050405020304" pitchFamily="18" charset="0"/>
              </a:rPr>
              <a:t>Nháy chuột vào </a:t>
            </a:r>
            <a:r>
              <a:rPr lang="vi-VN" sz="2000" dirty="0" smtClean="0">
                <a:latin typeface="UTM Avo" panose="02040603050506020204" pitchFamily="18" charset="0"/>
                <a:cs typeface="Times New Roman" panose="02020603050405020304" pitchFamily="18" charset="0"/>
              </a:rPr>
              <a:t>nút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ở góc trên bên phải của màn hình Scratch để thoát khỏi phần mềm. </a:t>
            </a:r>
            <a:endParaRPr lang="vi-VN" sz="2000" dirty="0" smtClean="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câu đúng trong các câu sau</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Em có thể dùng ngôn ngữ lập trình Scratch để diễn tả từng bước thực hiện một trò chơi trên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Các câu lệnh của Scratch được sắp xếp theo một thứ tự nhất định tạo thành một chương trình máy tính</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 Máy tính không thể thực hiện trò </a:t>
            </a:r>
            <a:r>
              <a:rPr lang="vi-VN" sz="2000" dirty="0" smtClean="0">
                <a:latin typeface="UTM Avo" panose="02040603050506020204" pitchFamily="18" charset="0"/>
                <a:cs typeface="Times New Roman" panose="02020603050405020304" pitchFamily="18" charset="0"/>
              </a:rPr>
              <a:t>chơi</a:t>
            </a:r>
          </a:p>
          <a:p>
            <a:pPr algn="just" defTabSz="342900">
              <a:lnSpc>
                <a:spcPct val="150000"/>
              </a:lnSpc>
            </a:pPr>
            <a:r>
              <a:rPr lang="vi-VN" sz="2000" dirty="0" smtClean="0">
                <a:latin typeface="UTM Avo" panose="02040603050506020204" pitchFamily="18" charset="0"/>
                <a:cs typeface="Times New Roman" panose="02020603050405020304" pitchFamily="18" charset="0"/>
              </a:rPr>
              <a:t>d</a:t>
            </a:r>
            <a:r>
              <a:rPr lang="vi-VN" sz="2000" dirty="0">
                <a:latin typeface="UTM Avo" panose="02040603050506020204" pitchFamily="18" charset="0"/>
                <a:cs typeface="Times New Roman" panose="02020603050405020304" pitchFamily="18" charset="0"/>
              </a:rPr>
              <a:t>) Trong Scratch các lệnh của chương trình máy tính có thể được thể hiện bằng ngôn ngữ tiếng Việt.</a:t>
            </a:r>
            <a:endParaRPr lang="vi-VN" sz="2000" dirty="0" smtClean="0">
              <a:latin typeface="UTM Avo" panose="02040603050506020204" pitchFamily="18" charset="0"/>
              <a:cs typeface="Times New Roman" panose="02020603050405020304" pitchFamily="18" charset="0"/>
            </a:endParaRPr>
          </a:p>
        </p:txBody>
      </p:sp>
      <p:sp>
        <p:nvSpPr>
          <p:cNvPr id="13" name="Oval 12"/>
          <p:cNvSpPr/>
          <p:nvPr/>
        </p:nvSpPr>
        <p:spPr>
          <a:xfrm>
            <a:off x="798300" y="405110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98300" y="2652712"/>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32628" y="1770314"/>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r>
              <a:rPr lang="vi-VN" dirty="0" smtClean="0">
                <a:latin typeface="UTM Avo" panose="020406030505060202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8230</TotalTime>
  <Words>854</Words>
  <Application>Microsoft Office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vt:i4>
      </vt:variant>
    </vt:vector>
  </HeadingPairs>
  <TitlesOfParts>
    <vt:vector size="29"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237</cp:revision>
  <dcterms:created xsi:type="dcterms:W3CDTF">2021-11-14T08:33:55Z</dcterms:created>
  <dcterms:modified xsi:type="dcterms:W3CDTF">2024-03-19T09:16:42Z</dcterms:modified>
</cp:coreProperties>
</file>