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283" r:id="rId2"/>
    <p:sldId id="2975" r:id="rId3"/>
    <p:sldId id="2990" r:id="rId4"/>
    <p:sldId id="2994" r:id="rId5"/>
    <p:sldId id="2995" r:id="rId6"/>
    <p:sldId id="2991" r:id="rId7"/>
    <p:sldId id="2979" r:id="rId8"/>
    <p:sldId id="2996" r:id="rId9"/>
    <p:sldId id="2997" r:id="rId10"/>
    <p:sldId id="2976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6" autoAdjust="0"/>
    <p:restoredTop sz="95262" autoAdjust="0"/>
  </p:normalViewPr>
  <p:slideViewPr>
    <p:cSldViewPr snapToGrid="0">
      <p:cViewPr varScale="1">
        <p:scale>
          <a:sx n="72" d="100"/>
          <a:sy n="72" d="100"/>
        </p:scale>
        <p:origin x="5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377351" y="536249"/>
            <a:ext cx="7692551" cy="1896222"/>
            <a:chOff x="-377351" y="411603"/>
            <a:chExt cx="7692551" cy="1347838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44530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-377351" y="411603"/>
              <a:ext cx="6786880" cy="9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6. GIẢI QUYẾT VẤN ĐỀ VỚI SỰ TRỢ GIÚP CỦA MÁY TÍNH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3" y="2016666"/>
            <a:ext cx="8789380" cy="1898458"/>
            <a:chOff x="1114157" y="1433245"/>
            <a:chExt cx="8789380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49" y="1595923"/>
              <a:ext cx="7305341" cy="1429330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2503" y="1653012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80875" y="2021418"/>
              <a:ext cx="1314978" cy="1003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14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652677" y="1472785"/>
              <a:ext cx="7250860" cy="16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KHÁM PHÁ MÔI TRƯỜNG LẬP TRÌNH TRỰC QUAN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3908" y="743051"/>
            <a:ext cx="9537500" cy="4805046"/>
            <a:chOff x="993908" y="743051"/>
            <a:chExt cx="9537500" cy="4805046"/>
          </a:xfrm>
        </p:grpSpPr>
        <p:grpSp>
          <p:nvGrpSpPr>
            <p:cNvPr id="9" name="Group 8"/>
            <p:cNvGrpSpPr/>
            <p:nvPr/>
          </p:nvGrpSpPr>
          <p:grpSpPr>
            <a:xfrm>
              <a:off x="993908" y="743051"/>
              <a:ext cx="9414688" cy="1160029"/>
              <a:chOff x="708098" y="292955"/>
              <a:chExt cx="9414688" cy="11600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708098" y="317553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700" b="1" dirty="0">
                    <a:solidFill>
                      <a:schemeClr val="accent6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NHIỆM VỤ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558349-1F9F-48F3-830E-5BABDBF449D9}"/>
                  </a:ext>
                </a:extLst>
              </p:cNvPr>
              <p:cNvSpPr/>
              <p:nvPr/>
            </p:nvSpPr>
            <p:spPr>
              <a:xfrm>
                <a:off x="3091070" y="437321"/>
                <a:ext cx="70317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sz="20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Chạy chương trình “Điều khiển rô-bốt”, lưu tệp và thoát khỏi phần mềm.</a:t>
                </a:r>
                <a:endParaRPr lang="vi-VN" sz="2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33869" y="522030"/>
                <a:ext cx="347618" cy="37249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E10EB54-4731-4DD5-8421-518086FEA3E2}"/>
                  </a:ext>
                </a:extLst>
              </p:cNvPr>
              <p:cNvSpPr/>
              <p:nvPr/>
            </p:nvSpPr>
            <p:spPr>
              <a:xfrm>
                <a:off x="2633869" y="292955"/>
                <a:ext cx="2267570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Sitka Subheading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993908" y="1762445"/>
              <a:ext cx="95375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nút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góc trên bên phải để sân khấu mở rộng toàn màn hình. Nháy chuột vào nút lệnh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chạy chương trình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Nhấn phím ESC để quay lại màn hình Scratch.66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về máy tính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trong bảng chọn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Tập tin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Cửa sổ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Save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as 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hiện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ra, em hãy chọn thư mục lưu trữ và đặt tên tệp là Robot 2</a:t>
              </a:r>
              <a:r>
                <a:rPr lang="vi-VN" sz="2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4: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Để thoát khỏi chương trình Scratch, em nháy chuột vào nút  ở góc trên bên phải của màn hình Scratch.</a:t>
              </a:r>
              <a:endPara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8113" y="2234046"/>
              <a:ext cx="464860" cy="48772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543" y="2865412"/>
              <a:ext cx="373412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4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5759" y="1200104"/>
            <a:ext cx="9680528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Chương trình nào dưới đây điều khiển nhân vật thực hiện lần lượt hành động sau?   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Di chuyển 60 bước.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Quay phải 15 độ.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6584"/>
          <a:stretch/>
        </p:blipFill>
        <p:spPr>
          <a:xfrm>
            <a:off x="1817395" y="2452362"/>
            <a:ext cx="8161727" cy="227094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48126" y="4261485"/>
            <a:ext cx="486139" cy="4861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2195" y="5014727"/>
            <a:ext cx="9550337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tạo chương trình trong Scratch để kiểm tra kết quả Câu 1.</a:t>
            </a:r>
            <a:endParaRPr lang="vi-VN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6" y="1425059"/>
            <a:ext cx="598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1. Trong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khi di chuyển hoặc quay, có thể nhân vật mèo sẽ lộn ngược.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giúp em khắc phục điều này. Em hãy mở chương trình “Điều khiển rô-bốt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”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bổ sung lệnh này vào sau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và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chạy thử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Em hãy tạo một chương trình điều khiển nhân vật mèo vừa đi vừa vẽ hình tam giác, biết góc quay để vẽ tam giác là 120 độ.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05" y="1923868"/>
            <a:ext cx="1883785" cy="61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38"/>
          <a:stretch/>
        </p:blipFill>
        <p:spPr>
          <a:xfrm>
            <a:off x="2423005" y="3263630"/>
            <a:ext cx="1040310" cy="60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369" y="890157"/>
            <a:ext cx="3273467" cy="47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229626" y="-72011"/>
            <a:ext cx="3584091" cy="1777917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19914" y="336256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86227" y="1215216"/>
            <a:ext cx="6618519" cy="2172162"/>
            <a:chOff x="1768766" y="4552258"/>
            <a:chExt cx="7300588" cy="1841622"/>
          </a:xfrm>
        </p:grpSpPr>
        <p:sp>
          <p:nvSpPr>
            <p:cNvPr id="16" name="Speech Bubble: Rectangle with Corners Rounded 9"/>
            <p:cNvSpPr/>
            <p:nvPr/>
          </p:nvSpPr>
          <p:spPr>
            <a:xfrm>
              <a:off x="1768766" y="4644318"/>
              <a:ext cx="7212563" cy="1749562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10"/>
            <p:cNvSpPr/>
            <p:nvPr/>
          </p:nvSpPr>
          <p:spPr>
            <a:xfrm>
              <a:off x="1856791" y="4552258"/>
              <a:ext cx="7212563" cy="1749077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281138" y="1307275"/>
            <a:ext cx="6507108" cy="18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 khi thực hiện trò chơi “Điều khiển rô-bốt” trên máy tính ở Bài 13, bạn An rất muốn biết cách tạo ra chương trình. Chắc em cũng có mong muốn tạo ra chương trình đó phải không?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96175" y="3994877"/>
            <a:ext cx="5032822" cy="1664072"/>
            <a:chOff x="1856791" y="4401655"/>
            <a:chExt cx="7212563" cy="2295926"/>
          </a:xfrm>
        </p:grpSpPr>
        <p:sp>
          <p:nvSpPr>
            <p:cNvPr id="25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wedgeEllipseCallout">
              <a:avLst>
                <a:gd name="adj1" fmla="val -10080"/>
                <a:gd name="adj2" fmla="val 19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wedgeEllipseCallout">
              <a:avLst>
                <a:gd name="adj1" fmla="val -50463"/>
                <a:gd name="adj2" fmla="val 559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52938" y="5694226"/>
            <a:ext cx="1156754" cy="8223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54286" y="4373659"/>
            <a:ext cx="391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27" y="3691367"/>
            <a:ext cx="4755292" cy="19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680" y="292735"/>
            <a:ext cx="853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Lệnh và Nhóm Lệnh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680" y="870405"/>
            <a:ext cx="10962640" cy="4115268"/>
            <a:chOff x="522612" y="941386"/>
            <a:chExt cx="10962947" cy="2113706"/>
          </a:xfrm>
        </p:grpSpPr>
        <p:sp>
          <p:nvSpPr>
            <p:cNvPr id="4" name="Rectangle 3"/>
            <p:cNvSpPr/>
            <p:nvPr/>
          </p:nvSpPr>
          <p:spPr>
            <a:xfrm>
              <a:off x="3940170" y="1111869"/>
              <a:ext cx="7394147" cy="33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FC354"/>
                  </a:solidFill>
                  <a:latin typeface="SVN-Avo"/>
                  <a:cs typeface="Times New Roman" panose="02020603050405020304" pitchFamily="18" charset="0"/>
                </a:rPr>
                <a:t>lệnh</a:t>
              </a:r>
              <a:endParaRPr lang="vi-VN" sz="2800" b="1" dirty="0">
                <a:solidFill>
                  <a:srgbClr val="7FC354"/>
                </a:solidFill>
                <a:latin typeface="SVN-Avo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2"/>
              <a:ext cx="10962947" cy="107349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144" y="1530022"/>
              <a:ext cx="10145882" cy="49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Scratch,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"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"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41386"/>
              <a:ext cx="6010444" cy="2113706"/>
              <a:chOff x="638185" y="941386"/>
              <a:chExt cx="6010444" cy="211370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68533"/>
                <a:ext cx="2578172" cy="393882"/>
                <a:chOff x="6021948" y="1377672"/>
                <a:chExt cx="2578172" cy="393882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16639" y="1377672"/>
                  <a:ext cx="2202877" cy="379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2543" y="941386"/>
                <a:ext cx="1121133" cy="639780"/>
                <a:chOff x="10442150" y="1062239"/>
                <a:chExt cx="3996719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599209" y="1257936"/>
                  <a:ext cx="3839660" cy="2005948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 Box 23"/>
          <p:cNvSpPr txBox="1"/>
          <p:nvPr/>
        </p:nvSpPr>
        <p:spPr>
          <a:xfrm>
            <a:off x="1023201" y="3450484"/>
            <a:ext cx="10058400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             Trong </a:t>
            </a:r>
            <a:r>
              <a:rPr lang="vi-VN" sz="2000" dirty="0">
                <a:latin typeface="UTM Avo" panose="02040603050506020204"/>
              </a:rPr>
              <a:t>phần mềm Scratch, mỗi nhóm lệnh cơ bản và các lệnh thuộc nhóm đó có cùng màu sắc.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dụ, nhóm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Điều khiển </a:t>
            </a:r>
            <a:r>
              <a:rPr lang="vi-VN" sz="2000" dirty="0">
                <a:latin typeface="UTM Avo" panose="02040603050506020204"/>
              </a:rPr>
              <a:t>và lệnh </a:t>
            </a:r>
            <a:r>
              <a:rPr lang="vi-VN" sz="2000" b="1" dirty="0">
                <a:solidFill>
                  <a:schemeClr val="accent6"/>
                </a:solidFill>
                <a:latin typeface="UTM Avo" panose="02040603050506020204"/>
              </a:rPr>
              <a:t>Đ</a:t>
            </a:r>
            <a:r>
              <a:rPr lang="vi-VN" sz="2000" b="1" dirty="0" smtClean="0">
                <a:solidFill>
                  <a:schemeClr val="accent6"/>
                </a:solidFill>
                <a:latin typeface="UTM Avo" panose="02040603050506020204"/>
              </a:rPr>
              <a:t>ợi 1 giây </a:t>
            </a:r>
            <a:r>
              <a:rPr lang="vi-VN" sz="2000" dirty="0">
                <a:latin typeface="UTM Avo" panose="02040603050506020204"/>
              </a:rPr>
              <a:t>của nhóm này cùng có màu cam.Tên của mỗi nhóm lệnh gợi ý công dụng của chúng. </a:t>
            </a:r>
            <a:endParaRPr lang="vi-VN" sz="2000" dirty="0" smtClean="0">
              <a:latin typeface="UTM Avo" panose="02040603050506020204"/>
            </a:endParaRPr>
          </a:p>
          <a:p>
            <a:pPr>
              <a:lnSpc>
                <a:spcPts val="3000"/>
              </a:lnSpc>
            </a:pPr>
            <a:r>
              <a:rPr lang="vi-VN" sz="2000" dirty="0" smtClean="0">
                <a:latin typeface="UTM Avo" panose="02040603050506020204"/>
              </a:rPr>
              <a:t>Ví </a:t>
            </a:r>
            <a:r>
              <a:rPr lang="vi-VN" sz="2000" dirty="0">
                <a:latin typeface="UTM Avo" panose="02040603050506020204"/>
              </a:rPr>
              <a:t>dụ: nhóm lệnh </a:t>
            </a:r>
            <a:r>
              <a:rPr lang="vi-VN" sz="2000" b="1" dirty="0">
                <a:solidFill>
                  <a:srgbClr val="002060"/>
                </a:solidFill>
                <a:latin typeface="UTM Avo" panose="02040603050506020204"/>
              </a:rPr>
              <a:t>Chuyển </a:t>
            </a:r>
            <a:r>
              <a:rPr lang="vi-VN" sz="2000" b="1" dirty="0" smtClean="0">
                <a:solidFill>
                  <a:srgbClr val="002060"/>
                </a:solidFill>
                <a:latin typeface="UTM Avo" panose="02040603050506020204"/>
              </a:rPr>
              <a:t>động </a:t>
            </a:r>
            <a:r>
              <a:rPr lang="vi-VN" sz="2000" dirty="0" smtClean="0">
                <a:latin typeface="UTM Avo" panose="02040603050506020204"/>
              </a:rPr>
              <a:t>gồm </a:t>
            </a:r>
            <a:r>
              <a:rPr lang="vi-VN" sz="2000" dirty="0">
                <a:latin typeface="UTM Avo" panose="02040603050506020204"/>
              </a:rPr>
              <a:t>các lệnh điều khiển nhân vật di chuyển, nhóm lệnh </a:t>
            </a:r>
          </a:p>
          <a:p>
            <a:pPr>
              <a:lnSpc>
                <a:spcPts val="3000"/>
              </a:lnSpc>
            </a:pPr>
            <a:r>
              <a:rPr lang="vi-VN" sz="2000" b="1" dirty="0" smtClean="0">
                <a:solidFill>
                  <a:srgbClr val="7030A0"/>
                </a:solidFill>
                <a:latin typeface="UTM Avo" panose="02040603050506020204"/>
              </a:rPr>
              <a:t>Hiển </a:t>
            </a:r>
            <a:r>
              <a:rPr lang="vi-VN" sz="2000" b="1" dirty="0">
                <a:solidFill>
                  <a:srgbClr val="7030A0"/>
                </a:solidFill>
                <a:latin typeface="UTM Avo" panose="02040603050506020204"/>
              </a:rPr>
              <a:t>thị </a:t>
            </a:r>
            <a:r>
              <a:rPr lang="vi-VN" sz="2000" dirty="0">
                <a:latin typeface="UTM Avo" panose="02040603050506020204"/>
              </a:rPr>
              <a:t>chứa các lệnh thay đổi hình ảnh nhân vật, sân khấu và các thông báo sẽ xuất hiện trên màn hình</a:t>
            </a:r>
            <a:r>
              <a:rPr lang="vi-VN" sz="2000" dirty="0" smtClean="0">
                <a:latin typeface="UTM Avo" panose="02040603050506020204"/>
              </a:rPr>
              <a:t>,...</a:t>
            </a:r>
            <a:endParaRPr lang="en-US" sz="2000" dirty="0">
              <a:latin typeface="UTM Avo" panose="0204060305050602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035" y="3223930"/>
            <a:ext cx="765999" cy="7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689441" y="617663"/>
            <a:ext cx="10069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Bảng 4 dưới đây minh hoạ một số lệnh của các nhóm lệnh cơ bản được sử dụng trong chương trình “Điều khiển rô-bốt”.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2" y="1563907"/>
            <a:ext cx="6490806" cy="42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718624" y="250041"/>
            <a:ext cx="10069349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đưa lệnh vào chương trình cho một nhân vật, em thực hiện các thao tác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như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sau: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588" y="922286"/>
            <a:ext cx="5148564" cy="34544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803" y="4744040"/>
            <a:ext cx="85129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Các </a:t>
            </a: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lệnh được ghép với nhau tạo thành khối lệnh. Ví dụ, Hình 65 là khối lệnh gồm 3 lệnh. Khi chạy chương trình, các lệnh trong khối lệnh được thực hiện lần lượt theo thứ tự từ trên xuống dưới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728" y="4037266"/>
            <a:ext cx="2748199" cy="23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24558" y="519425"/>
            <a:ext cx="10290337" cy="1480139"/>
            <a:chOff x="3669268" y="737026"/>
            <a:chExt cx="7969151" cy="1094902"/>
          </a:xfrm>
        </p:grpSpPr>
        <p:grpSp>
          <p:nvGrpSpPr>
            <p:cNvPr id="26" name="Group 25"/>
            <p:cNvGrpSpPr/>
            <p:nvPr/>
          </p:nvGrpSpPr>
          <p:grpSpPr>
            <a:xfrm>
              <a:off x="3669268" y="737026"/>
              <a:ext cx="7555458" cy="1094902"/>
              <a:chOff x="3669268" y="737026"/>
              <a:chExt cx="7555458" cy="10949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753754" y="993101"/>
                <a:ext cx="7470972" cy="838827"/>
                <a:chOff x="4217929" y="1054357"/>
                <a:chExt cx="6721212" cy="1237500"/>
              </a:xfrm>
            </p:grpSpPr>
            <p:sp>
              <p:nvSpPr>
                <p:cNvPr id="30" name="Rectangle: Rounded Corners 15"/>
                <p:cNvSpPr/>
                <p:nvPr/>
              </p:nvSpPr>
              <p:spPr>
                <a:xfrm>
                  <a:off x="4288827" y="1171309"/>
                  <a:ext cx="6650314" cy="112054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16"/>
                <p:cNvSpPr/>
                <p:nvPr/>
              </p:nvSpPr>
              <p:spPr>
                <a:xfrm>
                  <a:off x="4217929" y="1054357"/>
                  <a:ext cx="6645204" cy="1136070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69268" y="737026"/>
                <a:ext cx="704404" cy="62374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003564" y="865064"/>
              <a:ext cx="7634855" cy="838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scratch,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chúng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Mỗi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 sẽ điều khiển </a:t>
              </a: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</a:t>
              </a:r>
              <a:r>
                <a:rPr lang="vi-VN" altLang="vi-VN" sz="2400" b="1" dirty="0" smtClean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 thực hiện 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62" y="2175655"/>
            <a:ext cx="799873" cy="7874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4344" y="2357483"/>
            <a:ext cx="5986126" cy="441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129" y="2963126"/>
            <a:ext cx="6552782" cy="313185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083257" y="4878237"/>
            <a:ext cx="1242567" cy="797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9101" y="3817923"/>
            <a:ext cx="1182827" cy="176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83257" y="3826411"/>
            <a:ext cx="1242567" cy="9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40" y="365959"/>
            <a:ext cx="1586224" cy="484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376" y="155451"/>
            <a:ext cx="821114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hành một số thao tác cơ bản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6998" y="665393"/>
            <a:ext cx="8836830" cy="685420"/>
            <a:chOff x="708098" y="292955"/>
            <a:chExt cx="8836830" cy="6854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6453858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Tạo chương trình “Điều khiển rô-bốt” như Hình 66. 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676998" y="1393196"/>
            <a:ext cx="9004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1: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Mở phần mềm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Scratch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 kiện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kéo thả lệnh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vào vùng tạo chương trình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chuột vào biểu tượng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để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xuất hiện danh sách nhóm lệnh  mở  rộng.  Trong  danh  sách này, em chọn nhóm lệnh "Bút vẽ" như minh hoạ của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2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 đó, nhóm lệnh  sẽ được thêm vào khu vực nhóm lệnh.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3829" y="5214905"/>
            <a:ext cx="2374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66.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 Chương trình </a:t>
            </a:r>
            <a:endParaRPr lang="vi-VN" sz="1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“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Điều khiển rô-bốt"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8" y="4666253"/>
            <a:ext cx="3857295" cy="14730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80612" y="6139314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</a:t>
            </a:r>
            <a:r>
              <a:rPr lang="vi-VN" sz="1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67.</a:t>
            </a:r>
            <a:r>
              <a:rPr lang="vi-VN" sz="1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  <a:cs typeface="Times New Roman" panose="02020603050405020304" pitchFamily="18" charset="0"/>
              </a:rPr>
              <a:t>Danh sách nhóm lệnh mở rộng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99" y="2444726"/>
            <a:ext cx="772046" cy="3860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19" y="3244122"/>
            <a:ext cx="643755" cy="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489832" y="677244"/>
            <a:ext cx="105413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, kéo 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2. Tiếp tục kéo thả lần lượt các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,                 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đặt nối tiếp vào khối lệnh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nhóm lệnh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Chuyển </a:t>
            </a:r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        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kéo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thả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lệnh                           đặt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nối tiếp sau lệnh ở bước 4. Thay đổi số bước di chuyển thành 100 bằng cách sau: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23" y="661055"/>
            <a:ext cx="987151" cy="49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30" y="1171062"/>
            <a:ext cx="841345" cy="496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00" y="1151130"/>
            <a:ext cx="1355715" cy="5164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823" y="2046869"/>
            <a:ext cx="481114" cy="549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694" y="1984236"/>
            <a:ext cx="1728280" cy="675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597" y="3457177"/>
            <a:ext cx="9075906" cy="23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279" y="1013817"/>
            <a:ext cx="10217981" cy="4708981"/>
            <a:chOff x="764547" y="391247"/>
            <a:chExt cx="10217981" cy="4708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764547" y="391247"/>
              <a:ext cx="10217981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6: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Tương tự bước 5, 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vào chương trình và thay đổi góc quay thành 90 độ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7: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lệnh </a:t>
              </a:r>
              <a:r>
                <a:rPr lang="vi-VN" sz="2000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Điều </a:t>
              </a:r>
              <a:r>
                <a:rPr lang="vi-VN" sz="2000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khiển           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đặt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nối tiếp sau lệnh ở bước 6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Lặp lại các bước 5, 6, 7 để tiếp tục đưa các lệnh vào vùng tạo chương trình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r>
                <a:rPr lang="vi-VN" sz="2000" i="1" dirty="0" smtClean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</a:t>
              </a:r>
              <a:r>
                <a:rPr lang="vi-VN" sz="2000" i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9: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Nháy chuột vào nhóm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          ,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 thả lệnh 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đặt nối tiếp sau lệnh cuối cùng ở bước 8</a:t>
              </a:r>
              <a:r>
                <a:rPr lang="vi-V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 defTabSz="342900">
                <a:lnSpc>
                  <a:spcPct val="150000"/>
                </a:lnSpc>
              </a:pP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 defTabSz="342900">
                <a:lnSpc>
                  <a:spcPct val="150000"/>
                </a:lnSpc>
              </a:pPr>
              <a:r>
                <a:rPr lang="vi-VN" sz="20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Lưu </a:t>
              </a:r>
              <a:r>
                <a:rPr lang="vi-VN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ý: </a:t>
              </a:r>
              <a:r>
                <a:rPr lang="vi-V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Nếu em muốn loại bỏ lệnh nào đó, em có thể kéo lệnh từ vùng tạo chương trình trả lại khu vực nhóm lệnh.</a:t>
              </a:r>
              <a:endPara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6128" y="467738"/>
              <a:ext cx="1266825" cy="53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5366" y="1283341"/>
              <a:ext cx="603825" cy="6038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0924" y="1317388"/>
              <a:ext cx="1051898" cy="5697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2829" y="2704922"/>
              <a:ext cx="634932" cy="5477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5506" y="2767093"/>
              <a:ext cx="971226" cy="485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6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965</Words>
  <Application>Microsoft Office PowerPoint</Application>
  <PresentationFormat>Widescreen</PresentationFormat>
  <Paragraphs>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微软雅黑</vt:lpstr>
      <vt:lpstr>Arial</vt:lpstr>
      <vt:lpstr>Calibri</vt:lpstr>
      <vt:lpstr>等线</vt:lpstr>
      <vt:lpstr>iCiel Cadena</vt:lpstr>
      <vt:lpstr>Segoe Print</vt:lpstr>
      <vt:lpstr>Sitka Subheading</vt:lpstr>
      <vt:lpstr>SVN-Adam Gorry</vt:lpstr>
      <vt:lpstr>SVN-Androgyne</vt:lpstr>
      <vt:lpstr>SVN-Avo</vt:lpstr>
      <vt:lpstr>SVN-SAF</vt:lpstr>
      <vt:lpstr>Times New Roman</vt:lpstr>
      <vt:lpstr>UTM Avo</vt:lpstr>
      <vt:lpstr>UTM Bienvenue</vt:lpstr>
      <vt:lpstr>UTM HelvetIns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CMS</cp:lastModifiedBy>
  <cp:revision>241</cp:revision>
  <dcterms:created xsi:type="dcterms:W3CDTF">2021-11-14T08:33:55Z</dcterms:created>
  <dcterms:modified xsi:type="dcterms:W3CDTF">2024-04-01T09:17:54Z</dcterms:modified>
</cp:coreProperties>
</file>