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5" r:id="rId6"/>
    <p:sldId id="2992" r:id="rId7"/>
    <p:sldId id="2998" r:id="rId8"/>
    <p:sldId id="2979" r:id="rId9"/>
    <p:sldId id="2985"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109" d="100"/>
          <a:sy n="109" d="100"/>
        </p:scale>
        <p:origin x="47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1015663"/>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hãy nâng cấp chương trình "Chú </a:t>
            </a:r>
            <a:r>
              <a:rPr lang="vi-VN" sz="2000" dirty="0">
                <a:latin typeface="UTM Avo" panose="02040603050506020204" pitchFamily="18" charset="0"/>
                <a:cs typeface="Times New Roman" panose="02020603050405020304" pitchFamily="18" charset="0"/>
              </a:rPr>
              <a:t>chó </a:t>
            </a:r>
            <a:r>
              <a:rPr lang="vi-VN" sz="2000" dirty="0" smtClean="0">
                <a:latin typeface="UTM Avo" panose="02040603050506020204" pitchFamily="18" charset="0"/>
                <a:cs typeface="Times New Roman" panose="02020603050405020304" pitchFamily="18" charset="0"/>
              </a:rPr>
              <a:t>đáng yêu</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và "Bể cá cảnh“ để nhân </a:t>
            </a:r>
            <a:r>
              <a:rPr lang="vi-VN" sz="2000" dirty="0">
                <a:latin typeface="UTM Avo" panose="02040603050506020204" pitchFamily="18" charset="0"/>
                <a:cs typeface="Times New Roman" panose="02020603050405020304" pitchFamily="18" charset="0"/>
              </a:rPr>
              <a:t>vật va vào cạnh sân khấu khi bật ngược lại không bị lộn ngược đầu..</a:t>
            </a: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06495" y="220837"/>
            <a:ext cx="7261241" cy="3847779"/>
          </a:xfrm>
          <a:prstGeom prst="rect">
            <a:avLst/>
          </a:prstGeom>
        </p:spPr>
      </p:pic>
      <p:grpSp>
        <p:nvGrpSpPr>
          <p:cNvPr id="8" name="Group 7"/>
          <p:cNvGrpSpPr/>
          <p:nvPr/>
        </p:nvGrpSpPr>
        <p:grpSpPr>
          <a:xfrm>
            <a:off x="1182900" y="3968264"/>
            <a:ext cx="7502862" cy="787471"/>
            <a:chOff x="1134262" y="2175655"/>
            <a:chExt cx="7502862" cy="787471"/>
          </a:xfrm>
        </p:grpSpPr>
        <p:pic>
          <p:nvPicPr>
            <p:cNvPr id="9" name="Picture 8"/>
            <p:cNvPicPr>
              <a:picLocks noChangeAspect="1"/>
            </p:cNvPicPr>
            <p:nvPr/>
          </p:nvPicPr>
          <p:blipFill>
            <a:blip r:embed="rId3"/>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4"/>
          <a:stretch>
            <a:fillRect/>
          </a:stretch>
        </p:blipFill>
        <p:spPr>
          <a:xfrm>
            <a:off x="1982773" y="4655382"/>
            <a:ext cx="7872142" cy="1969153"/>
          </a:xfrm>
          <a:prstGeom prst="rect">
            <a:avLst/>
          </a:prstGeom>
        </p:spPr>
      </p:pic>
      <p:sp>
        <p:nvSpPr>
          <p:cNvPr id="13" name="Oval 12"/>
          <p:cNvSpPr/>
          <p:nvPr/>
        </p:nvSpPr>
        <p:spPr>
          <a:xfrm>
            <a:off x="6800310" y="621104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86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477328"/>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Thay </a:t>
            </a:r>
            <a:r>
              <a:rPr lang="vi-VN" sz="2000" b="1" dirty="0">
                <a:solidFill>
                  <a:schemeClr val="accent6"/>
                </a:solidFill>
                <a:latin typeface="UTM Avo" panose="02040603050506020204" pitchFamily="18" charset="0"/>
                <a:cs typeface="Times New Roman" panose="02020603050405020304" pitchFamily="18" charset="0"/>
              </a:rPr>
              <a:t>đổi nhân </a:t>
            </a:r>
            <a:r>
              <a:rPr lang="vi-VN" sz="2000" b="1" dirty="0" smtClean="0">
                <a:solidFill>
                  <a:schemeClr val="accent6"/>
                </a:solidFill>
                <a:latin typeface="UTM Avo" panose="02040603050506020204" pitchFamily="18" charset="0"/>
                <a:cs typeface="Times New Roman" panose="02020603050405020304" pitchFamily="18" charset="0"/>
              </a:rPr>
              <a:t>vật</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thay đổi nhân vật, trong Vùng tạo nhân vật, em thực hiện như sau: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3753243" y="3044641"/>
            <a:ext cx="4690366" cy="3578953"/>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883" y="259549"/>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39468" y="1448862"/>
            <a:ext cx="9537500" cy="1015663"/>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Thay đổi phông nền sân </a:t>
            </a:r>
            <a:r>
              <a:rPr lang="vi-VN" sz="2000" b="1" dirty="0" smtClean="0">
                <a:solidFill>
                  <a:schemeClr val="accent6"/>
                </a:solidFill>
                <a:latin typeface="UTM Avo" panose="02040603050506020204" pitchFamily="18" charset="0"/>
                <a:cs typeface="Times New Roman" panose="02020603050405020304" pitchFamily="18" charset="0"/>
              </a:rPr>
              <a:t>khấu</a:t>
            </a:r>
          </a:p>
        </p:txBody>
      </p:sp>
      <p:grpSp>
        <p:nvGrpSpPr>
          <p:cNvPr id="9" name="Group 8"/>
          <p:cNvGrpSpPr/>
          <p:nvPr/>
        </p:nvGrpSpPr>
        <p:grpSpPr>
          <a:xfrm>
            <a:off x="939468" y="805978"/>
            <a:ext cx="10558624" cy="685420"/>
            <a:chOff x="708098" y="292955"/>
            <a:chExt cx="10558624"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Thay đổi nhân vật, sân khấu</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p:cNvPicPr>
            <a:picLocks noChangeAspect="1"/>
          </p:cNvPicPr>
          <p:nvPr/>
        </p:nvPicPr>
        <p:blipFill>
          <a:blip r:embed="rId2"/>
          <a:stretch>
            <a:fillRect/>
          </a:stretch>
        </p:blipFill>
        <p:spPr>
          <a:xfrm>
            <a:off x="2051864" y="2505842"/>
            <a:ext cx="8000713" cy="2951375"/>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998" y="155451"/>
            <a:ext cx="10687268" cy="6072389"/>
            <a:chOff x="676998" y="155451"/>
            <a:chExt cx="10687268" cy="6072389"/>
          </a:xfrm>
        </p:grpSpPr>
        <p:sp>
          <p:nvSpPr>
            <p:cNvPr id="5" name="Rectangle 4"/>
            <p:cNvSpPr/>
            <p:nvPr/>
          </p:nvSpPr>
          <p:spPr>
            <a:xfrm>
              <a:off x="684376" y="155451"/>
              <a:ext cx="8211146" cy="737235"/>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một số thao tác cơ bản</a:t>
              </a:r>
              <a:endParaRPr lang="vi-VN" sz="2800" b="1" dirty="0">
                <a:solidFill>
                  <a:srgbClr val="F03C69"/>
                </a:solidFill>
                <a:cs typeface="Times New Roman" panose="02020603050405020304" pitchFamily="18" charset="0"/>
              </a:endParaRPr>
            </a:p>
          </p:txBody>
        </p:sp>
        <p:grpSp>
          <p:nvGrpSpPr>
            <p:cNvPr id="6" name="Group 5"/>
            <p:cNvGrpSpPr/>
            <p:nvPr/>
          </p:nvGrpSpPr>
          <p:grpSpPr>
            <a:xfrm>
              <a:off x="676998" y="665393"/>
              <a:ext cx="8836830" cy="1160029"/>
              <a:chOff x="708098" y="292955"/>
              <a:chExt cx="8836830" cy="1160029"/>
            </a:xfrm>
          </p:grpSpPr>
          <p:sp>
            <p:nvSpPr>
              <p:cNvPr id="7" name="Rectangle 6">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8" name="Rectangle 7">
                <a:extLst>
                  <a:ext uri="{FF2B5EF4-FFF2-40B4-BE49-F238E27FC236}">
                    <a16:creationId xmlns:a16="http://schemas.microsoft.com/office/drawing/2014/main" id="{39558349-1F9F-48F3-830E-5BABDBF449D9}"/>
                  </a:ext>
                </a:extLst>
              </p:cNvPr>
              <p:cNvSpPr/>
              <p:nvPr/>
            </p:nvSpPr>
            <p:spPr>
              <a:xfrm>
                <a:off x="3091070" y="437321"/>
                <a:ext cx="6453858" cy="1015663"/>
              </a:xfrm>
              <a:prstGeom prst="rect">
                <a:avLst/>
              </a:prstGeom>
            </p:spPr>
            <p:txBody>
              <a:bodyPr wrap="square">
                <a:spAutoFit/>
              </a:bodyPr>
              <a:lstStyle/>
              <a:p>
                <a:pPr algn="just" defTabSz="342900">
                  <a:lnSpc>
                    <a:spcPct val="150000"/>
                  </a:lnSpc>
                </a:pPr>
                <a:r>
                  <a:rPr lang="vi-VN" sz="2000" b="1" dirty="0" smtClean="0">
                    <a:latin typeface="UTM Avo" panose="02040603050506020204" pitchFamily="18" charset="0"/>
                    <a:cs typeface="Times New Roman" panose="02020603050405020304" pitchFamily="18" charset="0"/>
                  </a:rPr>
                  <a:t>Tạo chương trình "Chú </a:t>
                </a:r>
                <a:r>
                  <a:rPr lang="vi-VN" sz="2000" b="1" dirty="0">
                    <a:latin typeface="UTM Avo" panose="02040603050506020204" pitchFamily="18" charset="0"/>
                    <a:cs typeface="Times New Roman" panose="02020603050405020304" pitchFamily="18" charset="0"/>
                  </a:rPr>
                  <a:t>chó đáng yêu" </a:t>
                </a:r>
                <a:r>
                  <a:rPr lang="vi-VN" sz="2000" b="1" dirty="0" smtClean="0">
                    <a:latin typeface="UTM Avo" panose="02040603050506020204" pitchFamily="18" charset="0"/>
                    <a:cs typeface="Times New Roman" panose="02020603050405020304" pitchFamily="18" charset="0"/>
                  </a:rPr>
                  <a:t>thực hiện ý tưởng của bạn An được minh </a:t>
                </a:r>
                <a:r>
                  <a:rPr lang="vi-VN" sz="2000" b="1" dirty="0">
                    <a:latin typeface="UTM Avo" panose="02040603050506020204" pitchFamily="18" charset="0"/>
                    <a:cs typeface="Times New Roman" panose="02020603050405020304" pitchFamily="18" charset="0"/>
                  </a:rPr>
                  <a:t>hoạ trong Hình 72.</a:t>
                </a:r>
                <a:endParaRPr lang="vi-VN" sz="2000" dirty="0">
                  <a:latin typeface="UTM Avo" panose="02040603050506020204" pitchFamily="18" charset="0"/>
                  <a:cs typeface="Times New Roman" panose="02020603050405020304" pitchFamily="18" charset="0"/>
                </a:endParaRPr>
              </a:p>
            </p:txBody>
          </p:sp>
          <p:sp>
            <p:nvSpPr>
              <p:cNvPr id="9" name="Rounded Rectangle 8"/>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1" name="Rectangle 10">
              <a:extLst>
                <a:ext uri="{FF2B5EF4-FFF2-40B4-BE49-F238E27FC236}">
                  <a16:creationId xmlns:a16="http://schemas.microsoft.com/office/drawing/2014/main" id="{39558349-1F9F-48F3-830E-5BABDBF449D9}"/>
                </a:ext>
              </a:extLst>
            </p:cNvPr>
            <p:cNvSpPr/>
            <p:nvPr/>
          </p:nvSpPr>
          <p:spPr>
            <a:xfrm>
              <a:off x="759312" y="1980523"/>
              <a:ext cx="7314646" cy="424731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 Em </a:t>
              </a:r>
              <a:r>
                <a:rPr lang="vi-VN" sz="2000" dirty="0" smtClean="0">
                  <a:latin typeface="UTM Avo" panose="02040603050506020204" pitchFamily="18" charset="0"/>
                  <a:cs typeface="Times New Roman" panose="02020603050405020304" pitchFamily="18" charset="0"/>
                </a:rPr>
                <a:t>quan sát </a:t>
              </a:r>
              <a:r>
                <a:rPr lang="vi-VN" sz="2000" dirty="0">
                  <a:latin typeface="UTM Avo" panose="02040603050506020204" pitchFamily="18" charset="0"/>
                  <a:cs typeface="Times New Roman" panose="02020603050405020304" pitchFamily="18" charset="0"/>
                </a:rPr>
                <a:t>và kéo thả các </a:t>
              </a:r>
              <a:r>
                <a:rPr lang="vi-VN" sz="2000" dirty="0" smtClean="0">
                  <a:latin typeface="UTM Avo" panose="02040603050506020204" pitchFamily="18" charset="0"/>
                  <a:cs typeface="Times New Roman" panose="02020603050405020304" pitchFamily="18" charset="0"/>
                </a:rPr>
                <a:t>lệnh để </a:t>
              </a:r>
              <a:r>
                <a:rPr lang="vi-VN" sz="2000" dirty="0">
                  <a:latin typeface="UTM Avo" panose="02040603050506020204" pitchFamily="18" charset="0"/>
                  <a:cs typeface="Times New Roman" panose="02020603050405020304" pitchFamily="18" charset="0"/>
                </a:rPr>
                <a:t>tạo chương trình cho chú chó</a:t>
              </a:r>
              <a:r>
                <a:rPr lang="vi-VN" sz="2000" dirty="0" smtClean="0">
                  <a:latin typeface="UTM Avo" panose="02040603050506020204" pitchFamily="18" charset="0"/>
                  <a:cs typeface="Times New Roman" panose="02020603050405020304" pitchFamily="18" charset="0"/>
                </a:rPr>
                <a:t>. </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 </a:t>
              </a:r>
              <a:r>
                <a:rPr lang="vi-VN" sz="2000" dirty="0" smtClean="0">
                  <a:latin typeface="UTM Avo" panose="02040603050506020204" pitchFamily="18" charset="0"/>
                  <a:cs typeface="Times New Roman" panose="02020603050405020304" pitchFamily="18" charset="0"/>
                </a:rPr>
                <a:t>Nháy chuột vào nút lệnh        để chạy chương trình. Tiếp tục nháy chuột nhiều lần vào nút lệnh        để chú </a:t>
              </a:r>
              <a:r>
                <a:rPr lang="vi-VN" sz="2000" dirty="0">
                  <a:latin typeface="UTM Avo" panose="02040603050506020204" pitchFamily="18" charset="0"/>
                  <a:cs typeface="Times New Roman" panose="02020603050405020304" pitchFamily="18" charset="0"/>
                </a:rPr>
                <a:t>chó di </a:t>
              </a:r>
              <a:r>
                <a:rPr lang="vi-VN" sz="2000" dirty="0" smtClean="0">
                  <a:latin typeface="UTM Avo" panose="02040603050506020204" pitchFamily="18" charset="0"/>
                  <a:cs typeface="Times New Roman" panose="02020603050405020304" pitchFamily="18" charset="0"/>
                </a:rPr>
                <a:t>chuyển liên tục trong </a:t>
              </a:r>
              <a:r>
                <a:rPr lang="vi-VN" sz="2000" dirty="0">
                  <a:latin typeface="UTM Avo" panose="02040603050506020204" pitchFamily="18" charset="0"/>
                  <a:cs typeface="Times New Roman" panose="02020603050405020304" pitchFamily="18" charset="0"/>
                </a:rPr>
                <a:t>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 </a:t>
              </a:r>
              <a:r>
                <a:rPr lang="vi-VN" sz="2000" dirty="0" smtClean="0">
                  <a:latin typeface="UTM Avo" panose="02040603050506020204" pitchFamily="18" charset="0"/>
                  <a:cs typeface="Times New Roman" panose="02020603050405020304" pitchFamily="18" charset="0"/>
                </a:rPr>
                <a:t>Chọn lệnh </a:t>
              </a:r>
              <a:r>
                <a:rPr lang="vi-VN" sz="2000" dirty="0" smtClean="0">
                  <a:solidFill>
                    <a:schemeClr val="accent6"/>
                  </a:solidFill>
                  <a:latin typeface="UTM Avo" panose="02040603050506020204" pitchFamily="18" charset="0"/>
                  <a:cs typeface="Times New Roman" panose="02020603050405020304" pitchFamily="18" charset="0"/>
                </a:rPr>
                <a:t>Lưu </a:t>
              </a:r>
              <a:r>
                <a:rPr lang="vi-VN" sz="2000" dirty="0">
                  <a:solidFill>
                    <a:schemeClr val="accent6"/>
                  </a:solidFill>
                  <a:latin typeface="UTM Avo" panose="02040603050506020204" pitchFamily="18" charset="0"/>
                  <a:cs typeface="Times New Roman" panose="02020603050405020304" pitchFamily="18" charset="0"/>
                </a:rPr>
                <a:t>về máy tính </a:t>
              </a:r>
              <a:r>
                <a:rPr lang="vi-VN" sz="2000" dirty="0" smtClean="0">
                  <a:latin typeface="UTM Avo" panose="02040603050506020204" pitchFamily="18" charset="0"/>
                  <a:cs typeface="Times New Roman" panose="02020603050405020304" pitchFamily="18" charset="0"/>
                </a:rPr>
                <a:t>trong bảng chọn </a:t>
              </a:r>
              <a:r>
                <a:rPr lang="vi-VN" sz="2000" dirty="0" smtClean="0">
                  <a:solidFill>
                    <a:schemeClr val="accent6"/>
                  </a:solidFill>
                  <a:latin typeface="UTM Avo" panose="02040603050506020204" pitchFamily="18" charset="0"/>
                  <a:cs typeface="Times New Roman" panose="02020603050405020304" pitchFamily="18" charset="0"/>
                </a:rPr>
                <a:t>Tập tin</a:t>
              </a:r>
              <a:r>
                <a:rPr lang="vi-VN" sz="2000" dirty="0" smtClean="0">
                  <a:latin typeface="UTM Avo" panose="02040603050506020204" pitchFamily="18" charset="0"/>
                  <a:cs typeface="Times New Roman" panose="02020603050405020304" pitchFamily="18" charset="0"/>
                </a:rPr>
                <a:t>. Cửa sổ </a:t>
              </a:r>
              <a:r>
                <a:rPr lang="vi-VN" sz="2000" dirty="0" smtClean="0">
                  <a:solidFill>
                    <a:schemeClr val="accent6"/>
                  </a:solidFill>
                  <a:latin typeface="UTM Avo" panose="02040603050506020204" pitchFamily="18" charset="0"/>
                  <a:cs typeface="Times New Roman" panose="02020603050405020304" pitchFamily="18" charset="0"/>
                </a:rPr>
                <a:t>Save as </a:t>
              </a:r>
              <a:r>
                <a:rPr lang="vi-VN" sz="2000" dirty="0" smtClean="0">
                  <a:latin typeface="UTM Avo" panose="02040603050506020204" pitchFamily="18" charset="0"/>
                  <a:cs typeface="Times New Roman" panose="02020603050405020304" pitchFamily="18" charset="0"/>
                </a:rPr>
                <a:t>hiện </a:t>
              </a:r>
              <a:r>
                <a:rPr lang="vi-VN" sz="2000" dirty="0">
                  <a:latin typeface="UTM Avo" panose="02040603050506020204" pitchFamily="18" charset="0"/>
                  <a:cs typeface="Times New Roman" panose="02020603050405020304" pitchFamily="18" charset="0"/>
                </a:rPr>
                <a:t>ra, em hãy chọn thư mục lưu trữ và đặt tên tệp là </a:t>
              </a:r>
              <a:r>
                <a:rPr lang="vi-VN" sz="2000" dirty="0">
                  <a:solidFill>
                    <a:schemeClr val="accent6"/>
                  </a:solidFill>
                  <a:latin typeface="UTM Avo" panose="02040603050506020204" pitchFamily="18" charset="0"/>
                  <a:cs typeface="Times New Roman" panose="02020603050405020304" pitchFamily="18" charset="0"/>
                </a:rPr>
                <a:t>ChuCho.</a:t>
              </a:r>
              <a:endParaRPr lang="vi-VN" sz="2000" dirty="0" smtClean="0">
                <a:solidFill>
                  <a:schemeClr val="accent6"/>
                </a:solidFill>
                <a:latin typeface="UTM Avo" panose="02040603050506020204" pitchFamily="18" charset="0"/>
                <a:cs typeface="Times New Roman" panose="02020603050405020304" pitchFamily="18" charset="0"/>
              </a:endParaRPr>
            </a:p>
          </p:txBody>
        </p:sp>
        <p:sp>
          <p:nvSpPr>
            <p:cNvPr id="3" name="Rectangle 2"/>
            <p:cNvSpPr/>
            <p:nvPr/>
          </p:nvSpPr>
          <p:spPr>
            <a:xfrm>
              <a:off x="8989888" y="4670156"/>
              <a:ext cx="2374378" cy="830997"/>
            </a:xfrm>
            <a:prstGeom prst="rect">
              <a:avLst/>
            </a:prstGeom>
          </p:spPr>
          <p:txBody>
            <a:bodyPr wrap="square">
              <a:spAutoFit/>
            </a:bodyPr>
            <a:lstStyle/>
            <a:p>
              <a:pPr algn="just" defTabSz="342900">
                <a:lnSpc>
                  <a:spcPct val="150000"/>
                </a:lnSpc>
              </a:pPr>
              <a:r>
                <a:rPr lang="vi-VN" sz="1600" b="1" dirty="0">
                  <a:latin typeface="UTM Avo" panose="02040603050506020204" pitchFamily="18" charset="0"/>
                  <a:cs typeface="Times New Roman" panose="02020603050405020304" pitchFamily="18" charset="0"/>
                </a:rPr>
                <a:t>Hình 66.</a:t>
              </a:r>
              <a:r>
                <a:rPr lang="vi-VN" sz="1600" dirty="0">
                  <a:latin typeface="UTM Avo" panose="02040603050506020204" pitchFamily="18" charset="0"/>
                  <a:cs typeface="Times New Roman" panose="02020603050405020304" pitchFamily="18" charset="0"/>
                </a:rPr>
                <a:t> Chương trình "Chú chó đáng yêu"</a:t>
              </a:r>
            </a:p>
          </p:txBody>
        </p:sp>
        <p:pic>
          <p:nvPicPr>
            <p:cNvPr id="17" name="Picture 16"/>
            <p:cNvPicPr>
              <a:picLocks noChangeAspect="1"/>
            </p:cNvPicPr>
            <p:nvPr/>
          </p:nvPicPr>
          <p:blipFill>
            <a:blip r:embed="rId2"/>
            <a:stretch>
              <a:fillRect/>
            </a:stretch>
          </p:blipFill>
          <p:spPr>
            <a:xfrm>
              <a:off x="4494263" y="3411684"/>
              <a:ext cx="376076" cy="461547"/>
            </a:xfrm>
            <a:prstGeom prst="rect">
              <a:avLst/>
            </a:prstGeom>
          </p:spPr>
        </p:pic>
        <p:pic>
          <p:nvPicPr>
            <p:cNvPr id="18" name="Picture 17"/>
            <p:cNvPicPr>
              <a:picLocks noChangeAspect="1"/>
            </p:cNvPicPr>
            <p:nvPr/>
          </p:nvPicPr>
          <p:blipFill>
            <a:blip r:embed="rId2"/>
            <a:stretch>
              <a:fillRect/>
            </a:stretch>
          </p:blipFill>
          <p:spPr>
            <a:xfrm>
              <a:off x="5061618" y="3873231"/>
              <a:ext cx="406459" cy="498835"/>
            </a:xfrm>
            <a:prstGeom prst="rect">
              <a:avLst/>
            </a:prstGeom>
          </p:spPr>
        </p:pic>
      </p:grpSp>
      <p:pic>
        <p:nvPicPr>
          <p:cNvPr id="20" name="Picture 19"/>
          <p:cNvPicPr>
            <a:picLocks noChangeAspect="1"/>
          </p:cNvPicPr>
          <p:nvPr/>
        </p:nvPicPr>
        <p:blipFill>
          <a:blip r:embed="rId3"/>
          <a:stretch>
            <a:fillRect/>
          </a:stretch>
        </p:blipFill>
        <p:spPr>
          <a:xfrm>
            <a:off x="8800968" y="2296406"/>
            <a:ext cx="2752218" cy="223055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9997" y="4764711"/>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7907773" cy="1938992"/>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1.Em hãy trình bày cách xoá nhân vật, cách thêm nhân </a:t>
            </a:r>
            <a:r>
              <a:rPr lang="vi-VN" sz="2000" dirty="0">
                <a:latin typeface="UTM Avo" panose="02040603050506020204" pitchFamily="18" charset="0"/>
                <a:cs typeface="Times New Roman" panose="02020603050405020304" pitchFamily="18" charset="0"/>
              </a:rPr>
              <a:t>vật.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Ý </a:t>
            </a:r>
            <a:r>
              <a:rPr lang="vi-VN" sz="2000" dirty="0" smtClean="0">
                <a:latin typeface="UTM Avo" panose="02040603050506020204" pitchFamily="18" charset="0"/>
                <a:cs typeface="Times New Roman" panose="02020603050405020304" pitchFamily="18" charset="0"/>
              </a:rPr>
              <a:t>tưởng của bạn Minh là tạo chương trình "Bể cá cảnh", trong đó có một chú cá bơi tung tăng</a:t>
            </a:r>
            <a:r>
              <a:rPr lang="vi-VN"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nếu chạm phải cạnh bể thì </a:t>
            </a:r>
            <a:r>
              <a:rPr lang="vi-VN" sz="2000" dirty="0">
                <a:latin typeface="UTM Avo" panose="02040603050506020204" pitchFamily="18" charset="0"/>
                <a:cs typeface="Times New Roman" panose="02020603050405020304" pitchFamily="18" charset="0"/>
              </a:rPr>
              <a:t>chú </a:t>
            </a:r>
            <a:r>
              <a:rPr lang="vi-VN" sz="2000" dirty="0" smtClean="0">
                <a:latin typeface="UTM Avo" panose="02040603050506020204" pitchFamily="18" charset="0"/>
                <a:cs typeface="Times New Roman" panose="02020603050405020304" pitchFamily="18" charset="0"/>
              </a:rPr>
              <a:t>cá phải quay trở </a:t>
            </a:r>
            <a:r>
              <a:rPr lang="vi-VN" sz="2000" dirty="0">
                <a:latin typeface="UTM Avo" panose="02040603050506020204" pitchFamily="18" charset="0"/>
                <a:cs typeface="Times New Roman" panose="02020603050405020304" pitchFamily="18" charset="0"/>
              </a:rPr>
              <a:t>lại</a:t>
            </a:r>
            <a:r>
              <a:rPr lang="vi-VN" sz="2000" dirty="0" smtClean="0">
                <a:latin typeface="UTM Avo" panose="02040603050506020204" pitchFamily="18" charset="0"/>
                <a:cs typeface="Times New Roman" panose="02020603050405020304" pitchFamily="18" charset="0"/>
              </a:rPr>
              <a:t>. Chương trình nào sau đây diễn tả ý </a:t>
            </a:r>
            <a:r>
              <a:rPr lang="vi-VN" sz="2000" dirty="0">
                <a:latin typeface="UTM Avo" panose="02040603050506020204" pitchFamily="18" charset="0"/>
                <a:cs typeface="Times New Roman" panose="02020603050405020304" pitchFamily="18" charset="0"/>
              </a:rPr>
              <a:t>tưởng của bạn Minh?</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4948126" y="426148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Rectangle 11"/>
          <p:cNvSpPr/>
          <p:nvPr/>
        </p:nvSpPr>
        <p:spPr>
          <a:xfrm>
            <a:off x="1881359" y="5005861"/>
            <a:ext cx="9550337"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a:t>
            </a:r>
            <a:r>
              <a:rPr lang="vi-VN" dirty="0" smtClean="0">
                <a:latin typeface="UTM Avo" panose="02040603050506020204" pitchFamily="18" charset="0"/>
                <a:cs typeface="Times New Roman" panose="02020603050405020304" pitchFamily="18" charset="0"/>
              </a:rPr>
              <a:t>hãy tạo chương trình Scratch để thực hiện ý tưởng của bạn Minh ở </a:t>
            </a:r>
            <a:r>
              <a:rPr lang="vi-VN" dirty="0">
                <a:latin typeface="UTM Avo" panose="02040603050506020204" pitchFamily="18" charset="0"/>
                <a:cs typeface="Times New Roman" panose="02020603050405020304" pitchFamily="18" charset="0"/>
              </a:rPr>
              <a:t>Câu 2</a:t>
            </a:r>
            <a:r>
              <a:rPr lang="vi-VN" dirty="0" smtClean="0">
                <a:latin typeface="UTM Avo" panose="02040603050506020204" pitchFamily="18" charset="0"/>
                <a:cs typeface="Times New Roman" panose="02020603050405020304" pitchFamily="18" charset="0"/>
              </a:rPr>
              <a:t>. .</a:t>
            </a:r>
          </a:p>
        </p:txBody>
      </p:sp>
      <p:pic>
        <p:nvPicPr>
          <p:cNvPr id="8" name="Picture 7"/>
          <p:cNvPicPr>
            <a:picLocks noChangeAspect="1"/>
          </p:cNvPicPr>
          <p:nvPr/>
        </p:nvPicPr>
        <p:blipFill>
          <a:blip r:embed="rId5"/>
          <a:stretch>
            <a:fillRect/>
          </a:stretch>
        </p:blipFill>
        <p:spPr>
          <a:xfrm>
            <a:off x="9059177" y="1151848"/>
            <a:ext cx="2372519" cy="2058279"/>
          </a:xfrm>
          <a:prstGeom prst="rect">
            <a:avLst/>
          </a:prstGeom>
        </p:spPr>
      </p:pic>
      <p:pic>
        <p:nvPicPr>
          <p:cNvPr id="9" name="Picture 8"/>
          <p:cNvPicPr>
            <a:picLocks noChangeAspect="1"/>
          </p:cNvPicPr>
          <p:nvPr/>
        </p:nvPicPr>
        <p:blipFill>
          <a:blip r:embed="rId6"/>
          <a:stretch>
            <a:fillRect/>
          </a:stretch>
        </p:blipFill>
        <p:spPr>
          <a:xfrm>
            <a:off x="2585089" y="3118708"/>
            <a:ext cx="7097081" cy="1762468"/>
          </a:xfrm>
          <a:prstGeom prst="rect">
            <a:avLst/>
          </a:prstGeom>
        </p:spPr>
      </p:pic>
      <p:sp>
        <p:nvSpPr>
          <p:cNvPr id="16" name="Oval 15"/>
          <p:cNvSpPr/>
          <p:nvPr/>
        </p:nvSpPr>
        <p:spPr>
          <a:xfrm>
            <a:off x="5465965" y="450455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8207</TotalTime>
  <Words>811</Words>
  <Application>Microsoft Office PowerPoint</Application>
  <PresentationFormat>Widescreen</PresentationFormat>
  <Paragraphs>66</Paragraphs>
  <Slides>11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241</cp:revision>
  <dcterms:created xsi:type="dcterms:W3CDTF">2021-11-14T08:33:55Z</dcterms:created>
  <dcterms:modified xsi:type="dcterms:W3CDTF">2024-04-10T00:35:18Z</dcterms:modified>
</cp:coreProperties>
</file>